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  <p:sldId id="289" r:id="rId9"/>
    <p:sldId id="290" r:id="rId10"/>
    <p:sldId id="291" r:id="rId11"/>
    <p:sldId id="286" r:id="rId12"/>
    <p:sldId id="287" r:id="rId13"/>
    <p:sldId id="288" r:id="rId14"/>
    <p:sldId id="258" r:id="rId15"/>
    <p:sldId id="259" r:id="rId16"/>
    <p:sldId id="285" r:id="rId17"/>
    <p:sldId id="266" r:id="rId18"/>
    <p:sldId id="267" r:id="rId19"/>
    <p:sldId id="284" r:id="rId20"/>
    <p:sldId id="268" r:id="rId21"/>
    <p:sldId id="269" r:id="rId22"/>
    <p:sldId id="283" r:id="rId23"/>
    <p:sldId id="270" r:id="rId24"/>
    <p:sldId id="271" r:id="rId25"/>
    <p:sldId id="282" r:id="rId26"/>
    <p:sldId id="272" r:id="rId27"/>
    <p:sldId id="273" r:id="rId28"/>
    <p:sldId id="281" r:id="rId29"/>
    <p:sldId id="274" r:id="rId30"/>
    <p:sldId id="275" r:id="rId31"/>
    <p:sldId id="280" r:id="rId32"/>
    <p:sldId id="276" r:id="rId33"/>
    <p:sldId id="292" r:id="rId34"/>
    <p:sldId id="277" r:id="rId35"/>
    <p:sldId id="279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95469" autoAdjust="0"/>
  </p:normalViewPr>
  <p:slideViewPr>
    <p:cSldViewPr>
      <p:cViewPr varScale="1">
        <p:scale>
          <a:sx n="49" d="100"/>
          <a:sy n="49" d="100"/>
        </p:scale>
        <p:origin x="4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938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B3E0-80F0-4C80-9718-C9D32B79E600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0A67-6AFD-4B24-AFD8-8782D1131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8" descr="ILITE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76200"/>
            <a:ext cx="3152775" cy="1534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040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1066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848600" cy="51023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726A89-B404-4214-A9EB-80EBF13F43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1219200"/>
            <a:ext cx="7848600" cy="152400"/>
          </a:xfrm>
          <a:prstGeom prst="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75000">
                <a:schemeClr val="accent6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FFFFFF"/>
                </a:solidFill>
              </a:rPr>
              <a:pPr/>
              <a:t>2/8/2017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91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1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4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AB73D5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7E117F-F19E-410C-B71A-6101F7DB464A}" type="datetimeFigureOut">
              <a:rPr lang="en-US" smtClean="0">
                <a:solidFill>
                  <a:srgbClr val="7030A0"/>
                </a:solidFill>
              </a:rPr>
              <a:pPr/>
              <a:t>2/8/2017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AB73D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F10C9F-42D7-4BE8-887A-1A80319B3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Apk_X-maRf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</a:t>
            </a:r>
            <a:r>
              <a:rPr lang="en-US" baseline="0" dirty="0"/>
              <a:t>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Knight</a:t>
            </a:r>
          </a:p>
          <a:p>
            <a:r>
              <a:rPr lang="en-US" dirty="0"/>
              <a:t>FRC 1885</a:t>
            </a:r>
          </a:p>
        </p:txBody>
      </p:sp>
    </p:spTree>
    <p:extLst>
      <p:ext uri="{BB962C8B-B14F-4D97-AF65-F5344CB8AC3E}">
        <p14:creationId xmlns:p14="http://schemas.microsoft.com/office/powerpoint/2010/main" val="129763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</a:rPr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stack a tower of 4+ totes with a Can</a:t>
            </a:r>
          </a:p>
          <a:p>
            <a:endParaRPr lang="en-US" dirty="0"/>
          </a:p>
          <a:p>
            <a:r>
              <a:rPr lang="en-US" dirty="0"/>
              <a:t>At high levels of play, grab a can  from the middle in auto</a:t>
            </a:r>
          </a:p>
          <a:p>
            <a:endParaRPr lang="en-US" dirty="0"/>
          </a:p>
          <a:p>
            <a:r>
              <a:rPr lang="en-US" dirty="0"/>
              <a:t>At high levels of play, manipulate the can</a:t>
            </a:r>
          </a:p>
        </p:txBody>
      </p:sp>
      <p:pic>
        <p:nvPicPr>
          <p:cNvPr id="5" name="Picture 10" descr="Recycle Rus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6377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2014: </a:t>
            </a:r>
            <a:br>
              <a:rPr lang="en-US" dirty="0"/>
            </a:br>
            <a:r>
              <a:rPr lang="en-US" dirty="0"/>
              <a:t>Aerial Assist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1026" name="Picture 2" descr="http://www.team2996.com/images/aerial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9" y="2286000"/>
            <a:ext cx="7844501" cy="43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rialAssi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205154"/>
            <a:ext cx="2365131" cy="15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2014: </a:t>
            </a:r>
            <a:br>
              <a:rPr lang="en-US" dirty="0"/>
            </a:br>
            <a:r>
              <a:rPr lang="en-US" dirty="0"/>
              <a:t>Aerial Assist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5" name="Picture 4" descr="AerialAssi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205154"/>
            <a:ext cx="2365131" cy="15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9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</a:rPr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pass a ball to a partner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AND/OR</a:t>
            </a:r>
          </a:p>
          <a:p>
            <a:r>
              <a:rPr lang="en-US" dirty="0"/>
              <a:t>Launch a ball over the TRUSS</a:t>
            </a:r>
            <a:endParaRPr lang="en-US" baseline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AND/OR</a:t>
            </a:r>
          </a:p>
          <a:p>
            <a:r>
              <a:rPr lang="en-US" dirty="0"/>
              <a:t>Score in the High Goal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r>
              <a:rPr lang="en-US" dirty="0"/>
              <a:t>Play defense</a:t>
            </a:r>
          </a:p>
        </p:txBody>
      </p:sp>
      <p:pic>
        <p:nvPicPr>
          <p:cNvPr id="5" name="Picture 4" descr="AerialAssi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205154"/>
            <a:ext cx="2365131" cy="15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2013: </a:t>
            </a:r>
            <a:br>
              <a:rPr lang="en-US" dirty="0"/>
            </a:br>
            <a:r>
              <a:rPr lang="en-US" dirty="0"/>
              <a:t>Ultimate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2" descr="http://bluespringsrobotics.net/wp-content/uploads/2013/01/UltimateAs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7883"/>
            <a:ext cx="274201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nwcougarrobotics.weebly.com/uploads/1/3/9/8/13982196/9856076_orig.jpg?5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785117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2013: </a:t>
            </a:r>
            <a:br>
              <a:rPr lang="en-US" dirty="0"/>
            </a:br>
            <a:r>
              <a:rPr lang="en-US" dirty="0"/>
              <a:t>Ultimate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2" descr="http://bluespringsrobotics.net/wp-content/uploads/2013/01/UltimateAs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7883"/>
            <a:ext cx="274201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8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</a:rPr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</a:t>
            </a:r>
            <a:r>
              <a:rPr lang="en-US" baseline="0" dirty="0"/>
              <a:t> under pyramid helped avoid defense</a:t>
            </a:r>
          </a:p>
          <a:p>
            <a:pPr lvl="1"/>
            <a:r>
              <a:rPr lang="en-US" baseline="0" dirty="0"/>
              <a:t>Not a must</a:t>
            </a:r>
            <a:endParaRPr lang="en-US" dirty="0"/>
          </a:p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Consistent 3-disc</a:t>
            </a:r>
            <a:endParaRPr lang="en-US" baseline="0" dirty="0"/>
          </a:p>
          <a:p>
            <a:r>
              <a:rPr lang="en-US" dirty="0"/>
              <a:t>Defense</a:t>
            </a:r>
          </a:p>
          <a:p>
            <a:pPr lvl="1"/>
            <a:r>
              <a:rPr lang="en-US" dirty="0"/>
              <a:t>SHORT robots with GREAT, well-practiced drivers</a:t>
            </a:r>
          </a:p>
          <a:p>
            <a:r>
              <a:rPr lang="en-US" dirty="0"/>
              <a:t>Simple, highly-repeatable strategy</a:t>
            </a:r>
          </a:p>
          <a:p>
            <a:pPr lvl="1"/>
            <a:r>
              <a:rPr lang="en-US" dirty="0"/>
              <a:t>4 discs under-center, quick lineup (4-6 cycles)</a:t>
            </a:r>
          </a:p>
        </p:txBody>
      </p:sp>
      <p:pic>
        <p:nvPicPr>
          <p:cNvPr id="4" name="Picture 2" descr="http://bluespringsrobotics.net/wp-content/uploads/2013/01/UltimateAs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7883"/>
            <a:ext cx="274201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1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FRC 2012: </a:t>
            </a:r>
            <a:br>
              <a:rPr lang="en-US" sz="3600" dirty="0"/>
            </a:br>
            <a:r>
              <a:rPr lang="en-US" sz="3600" kern="1200" baseline="0" dirty="0">
                <a:solidFill>
                  <a:schemeClr val="tx1"/>
                </a:solidFill>
                <a:effectLst/>
              </a:rPr>
              <a:t>Rebound Rumble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2" descr="http://www.simbotics.org/files/games/reboundrumble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3437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team358.org/history/2012/images/2012-FRC-REBOUND_Rumble-field-perspec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61136"/>
            <a:ext cx="7753350" cy="4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2012: </a:t>
            </a:r>
            <a:br>
              <a:rPr lang="en-US" dirty="0"/>
            </a:br>
            <a:r>
              <a:rPr lang="en-US" kern="1200" baseline="0" dirty="0">
                <a:solidFill>
                  <a:schemeClr val="tx1"/>
                </a:solidFill>
                <a:effectLst/>
              </a:rPr>
              <a:t>Rebound Rumble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2" descr="http://www.simbotics.org/files/games/reboundrumble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3437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Effective Winners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exclusion: 50%</a:t>
            </a:r>
            <a:r>
              <a:rPr lang="en-US" baseline="0" dirty="0"/>
              <a:t> smaller without special consideration</a:t>
            </a:r>
          </a:p>
          <a:p>
            <a:pPr lvl="1"/>
            <a:r>
              <a:rPr lang="en-US" baseline="0" dirty="0"/>
              <a:t>Defense wasn’t possible without effective crossing</a:t>
            </a:r>
          </a:p>
          <a:p>
            <a:r>
              <a:rPr lang="en-US" baseline="0" dirty="0"/>
              <a:t>Autonomous options</a:t>
            </a:r>
          </a:p>
          <a:p>
            <a:pPr lvl="1"/>
            <a:r>
              <a:rPr lang="en-US" dirty="0"/>
              <a:t>Feed</a:t>
            </a:r>
            <a:r>
              <a:rPr lang="en-US" baseline="0" dirty="0"/>
              <a:t> balls into </a:t>
            </a:r>
            <a:r>
              <a:rPr lang="en-US" dirty="0"/>
              <a:t>partner</a:t>
            </a:r>
          </a:p>
          <a:p>
            <a:pPr lvl="1"/>
            <a:r>
              <a:rPr lang="en-US" dirty="0"/>
              <a:t>Consistency</a:t>
            </a:r>
            <a:r>
              <a:rPr lang="en-US" baseline="0" dirty="0"/>
              <a:t> was easily doable</a:t>
            </a:r>
          </a:p>
          <a:p>
            <a:pPr lvl="1"/>
            <a:r>
              <a:rPr lang="en-US" baseline="0" dirty="0"/>
              <a:t>Drive forward and score into middle basket</a:t>
            </a:r>
          </a:p>
          <a:p>
            <a:pPr lvl="0"/>
            <a:r>
              <a:rPr lang="en-US" dirty="0"/>
              <a:t>Human player (non-obvious</a:t>
            </a:r>
            <a:r>
              <a:rPr lang="en-US" baseline="0" dirty="0"/>
              <a:t> from animation)</a:t>
            </a:r>
            <a:endParaRPr lang="en-US" dirty="0"/>
          </a:p>
          <a:p>
            <a:pPr lvl="1"/>
            <a:r>
              <a:rPr lang="en-US" dirty="0"/>
              <a:t>Could launch ‘down’ fast enough to put the balls on the scoring side</a:t>
            </a:r>
          </a:p>
        </p:txBody>
      </p:sp>
      <p:pic>
        <p:nvPicPr>
          <p:cNvPr id="4" name="Picture 2" descr="http://www.simbotics.org/files/games/reboundrumble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3437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Is…</a:t>
            </a:r>
          </a:p>
          <a:p>
            <a:pPr lvl="1"/>
            <a:r>
              <a:rPr lang="en-US" dirty="0"/>
              <a:t>Interactive, like Kickoff</a:t>
            </a:r>
          </a:p>
          <a:p>
            <a:pPr lvl="1"/>
            <a:r>
              <a:rPr lang="en-US" dirty="0"/>
              <a:t>An</a:t>
            </a:r>
            <a:r>
              <a:rPr lang="en-US" baseline="0" dirty="0"/>
              <a:t> analytical approach to breaking down a game</a:t>
            </a:r>
          </a:p>
          <a:p>
            <a:pPr lvl="1"/>
            <a:r>
              <a:rPr lang="en-US" baseline="0" dirty="0"/>
              <a:t>A review of previous games</a:t>
            </a:r>
          </a:p>
          <a:p>
            <a:pPr lvl="1"/>
            <a:r>
              <a:rPr lang="en-US" dirty="0"/>
              <a:t>Meant to be done in December as a warm-up to kickoff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Is Not…</a:t>
            </a:r>
          </a:p>
          <a:p>
            <a:pPr lvl="1"/>
            <a:r>
              <a:rPr lang="en-US" sz="1800" dirty="0"/>
              <a:t>Going to tell of every uncommon anecdote</a:t>
            </a:r>
          </a:p>
          <a:p>
            <a:pPr lvl="1"/>
            <a:r>
              <a:rPr lang="en-US" dirty="0"/>
              <a:t>A guide to running your season</a:t>
            </a:r>
          </a:p>
        </p:txBody>
      </p:sp>
    </p:spTree>
    <p:extLst>
      <p:ext uri="{BB962C8B-B14F-4D97-AF65-F5344CB8AC3E}">
        <p14:creationId xmlns:p14="http://schemas.microsoft.com/office/powerpoint/2010/main" val="223230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2011: </a:t>
            </a:r>
            <a:br>
              <a:rPr lang="en-US" dirty="0"/>
            </a:br>
            <a:r>
              <a:rPr lang="en-US" kern="1200" baseline="0" dirty="0" err="1">
                <a:solidFill>
                  <a:schemeClr val="tx1"/>
                </a:solidFill>
                <a:effectLst/>
              </a:rPr>
              <a:t>Logomotion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4" descr="http://www.gunnrobotics.com/sites/default/files/logomo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87" y="0"/>
            <a:ext cx="274201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oregonfirst.org/wp/wp-uploads/2011/01/LogoMotionFie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0"/>
            <a:ext cx="7608727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2011:</a:t>
            </a:r>
            <a:br>
              <a:rPr lang="en-US" dirty="0"/>
            </a:br>
            <a:r>
              <a:rPr lang="en-US" kern="1200" baseline="0" dirty="0" err="1">
                <a:solidFill>
                  <a:schemeClr val="tx1"/>
                </a:solidFill>
                <a:effectLst/>
              </a:rPr>
              <a:t>Logomotion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4" descr="http://www.gunnrobotics.com/sites/default/files/logomo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87" y="0"/>
            <a:ext cx="274201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</a:rPr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Special Scoring: 1</a:t>
            </a:r>
            <a:r>
              <a:rPr lang="en-US" baseline="30000" dirty="0"/>
              <a:t>st</a:t>
            </a:r>
            <a:r>
              <a:rPr lang="en-US" baseline="0" dirty="0"/>
              <a:t> &amp; 2</a:t>
            </a:r>
            <a:r>
              <a:rPr lang="en-US" baseline="30000" dirty="0"/>
              <a:t>nd</a:t>
            </a:r>
            <a:r>
              <a:rPr lang="en-US" baseline="0" dirty="0"/>
              <a:t> place </a:t>
            </a:r>
            <a:r>
              <a:rPr lang="en-US" baseline="0" dirty="0" err="1"/>
              <a:t>minibots</a:t>
            </a:r>
            <a:endParaRPr lang="en-US" baseline="0" dirty="0"/>
          </a:p>
          <a:p>
            <a:r>
              <a:rPr lang="en-US" baseline="0" dirty="0"/>
              <a:t>Smart human players had a major impact</a:t>
            </a:r>
          </a:p>
          <a:p>
            <a:pPr lvl="1"/>
            <a:r>
              <a:rPr lang="en-US" baseline="0" dirty="0"/>
              <a:t>Launching across the field to avoid defense</a:t>
            </a:r>
          </a:p>
          <a:p>
            <a:pPr lvl="1"/>
            <a:r>
              <a:rPr lang="en-US" baseline="0" dirty="0"/>
              <a:t>Control specific types of tubes</a:t>
            </a:r>
          </a:p>
          <a:p>
            <a:pPr lvl="0"/>
            <a:r>
              <a:rPr lang="en-US" baseline="0" dirty="0"/>
              <a:t>Dead-reckoned autonomous was ‘mostly’ effective</a:t>
            </a:r>
          </a:p>
        </p:txBody>
      </p:sp>
      <p:pic>
        <p:nvPicPr>
          <p:cNvPr id="4" name="Picture 4" descr="http://www.gunnrobotics.com/sites/default/files/logomo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87" y="0"/>
            <a:ext cx="274201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0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2010:</a:t>
            </a:r>
            <a:br>
              <a:rPr lang="en-US" dirty="0"/>
            </a:b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Breakaway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6" descr="http://www.usfirst.org/uploadedImages/Robotics_Programs/FRC/FRC_Communications_Resource_Center/Communication_Assets/2010_Archive_Assets/FRC2009_Breakaw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742013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kingtec2169.com/wp-content/uploads/2012/06/2010fie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10562"/>
            <a:ext cx="7620000" cy="424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2010:</a:t>
            </a:r>
            <a:br>
              <a:rPr lang="en-US" dirty="0"/>
            </a:b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Breakaway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6" descr="http://www.usfirst.org/uploadedImages/Robotics_Programs/FRC/FRC_Communications_Resource_Center/Communication_Assets/2010_Archive_Assets/FRC2009_Breakaw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742013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</a:t>
            </a:r>
            <a:r>
              <a:rPr lang="en-US" baseline="0" dirty="0"/>
              <a:t> robots did not </a:t>
            </a:r>
            <a:r>
              <a:rPr lang="en-US" i="1" baseline="0" dirty="0"/>
              <a:t>need</a:t>
            </a:r>
            <a:r>
              <a:rPr lang="en-US" i="0" baseline="0" dirty="0"/>
              <a:t> to traverse zones</a:t>
            </a:r>
          </a:p>
          <a:p>
            <a:r>
              <a:rPr lang="en-US" i="0" baseline="0" dirty="0"/>
              <a:t>Endgame: 2 points</a:t>
            </a:r>
          </a:p>
          <a:p>
            <a:pPr lvl="1"/>
            <a:r>
              <a:rPr lang="en-US" dirty="0"/>
              <a:t>More than the average robot could score in 2 minutes with</a:t>
            </a:r>
            <a:r>
              <a:rPr lang="en-US" baseline="0" dirty="0"/>
              <a:t> soccer balls</a:t>
            </a:r>
          </a:p>
          <a:p>
            <a:pPr lvl="0"/>
            <a:r>
              <a:rPr lang="en-US" dirty="0"/>
              <a:t>Dominant robots</a:t>
            </a:r>
            <a:r>
              <a:rPr lang="en-US" baseline="0" dirty="0"/>
              <a:t> had </a:t>
            </a:r>
            <a:r>
              <a:rPr lang="en-US" i="1" baseline="0" dirty="0"/>
              <a:t>great</a:t>
            </a:r>
            <a:r>
              <a:rPr lang="en-US" i="0" baseline="0" dirty="0"/>
              <a:t> ball acquisition</a:t>
            </a:r>
          </a:p>
          <a:p>
            <a:pPr lvl="0"/>
            <a:r>
              <a:rPr lang="en-US" i="0" baseline="0" dirty="0"/>
              <a:t>A role for nearly every type of robot</a:t>
            </a:r>
            <a:endParaRPr lang="en-US" baseline="0" dirty="0"/>
          </a:p>
          <a:p>
            <a:pPr lvl="0"/>
            <a:r>
              <a:rPr lang="en-US" baseline="0" dirty="0"/>
              <a:t>Wonky seeding system</a:t>
            </a:r>
          </a:p>
          <a:p>
            <a:pPr lvl="0"/>
            <a:r>
              <a:rPr lang="en-US" dirty="0"/>
              <a:t>For fun</a:t>
            </a:r>
          </a:p>
          <a:p>
            <a:pPr lvl="1"/>
            <a:r>
              <a:rPr lang="en-US" baseline="0" dirty="0"/>
              <a:t>Search for videos of FRC 469, Las Guerillas</a:t>
            </a:r>
            <a:endParaRPr lang="en-US" dirty="0"/>
          </a:p>
        </p:txBody>
      </p:sp>
      <p:pic>
        <p:nvPicPr>
          <p:cNvPr id="4" name="Picture 6" descr="http://www.usfirst.org/uploadedImages/Robotics_Programs/FRC/FRC_Communications_Resource_Center/Communication_Assets/2010_Archive_Assets/FRC2009_Breakaw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742013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4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2009:</a:t>
            </a:r>
            <a:br>
              <a:rPr lang="en-US" dirty="0"/>
            </a:br>
            <a:r>
              <a:rPr lang="en-US" dirty="0"/>
              <a:t>Lunacy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14" descr="http://www.team1742.com/wp-content/uploads/2012/06/lunacy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371321" cy="1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upload.wikimedia.org/wikipedia/en/f/f8/FRC_Lunacy_Fie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2369"/>
            <a:ext cx="7620000" cy="42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2009:</a:t>
            </a:r>
            <a:br>
              <a:rPr lang="en-US" dirty="0"/>
            </a:br>
            <a:r>
              <a:rPr lang="en-US" dirty="0"/>
              <a:t>Lunacy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14" descr="http://www.team1742.com/wp-content/uploads/2012/06/lunacy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371321" cy="1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Effective Winners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MUST</a:t>
            </a:r>
            <a:r>
              <a:rPr lang="en-US" baseline="0" dirty="0"/>
              <a:t> move</a:t>
            </a:r>
          </a:p>
          <a:p>
            <a:pPr lvl="1"/>
            <a:r>
              <a:rPr lang="en-US" baseline="0" dirty="0"/>
              <a:t>Many robots moved into position for human loading</a:t>
            </a:r>
          </a:p>
          <a:p>
            <a:pPr lvl="0"/>
            <a:r>
              <a:rPr lang="en-US" dirty="0"/>
              <a:t>Empty Cell &amp; Super Cell were ‘snuck’ into play</a:t>
            </a:r>
          </a:p>
          <a:p>
            <a:pPr lvl="0"/>
            <a:r>
              <a:rPr lang="en-US" dirty="0"/>
              <a:t>Defensive</a:t>
            </a:r>
            <a:r>
              <a:rPr lang="en-US" baseline="0" dirty="0"/>
              <a:t> pinning was effective, but difficult without practice</a:t>
            </a:r>
          </a:p>
          <a:p>
            <a:pPr lvl="0"/>
            <a:r>
              <a:rPr lang="en-US" baseline="0" dirty="0"/>
              <a:t>Human player’s role was crucial</a:t>
            </a:r>
            <a:endParaRPr lang="en-US" dirty="0"/>
          </a:p>
        </p:txBody>
      </p:sp>
      <p:pic>
        <p:nvPicPr>
          <p:cNvPr id="4" name="Picture 14" descr="http://www.team1742.com/wp-content/uploads/2012/06/lunacy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371321" cy="1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2008:</a:t>
            </a:r>
            <a:br>
              <a:rPr lang="en-US" dirty="0"/>
            </a:br>
            <a:r>
              <a:rPr lang="en-US" dirty="0"/>
              <a:t>Overdrive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12" descr="https://encrypted-tbn3.gstatic.com/images?q=tbn:ANd9GcSSrmdi8q93r_p_ZZgjxAB0I7aFBQ34PNQr8AThTw54DH6TqZhdl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2742013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www.adambots.com/wp-content/uploads/2011/01/P-FIRSTOverdrive-Fielddiagram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86344"/>
            <a:ext cx="7572375" cy="42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</a:t>
            </a:r>
            <a:r>
              <a:rPr lang="en-US" baseline="0" dirty="0"/>
              <a:t>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/>
              <a:t>Review game animations from 2007-2016</a:t>
            </a:r>
          </a:p>
          <a:p>
            <a:pPr lvl="1"/>
            <a:r>
              <a:rPr lang="en-US" baseline="0" dirty="0"/>
              <a:t>Only limited by time</a:t>
            </a:r>
          </a:p>
          <a:p>
            <a:pPr lvl="1"/>
            <a:r>
              <a:rPr lang="en-US" baseline="0" dirty="0"/>
              <a:t>2012,</a:t>
            </a:r>
            <a:r>
              <a:rPr lang="en-US" dirty="0"/>
              <a:t> 2007, 2015, 2016</a:t>
            </a:r>
            <a:br>
              <a:rPr lang="en-US" baseline="0" dirty="0"/>
            </a:br>
            <a:endParaRPr lang="en-US" baseline="0" dirty="0"/>
          </a:p>
          <a:p>
            <a:pPr lvl="0"/>
            <a:r>
              <a:rPr lang="en-US" baseline="0" dirty="0"/>
              <a:t>Discuss</a:t>
            </a:r>
          </a:p>
          <a:p>
            <a:pPr lvl="1"/>
            <a:r>
              <a:rPr lang="en-US" baseline="0" dirty="0"/>
              <a:t>What to do</a:t>
            </a:r>
          </a:p>
          <a:p>
            <a:pPr lvl="1"/>
            <a:r>
              <a:rPr lang="en-US" baseline="0" dirty="0"/>
              <a:t>Autonomous</a:t>
            </a:r>
          </a:p>
          <a:p>
            <a:pPr lvl="1"/>
            <a:r>
              <a:rPr lang="en-US" baseline="0" dirty="0"/>
              <a:t>Micro Strategies</a:t>
            </a:r>
            <a:br>
              <a:rPr lang="en-US" baseline="0" dirty="0"/>
            </a:br>
            <a:endParaRPr lang="en-US" baseline="0" dirty="0"/>
          </a:p>
          <a:p>
            <a:pPr lvl="0"/>
            <a:r>
              <a:rPr lang="en-US" baseline="0" dirty="0"/>
              <a:t>Review actual game results</a:t>
            </a:r>
          </a:p>
          <a:p>
            <a:pPr lvl="1"/>
            <a:r>
              <a:rPr lang="en-US" baseline="0" dirty="0"/>
              <a:t>Week 1 Regionals</a:t>
            </a:r>
          </a:p>
          <a:p>
            <a:pPr lvl="1"/>
            <a:r>
              <a:rPr lang="en-US" baseline="0" dirty="0"/>
              <a:t>DC, VCU, Chesapeake</a:t>
            </a:r>
          </a:p>
          <a:p>
            <a:pPr lvl="1"/>
            <a:r>
              <a:rPr lang="en-US" baseline="0" dirty="0"/>
              <a:t>Championships</a:t>
            </a:r>
          </a:p>
        </p:txBody>
      </p:sp>
    </p:spTree>
    <p:extLst>
      <p:ext uri="{BB962C8B-B14F-4D97-AF65-F5344CB8AC3E}">
        <p14:creationId xmlns:p14="http://schemas.microsoft.com/office/powerpoint/2010/main" val="2657972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2008:</a:t>
            </a:r>
            <a:br>
              <a:rPr lang="en-US" dirty="0"/>
            </a:br>
            <a:r>
              <a:rPr lang="en-US" dirty="0"/>
              <a:t>Overdrive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12" descr="https://encrypted-tbn3.gstatic.com/images?q=tbn:ANd9GcSSrmdi8q93r_p_ZZgjxAB0I7aFBQ34PNQr8AThTw54DH6TqZhdl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2742013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Winners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 </a:t>
            </a:r>
            <a:r>
              <a:rPr lang="en-US" i="1" dirty="0"/>
              <a:t>great </a:t>
            </a:r>
            <a:r>
              <a:rPr lang="en-US" dirty="0"/>
              <a:t>year</a:t>
            </a:r>
            <a:r>
              <a:rPr lang="en-US" baseline="0" dirty="0"/>
              <a:t> for defense</a:t>
            </a:r>
            <a:endParaRPr lang="en-US" dirty="0"/>
          </a:p>
          <a:p>
            <a:r>
              <a:rPr lang="en-US" dirty="0"/>
              <a:t>The best offensive robots</a:t>
            </a:r>
            <a:r>
              <a:rPr lang="en-US" baseline="0" dirty="0"/>
              <a:t> were great at</a:t>
            </a:r>
          </a:p>
          <a:p>
            <a:pPr lvl="1"/>
            <a:r>
              <a:rPr lang="en-US" dirty="0"/>
              <a:t>Driving</a:t>
            </a:r>
          </a:p>
          <a:p>
            <a:pPr lvl="1"/>
            <a:r>
              <a:rPr lang="en-US" dirty="0"/>
              <a:t>Acquiring (only</a:t>
            </a:r>
            <a:r>
              <a:rPr lang="en-US" baseline="0" dirty="0"/>
              <a:t> applied to offense in ‘08)</a:t>
            </a:r>
            <a:endParaRPr lang="en-US" dirty="0"/>
          </a:p>
          <a:p>
            <a:pPr lvl="0"/>
            <a:r>
              <a:rPr lang="en-US" dirty="0"/>
              <a:t>Autonomous</a:t>
            </a:r>
          </a:p>
          <a:p>
            <a:pPr lvl="1"/>
            <a:r>
              <a:rPr lang="en-US" dirty="0"/>
              <a:t>Driving</a:t>
            </a:r>
            <a:r>
              <a:rPr lang="en-US" baseline="0" dirty="0"/>
              <a:t> forward gave points 100% of the time</a:t>
            </a:r>
          </a:p>
          <a:p>
            <a:pPr lvl="1"/>
            <a:r>
              <a:rPr lang="en-US" baseline="0" dirty="0"/>
              <a:t>Dead-reckoned, timed autonomous routines could get 4-5 lines &gt;50% of the time</a:t>
            </a:r>
            <a:endParaRPr lang="en-US" dirty="0"/>
          </a:p>
        </p:txBody>
      </p:sp>
      <p:pic>
        <p:nvPicPr>
          <p:cNvPr id="4" name="Picture 12" descr="https://encrypted-tbn3.gstatic.com/images?q=tbn:ANd9GcSSrmdi8q93r_p_ZZgjxAB0I7aFBQ34PNQr8AThTw54DH6TqZhdl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2742013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4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2007:</a:t>
            </a:r>
            <a:br>
              <a:rPr lang="en-US" dirty="0"/>
            </a:br>
            <a:r>
              <a:rPr lang="en-US" dirty="0"/>
              <a:t>Rack N</a:t>
            </a:r>
            <a:r>
              <a:rPr lang="en-US" baseline="0" dirty="0"/>
              <a:t>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4" name="Picture 20" descr="http://www.usfirst.org/uploadedImages/Community/FRC/Assets/REV_07GameLogo_314RG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238927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://www.syraweb.org/eaglevex/images/2007fieldofpl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5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1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2007:</a:t>
            </a:r>
            <a:br>
              <a:rPr lang="en-US" dirty="0"/>
            </a:br>
            <a:r>
              <a:rPr lang="en-US" dirty="0"/>
              <a:t>Rack N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4" name="Picture 20" descr="http://www.usfirst.org/uploadedImages/Community/FRC/Assets/REV_07GameLogo_314RG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238927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7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Effective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Heavy defensive robots</a:t>
            </a:r>
          </a:p>
          <a:p>
            <a:pPr lvl="1"/>
            <a:r>
              <a:rPr lang="en-US" dirty="0"/>
              <a:t>Nullified rack</a:t>
            </a:r>
            <a:r>
              <a:rPr lang="en-US" baseline="0" dirty="0"/>
              <a:t> scoring</a:t>
            </a:r>
          </a:p>
          <a:p>
            <a:pPr lvl="1"/>
            <a:r>
              <a:rPr lang="en-US" baseline="0" dirty="0"/>
              <a:t>Messing up the opposing home zone could pull defensive lift bots back early</a:t>
            </a:r>
            <a:endParaRPr lang="en-US" dirty="0"/>
          </a:p>
          <a:p>
            <a:r>
              <a:rPr lang="en-US" dirty="0"/>
              <a:t>Robots</a:t>
            </a:r>
            <a:r>
              <a:rPr lang="en-US" baseline="0" dirty="0"/>
              <a:t> which could lift two other robots </a:t>
            </a:r>
          </a:p>
          <a:p>
            <a:pPr lvl="1"/>
            <a:r>
              <a:rPr lang="en-US" baseline="0" dirty="0"/>
              <a:t>Consistent +60 points</a:t>
            </a:r>
          </a:p>
          <a:p>
            <a:r>
              <a:rPr lang="en-US" dirty="0"/>
              <a:t>Any scoring autonomous</a:t>
            </a:r>
          </a:p>
        </p:txBody>
      </p:sp>
      <p:pic>
        <p:nvPicPr>
          <p:cNvPr id="4" name="Picture 20" descr="http://www.usfirst.org/uploadedImages/Community/FRC/Assets/REV_07GameLogo_314RG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238927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5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</a:t>
            </a:r>
            <a:r>
              <a:rPr lang="en-US" baseline="0" dirty="0"/>
              <a:t> Thoughts</a:t>
            </a:r>
            <a:endParaRPr lang="en-US" dirty="0"/>
          </a:p>
        </p:txBody>
      </p:sp>
      <p:sp>
        <p:nvSpPr>
          <p:cNvPr id="6" name="AutoShape 8" descr="data:image/jpeg;base64,/9j/4AAQSkZJRgABAQAAAQABAAD/2wCEAAkGBxQTEhQUEhQVFRQVGRoYFBgYFhkcHBgcFxgYGRYdGxwYHCggGRopGxwZITEhJikuLi4uGB8zODgvNyg5LisBCgoKDg0OGxAQGzclHyQ3LDc0MzQ2NyssNzErLCs0NzAsNS03NDgsNywvNS8sLDQ3LSw3NS8uNzAsNywsLyw0LP/AABEIAH8BjgMBIgACEQEDEQH/xAAcAAEAAwADAQEAAAAAAAAAAAAABgcIAgQFAwH/xABNEAACAQIDAwcDDwsDBAMBAAABAgMAEQQFIQYSMQcTIkFRYXEUMoEIFzM1QlRyc3SCkZOhsrMVIzRSU2KSorHR0rTBwySDo9NjwvBD/8QAGQEBAAMBAQAAAAAAAAAAAAAAAAECBAMF/8QALxEBAAICAAQEBAYCAwAAAAAAAAECAxEEEiExQVFh8BNxkeEigaGxwdFC8QUUI//aAAwDAQACEQMRAD8AvGlKUClKUClKUClKUClKUClKUClKUClKUClKUClKUClfDG4xIkLyNuqP/wBYdpqAbQbcI6ERuwvcBVXvteRrgWtrurfjrpoYjdrclY3Pvv5e9J1qOa3SPfZO8RmcSaFrnhZQzG/ZZATevgc8iHnc4ne0Uij6SthVOwYbyrRVkMtiVYtvK9rnc80CM282xtfTruPRyXa7FRpzIl6/zbOAbH9Ri3BT1H3J7uGi3CZP8bRv5fdzjPTxifr9lvYfEpIN5GVh2qQR9lfWqsn2jxsR358Jun9osbxt6XF1YdxBFSbZfbeLEWjkIjlJst+D9ljw3u7r6uyufwcte8b9YW56T2n6pbSlKokpSlApSlApSlApSlApSlApSlApSlApSlApSlApSlApSlApSlApSlApSlApSlApSlApSlApSlApSlApSlArhLIFBJ4DU1zqP7ZYplhsnHdlceMUTMv0PuH5tRadfp+vRNY378kP2mzKTHOyodzCwNZ3tfec6WFvOPGwvbiSQCK6uLw0EGDEsAUz79nMoEhCjS6gjcU3ZNbX1PZevdxfNYfDpgFALBQZHvYCQ9L03bj2KRXgxIGDROd0OGW59y26QpPYL2v9PVWXJ/yXw+JrSkxydp+e+sz+X5fRppwXPgm9o/F4fZ08vxTzjW7ODbQG50FtB18eHZXy2ky9t4SbjB3IWVN0g77ea1uPTGvwg3aK9Pk6naDHmGQFS6sjKepl6Q+wN43r0+UnP0DCGK3OgESSDiqn3A7SeJ7OrU6b6cJbDxk5MU9Ld48Nf76x9GW/ERk4eKZI6x4+KI5hmj7ixb9yoAkYMekVPRF76hRYXHEqDra57WTZFLiopJChKJoHA6Rbr7N8Aanr4AV5OBwyt0pCVhUjfIF2N+CoDxci/cACTwsb3y6GNIkWEARhRuW4W/37b1sz2jFTlx9JnfX1Zse723frp4ewmZvLAY5jeSE7ha995SAY2v13Gl+7XWpLUYTDrFmI3NOeVt4dgA3gfS+8ak9ebXL8SZ6dv31DXanJEepSlKsqUpSgUpSgUpSgUpSgUpSgUpSgUpSgUpSgUpSgUpSgUpSgUpSgUpSgUpSgUpSgUpSgUpSgUpSgUpSgV4+0UOkchF1jJ5wf/HIpRz6AQfQa9ivwiq3rzRpatuWdoHstlpnmeSbXcN2B905Nzcdg428K+22WSFWM8Y6LeyAe5P63gevv8a8faTCSw4gc1JzLoWaNtQGV92wNgeG7u6gg217+xjduZkwzJKkflDdFWVlZSpGrlQSAeqx4nqsLViwcDjzYfhxaOfc784nf7NeXir48vPMfh8PLTzpJd8IwH/VQ+wPe28BwVtOkRxW9r8D2GPZPlEuKn5pL7xJMjNfoi/SZr63v6Sa9HAYwTaaK9rkXsp7SCdB4H0dgkmQZ15MX3grh7Fio6ZIFl6XAjxNdeH4/LwW8HER27T77x5fqpm4SnEx8XDPfvDxNvshGFaARkmIoQL/rgjfJ72up9FuAAHqbG7SmGEBwXSxWw4hkA3bX9yVKA+F/H47Z56cVCVMYUIQ66ktfzeOgtuk6W7Kj+QozJIFKixUksbBQQ4Y24sbhRujU6VryZv8AtcHN8U9az3np8979JZ6YvgcRFMkdJj5++sLD2V3p8RJiZONrIOy+mncACL9ZJqXVHdi8MRE0jac4RujsRNF/3/r11IqycHXWKJnvPX6u3EzvJMR4dClKVqZylKUClKUClKUClKUClKUClKUCvC2k2rw+DB511D2JCX1Nvt9Fvs1Hcz/MTBA8iqXcA7ijizWJAHfpVa4zKNySUyMk+LmjKtMdeblYWtH1JuHojr11PZS+SlIibzqN6d8OLnl+DlMxF1ldLYZjusYhZ0JuRrKhDaA8ONm10r3cPylRJYzxYlIzbdleEbrA9avGbOPBR/tUX2QwAxmAxDTzW5reWTnONgA4ZmY6EHgSDYx1Fsjy+XGTRYSByEUkhzoBe7O9r3v526nHjwuxrXjxRabRavLyz57jXn9tOtqUaJwONjmRZInWRG1VlNwfor71Ednsj/J+J5uNmMGIW9j1SxgXNhoCy3va3mjSpdWfdZmeVltXRSlKKuhnucRYSB8ROSsSbu8QpY9Jgg0UXOrCol672V/tZPqJf8a7PLF7UYr/ALP+oirNtBqHZnbnB4+Ro8M7s6rvsGjddLgcWAvqRUkqh+QH9On+Tn8SOr4oFKUoFKUoIVj+VLLoZZIpJZA8bsjgQykBkJVtQtjqONcMPysZa7qiyybzsFW8Eo1YgDUrpqaonbL2wxvymb8Vq6eTfpGH+Oi/EWg11SlKBUf2o2ywmAMa4p2UyBim7G73C2DeaDbiKkFUn6oX2bBfAm+9FQTD13sr/ayfUS/41L8lzWPFQpPCSY5ASpIIJsSOB1GoNZHrTPJT7U4T4LfiPQSXG4yOFGkldY41F2ZiAAO8mq8zXlnwUbFYY5p7e6VQi/zkN/LVb8qW1j43FugY+TwOUiS+jMpKtIe0k3sepbWtc3hlBeGF5b8MSBJhp0HapRreILA/RU/2e2kw2NQvhZVkA84ahlv+srWZfSNeqsoV3clzabCzJPh23JE4djDrVh7pD1j+hANBqfOcnjxC2fRh5rDiP7juqrM82PxMUuoDq7WEgIC68N6/m1aez2bpi8NDiI9FlQNbrU8GU94a4PhXoOoIIIBB4g9dMX/neclY6ym089eS3ZXeH2DmjHRaJr8Tdhf+XhXKbZOdEZ23SFFyFJZj22BAB+mpBnbYPBhXlmbCq7bqlZGVSbE23dUGgPVXlS7UZdbXNr9yzIT9CLesWbgaZbze09Z9fs1Y+LtjrFY7R6I0WSxG4GB0O/fh3BSLfTfsNersrswkpZ911iNrkuCDY6heje3Ve+nbXr7KHLMZvvhl54RMAzSI9t4i+iygC/eFFTBRbQaCowcJfHWaTfdZ7xrp7+hm4mt55or1jtO+r8RAAABYAWAHUBwrkaVTPLhte4fyCFiq7obEkHVt7VY+4bvSYde8o4XB3Mia5vynZbh2KGfnGGhESs4FureUbt+69ccp5UMtnYIJ+bY8OdRkH8ZG59tZspQbFBr9qkuRLbB1lGAmYtG4JwxJ1RlG8Yx+4VBIHUVt16XbQKUpQKj+d7bYHCMVnxMauOKLd3HisYLD0iqy5U+UmRpHwmCfcjS6zTKbM7DRkQjzVHAsNSbgWA6VTAUGijyu5X+1k+ol/wAaeu9lf7WT6iX/ABrO1KDRPrvZX+1k+ol/xp672V/tZPqJf8aztSg0keU/L+ZE/OSc0ZDFvczJ54UPukbtwd03HbY9ldb13sr/AGsn1Ev+NRbkkyOPG5TjcPL5r4g2brRhDCUYd4Nj9nXVU5rl0mGmkgmFpImKsOrtBH7pBDDuIoNLYbOIcxwpmwbFxG5tdSp31XUWYXvZrj0V4WWQ4XEYeSJJVGKiu8m8bEaXN78Y90jpDS+vdVe8ju1y4PENBM27BiCOkeEcg0UnsVh0Seqy9VzU82+2GmlBbB7jXJLI1gwB4hHPBTrddLjTXhXC/D0yXjnjpO4+Xr/DThyzEa3r32RTOsE862w7IDiGj5/pWWbdJ5p2a+7oWJJ91o2pGvLbDIPyUcDJDKWKm8pBAJkBvvAcQGQso7AvaST7mT7IyQRiPnUvxbe50WJ4gfm7AeB14108y2dfEgxCKc2b2RUstxccXHSGvUR6KjDxuTFeMV4m1InW9ddeut79Gu1KW/FWdeiabPZk2LxCs5FoUNgvWxsCx7Lg6Dxr5Zpyn5dBNJDJK+/GxVwIZGAI4i6rY61180x8eS4Fncq+Icbsa2A33A0Fh7kElmPeesgVnaWVmZmclmYlmY8WZjdie8kk1bBSaV6zuZ9/sw5rRa34ezRC8rmWEgCWUkmwAw8upPADo8anKNcA2Iv1Hj6aorkU2R5+by2VfzUBtCCPPlHuu8J94j9Wr3rs4oZyxe1GK/7P+oirNhNaT5YvajFf9n/URVTXJTky4rMoVcXSINOwPA83YIP42Q+g0FlcjuxMuEDYvEHdeaPdWK2qISGu56mNh0eocddBINotvYcOwjjUzyEXAVlAt3bx6Z7AtyeqvntxipZQ+Ghbm0WMviZAQGsfMiQng7m4v2K3XxrcYZFxWFjgRIkmATebUma/SbnCC4uzJpfTeFWry7146mdfIiY3rx8lhYLlKwjKjPIi7/UwdSpHFSd0x3+eNLGpdluYxYiMSQusiHS6kHUcRp11Ru1OGfL8TKiSLvzIN5U1HSN94jq11CnrZvc23pPsps3icBHFjGbdLEeUwjhzT2ALW0LrffuNRw1F662x0inPvW/P3/bpNaxXmWrSlK4ObKO2XthjflM34rV08m/SMP8AHRfiLXc2y9sMb8pm/Faunk36Rh/jovxFoNdUpSgVSfqhfZsF8Cb70VXZVJ+qF9mwXwJvvRUFTVpnkp9qcJ8FvxHrM1aZ5KfanCfBb8R6DMqsTqdSdT6a72SYDyjEQQX3edkSPe7A7AE99gb2roR8B4V7uw3tjgvlEX3xQSDlN2AXLRDJDI8kMhKHnN3eVwCw1RQCpUN1abp430glaa5Uco8pyzEKBd0XnUtxvF07DvKhl+dWZBQXlyBZvv4afDE6wPvoP3Jrn76ufnCrUrNnJFm/k+ZwgmyTgwNrpd7GP076qvzjWk6Cq/VB/omF+Uf8MtUdV4+qD/RML8o/4Zao6guz1PfsGL+NX7gq2aqb1PfsGL+NX7gq2aD54idURnc2VAWY9gUXJ+islZ3mbYrETYhr3mdnseoE9FfQtl9FX5y05zzGXNGD08SwiHwT0pfRugr88Vneg/CaA1NOSPI/KsyjLC8eHBme4uCV0jHjvkN8w12OWbI/J8xaRRaPEqJV7A46MoHp3WPfJQQzLcc8E0c0fnxOsi95Qg28DwPcTWtcvxizRRyxm6SKroe0MAR9hrIVX/yHZ1z2AMDG74ZyvzHu0Z8POUfAoLGqG8q20pwWBYxm00x5qIjitwS7jwUGx7StTKqD5ecyL46OH3MEQPzpSS38qx0FagWrv5Hk02LmWDDpvyNr2BQLXZj7lRca94AuSAejV/8AIhkIhwPlDD87iSWv1iNCVjHgdX+f3UEfwnIa26OdxoDdYSG4HpaQE+NhX29Y1ffrfUD/ANlXBSgp/wBY1ffrfUD/ANlPWNX3631A/wDZVwUoIxsBsgMthkiEpl5yQyXKbtroiWtvH9W/pqKctuyPPQjGwr+dgFpgB58Q13vFDc/BLdgq0q/GUEEEXB0IPXQY6qw+T/lNnwjRwYlucwlwpZrl4VOgIbrQcSpuQOHC1eTylbJnL8WVQHyeW7wHqAv0o/FSR80r13qJ0GxFYEAg3B1BHXUX5RNrRl2FMgCtM53IEa9i3WzAEHcUanh1C4vUP5HNuEOHOExUiocOt4ndgA0Q9zc9acPg27DVbbfbTnMMW82oiXoQKepAeJHUzHpH0D3NB5eeZ1Pi5TNiZDI50F9Ao6lVRoq9w8Tc61z2bySTG4mPDxec51a2iKPPc9wH0kgddeYTWhuR/ZDyPDc/KtsRiACQeMcfFE7j7pu8ge5oJpk+WR4aGOCFd2ONQqjw4knrJNyT1kmu5SlBDOWL2oxX/Z/1EVVXyIYwR5oFYgc7DJGvewKSAfwo1Wxytxb2U4sdgRv4JY2P9Kzdg8U8UiSxNuyRsHRuxlNx4ju66DRG18ccU6SYliuGZw7sATqoCqDu6gAkm/Y7dlR/aXBwxyjmnjkilAnh3WBaMqeg62PmhuB4EXU9tSHZzaLDZzhtwnm8QtjJGD0o2Gm+l/OQ9vfY2NRqPk5lTEPJNPoDeJkidgb387c9jt2ag3+mkY4623qY6xP8e5c/hx1t494/p5eD2VeXDYzGzzqcR0jFZhcsNWJv5rMoKoulgQey3qbH7QST4WDBsbqWWMt7oRqwG4Pm7uvUCerh2cfs3IpXm97EFuO6jgL4sdLHxFe9sHsb5IN+S4beLIhYNubwCk3UWJsCBqbAnW5qbZr5qTW8anp8vVM5b5a8to1PRNaUpVl2UdsvbDG/KZvxWrp5N+kYf46L8Ra7m2XthjflM34rV08n/SMP8dF+ItBrqlKUCqT9UL7NgvgTfeiq7KpL1Qvs2C+Lm+9FQVPWmeSn2pwnwW/EeszVpnkp9qcJ8FvxHoMyR8B4V7uw3tjgvlEX3xXhR8B4V7uw3tjgvlEX3xQapIvoeFZN2myryXF4jD8BFIyr8A9KL+Qqa1nVE8veU7mLhxAHRnjKNp7uI8T3lGA+ZQVlFKyMrobOpDIexlN1PoIFa1yLMlxOHhnXzZY1cDs3gCR4g6eiskVfPIPm/OYKTDk9LDyGw/clu6/z84PQKDr+qD/RML8o/wCGWqOq8fVB/omF+Uf8MtUdQXZ6nv2DF/Gr9wVbNVN6nv2DF/Gr9wVZ2bZgmHglnk8yJGdvBASbd+lBQ3LdnPP5hzKm6YVAnz5LPJ9nNjxU1BMFg5JpFjhRpJG81EBJPoHV2ngOuv3ETyTzM7AtLNIWIHunka9hftY2Hoq/slyzDZFgt9wHxMlg5GryueEcfXuDsHYSdTTWxz5ItkJMBh5WxChZ52BIBB3UQdBSRpe5c6G3Srs8qeyL5hhkEO7z8T78e8bAggq63sbX0PigqFZ/nuLxMoSVjhlKg82JSHUHUPuoO8dFje3ZcEdbAbWYqPnFaTDxywLdi0RHOgEWIeGxJ1WwI6W8p7a6RimekTG/JaKTPTxVxm+Uz4WQxYmJ4pONmHEdqkXVx3qSKlnI3nXk+ZIhNkxKmJuze86I/wAQKj4yp7l+cQZ1D5HjYwkx3jDKuo3lFyUJ1WQLqUPFb9RsKYzLBS4PEvE3Rmw8mhHDeQhkYdx6LDuIqtqzWdSiYmOktb1mTlUlLZtjL9TIo9EMYrRez2aLisNDiE4Sor27CR0h4g3HorOvKrCVzbGX62Rh6YY/971VCJmtWbFQhMvwSjqw8I/8a3rKdaj5OsWJcswTA3tAiH4UQ5t/5lNBI6UpQKUpQKUpQR7bvZhcwwjwmwkHThc+5kANvmnVT3May9iIGjdkkUq6MVdTxVlNmB9NbCqmeXHZGxGYQrobJiQB6I5P6Ifmd5oKfIr9pXayrLpMRNHBCN6SVgqDq7ST2KACxPYDQTPkh2R8sxXPSrfD4Ygm/B5OKJ3gaMfmj3VaIrytmMijwWGjw8XBBq3W7HV2PeTc93Dqr1aBSlKDytqsuOIweJgHGWGRF+EykL9tqycp0rY1Zs5VdmTgsc7Kv5jEFpIj1Ak3kTxDG4H6rDsNB4WymdHB4yDEgE823SUe6RgVceO6TbvArU2V5jFiIlmgdZI3F1YH7D2EcCDqDWRK72UZ1iMKxbDTyQk8dxrA/CU9FvSDQa3pWa4uVLNALeUhu8ww3+xBXP11c098L9TF/jQaRpWbvXVzT3wv1MX+Ne5sPyi5hiMwwsE0ytHI5VxzUYuAjtxC3GoFBDdv8OY8yxqnjz7t6JPzg+xhXgeBIPURxHeO+rc5dtmGEiY+MXRgI8Rb3JGkbnuIO4T3J21UlBpbk+25hzCFQWVcUq/nYjoSRxdB7pDx04Xsal9Y6ViCCCQQbgg2IPUQRwNSDDbcZii7q42ew/WYOfpkBP20Gn8Zi0iRpJXWNFF2ZiAAO8ms1cpW1IzDGGSO/MxrzcNxYsASWcg6jeJ4direx0rws0zjEYkg4iaWa2o33JAP7qk2X0CulQK1BybYcpleCBFiYVb6zp//AGrPexWzT5hi0gUHc0adh7iMHpa9RPmjvPYDWp40CgACwAsAOoDhQY6j4Dwr3dhvbHBfKIvvivCj4Dwr3dhvbHBfKIvvig1VUG5Zso5/LJGAu2HZZ18Fusn/AI2c+gVOa+WKw6yIyOLq6lWHaGFiPooMf1OuRfN+YzJUJsmJRoj2bw6cZ+kFR8OofmuXNhp5YJPPhdkPfunRvAizDuIr4Yedo3V0Yq6MGRhxVlIKkeBAoLu9UH+iYX5R/wAMtUdUg2p2yxWYCNcSyFY7lQibouRYsdTdradmp0qP0F2ep79gxfxq/cFd7l3zrmsEmHU9LEv0vi4rM383NjwJrrep9gIwuJcjRpgB37sa3+9b0VAeV3OvKcylAN0w4ECa6XW5lPcd8svzBQdLkxhD5tglbhzjN6Uikdf5lB9FXBtGnOYprqZJXHMQL+yFyZXHeRzfo3tbGqI2fzQ4XFQYgC/MyK5HWV4OB3lSw9NaD2pZ9yLH4IrcqCXK7ylGClWI0O6V0JGoBFUvvXfX9KX3pBfJSuMgmkXeELCPFI2to77m/Y8US+vZuqeF7eJtTj48ViJZII+bw0drlV4i5VCepSzEhVPC54a29jM9q1xmJFoVXoAO6EsGYXDE7wF0tYDS/jwHfixUS4CbBxYdby7xZwTq3FGsbklSBbWw3RXXHmjh7RTLHWO0+m/FamWMMxXJ38J9Epw0WD8hwkmFAXcePmP199iN5W6yxBJbtv2VWfLpAFzQEcXw8bN478qX/hVR6KknJhgpHeIsCohLF94EFbEkcRYXuB4BuFqr7lFz5cbmE0yG8YtHEe1I9L+BYsw7mFVnfPbfmdea21mcgec7+HmwrHWF99B+5LckeiQMfnio5y95YUxsM4HRmi3T8KJtfpV1/hNRzkwzryXMoGJskp5mTwlIC/RIEN+wGrx5SdmfL8E8aAc8h5yD4ag9G/Yyll9IPVRLMlW7yGbVqm9gJWA3mL4YnrJ9kj8b9Mdt3qomUgkEEEEggixBGhBB4EHS1AeBGhGoI6iNQR2Gg2LSsz4LlLzONQoxRYDhvpG5/iZd4+JJr7+urmnvhfqYv8aDSNKzd66uae+F+pi/xp66uae+F+pi/wAaDSNKgnJDtHiMdhZpMU4d0nKKQqr0ebja1lA62NTugVHOUf2rx3yeT7pqR1HOUf2rx3yeT7poMu1O+RP21T4qX+i1BKnfIl7ap8VL/RaDRVK4SSBfOIHibV+LOp4Mp6uI4nhQfSlfhYaC+p4d9ftArzNocihxsDQYhd5G1BGjKw4Mp6mH9wbg2r06UGdtqOSnG4YloFOKh6ig/OAfvR8SfgXv2DhUFxUbRtuyq0bfquCp+hrGth1wliVhZlDDsIB/rQY73x2j6ab47RWuTk2H/YQ/Vp/avz8i4b3vD9Un9qDI++O0VJuTJh+VsF8YfwpK0l+RcN73h+qT+1c4cqgUhlhiVhwIjUEeBA0oPvisOkiNHIodHBV1YXDAixBB4i1UdttyRzQs0uABmh480T+cTuUn2Rf5vhcavalBjyeJkYo6sjjirgqw8VaxFca13j8thnG7PFHKvZIisPoYGvGOweW3v5Dhvqk/pagy5fgOs6DvqZbK8muNxhBKHDw9ckqkG37kZszHxsO+tCZbkWGw/sGHhi+LiRT9KivQoPF2U2YgwEPNYdeOsjtq8jdrH+gGg6q9qlKDG0biw1HCve2GYflHBaj9Ii++K05+RcN73h+qT+1co8pgUhlgiBBuCI1BBHAggaGg7tKUoK35U+Ts43/qcLYYlRZ0JsJlHDU6CQcAToRYG1gRRGPwkkLmOZGikHFXUqfoPEd40Na/r4YvBxyjdlRJF7HUMPoIoMflgOJqT7I7DYvHsObQxwnzp3UhAP3eBkPcunaRWjMNs5hIzvR4XDo3asMYP0ha9SgjOIWHJ8sfmx0MNGSu8Rd3PDeP6zyEelqy+01ySzXYkliTqSTck95OtbCxECuu66q6niGAI04aGup+RcN73h+qT+1BlfZ7LDi8VBhlOszhTbiF4yH0IGPorWkUQVQqgBVAAHUABYD6K68GWQowZIYlYcCqKCL6HUCu3QeKNmoUZ2hSJDIbuDEjKxHXbQj0G2p7a62N2TSYqZGCheqFBGG+Fctf0WOtSOlRNYnvCJrE93Vy7L44EEca2X6Se8k8ay/txk3kWOxEHBA29F8W/SS3cAd3xU1qquricuhkO9JFG7WtdkUm3ZcjhSI10hMRrsyEXHbbwNaq2IzvyzA4fEXBZ0Akt+unRk/mB9Fq735Fw3veH6pP7V2sNhkjG7GiovGyqAL+AqRW3KXyY+Vs2Jwe6uIOskZ0WbvB9zJ3nQ9duNUjmmWzYZtzERPC3ZIpW/gTow7wSK15XGSMMLMAR2EXH20GOt8dopvjtFa5OTYf9hD9Un9q/PyLh/e8P1Sf2oMj747RTfHaK1x+RcN73h+qT+1PyLhve8P1Sf2oK99T6f8AosT8pP4MNWjXxw2FSMERoqAm5CqFBPbp119qBUc5R/avHfJ5PumpHXCWMMCrAMp0IIuCO8HjQY73x2ip5yIsPyqmv/8AKX+i1fn5Fw3veH6pP7V9cPlsKHeSKNG7VRQfpAoOGcYOOWJhLGkgAJAdQwB3TqN4aHjrUIOSxPlmXJGqRNL5Md9FUHfEDNG5sNSHs2vZViEVw5pbAWFl80W4W0Fuygr6PGnF47LsSQVEUzQBP1ZTgsU+LF+Bswij7jE9WJXARLp0RoSRoOJvc+Jude81zoP/2Q=="/>
          <p:cNvSpPr>
            <a:spLocks noChangeAspect="1" noChangeArrowheads="1"/>
          </p:cNvSpPr>
          <p:nvPr/>
        </p:nvSpPr>
        <p:spPr bwMode="auto">
          <a:xfrm>
            <a:off x="155575" y="-1004888"/>
            <a:ext cx="65532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QTEhQUEhQVFRQVGRoYFBgYFhkcHBgcFxgYGRYdGxwYHCggGRopGxwZITEhJikuLi4uGB8zODgvNyg5LisBCgoKDg0OGxAQGzclHyQ3LDc0MzQ2NyssNzErLCs0NzAsNS03NDgsNywvNS8sLDQ3LSw3NS8uNzAsNywsLyw0LP/AABEIAH8BjgMBIgACEQEDEQH/xAAcAAEAAwADAQEAAAAAAAAAAAAABgcIAgQFAwH/xABNEAACAQIDAwcDDwsDBAMBAAABAgMAEQQFIQYSMQcTIkFRYXEUMoEIFzM1QlRyc3SCkZOhsrMVIzRSU2KSorHR0rTBwySDo9NjwvBD/8QAGQEBAAMBAQAAAAAAAAAAAAAAAAECBAMF/8QALxEBAAICAAQEBAYCAwAAAAAAAAECAxEEEiExQVFh8BNxkeEigaGxwdFC8QUUI//aAAwDAQACEQMRAD8AvGlKUClKUClKUClKUClKUClKUClKUClKUClKUClKUClfDG4xIkLyNuqP/wBYdpqAbQbcI6ERuwvcBVXvteRrgWtrurfjrpoYjdrclY3Pvv5e9J1qOa3SPfZO8RmcSaFrnhZQzG/ZZATevgc8iHnc4ne0Uij6SthVOwYbyrRVkMtiVYtvK9rnc80CM282xtfTruPRyXa7FRpzIl6/zbOAbH9Ri3BT1H3J7uGi3CZP8bRv5fdzjPTxifr9lvYfEpIN5GVh2qQR9lfWqsn2jxsR358Jun9osbxt6XF1YdxBFSbZfbeLEWjkIjlJst+D9ljw3u7r6uyufwcte8b9YW56T2n6pbSlKokpSlApSlApSlApSlApSlApSlApSlApSlApSlApSlApSlApSlApSlApSlApSlApSlApSlApSlApSlApSlArhLIFBJ4DU1zqP7ZYplhsnHdlceMUTMv0PuH5tRadfp+vRNY378kP2mzKTHOyodzCwNZ3tfec6WFvOPGwvbiSQCK6uLw0EGDEsAUz79nMoEhCjS6gjcU3ZNbX1PZevdxfNYfDpgFALBQZHvYCQ9L03bj2KRXgxIGDROd0OGW59y26QpPYL2v9PVWXJ/yXw+JrSkxydp+e+sz+X5fRppwXPgm9o/F4fZ08vxTzjW7ODbQG50FtB18eHZXy2ky9t4SbjB3IWVN0g77ea1uPTGvwg3aK9Pk6naDHmGQFS6sjKepl6Q+wN43r0+UnP0DCGK3OgESSDiqn3A7SeJ7OrU6b6cJbDxk5MU9Ld48Nf76x9GW/ERk4eKZI6x4+KI5hmj7ixb9yoAkYMekVPRF76hRYXHEqDra57WTZFLiopJChKJoHA6Rbr7N8Aanr4AV5OBwyt0pCVhUjfIF2N+CoDxci/cACTwsb3y6GNIkWEARhRuW4W/37b1sz2jFTlx9JnfX1Zse723frp4ewmZvLAY5jeSE7ha995SAY2v13Gl+7XWpLUYTDrFmI3NOeVt4dgA3gfS+8ak9ebXL8SZ6dv31DXanJEepSlKsqUpSgUpSgUpSgUpSgUpSgUpSgUpSgUpSgUpSgUpSgUpSgUpSgUpSgUpSgUpSgUpSgUpSgUpSgUpSgV4+0UOkchF1jJ5wf/HIpRz6AQfQa9ivwiq3rzRpatuWdoHstlpnmeSbXcN2B905Nzcdg428K+22WSFWM8Y6LeyAe5P63gevv8a8faTCSw4gc1JzLoWaNtQGV92wNgeG7u6gg217+xjduZkwzJKkflDdFWVlZSpGrlQSAeqx4nqsLViwcDjzYfhxaOfc784nf7NeXir48vPMfh8PLTzpJd8IwH/VQ+wPe28BwVtOkRxW9r8D2GPZPlEuKn5pL7xJMjNfoi/SZr63v6Sa9HAYwTaaK9rkXsp7SCdB4H0dgkmQZ15MX3grh7Fio6ZIFl6XAjxNdeH4/LwW8HER27T77x5fqpm4SnEx8XDPfvDxNvshGFaARkmIoQL/rgjfJ72up9FuAAHqbG7SmGEBwXSxWw4hkA3bX9yVKA+F/H47Z56cVCVMYUIQ66ktfzeOgtuk6W7Kj+QozJIFKixUksbBQQ4Y24sbhRujU6VryZv8AtcHN8U9az3np8979JZ6YvgcRFMkdJj5++sLD2V3p8RJiZONrIOy+mncACL9ZJqXVHdi8MRE0jac4RujsRNF/3/r11IqycHXWKJnvPX6u3EzvJMR4dClKVqZylKUClKUClKUClKUClKUClKUCvC2k2rw+DB511D2JCX1Nvt9Fvs1Hcz/MTBA8iqXcA7ijizWJAHfpVa4zKNySUyMk+LmjKtMdeblYWtH1JuHojr11PZS+SlIibzqN6d8OLnl+DlMxF1ldLYZjusYhZ0JuRrKhDaA8ONm10r3cPylRJYzxYlIzbdleEbrA9avGbOPBR/tUX2QwAxmAxDTzW5reWTnONgA4ZmY6EHgSDYx1Fsjy+XGTRYSByEUkhzoBe7O9r3v526nHjwuxrXjxRabRavLyz57jXn9tOtqUaJwONjmRZInWRG1VlNwfor71Ednsj/J+J5uNmMGIW9j1SxgXNhoCy3va3mjSpdWfdZmeVltXRSlKKuhnucRYSB8ROSsSbu8QpY9Jgg0UXOrCol672V/tZPqJf8a7PLF7UYr/ALP+oirNtBqHZnbnB4+Ro8M7s6rvsGjddLgcWAvqRUkqh+QH9On+Tn8SOr4oFKUoFKUoIVj+VLLoZZIpJZA8bsjgQykBkJVtQtjqONcMPysZa7qiyybzsFW8Eo1YgDUrpqaonbL2wxvymb8Vq6eTfpGH+Oi/EWg11SlKBUf2o2ywmAMa4p2UyBim7G73C2DeaDbiKkFUn6oX2bBfAm+9FQTD13sr/ayfUS/41L8lzWPFQpPCSY5ASpIIJsSOB1GoNZHrTPJT7U4T4LfiPQSXG4yOFGkldY41F2ZiAAO8mq8zXlnwUbFYY5p7e6VQi/zkN/LVb8qW1j43FugY+TwOUiS+jMpKtIe0k3sepbWtc3hlBeGF5b8MSBJhp0HapRreILA/RU/2e2kw2NQvhZVkA84ahlv+srWZfSNeqsoV3clzabCzJPh23JE4djDrVh7pD1j+hANBqfOcnjxC2fRh5rDiP7juqrM82PxMUuoDq7WEgIC68N6/m1aez2bpi8NDiI9FlQNbrU8GU94a4PhXoOoIIIBB4g9dMX/neclY6ym089eS3ZXeH2DmjHRaJr8Tdhf+XhXKbZOdEZ23SFFyFJZj22BAB+mpBnbYPBhXlmbCq7bqlZGVSbE23dUGgPVXlS7UZdbXNr9yzIT9CLesWbgaZbze09Z9fs1Y+LtjrFY7R6I0WSxG4GB0O/fh3BSLfTfsNersrswkpZ911iNrkuCDY6heje3Ve+nbXr7KHLMZvvhl54RMAzSI9t4i+iygC/eFFTBRbQaCowcJfHWaTfdZ7xrp7+hm4mt55or1jtO+r8RAAABYAWAHUBwrkaVTPLhte4fyCFiq7obEkHVt7VY+4bvSYde8o4XB3Mia5vynZbh2KGfnGGhESs4FureUbt+69ccp5UMtnYIJ+bY8OdRkH8ZG59tZspQbFBr9qkuRLbB1lGAmYtG4JwxJ1RlG8Yx+4VBIHUVt16XbQKUpQKj+d7bYHCMVnxMauOKLd3HisYLD0iqy5U+UmRpHwmCfcjS6zTKbM7DRkQjzVHAsNSbgWA6VTAUGijyu5X+1k+ol/wAaeu9lf7WT6iX/ABrO1KDRPrvZX+1k+ol/xp672V/tZPqJf8aztSg0keU/L+ZE/OSc0ZDFvczJ54UPukbtwd03HbY9ldb13sr/AGsn1Ev+NRbkkyOPG5TjcPL5r4g2brRhDCUYd4Nj9nXVU5rl0mGmkgmFpImKsOrtBH7pBDDuIoNLYbOIcxwpmwbFxG5tdSp31XUWYXvZrj0V4WWQ4XEYeSJJVGKiu8m8bEaXN78Y90jpDS+vdVe8ju1y4PENBM27BiCOkeEcg0UnsVh0Seqy9VzU82+2GmlBbB7jXJLI1gwB4hHPBTrddLjTXhXC/D0yXjnjpO4+Xr/DThyzEa3r32RTOsE862w7IDiGj5/pWWbdJ5p2a+7oWJJ91o2pGvLbDIPyUcDJDKWKm8pBAJkBvvAcQGQso7AvaST7mT7IyQRiPnUvxbe50WJ4gfm7AeB14108y2dfEgxCKc2b2RUstxccXHSGvUR6KjDxuTFeMV4m1InW9ddeut79Gu1KW/FWdeiabPZk2LxCs5FoUNgvWxsCx7Lg6Dxr5Zpyn5dBNJDJK+/GxVwIZGAI4i6rY61180x8eS4Fncq+Icbsa2A33A0Fh7kElmPeesgVnaWVmZmclmYlmY8WZjdie8kk1bBSaV6zuZ9/sw5rRa34ezRC8rmWEgCWUkmwAw8upPADo8anKNcA2Iv1Hj6aorkU2R5+by2VfzUBtCCPPlHuu8J94j9Wr3rs4oZyxe1GK/7P+oirNhNaT5YvajFf9n/URVTXJTky4rMoVcXSINOwPA83YIP42Q+g0FlcjuxMuEDYvEHdeaPdWK2qISGu56mNh0eocddBINotvYcOwjjUzyEXAVlAt3bx6Z7AtyeqvntxipZQ+Ghbm0WMviZAQGsfMiQng7m4v2K3XxrcYZFxWFjgRIkmATebUma/SbnCC4uzJpfTeFWry7146mdfIiY3rx8lhYLlKwjKjPIi7/UwdSpHFSd0x3+eNLGpdluYxYiMSQusiHS6kHUcRp11Ru1OGfL8TKiSLvzIN5U1HSN94jq11CnrZvc23pPsps3icBHFjGbdLEeUwjhzT2ALW0LrffuNRw1F662x0inPvW/P3/bpNaxXmWrSlK4ObKO2XthjflM34rV08m/SMP8AHRfiLXc2y9sMb8pm/Faunk36Rh/jovxFoNdUpSgVSfqhfZsF8Cb70VXZVJ+qF9mwXwJvvRUFTVpnkp9qcJ8FvxHrM1aZ5KfanCfBb8R6DMqsTqdSdT6a72SYDyjEQQX3edkSPe7A7AE99gb2roR8B4V7uw3tjgvlEX3xQSDlN2AXLRDJDI8kMhKHnN3eVwCw1RQCpUN1abp430glaa5Uco8pyzEKBd0XnUtxvF07DvKhl+dWZBQXlyBZvv4afDE6wPvoP3Jrn76ufnCrUrNnJFm/k+ZwgmyTgwNrpd7GP076qvzjWk6Cq/VB/omF+Uf8MtUdV4+qD/RML8o/4Zao6guz1PfsGL+NX7gq2aqb1PfsGL+NX7gq2aD54idURnc2VAWY9gUXJ+islZ3mbYrETYhr3mdnseoE9FfQtl9FX5y05zzGXNGD08SwiHwT0pfRugr88Vneg/CaA1NOSPI/KsyjLC8eHBme4uCV0jHjvkN8w12OWbI/J8xaRRaPEqJV7A46MoHp3WPfJQQzLcc8E0c0fnxOsi95Qg28DwPcTWtcvxizRRyxm6SKroe0MAR9hrIVX/yHZ1z2AMDG74ZyvzHu0Z8POUfAoLGqG8q20pwWBYxm00x5qIjitwS7jwUGx7StTKqD5ecyL46OH3MEQPzpSS38qx0FagWrv5Hk02LmWDDpvyNr2BQLXZj7lRca94AuSAejV/8AIhkIhwPlDD87iSWv1iNCVjHgdX+f3UEfwnIa26OdxoDdYSG4HpaQE+NhX29Y1ffrfUD/ANlXBSgp/wBY1ffrfUD/ANlPWNX3631A/wDZVwUoIxsBsgMthkiEpl5yQyXKbtroiWtvH9W/pqKctuyPPQjGwr+dgFpgB58Q13vFDc/BLdgq0q/GUEEEXB0IPXQY6qw+T/lNnwjRwYlucwlwpZrl4VOgIbrQcSpuQOHC1eTylbJnL8WVQHyeW7wHqAv0o/FSR80r13qJ0GxFYEAg3B1BHXUX5RNrRl2FMgCtM53IEa9i3WzAEHcUanh1C4vUP5HNuEOHOExUiocOt4ndgA0Q9zc9acPg27DVbbfbTnMMW82oiXoQKepAeJHUzHpH0D3NB5eeZ1Pi5TNiZDI50F9Ao6lVRoq9w8Tc61z2bySTG4mPDxec51a2iKPPc9wH0kgddeYTWhuR/ZDyPDc/KtsRiACQeMcfFE7j7pu8ge5oJpk+WR4aGOCFd2ONQqjw4knrJNyT1kmu5SlBDOWL2oxX/Z/1EVVXyIYwR5oFYgc7DJGvewKSAfwo1Wxytxb2U4sdgRv4JY2P9Kzdg8U8UiSxNuyRsHRuxlNx4ju66DRG18ccU6SYliuGZw7sATqoCqDu6gAkm/Y7dlR/aXBwxyjmnjkilAnh3WBaMqeg62PmhuB4EXU9tSHZzaLDZzhtwnm8QtjJGD0o2Gm+l/OQ9vfY2NRqPk5lTEPJNPoDeJkidgb387c9jt2ag3+mkY4623qY6xP8e5c/hx1t494/p5eD2VeXDYzGzzqcR0jFZhcsNWJv5rMoKoulgQey3qbH7QST4WDBsbqWWMt7oRqwG4Pm7uvUCerh2cfs3IpXm97EFuO6jgL4sdLHxFe9sHsb5IN+S4beLIhYNubwCk3UWJsCBqbAnW5qbZr5qTW8anp8vVM5b5a8to1PRNaUpVl2UdsvbDG/KZvxWrp5N+kYf46L8Ra7m2XthjflM34rV08n/SMP8dF+ItBrqlKUCqT9UL7NgvgTfeiq7KpL1Qvs2C+Lm+9FQVPWmeSn2pwnwW/EeszVpnkp9qcJ8FvxHoMyR8B4V7uw3tjgvlEX3xXhR8B4V7uw3tjgvlEX3xQapIvoeFZN2myryXF4jD8BFIyr8A9KL+Qqa1nVE8veU7mLhxAHRnjKNp7uI8T3lGA+ZQVlFKyMrobOpDIexlN1PoIFa1yLMlxOHhnXzZY1cDs3gCR4g6eiskVfPIPm/OYKTDk9LDyGw/clu6/z84PQKDr+qD/RML8o/wCGWqOq8fVB/omF+Uf8MtUdQXZ6nv2DF/Gr9wVbNVN6nv2DF/Gr9wVZ2bZgmHglnk8yJGdvBASbd+lBQ3LdnPP5hzKm6YVAnz5LPJ9nNjxU1BMFg5JpFjhRpJG81EBJPoHV2ngOuv3ETyTzM7AtLNIWIHunka9hftY2Hoq/slyzDZFgt9wHxMlg5GryueEcfXuDsHYSdTTWxz5ItkJMBh5WxChZ52BIBB3UQdBSRpe5c6G3Srs8qeyL5hhkEO7z8T78e8bAggq63sbX0PigqFZ/nuLxMoSVjhlKg82JSHUHUPuoO8dFje3ZcEdbAbWYqPnFaTDxywLdi0RHOgEWIeGxJ1WwI6W8p7a6RimekTG/JaKTPTxVxm+Uz4WQxYmJ4pONmHEdqkXVx3qSKlnI3nXk+ZIhNkxKmJuze86I/wAQKj4yp7l+cQZ1D5HjYwkx3jDKuo3lFyUJ1WQLqUPFb9RsKYzLBS4PEvE3Rmw8mhHDeQhkYdx6LDuIqtqzWdSiYmOktb1mTlUlLZtjL9TIo9EMYrRez2aLisNDiE4Sor27CR0h4g3HorOvKrCVzbGX62Rh6YY/971VCJmtWbFQhMvwSjqw8I/8a3rKdaj5OsWJcswTA3tAiH4UQ5t/5lNBI6UpQKUpQKUpQR7bvZhcwwjwmwkHThc+5kANvmnVT3May9iIGjdkkUq6MVdTxVlNmB9NbCqmeXHZGxGYQrobJiQB6I5P6Ifmd5oKfIr9pXayrLpMRNHBCN6SVgqDq7ST2KACxPYDQTPkh2R8sxXPSrfD4Ygm/B5OKJ3gaMfmj3VaIrytmMijwWGjw8XBBq3W7HV2PeTc93Dqr1aBSlKDytqsuOIweJgHGWGRF+EykL9tqycp0rY1Zs5VdmTgsc7Kv5jEFpIj1Ak3kTxDG4H6rDsNB4WymdHB4yDEgE823SUe6RgVceO6TbvArU2V5jFiIlmgdZI3F1YH7D2EcCDqDWRK72UZ1iMKxbDTyQk8dxrA/CU9FvSDQa3pWa4uVLNALeUhu8ww3+xBXP11c098L9TF/jQaRpWbvXVzT3wv1MX+Ne5sPyi5hiMwwsE0ytHI5VxzUYuAjtxC3GoFBDdv8OY8yxqnjz7t6JPzg+xhXgeBIPURxHeO+rc5dtmGEiY+MXRgI8Rb3JGkbnuIO4T3J21UlBpbk+25hzCFQWVcUq/nYjoSRxdB7pDx04Xsal9Y6ViCCCQQbgg2IPUQRwNSDDbcZii7q42ew/WYOfpkBP20Gn8Zi0iRpJXWNFF2ZiAAO8ms1cpW1IzDGGSO/MxrzcNxYsASWcg6jeJ4direx0rws0zjEYkg4iaWa2o33JAP7qk2X0CulQK1BybYcpleCBFiYVb6zp//AGrPexWzT5hi0gUHc0adh7iMHpa9RPmjvPYDWp40CgACwAsAOoDhQY6j4Dwr3dhvbHBfKIvvivCj4Dwr3dhvbHBfKIvvig1VUG5Zso5/LJGAu2HZZ18Fusn/AI2c+gVOa+WKw6yIyOLq6lWHaGFiPooMf1OuRfN+YzJUJsmJRoj2bw6cZ+kFR8OofmuXNhp5YJPPhdkPfunRvAizDuIr4Yedo3V0Yq6MGRhxVlIKkeBAoLu9UH+iYX5R/wAMtUdUg2p2yxWYCNcSyFY7lQibouRYsdTdradmp0qP0F2ep79gxfxq/cFd7l3zrmsEmHU9LEv0vi4rM383NjwJrrep9gIwuJcjRpgB37sa3+9b0VAeV3OvKcylAN0w4ECa6XW5lPcd8svzBQdLkxhD5tglbhzjN6Uikdf5lB9FXBtGnOYprqZJXHMQL+yFyZXHeRzfo3tbGqI2fzQ4XFQYgC/MyK5HWV4OB3lSw9NaD2pZ9yLH4IrcqCXK7ylGClWI0O6V0JGoBFUvvXfX9KX3pBfJSuMgmkXeELCPFI2to77m/Y8US+vZuqeF7eJtTj48ViJZII+bw0drlV4i5VCepSzEhVPC54a29jM9q1xmJFoVXoAO6EsGYXDE7wF0tYDS/jwHfixUS4CbBxYdby7xZwTq3FGsbklSBbWw3RXXHmjh7RTLHWO0+m/FamWMMxXJ38J9Epw0WD8hwkmFAXcePmP199iN5W6yxBJbtv2VWfLpAFzQEcXw8bN478qX/hVR6KknJhgpHeIsCohLF94EFbEkcRYXuB4BuFqr7lFz5cbmE0yG8YtHEe1I9L+BYsw7mFVnfPbfmdea21mcgec7+HmwrHWF99B+5LckeiQMfnio5y95YUxsM4HRmi3T8KJtfpV1/hNRzkwzryXMoGJskp5mTwlIC/RIEN+wGrx5SdmfL8E8aAc8h5yD4ag9G/Yyll9IPVRLMlW7yGbVqm9gJWA3mL4YnrJ9kj8b9Mdt3qomUgkEEEEggixBGhBB4EHS1AeBGhGoI6iNQR2Gg2LSsz4LlLzONQoxRYDhvpG5/iZd4+JJr7+urmnvhfqYv8aDSNKzd66uae+F+pi/xp66uae+F+pi/wAaDSNKgnJDtHiMdhZpMU4d0nKKQqr0ebja1lA62NTugVHOUf2rx3yeT7pqR1HOUf2rx3yeT7poMu1O+RP21T4qX+i1BKnfIl7ap8VL/RaDRVK4SSBfOIHibV+LOp4Mp6uI4nhQfSlfhYaC+p4d9ftArzNocihxsDQYhd5G1BGjKw4Mp6mH9wbg2r06UGdtqOSnG4YloFOKh6ig/OAfvR8SfgXv2DhUFxUbRtuyq0bfquCp+hrGth1wliVhZlDDsIB/rQY73x2j6ab47RWuTk2H/YQ/Vp/avz8i4b3vD9Un9qDI++O0VJuTJh+VsF8YfwpK0l+RcN73h+qT+1c4cqgUhlhiVhwIjUEeBA0oPvisOkiNHIodHBV1YXDAixBB4i1UdttyRzQs0uABmh480T+cTuUn2Rf5vhcavalBjyeJkYo6sjjirgqw8VaxFca13j8thnG7PFHKvZIisPoYGvGOweW3v5Dhvqk/pagy5fgOs6DvqZbK8muNxhBKHDw9ckqkG37kZszHxsO+tCZbkWGw/sGHhi+LiRT9KivQoPF2U2YgwEPNYdeOsjtq8jdrH+gGg6q9qlKDG0biw1HCve2GYflHBaj9Ii++K05+RcN73h+qT+1co8pgUhlgiBBuCI1BBHAggaGg7tKUoK35U+Ts43/qcLYYlRZ0JsJlHDU6CQcAToRYG1gRRGPwkkLmOZGikHFXUqfoPEd40Na/r4YvBxyjdlRJF7HUMPoIoMflgOJqT7I7DYvHsObQxwnzp3UhAP3eBkPcunaRWjMNs5hIzvR4XDo3asMYP0ha9SgjOIWHJ8sfmx0MNGSu8Rd3PDeP6zyEelqy+01ySzXYkliTqSTck95OtbCxECuu66q6niGAI04aGup+RcN73h+qT+1BlfZ7LDi8VBhlOszhTbiF4yH0IGPorWkUQVQqgBVAAHUABYD6K68GWQowZIYlYcCqKCL6HUCu3QeKNmoUZ2hSJDIbuDEjKxHXbQj0G2p7a62N2TSYqZGCheqFBGG+Fctf0WOtSOlRNYnvCJrE93Vy7L44EEca2X6Se8k8ay/txk3kWOxEHBA29F8W/SS3cAd3xU1qquricuhkO9JFG7WtdkUm3ZcjhSI10hMRrsyEXHbbwNaq2IzvyzA4fEXBZ0Akt+unRk/mB9Fq735Fw3veH6pP7V2sNhkjG7GiovGyqAL+AqRW3KXyY+Vs2Jwe6uIOskZ0WbvB9zJ3nQ9duNUjmmWzYZtzERPC3ZIpW/gTow7wSK15XGSMMLMAR2EXH20GOt8dopvjtFa5OTYf9hD9Un9q/PyLh/e8P1Sf2oMj747RTfHaK1x+RcN73h+qT+1PyLhve8P1Sf2oK99T6f8AosT8pP4MNWjXxw2FSMERoqAm5CqFBPbp119qBUc5R/avHfJ5PumpHXCWMMCrAMp0IIuCO8HjQY73x2ip5yIsPyqmv/8AKX+i1fn5Fw3veH6pP7V9cPlsKHeSKNG7VRQfpAoOGcYOOWJhLGkgAJAdQwB3TqN4aHjrUIOSxPlmXJGqRNL5Md9FUHfEDNG5sNSHs2vZViEVw5pbAWFl80W4W0Fuygr6PGnF47LsSQVEUzQBP1ZTgsU+LF+Bswij7jE9WJXARLp0RoSRoOJvc+Jude81zoP/2Q=="/>
          <p:cNvSpPr>
            <a:spLocks noChangeAspect="1" noChangeArrowheads="1"/>
          </p:cNvSpPr>
          <p:nvPr/>
        </p:nvSpPr>
        <p:spPr bwMode="auto">
          <a:xfrm>
            <a:off x="307975" y="-852488"/>
            <a:ext cx="65532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hQREBUUEhQUFRQWGBUWFxYVFhcWGBYXFRQVFBgXGBUXHSYeGBsjHBUWHy8gIycpLCwsFx8xNTAqNSYrLCkBCQoKDgwOGg8PGiwkHyQsKikpNDQuLCwsKSksLCwpLyosLCksLCwsLCwqLDUsLCwpLCwsLCwsLCwsLCwsLSwsLP/AABEIAN8A4gMBIgACEQEDEQH/xAAcAAACAgMBAQAAAAAAAAAAAAAABgUHAgMEAQj/xABFEAACAQMCAwUGAwQHBwQDAAABAgMABBEFEgYhMRMiQVFhBzJxgZGhQrHBFFJy0RYjYoKSsvAVM1NjosLhCBckQzTS8f/EABsBAAIDAQEBAAAAAAAAAAAAAAAEAgMFAQYH/8QANBEAAgIBAwIEBAUDBAMAAAAAAQIAAxEEITESQRNRYXEFIoGxIzKh0eEUFfFDUpHwM0Ji/9oADAMBAAIRAxEAPwC8aKKKIQrVdXAjRnbooz/4rbSpxxrAjTZnkBvb/tX5n9KM4klUswUcme6JxoJbr9nkChyu5SPE9dmPPHOmqvnuOWUN+0rkFZAd/k/vAfl9R51eXD2tLd26TL+Id4fusOTD6/pVFVvWSD/0TW+I/Dv6VVZTkcH0aSVFFcOsaxHawtLM21V+pPgqjxJpgAk4ExiQBkzuoqF4Y4qivot8fJh78ZxuQ/qD4EVNV1lKnBnFYMMrCiiioyUKKKKIQoooohCiiiiEKKKKIQoooohCiiiiEKKKKIQoooohCiiiiEKKKKITVczhELN0UEn5VTfGOptNKEHNnYMQPM8kX/XpVgcbauI49meQG9/gPdHzP6Um+znSDdXjXEgysZ3ehkb3R/dHP6VRcc4Qd/tNn4Yi19WqfhOPVu0coeDkXTRbNjdtLM3/ADCMk58vD5DypK4I4hNhcSQSglHPLHg46EZ8GH6U9cV6nGhRJpOzjILNjq+DgKPuarHi3UbeaVWtgy4AHPxx0Oeuc1G3CYI5EY+G+Lqi9VgJV98+TectGTjeBFLSbkA8SAflyOcmqv1XU7jWLsKgIQHCJ1CL+8fNj/46CuTVdbn1CWKORlGAqL4AtgAufNif5CrV4T4X/YcKADuTLNjmHBGQT5EH7Vs1slFYsG7MNvSeR1FVj3tQ+wU4PrKuntZ9MnEsLEbTjJH1SRfEH/WDVtcJ8Wx38W5e7IuN8ZPNT5jzU+BrPiDh5bhSQBvxgg9HHkfX1qnr9H067DQuVcc9p6qPFXHip9ev3qakasdLfnHB8/eUsDpD1L+Q8jy9pflFRHCuum8tUmKFCcgg9CR1KnxU+FS9ZrKVODNFWDDIhRRRXJKFFFc95qEcK7pXVF82IA+9E6AScCdFFJmo+1S0jyIxJKf7I2r/AImx9hUHL7XpGP8AVWy/N2Y/RQKqNyDvNCv4ZqnGQmB67feWfRVV/wDuffdf2ZMfwS//ALVnH7X5V/3tsvyZkP0YGueOkn/adT2AP1EtGikjTvaxaycpBJCfNhuX6rz+1NthqkU67oZEkXzUg4+Pl86sV1bgxO3TW0/+RSJ1UUUVKLwoooohCiiiiEKKKKIQrXPMEUs3QAk/AVsrVcW6yKVcZU9R9/CiEpzjbWDI5XPNjvb0H4V/15CtfCFzciWLskkaJH3ttU7TyOSzdOn5VaNtwZaI5fsldyc7pO/9A3IfIVMqgAwAAPIdKX8Il+ombg+JVV6UadK8+ZPn54ixxHwzFqkcbrJsZc4YDd3TjcpGRz5Cuey9ltoi9/fI2OrHAHqFXA+uak7vRZI3Mlq23PMp4H4Z5fI1p/pDOnKSD5gMP0Iq01qTnEzk1uoSvwlchYkcSezqUv8A1EeW/sjCMPPJ5KfjT9oMclpZqLuUO6jr5DwTJ5uR0z//AGuf+kNw/KOD5kMf5Cl3i2K72HJ75HdzjGPELjkGpsWM6rUcYmaUCu1u5J59ZI8ScdfsduMYNzLuZUPMRqxO1m9AMYHjSXwhwlJqExmnLFM7mZurn/X+sVq4R4Plvpt8u7s1I3M2STt5befPwx8quiys1iQIgAUcgKad10y+HWcseTFK0bUt4lgwo4EytbZY0CIMKowBW2iis2aUKwmlCKWYhVAySTgADxJrXfXqQxtJIwVFGST4Cqxu7+41qfs4gUtlPTpkfvP5nyHh8arssCe8c0ukN+WJwo5Pl/Mk9c9pDO/ZWCb26dqRkf3F8fifoa5bH2d3F03a3srZPgTub4Y6L/rlTAdBjsIAIuTE4Z/xHkeh/D8qi9T4oFiwCyB8jdsHe9TkeHxpRjv+JNap9unRDHqeT9eBOq94dtLJQEhV5D+KXvYx446VIro04QMs6p0O0IqoB8QP0qDuLh9Ytw9sGhljyCHB2OD4LIBjIx/PzrgvrHUmg/Z7m4toosBWLuoZlHgSBk/bNTxucDbtiVdDMALLAGB+bq3P05/SO2sal2FlJI0isyoRvXkNx7q4AJwckVWmjceNAkom33JbaI1lIKqBnJJPPxHL08Km5tKsxYfskd/ArFxI7llO8gdMBuQ5Dz6V26JwlbGwkgEtvLNIG/rYypOc5TB6gDA5VJg7MMHtLKDpqamFgLZYdsbefpI3QeHm1FRJNa2yRNnDxFopMZI5KhIOP7Veaj7MJ7du1sZmLDopOx/gGHJvgcV3ezuK6tJGtriGRY3yyNjcquBzG5cgBh9x61Mce2N3LEotDyBzIquUdwOgDDHLrkZB6V0ICmSN/wBZGzU2JqfDRx0HjuuPrmLuh+0ySF+x1BGVhyMm3DD+NPEeq/SrGtbtJEDowZWGQynII9DVa8Wa1ZhYrWZGlZBiSRXLvATzIWRuchBPQ+A586jLa6udGkVgTLaS4ZSMhWBGcjPuSY8PH7gFhU4JyPtI26Nb1DIvQx4HZvby9pcdFR+kazHcxLJGwZWHL9QR4EeVSFMA5mIylTgwooorsjCiiiiEKKKKIQoooohIbiHi+1sNn7VL2fabtvdds7cZ9wHHvDr51w2/tJsJIZZlnzHDs7RuzlG3tG2oMFckkg9M1WntZD3ut29pERuCxoN3NQ8jGQkjny27SeXQVp9oWnzWGmJBcPA0s9xvzBGkS9nDHyBCouTvfPMeVEJa8/H1klql002IJGKI+yTvMu7IC7d34W54xyrktOO9Nv3Fuk6u75CqVdCSAT3SygZ5Gqr9odsUttJ09ffEKsR/zJyqj/q7T617wTtTWLl7tQzWcUzZgACqbYLCSsYA3d3OOnPmaISzZ/aLplk37OZxuQkMER5MMOR3MikZ8/Kt1z7VNNjOGuVyQrDakjDDKGHNVI6EcvCqJmuEtgz2dyk8crhWhngBdtvfUtG4ZWGTgMCCT4VP+0fT0afT7eO3ht55Yo2lSJAn9ZOyoFOOfdKtgHpk0TsuPT+PLO4jaSGUuisEJEcg7zYIGGUZ6j6jzFTqyAgEHkRkH0POo+04atoouyjhjRM7iEULlsbdx24ySOR86X/aVxD+zWoijOHmyvLltjHvEeX7vz9KizBRky2ilr7BWvJi3xJq76peC2hOIIySW/CdvvSN/ZHQfXxpy4buIoQsESYXn3z1YgZLEeuKVtD0o2dsm9CGmw8hPLu9Viz4cuZ+PpXfNZNqJcQzRxEYUpgllTw5Ajr50iGbqz3m7etbIKgcVrtn18ziSXH7yPbotsN8jSAYXBIBVufoOXU8qjV1C10m2VZkV7t0HaIpDsxI57mPur9vIGom+uk0SExRMsl7LzeTHKNPw8j9gep5nwFV1PcM7FnYszHJYnJJPiTU3cKc43+0u0miNtfRn8MHI7Fv4jJq/tDuphtjYW8Q5BIe7geRbr9MfClmSQsckknzPM/U1jW62snk9xGb4An70uWZuZuV1VUD5QBNW6vVbByOvnUh/Rq4/wCEfqv5ZrkubCSP30ZfiDj69K50kSYtRtgRJzRePLu2I2yl0H4JMuPkTzHyNPtvxx/tG3eGFxbXbDChjkN5hH8CfhkeRqoAayVsVYtrLt2id/w6m75gMN5/uO8ctR4Ga2097i45TF0CpnOwFsEsR1Y/au9+M1litbIQ9uhjjSUfiLFQAIz4Mp558x86x0jXzqdqbG4k2zcjDKfxlOYR/X18fj1m+EuBJrWFpsR/tZ5IH7yIuRkZXxYZG4dM/GrVGT8nHeZl9oVCNV+cH5RwNxgEegi9bSy6LemKQk28nMN4FegceTL0Yf8AirWsr0OoIOc0hrwDcy2c6XDKXLmWBdxkZH57gZD1VhgY+dcns54gbaYJM7ouQB67c4x/dPL6VahKnB4PES1KLqazYpBZdmx39ZadFabebcK3UxMQjEKKKKJyFFFFEIUUUUQnKdLi7Tteyj7T/ibF39Nvv4z05UXmmRTY7WKOTGcb0VsZ643Dl0Fbpp1RSzMFUcyWIAA9SelJOue1m3iJW3Uzt5jux/4iMt8h86srqew4UZldlqVjLGOE2mRO4doo2dcYdkUsMHIwxGRg0Q6ZCjl1ijV2zuZUUM245OWAycnnVP33H2o3HuHslPhGoB/xNk/TFQ1zDeS85JJW/ikY/rTq6Bj+ZgIm2vH/AKqTLvg0C0jftEt7dH671ijVs+e4DNdMmnQvIJGjiaQYw5RSw28xhsZGK+eJdIlHVSfnmtAMkZ5F0PoSv5Vb/bc8NKT8RI5SfTGaqecf7S1vaecUbY9NkJ5/4n/OlG042vYPcuZceTntB9Hz9q7OAON1spZHliL7wFLKRuUZJPdPJsnHiOlJajQWjA5E2Ph3xWmsOxyGxhfrL1ubRZEKOAVPh/rpSH/RpNKee9eTtAqkQqeTbn5YbwPgPhk+FNmh8UW94uYJAx6lTydfih5/PpSF7YtWy8VuDyAMrfE5VfsG+tI3AL8xG4j/AMNL22eCrfK3PsJXl/fPNI0kh3O5LMfU/p4VzgUGmTg/SgzGVhyU4X+LxPy/X0rPUFjPaW2LRXnsJ06JwmAA84yeoTwH8XmfSmmG25AKMDwAGB9K221uWNMunaQAMmnkQDieW1OrZjljIOHSmPhW5tCJHMZHkabY7UDwrZ2QqzpmcdSc7So+IfZ/kF4Btbrs/C3w/dP2+FITKQSCCCDgg8iCPCvpSS0B8Kq32o8LCMi5jHIkLJjz/C36H5UtdTgdQm98M+JlmFVnfiIMUhUgqSCCCCOoI5gg+dXrwhxSt1ZiWRlVk7spJAAYY72TyAIIPzqiFps9n8weWW1Y9y6idPg4Usp/zVTQ/S2POaPxbSrdT1913+nf95Zd77QbGLrOrHyjBf8AyjH3quNbuki1CK8gz2Fzl+Yxz3dnKCPDBw3zrziLhGCwaBZZzIzupkVRsxF0ZhzJHPp86x1i2jaxuEhYOlrdAxsDu/qpxjGfHDAc/SrmZjz2mZp6KasNUSQ2xyNsHb74loaLe5GKnAar/hLUN0UTearn4gYP3FPlu+RTKnImFqa+hyJtoooqcVhRRRRCFL/FfGcNgnf78pHciU8z6k/hX1+ma5uOeNVsI9qYadx3F8FHTe3p5DxPzqttI0eS5kM05LuxyS3U/H+XQU7p9N1Drfj7xO/UEHw6+ftMr67u9TfdMxWPOVjXko+XifU86mNO4TRBkj69amooUhXwpc1vjJUyqcz5D9TTwZm+WsYEVKJX81hyZLvBGg8KjLzWok8RSVfa7JKebEDyHKo8yUwtH+4xd9X/ALBG244jj8OfyqMutWRx7v1qD7Svd9XqiiKtc7czO5IwcVjYWzOQqAszEKoHUknAArXM/KpXhHXv2OdJhGsm3Iw3ryJUjo2M8+fWqrycbSVA33jjrvs/FlZpPHM4u4+z3BD1aVwoCY7y4zgHxx0pP4lvLn9pIvlYTBVGWAGQBgHlyIOOo8c1ZnBmvQ3MVxPdSL2gmNwUz7iRIBHhT1C88Y8QPGoviPhWB0kv9VmkieXHZRR4JjXHcj2kHewHMgYA5/GsVwLMpb/P0noNNqH0zi6g/tj1lbhxVh8NlBbxqrKTjJAYE5bvHIB9ar3XdFezkVWO6ORFkikAIEkbjKtg81Pmp6Gl64iIJOPEnPzrPGlNbenaepf4kuspBGxHIn05otj4mmJExXyXpnFd3anMFxNH6ByV+aNlT9KfuHfb7cRkLeRLMvi8eI5B67fcb/ppnwiBtMG1uppfFFQfDPGdrqCbraUMRzZD3ZE/iQ88eoyPWpyq+JVCojizTxNZTofGNiPio3D7gVL1xazMEtpmPQRyH6Ia4eJZUSHBHmJ85rUlw/cdndwOPCWP/OAfsaj0FdmmR5niA6mSP/OtZAO8+l2Lmps+RlhtwMZ9SuZbonsATtLHBfeg2hSegTd18wPWt97wRHZaXehHaQum8swA5RncoAHz51Fa/YXGrahNDG4WK37veJ2g9CcDqxYN8hWixE9nDqFjO2Qts0iYJKjd3e7noDuHLzFPbZO3nvPJHxSqfibjpPT6bY+vczPgib/46ejOP+rP61ZumyZUVVnBYxbj+Nz9xVmaO3dqyrgRT4kPxG95KUUUVdMiFRnEWupZ27zSdFHdXxZj7qj4n9TUnVN+07XGurvsI8mO397GSN5wGY48FyFz8fOmNPT4r47d4vqbvCTI57SHsVkvrlp5juLHJ8vQDyUDkBTwjrCnhUPodsIox8KgeKdeLExqf4j+la5XxG6RwJnKwpTqbkzDiLihpGKocL4nz+FLDyV47VrJpsAKMCZ7MbDlp6WrzdWNdtno8svNEJHmeQ+p61EsBzJKpOwE5N1Bepr+iMwBJaMADJyx5AeZxiloTh2IU5x4gHB9RVfjL2Mt8B+4m2SXNbbR+VcxGOtZ2z4OKgxzOqMTuBqwbbX7C/eCXUpHSS3Xb2ZyYZeeQ+FBOT4ryzgdRVeA1nHcNG6yRnDowZT5FTkGqXrD+8uRyktLiPhptUY3V037HaRRsIQ4AkOefaSA+4pOO71wAORNUtdErnBBAOMjOD6jPPFW7fadca/BBLFOqqGZZ4W5JE64wwUc3JB5ZPiOnOlfjzheysY444bgy3IYiVeo2keS8oyCPdJJO6lUAI6G5+0d62RvEXj7yt3rGts8WD+VajUcYj2c7zdZXrwyLJE7I6nKspIYH0Iq8PZz7YhcFbe9KpMcBJeiSnwBHRH+x9OlUTRUGUNCfZaPmk/2oa0IbMxA9+c7cf2BgufyH96kf2be1jEJhu2YtEuUfmTIo5BT/bHLmeo69Dnk1C7l1K5Mr8l6KPBFHRR5nxJ8zWZqbPDHT3mz8K0RtsFr7Iu/ufKRen6eZT6eJqd4W0jdqcKDorCQ/BBu/PH1qVhsFij6YxXLBcm2tJ7ocpbk/s8HnsHvuPpy9QKzahl8ntvPS6nVF62VO/yj3P7Dee3+tz6RqNwQiskzFhvyAwJLAqw8RuINa767mms7y+nUIbgQ28SjIGwOGJGeZHd6+POvNM48ubNhDexmVF/DKMSKPNWb3h8frXf7StbF0LOGLcBIBNhhggP3UyPDkXNOZGDv9PeZRRhYisgycZYHOQu/04mPDEG23iHmN3+Ilv1qw9GHdpOsYQNqjoMAfAchTvpceFFMIMCZOtfqJPnO+iiirZmSP1/VBbWssx/+tGYerYwo+ZIHzqoPZpqjrf42CTtwVkJ64JLswP3I8ac/bDf7LFIx1lkUH+FAXP3C1FcHaTbTRRvZy9leJGUlVvxEjDEqen8S+mRmtGgKtDEjnaZt5L3qAeN51ccWsUFt+0QOuxm2hR03HPu/DByPSqlmkycnrTr7R7sp+z2uCohj3MD+KRycnI6jlyP9o0jOa0dKCK8nv9pn6t+q3A7TBjWIGTgdaDTHwhpm4mVhyU4X+LxPy/Wp2OEXJkaqy7BROzROGFQB5gGfqFPML8fM/amACvQKkLSyG0u/JVBZj5KoyT9BWQ9hY5M266wgwsr72g62UUW6HvOMvjwXPJfnj6D1qH0XTNq7jUZJeG7vGlb8bFseS9FX5DA+VTmraiIYsDr0HxozjaXBZEa1qADbVxkdfT0rnhnDDI6jqKjGck5PU1lDLtOfr8KursxsZRdQGGRzGOJ8itorhtpMfA13LTUyjGP2faq0Ny1uc9ldqYSA+zDkEIwce6ckjP8Aa8cVO/8AthY2S79SvOfXYh2Z+A5u/wAgKQVcggg4IIII8COYP1qztX9n9peFL2W5FvHLFExXuLz2gk73OPLw65pW75WznGY1T8y4xnEpyeNdzAHcoJAJGMjPI48Miuc6YD7px8edMfF+nWsFzsspu2i2Lls5w+WDDIAB6A8vOoiI86T1JKnqXvPRfC1S2vosGcHE4v8AYr+a/f8AlW+DQ+febPoo/Wp6x00vg5wKYLHSkT4+ZrKbV2HbM3v6LSVb4zIfSOH+nLavl4n4mrD0q0VUHQYqG7dEHhUnoel3F3zQGOHxlYdR/wAtT7x9enx6Ut0lz5mD3nG/yrM2hN1IYw2yJBumk6BE6nn+8R0+tSlloi313BcRvG1lAu2JFyCrpjushHLng/BR51DR2zai/wCyWYaKyjb+tlIO6VvEtnmxOOSn4nHICMszdaNfBNpkWQgbVzidc4BXycZ+XToaYRQnI285XYDYCEbDAHC+h5z/APR/QS1te063lhY3SI0aAsSw90AZJB6j5VU+lym7vJbphhQdsa/ujG1QP4Ux8zU57RuJzcOtjb9SR2x8iOfZkjy6t8APOvNNsBFGsa9B4+Z8T8zVzHqbbtFdMhop6m5bj0H8yW0uHLCnO1TCioLQ7PxpjUVcomXqGycT2iiipRaVb7Z3LSWkYGc9oQPMkxqB96mO3t5I1lvrZrOYSiFZBuVt5TcGWRADt6jJyOWOdQntj3C5syvvYfb/ABB4yPvipvSry9a5kt7uKK6SJY2LKEXDnLo2HwGbkemMbc1o/wCiv174PMzf9Zvp2yOJXPH+RqEys7SbNi7mxkgRr12gDxPhSy1TPFN00l5O7oUYyNlG6r4AH1wBUM1a9YxWo9JkOcuT6zWasHRLfZbxj+yCfi3eP51XxqyNPbMUZH7if5RSerOwmhoh8xMk9Ptt7Ct/tLn/AGXRpscml2Qj++e9/wBCtUjw3bZOaW//AFBT7bS1TwaZmP8AcjI/76yicsBNZRKd0R8SZ9Kx1e83v6D86445SpyKxq7EnCvY0LEADJJAA8yeQFeVO8FWgkvEz0QM/wAwMD7kH5UE4EJ2XmjmAiMnJCqSfUjnj0ByPlWqGTHI1N8S/wD5HwRf1P6iotoc1rVJ11g+k85c/Taw9Z6acptLe7stMTcg3STQKSpyveJ7xzzHc6ACkYkr8KtvgC/jOmxM1rNN+zySOrqiHaxZjlNzgsQDzwD5UpqcoAY1psOSJW2pcOiKKOQtnfLPEQBjBgZVJznnnd5csVIPwISe5KPgy/qP5V28bcT212sKWsTRBHkdtwUBml25OATzJXnTBD1FK2jrUFvWaWluaknwz5SN0z2a3hHclhx6s35banrT2WXJ/wB7coo/sIWP1bAps4cfu0wVmNp0zxNf+5XkY2/4EWdJ9nlrAQzBpnH4pTuAPonuj6UzAV7UbrPEdvaLunlVPIE5Zv4UHM1MAKNooz2XNuSTO6OFVztAGSScDGSepOOp9aQuPOOVRhb2oElxnG8AN2RIKnaf+JgkenPPlUFxB7R5r0mK0BijPIuTh2HxHuD4c/WjQ9DSAZHec9WP5DyFVM/Vss1aNGKfxL+ew/f9p5oOidgpZu9K3vHrjxwD+Z8aZtNsixrVZ2RY016bp4UV1VxK9TqCSSeZ02VvtFdVeAV7V0yicmFFFFE5Kz9tUB7O2lH4Xdc+rKGH+Q1rn4mt1s3ktbgpcXc0RcE5eFmKiTAP4Rhv8XI9KZfabpfb6bLgZaPbKP7h73/SWqtOGNB0+eANcXZglywKFkAwDyYZHQg/Y1pU9DVDqzsf5mZf1LaenG49vSe+06MC+5MHbsot7AAZcLgnA6EgKcetJ7CrM4z0qBtMiNrMJxaNsZgVJCSHkG2+R2/Kq1YVo6ZuqsDy2mbqV6bCfPeaSKd+FLzfAF8UO0/Dqv25fKksiuzR9TNvKG6qeTDzH8xRqK+tcCT01vQ+TLs4YpP/APUPH/8AHtG8pJB9UB/7aYOFtQVgGUgqehFcHt2tO00tJB/9cyE/B1eP82WsIjD7z0CnI2nz/RRRTElCmXgCQC6IPjG32Kn8gaWqktHhYNvyRyIHrkEH5YJqS1mw9IlVtgrUsYyX9x2srv4E8vgOQ+wqUsNKwm5hz/KsuHtDMhDsOXgP1qc1oiKI/D71rFwuEWYSVFs2PEa4AyfLJq7eGNIuI4LARSosCRZmjK5MjSKX5Njlhm9PHrVMWCRtPGJm2xl13tgnC57x5elW/wAQcM2czJ2UptJZADFLE22OXlyA2kK59AQ3jzpPXkEqpl2hGAzCVBxBw/cWVyI5Qhc4kARtwwzNjwB6qeVScXGci+/B9Cy/mDWq3tpJL1xJKZjFuUyFmbOwlBgtzx1xWfEknYQM2ebd1fif5DJpXUA5Az2mroSnSxZe8Y9I9rscQ527n4Ov8q6rr25kDuWyj1eX9Ao/OqasrUyNgdK36nCEwKz2Rs8zdrGnxno/Ux21j2w3kwIEqxDyhXB/xtk/Qiku71h5GLEkserMSzH5mo7dXm7PKgU+e8u/qVQYQAe0sThtTsj8yq/cVZWk6WWApT4d0vaUXyCj6ACrY0y2CoKj0xGzU54mFjpwUVIAV7RUomzE8wooookYUUUUQmEsQZSrDIIII8wRgivm7iLRzZ3UsBz3GO0+aHmh/wAJH3r6UqvPa5wr20IuoxmSEYcDq0XXPxU5PwJp3R3eG+DwYlrKfETI5EqzTtTmRXiiJxOAjoAG39cDGDz5nGOdGq6TLbSdnMhR8BsHHRhkHI5enxBpz9nmoafaxLPKxa6aTswu3cUDEAFFHgQcluvUDyM7xnoU01jNJedl20UhNu0WecZKgRkdST4Dmc4rROp6bcYwPvM0aYtX1ZyftKiIrErW50KkhgQR1BGCPiD0rHFPcxHOJ3aJr8to+Yzlc80PQ/yPqKfb/ja11DT57aVjDI8ZC7x3d695MOOXvKOuKrTbRspe3SpZueYzVq3q2HEVjA37rfQ1mlm56Kfny/OmI2xJ5Amu600F268qXOmVeTH11tj/AJVi9aaRz73ePkOn/mm3R+HixBYfKpnTOHlTwqZLpEtRNgUYSSFTOeq0zZZlYVwaT+J9X7V9qnuj7mvNf4j3ZVD8T/KsvZxo6XeoIkuCiq8m09JCmML6jJyfQGp1nwgXaU3HxSK0jP7M9DtXjka6WJpJDtiSYYBVRnchYcySeq5IC1IcYXK2NlLbtY7YpciNhMJYlkIJDBWw6EY3cgOY+Nb7LiRp7h9N1W2VS+7s2RTsKqCwIPhgDIcdMc8Gqg1zWZDmPtpJYo3cQ72LDGcAgHpkAGlRmyws3v8A4l2AiBE54/zGbRXjtLUzTMF38+fUge6AOpJ5n50m6vqj30+cYQckX90eZ82Pj/4rT2EtwwaVmbwGfAeQHQD0FM+jaQqYJrjtkljG606VCie6Zo4iiyfKu/2e8Irqd9JJMu61gGGBJAeRgQq5HlzY48l86jNd1F5D2FsjySEe7GpY488KCa6dc4xW00+2sbNZYpEZZrkyoY3MysHAIPUFgD/CqDzpY5MZBMU+LNH/AGS+uIMECORgueZ2E7kOT1ypWseF7HtrqNfAHe3wTn+eB86c/arrtjfwWt1CcXcg2yIMd1UHMSDruDHCnxGfIVz8A6RsiMzDvScl9EH8z+QrvVhYZlg8PQZkFWRbrhRSfwpZeNOYFLGcntFFFchCiiiiEKKKKIQrxlyMHmDXtFEJTPE/D76PfJeQIGt9+QpGQhOQYz5ZBO1vD5c5jhziWPsLnVLnDSB+zSNeiYVQiqD0Zs4LnngfEVY19ZJNG0cihkYEMp5gg1T2u8N3GjytNbf1tq2Nyuu9cA5Cyp4gHo/5eOhW4uHS35vuPKZ9lZpPUv5fsfOS2p6fLqGltdXUaJcbgbcou1mR2VVjbPvBix2559D40ia5w3cWbbZ4yoPRhzRvgw5fLrT7wfxS+qXytcNHGkC744FON8hyA+CcuVGT6ZFTa6tE8Nzd3DTtaviM20sP+7ZO6cDr3iRz8zzORytS96G6SNvL37CUPQlw6gd/P27mUqDW2FwCMjIp6vPZ5a26wLcXEsc9w21FVQ6qTjkRjJALKC2RzNR9z7LLxZGRDE+08u+FLAjIYKenl8Qa0F1dR7xBtJYO2Zx299DjwH2rautRr4j61pm9nt+pANueZwMPHgnrj3vQ1ptuAbqV5VZUiEOO1eVwqJlQ/NhnPdIPLOM1U5pbfqjFb3Lt0zdccWqB3cmoG/1uSXqcDyH86bLD2Tym4gWWWMwS5PawtuztXeFXcBzYZIPMYB8sVL6vwgBFPBBpDlgSsVx26ZIA5SZZs5zz2Yx54pfxqlPy7y8pc4+baKfs30CK9vhHNzRUaQp037SoC/DvZPoKZ5NWvLy7TTtkFnJDIziRAQVROa9kD/ZPh7w64GQa1s72W1nDoWjliY+hVgSCCD8wQfWmXiT2pS3KD+qhhk2GNpkGZSp95FY80U+QyfWi1GZs9vtOVMqrjv8AeZ8Qe027nhNu/ZDG5HljUhnXO0gHOFDY57cZHpStBAvU1Ddq0jhUzkkKoHiScCmdeDtjIk92scknJUAJJOcYBJHjyqtiq7LG60P5n5mIvUQeFc19rUpiLRRydmOsmxtg/vYx96Z+E/Z2g1RYblhKvZGdFPLfhwmGU+WScdDy9RTjwrxjP/te40y7SPs/6wQqqAAIo3BSPxK0Zzz8seOKWdscRpRI6WOfRtIt7mwjjlaTZLdzMpdiroGUcjkRgnbnw5HxJrg9qeo2+oaRa34Xs52cIoPvEd8SJn8SqVyD+Wa4JPaTNo9zdWUSxz20csixLIT/AFak52Bh1UEkbT5dRStc3V1rFwGfARBtAVdsUKfuog/LqfGqwO5k5H8NaEbqXByI1wXPp+6PU/zNW5ptlkhVGAMAAdAByAqP0fSFhRY4xyHj4sfEk+dPvDmi4wSKg7ZhJrRrLYgqTrFFwKyquEKKKKIQoooohCiiiiEKKKKIQrTcW4YEEZzW6iiEqriv2YKWMlqeyfOdvMJnzXHND8OXwpS1biHUY0ENy8hjDKcOAQ+xgwBkAywyByzV/SwhhUDqvD4cHkCD4EZH0p2vU9nGYnZpgd0OIjvxVZXt9bXc05hEC84HjcneCWBV0ypGSD4Huj5adI11b/iFJV/3ahxHnkdqROAceGWYn51s1XgKIk9zafNDj7dPtS/PwIB7sjD+JQfuCKvU1EHc8Y9pQyXA8A7595Npq7vxJje2ztym3cdvdiKe7nHhTVd3UczanZFlWRsMgYhd2+1iA69cMoz8RVY/0MkByJQD54YH6g1l/QticvNn+6Sfua6yVnB6uBicU2jI6eTN+paettZxNLdS/tiuNtvHOrLCgY8wUyEO3pz6t0POuyb2jRwuJLUXjy9mU/8AlXBeME9XMYJ3t8wOXSue34PhX3i7fMKPoP512nRY1GEQL8B+vWuO1Z53/SSSqwen6ysr7Vd7s5O93ZmY+BZiST9TUdJKWOSasLUOEUc52c/NeR+1Q8nAZPusw+Iz+WK4bs8y9KlTiKasQcgkEdCOR+Rq0eGNEtrZRPc3VubnGV7aYFYifDAJZiM8/tjrSwPZ5KekifMNW2L2bv8AimUfBCfzIqlnB7y8LM+I9b/Z7yK7ttQFzcAtuKRNHHGowFRQ3JkIZxj9TmunVPa/e3J/q4oIZmXZ2sMRMxU/hV2LFR8PrW609ncK++0knpyQfbn96Y9N0BIhiKNV9QOZ+LdTVJZZZEXR+BZJDvuCUB5lc5ds8+Z/D9zT7p2lhFCRKFUdAP8AXM+tTdjw8zHmKatM4dVOZFVsxMJF6Fw90LCm+GEKMCvY4gByrOoQhRRRRCFFFFEIUUUUQhRRRRCFFFFEIUUUUQhXhFe0UQnLPYq3hUVdcPKelT9FdBInMRMm4aPhXK3DreVPhQVj2QqfWZzpiIOHW8q6IeGj5U59iK9CCjrMOmLcHDK+IrsHDMfkKmsUVEsTO4kBJwunlWg8KLTNRUZ2LsfCyjwrvg0NF8Kk6KITVHbBegrbRRRCFFFFEIUUUUQhRRRRCFFFFEIUUUUQn//Z"/>
          <p:cNvSpPr>
            <a:spLocks noChangeAspect="1" noChangeArrowheads="1"/>
          </p:cNvSpPr>
          <p:nvPr/>
        </p:nvSpPr>
        <p:spPr bwMode="auto">
          <a:xfrm>
            <a:off x="155575" y="-1646238"/>
            <a:ext cx="34861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data:image/jpeg;base64,/9j/4AAQSkZJRgABAQAAAQABAAD/2wCEAAkGBhQREBUUEhQUFRQWGBUWFxYVFhcWGBYXFRQVFBgXGBUXHSYeGBsjHBUWHy8gIycpLCwsFx8xNTAqNSYrLCkBCQoKDgwOGg8PGiwkHyQsKikpNDQuLCwsKSksLCwpLyosLCksLCwsLCwqLDUsLCwpLCwsLCwsLCwsLCwsLSwsLP/AABEIAN8A4gMBIgACEQEDEQH/xAAcAAACAgMBAQAAAAAAAAAAAAAABgUHAgMEAQj/xABFEAACAQMCAwUGAwQHBwQDAAABAgMABBEFEgYhMRMiQVFhBzJxgZGhQrHBFFJy0RYjYoKSsvAVM1NjosLhCBckQzTS8f/EABsBAAIDAQEBAAAAAAAAAAAAAAAEAgMFAQYH/8QANBEAAgIBAwIEBAUDBAMAAAAAAQIAAxEEITESQRNRYXEFIoGxIzKh0eEUFfFDUpHwM0Ji/9oADAMBAAIRAxEAPwC8aKKKIQrVdXAjRnbooz/4rbSpxxrAjTZnkBvb/tX5n9KM4klUswUcme6JxoJbr9nkChyu5SPE9dmPPHOmqvnuOWUN+0rkFZAd/k/vAfl9R51eXD2tLd26TL+Id4fusOTD6/pVFVvWSD/0TW+I/Dv6VVZTkcH0aSVFFcOsaxHawtLM21V+pPgqjxJpgAk4ExiQBkzuoqF4Y4qivot8fJh78ZxuQ/qD4EVNV1lKnBnFYMMrCiiioyUKKKKIQoooohCiiiiEKKKKIQoooohCiiiiEKKKKIQoooohCiiiiEKKKKITVczhELN0UEn5VTfGOptNKEHNnYMQPM8kX/XpVgcbauI49meQG9/gPdHzP6Um+znSDdXjXEgysZ3ehkb3R/dHP6VRcc4Qd/tNn4Yi19WqfhOPVu0coeDkXTRbNjdtLM3/ADCMk58vD5DypK4I4hNhcSQSglHPLHg46EZ8GH6U9cV6nGhRJpOzjILNjq+DgKPuarHi3UbeaVWtgy4AHPxx0Oeuc1G3CYI5EY+G+Lqi9VgJV98+TectGTjeBFLSbkA8SAflyOcmqv1XU7jWLsKgIQHCJ1CL+8fNj/46CuTVdbn1CWKORlGAqL4AtgAufNif5CrV4T4X/YcKADuTLNjmHBGQT5EH7Vs1slFYsG7MNvSeR1FVj3tQ+wU4PrKuntZ9MnEsLEbTjJH1SRfEH/WDVtcJ8Wx38W5e7IuN8ZPNT5jzU+BrPiDh5bhSQBvxgg9HHkfX1qnr9H067DQuVcc9p6qPFXHip9ev3qakasdLfnHB8/eUsDpD1L+Q8jy9pflFRHCuum8tUmKFCcgg9CR1KnxU+FS9ZrKVODNFWDDIhRRRXJKFFFc95qEcK7pXVF82IA+9E6AScCdFFJmo+1S0jyIxJKf7I2r/AImx9hUHL7XpGP8AVWy/N2Y/RQKqNyDvNCv4ZqnGQmB67feWfRVV/wDuffdf2ZMfwS//ALVnH7X5V/3tsvyZkP0YGueOkn/adT2AP1EtGikjTvaxaycpBJCfNhuX6rz+1NthqkU67oZEkXzUg4+Pl86sV1bgxO3TW0/+RSJ1UUUVKLwoooohCiiiiEKKKKIQrXPMEUs3QAk/AVsrVcW6yKVcZU9R9/CiEpzjbWDI5XPNjvb0H4V/15CtfCFzciWLskkaJH3ttU7TyOSzdOn5VaNtwZaI5fsldyc7pO/9A3IfIVMqgAwAAPIdKX8Il+ombg+JVV6UadK8+ZPn54ixxHwzFqkcbrJsZc4YDd3TjcpGRz5Cuey9ltoi9/fI2OrHAHqFXA+uak7vRZI3Mlq23PMp4H4Z5fI1p/pDOnKSD5gMP0Iq01qTnEzk1uoSvwlchYkcSezqUv8A1EeW/sjCMPPJ5KfjT9oMclpZqLuUO6jr5DwTJ5uR0z//AGuf+kNw/KOD5kMf5Cl3i2K72HJ75HdzjGPELjkGpsWM6rUcYmaUCu1u5J59ZI8ScdfsduMYNzLuZUPMRqxO1m9AMYHjSXwhwlJqExmnLFM7mZurn/X+sVq4R4Plvpt8u7s1I3M2STt5befPwx8quiys1iQIgAUcgKad10y+HWcseTFK0bUt4lgwo4EytbZY0CIMKowBW2iis2aUKwmlCKWYhVAySTgADxJrXfXqQxtJIwVFGST4Cqxu7+41qfs4gUtlPTpkfvP5nyHh8arssCe8c0ukN+WJwo5Pl/Mk9c9pDO/ZWCb26dqRkf3F8fifoa5bH2d3F03a3srZPgTub4Y6L/rlTAdBjsIAIuTE4Z/xHkeh/D8qi9T4oFiwCyB8jdsHe9TkeHxpRjv+JNap9unRDHqeT9eBOq94dtLJQEhV5D+KXvYx446VIro04QMs6p0O0IqoB8QP0qDuLh9Ytw9sGhljyCHB2OD4LIBjIx/PzrgvrHUmg/Z7m4toosBWLuoZlHgSBk/bNTxucDbtiVdDMALLAGB+bq3P05/SO2sal2FlJI0isyoRvXkNx7q4AJwckVWmjceNAkom33JbaI1lIKqBnJJPPxHL08Km5tKsxYfskd/ArFxI7llO8gdMBuQ5Dz6V26JwlbGwkgEtvLNIG/rYypOc5TB6gDA5VJg7MMHtLKDpqamFgLZYdsbefpI3QeHm1FRJNa2yRNnDxFopMZI5KhIOP7Veaj7MJ7du1sZmLDopOx/gGHJvgcV3ezuK6tJGtriGRY3yyNjcquBzG5cgBh9x61Mce2N3LEotDyBzIquUdwOgDDHLrkZB6V0ICmSN/wBZGzU2JqfDRx0HjuuPrmLuh+0ySF+x1BGVhyMm3DD+NPEeq/SrGtbtJEDowZWGQynII9DVa8Wa1ZhYrWZGlZBiSRXLvATzIWRuchBPQ+A586jLa6udGkVgTLaS4ZSMhWBGcjPuSY8PH7gFhU4JyPtI26Nb1DIvQx4HZvby9pcdFR+kazHcxLJGwZWHL9QR4EeVSFMA5mIylTgwooorsjCiiiiEKKKKIQoooohIbiHi+1sNn7VL2fabtvdds7cZ9wHHvDr51w2/tJsJIZZlnzHDs7RuzlG3tG2oMFckkg9M1WntZD3ut29pERuCxoN3NQ8jGQkjny27SeXQVp9oWnzWGmJBcPA0s9xvzBGkS9nDHyBCouTvfPMeVEJa8/H1klql002IJGKI+yTvMu7IC7d34W54xyrktOO9Nv3Fuk6u75CqVdCSAT3SygZ5Gqr9odsUttJ09ffEKsR/zJyqj/q7T617wTtTWLl7tQzWcUzZgACqbYLCSsYA3d3OOnPmaISzZ/aLplk37OZxuQkMER5MMOR3MikZ8/Kt1z7VNNjOGuVyQrDakjDDKGHNVI6EcvCqJmuEtgz2dyk8crhWhngBdtvfUtG4ZWGTgMCCT4VP+0fT0afT7eO3ht55Yo2lSJAn9ZOyoFOOfdKtgHpk0TsuPT+PLO4jaSGUuisEJEcg7zYIGGUZ6j6jzFTqyAgEHkRkH0POo+04atoouyjhjRM7iEULlsbdx24ySOR86X/aVxD+zWoijOHmyvLltjHvEeX7vz9KizBRky2ilr7BWvJi3xJq76peC2hOIIySW/CdvvSN/ZHQfXxpy4buIoQsESYXn3z1YgZLEeuKVtD0o2dsm9CGmw8hPLu9Viz4cuZ+PpXfNZNqJcQzRxEYUpgllTw5Ajr50iGbqz3m7etbIKgcVrtn18ziSXH7yPbotsN8jSAYXBIBVufoOXU8qjV1C10m2VZkV7t0HaIpDsxI57mPur9vIGom+uk0SExRMsl7LzeTHKNPw8j9gep5nwFV1PcM7FnYszHJYnJJPiTU3cKc43+0u0miNtfRn8MHI7Fv4jJq/tDuphtjYW8Q5BIe7geRbr9MfClmSQsckknzPM/U1jW62snk9xGb4An70uWZuZuV1VUD5QBNW6vVbByOvnUh/Rq4/wCEfqv5ZrkubCSP30ZfiDj69K50kSYtRtgRJzRePLu2I2yl0H4JMuPkTzHyNPtvxx/tG3eGFxbXbDChjkN5hH8CfhkeRqoAayVsVYtrLt2id/w6m75gMN5/uO8ctR4Ga2097i45TF0CpnOwFsEsR1Y/au9+M1litbIQ9uhjjSUfiLFQAIz4Mp558x86x0jXzqdqbG4k2zcjDKfxlOYR/X18fj1m+EuBJrWFpsR/tZ5IH7yIuRkZXxYZG4dM/GrVGT8nHeZl9oVCNV+cH5RwNxgEegi9bSy6LemKQk28nMN4FegceTL0Yf8AirWsr0OoIOc0hrwDcy2c6XDKXLmWBdxkZH57gZD1VhgY+dcns54gbaYJM7ouQB67c4x/dPL6VahKnB4PES1KLqazYpBZdmx39ZadFabebcK3UxMQjEKKKKJyFFFFEIUUUUQnKdLi7Tteyj7T/ibF39Nvv4z05UXmmRTY7WKOTGcb0VsZ643Dl0Fbpp1RSzMFUcyWIAA9SelJOue1m3iJW3Uzt5jux/4iMt8h86srqew4UZldlqVjLGOE2mRO4doo2dcYdkUsMHIwxGRg0Q6ZCjl1ijV2zuZUUM245OWAycnnVP33H2o3HuHslPhGoB/xNk/TFQ1zDeS85JJW/ikY/rTq6Bj+ZgIm2vH/AKqTLvg0C0jftEt7dH671ijVs+e4DNdMmnQvIJGjiaQYw5RSw28xhsZGK+eJdIlHVSfnmtAMkZ5F0PoSv5Vb/bc8NKT8RI5SfTGaqecf7S1vaecUbY9NkJ5/4n/OlG042vYPcuZceTntB9Hz9q7OAON1spZHliL7wFLKRuUZJPdPJsnHiOlJajQWjA5E2Ph3xWmsOxyGxhfrL1ubRZEKOAVPh/rpSH/RpNKee9eTtAqkQqeTbn5YbwPgPhk+FNmh8UW94uYJAx6lTydfih5/PpSF7YtWy8VuDyAMrfE5VfsG+tI3AL8xG4j/AMNL22eCrfK3PsJXl/fPNI0kh3O5LMfU/p4VzgUGmTg/SgzGVhyU4X+LxPy/X0rPUFjPaW2LRXnsJ06JwmAA84yeoTwH8XmfSmmG25AKMDwAGB9K221uWNMunaQAMmnkQDieW1OrZjljIOHSmPhW5tCJHMZHkabY7UDwrZ2QqzpmcdSc7So+IfZ/kF4Btbrs/C3w/dP2+FITKQSCCCDgg8iCPCvpSS0B8Kq32o8LCMi5jHIkLJjz/C36H5UtdTgdQm98M+JlmFVnfiIMUhUgqSCCCCOoI5gg+dXrwhxSt1ZiWRlVk7spJAAYY72TyAIIPzqiFps9n8weWW1Y9y6idPg4Usp/zVTQ/S2POaPxbSrdT1913+nf95Zd77QbGLrOrHyjBf8AyjH3quNbuki1CK8gz2Fzl+Yxz3dnKCPDBw3zrziLhGCwaBZZzIzupkVRsxF0ZhzJHPp86x1i2jaxuEhYOlrdAxsDu/qpxjGfHDAc/SrmZjz2mZp6KasNUSQ2xyNsHb74loaLe5GKnAar/hLUN0UTearn4gYP3FPlu+RTKnImFqa+hyJtoooqcVhRRRRCFL/FfGcNgnf78pHciU8z6k/hX1+ma5uOeNVsI9qYadx3F8FHTe3p5DxPzqttI0eS5kM05LuxyS3U/H+XQU7p9N1Drfj7xO/UEHw6+ftMr67u9TfdMxWPOVjXko+XifU86mNO4TRBkj69amooUhXwpc1vjJUyqcz5D9TTwZm+WsYEVKJX81hyZLvBGg8KjLzWok8RSVfa7JKebEDyHKo8yUwtH+4xd9X/ALBG244jj8OfyqMutWRx7v1qD7Svd9XqiiKtc7czO5IwcVjYWzOQqAszEKoHUknAArXM/KpXhHXv2OdJhGsm3Iw3ryJUjo2M8+fWqrycbSVA33jjrvs/FlZpPHM4u4+z3BD1aVwoCY7y4zgHxx0pP4lvLn9pIvlYTBVGWAGQBgHlyIOOo8c1ZnBmvQ3MVxPdSL2gmNwUz7iRIBHhT1C88Y8QPGoviPhWB0kv9VmkieXHZRR4JjXHcj2kHewHMgYA5/GsVwLMpb/P0noNNqH0zi6g/tj1lbhxVh8NlBbxqrKTjJAYE5bvHIB9ar3XdFezkVWO6ORFkikAIEkbjKtg81Pmp6Gl64iIJOPEnPzrPGlNbenaepf4kuspBGxHIn05otj4mmJExXyXpnFd3anMFxNH6ByV+aNlT9KfuHfb7cRkLeRLMvi8eI5B67fcb/ppnwiBtMG1uppfFFQfDPGdrqCbraUMRzZD3ZE/iQ88eoyPWpyq+JVCojizTxNZTofGNiPio3D7gVL1xazMEtpmPQRyH6Ia4eJZUSHBHmJ85rUlw/cdndwOPCWP/OAfsaj0FdmmR5niA6mSP/OtZAO8+l2Lmps+RlhtwMZ9SuZbonsATtLHBfeg2hSegTd18wPWt97wRHZaXehHaQum8swA5RncoAHz51Fa/YXGrahNDG4WK37veJ2g9CcDqxYN8hWixE9nDqFjO2Qts0iYJKjd3e7noDuHLzFPbZO3nvPJHxSqfibjpPT6bY+vczPgib/46ejOP+rP61ZumyZUVVnBYxbj+Nz9xVmaO3dqyrgRT4kPxG95KUUUVdMiFRnEWupZ27zSdFHdXxZj7qj4n9TUnVN+07XGurvsI8mO397GSN5wGY48FyFz8fOmNPT4r47d4vqbvCTI57SHsVkvrlp5juLHJ8vQDyUDkBTwjrCnhUPodsIox8KgeKdeLExqf4j+la5XxG6RwJnKwpTqbkzDiLihpGKocL4nz+FLDyV47VrJpsAKMCZ7MbDlp6WrzdWNdtno8svNEJHmeQ+p61EsBzJKpOwE5N1Bepr+iMwBJaMADJyx5AeZxiloTh2IU5x4gHB9RVfjL2Mt8B+4m2SXNbbR+VcxGOtZ2z4OKgxzOqMTuBqwbbX7C/eCXUpHSS3Xb2ZyYZeeQ+FBOT4ryzgdRVeA1nHcNG6yRnDowZT5FTkGqXrD+8uRyktLiPhptUY3V037HaRRsIQ4AkOefaSA+4pOO71wAORNUtdErnBBAOMjOD6jPPFW7fadca/BBLFOqqGZZ4W5JE64wwUc3JB5ZPiOnOlfjzheysY444bgy3IYiVeo2keS8oyCPdJJO6lUAI6G5+0d62RvEXj7yt3rGts8WD+VajUcYj2c7zdZXrwyLJE7I6nKspIYH0Iq8PZz7YhcFbe9KpMcBJeiSnwBHRH+x9OlUTRUGUNCfZaPmk/2oa0IbMxA9+c7cf2BgufyH96kf2be1jEJhu2YtEuUfmTIo5BT/bHLmeo69Dnk1C7l1K5Mr8l6KPBFHRR5nxJ8zWZqbPDHT3mz8K0RtsFr7Iu/ufKRen6eZT6eJqd4W0jdqcKDorCQ/BBu/PH1qVhsFij6YxXLBcm2tJ7ocpbk/s8HnsHvuPpy9QKzahl8ntvPS6nVF62VO/yj3P7Dee3+tz6RqNwQiskzFhvyAwJLAqw8RuINa767mms7y+nUIbgQ28SjIGwOGJGeZHd6+POvNM48ubNhDexmVF/DKMSKPNWb3h8frXf7StbF0LOGLcBIBNhhggP3UyPDkXNOZGDv9PeZRRhYisgycZYHOQu/04mPDEG23iHmN3+Ilv1qw9GHdpOsYQNqjoMAfAchTvpceFFMIMCZOtfqJPnO+iiirZmSP1/VBbWssx/+tGYerYwo+ZIHzqoPZpqjrf42CTtwVkJ64JLswP3I8ac/bDf7LFIx1lkUH+FAXP3C1FcHaTbTRRvZy9leJGUlVvxEjDEqen8S+mRmtGgKtDEjnaZt5L3qAeN51ccWsUFt+0QOuxm2hR03HPu/DByPSqlmkycnrTr7R7sp+z2uCohj3MD+KRycnI6jlyP9o0jOa0dKCK8nv9pn6t+q3A7TBjWIGTgdaDTHwhpm4mVhyU4X+LxPy/Wp2OEXJkaqy7BROzROGFQB5gGfqFPML8fM/amACvQKkLSyG0u/JVBZj5KoyT9BWQ9hY5M266wgwsr72g62UUW6HvOMvjwXPJfnj6D1qH0XTNq7jUZJeG7vGlb8bFseS9FX5DA+VTmraiIYsDr0HxozjaXBZEa1qADbVxkdfT0rnhnDDI6jqKjGck5PU1lDLtOfr8KursxsZRdQGGRzGOJ8itorhtpMfA13LTUyjGP2faq0Ny1uc9ldqYSA+zDkEIwce6ckjP8Aa8cVO/8AthY2S79SvOfXYh2Z+A5u/wAgKQVcggg4IIII8COYP1qztX9n9peFL2W5FvHLFExXuLz2gk73OPLw65pW75WznGY1T8y4xnEpyeNdzAHcoJAJGMjPI48Miuc6YD7px8edMfF+nWsFzsspu2i2Lls5w+WDDIAB6A8vOoiI86T1JKnqXvPRfC1S2vosGcHE4v8AYr+a/f8AlW+DQ+febPoo/Wp6x00vg5wKYLHSkT4+ZrKbV2HbM3v6LSVb4zIfSOH+nLavl4n4mrD0q0VUHQYqG7dEHhUnoel3F3zQGOHxlYdR/wAtT7x9enx6Ut0lz5mD3nG/yrM2hN1IYw2yJBumk6BE6nn+8R0+tSlloi313BcRvG1lAu2JFyCrpjushHLng/BR51DR2zai/wCyWYaKyjb+tlIO6VvEtnmxOOSn4nHICMszdaNfBNpkWQgbVzidc4BXycZ+XToaYRQnI285XYDYCEbDAHC+h5z/APR/QS1te063lhY3SI0aAsSw90AZJB6j5VU+lym7vJbphhQdsa/ujG1QP4Ux8zU57RuJzcOtjb9SR2x8iOfZkjy6t8APOvNNsBFGsa9B4+Z8T8zVzHqbbtFdMhop6m5bj0H8yW0uHLCnO1TCioLQ7PxpjUVcomXqGycT2iiipRaVb7Z3LSWkYGc9oQPMkxqB96mO3t5I1lvrZrOYSiFZBuVt5TcGWRADt6jJyOWOdQntj3C5syvvYfb/ABB4yPvipvSry9a5kt7uKK6SJY2LKEXDnLo2HwGbkemMbc1o/wCiv174PMzf9Zvp2yOJXPH+RqEys7SbNi7mxkgRr12gDxPhSy1TPFN00l5O7oUYyNlG6r4AH1wBUM1a9YxWo9JkOcuT6zWasHRLfZbxj+yCfi3eP51XxqyNPbMUZH7if5RSerOwmhoh8xMk9Ptt7Ct/tLn/AGXRpscml2Qj++e9/wBCtUjw3bZOaW//AFBT7bS1TwaZmP8AcjI/76yicsBNZRKd0R8SZ9Kx1e83v6D86445SpyKxq7EnCvY0LEADJJAA8yeQFeVO8FWgkvEz0QM/wAwMD7kH5UE4EJ2XmjmAiMnJCqSfUjnj0ByPlWqGTHI1N8S/wD5HwRf1P6iotoc1rVJ11g+k85c/Taw9Z6acptLe7stMTcg3STQKSpyveJ7xzzHc6ACkYkr8KtvgC/jOmxM1rNN+zySOrqiHaxZjlNzgsQDzwD5UpqcoAY1psOSJW2pcOiKKOQtnfLPEQBjBgZVJznnnd5csVIPwISe5KPgy/qP5V28bcT212sKWsTRBHkdtwUBml25OATzJXnTBD1FK2jrUFvWaWluaknwz5SN0z2a3hHclhx6s35banrT2WXJ/wB7coo/sIWP1bAps4cfu0wVmNp0zxNf+5XkY2/4EWdJ9nlrAQzBpnH4pTuAPonuj6UzAV7UbrPEdvaLunlVPIE5Zv4UHM1MAKNooz2XNuSTO6OFVztAGSScDGSepOOp9aQuPOOVRhb2oElxnG8AN2RIKnaf+JgkenPPlUFxB7R5r0mK0BijPIuTh2HxHuD4c/WjQ9DSAZHec9WP5DyFVM/Vss1aNGKfxL+ew/f9p5oOidgpZu9K3vHrjxwD+Z8aZtNsixrVZ2RY016bp4UV1VxK9TqCSSeZ02VvtFdVeAV7V0yicmFFFFE5Kz9tUB7O2lH4Xdc+rKGH+Q1rn4mt1s3ktbgpcXc0RcE5eFmKiTAP4Rhv8XI9KZfabpfb6bLgZaPbKP7h73/SWqtOGNB0+eANcXZglywKFkAwDyYZHQg/Y1pU9DVDqzsf5mZf1LaenG49vSe+06MC+5MHbsot7AAZcLgnA6EgKcetJ7CrM4z0qBtMiNrMJxaNsZgVJCSHkG2+R2/Kq1YVo6ZuqsDy2mbqV6bCfPeaSKd+FLzfAF8UO0/Dqv25fKksiuzR9TNvKG6qeTDzH8xRqK+tcCT01vQ+TLs4YpP/APUPH/8AHtG8pJB9UB/7aYOFtQVgGUgqehFcHt2tO00tJB/9cyE/B1eP82WsIjD7z0CnI2nz/RRRTElCmXgCQC6IPjG32Kn8gaWqktHhYNvyRyIHrkEH5YJqS1mw9IlVtgrUsYyX9x2srv4E8vgOQ+wqUsNKwm5hz/KsuHtDMhDsOXgP1qc1oiKI/D71rFwuEWYSVFs2PEa4AyfLJq7eGNIuI4LARSosCRZmjK5MjSKX5Njlhm9PHrVMWCRtPGJm2xl13tgnC57x5elW/wAQcM2czJ2UptJZADFLE22OXlyA2kK59AQ3jzpPXkEqpl2hGAzCVBxBw/cWVyI5Qhc4kARtwwzNjwB6qeVScXGci+/B9Cy/mDWq3tpJL1xJKZjFuUyFmbOwlBgtzx1xWfEknYQM2ebd1fif5DJpXUA5Az2mroSnSxZe8Y9I9rscQ527n4Ov8q6rr25kDuWyj1eX9Ao/OqasrUyNgdK36nCEwKz2Rs8zdrGnxno/Ux21j2w3kwIEqxDyhXB/xtk/Qiku71h5GLEkserMSzH5mo7dXm7PKgU+e8u/qVQYQAe0sThtTsj8yq/cVZWk6WWApT4d0vaUXyCj6ACrY0y2CoKj0xGzU54mFjpwUVIAV7RUomzE8wooookYUUUUQmEsQZSrDIIII8wRgivm7iLRzZ3UsBz3GO0+aHmh/wAJH3r6UqvPa5wr20IuoxmSEYcDq0XXPxU5PwJp3R3eG+DwYlrKfETI5EqzTtTmRXiiJxOAjoAG39cDGDz5nGOdGq6TLbSdnMhR8BsHHRhkHI5enxBpz9nmoafaxLPKxa6aTswu3cUDEAFFHgQcluvUDyM7xnoU01jNJedl20UhNu0WecZKgRkdST4Dmc4rROp6bcYwPvM0aYtX1ZyftKiIrErW50KkhgQR1BGCPiD0rHFPcxHOJ3aJr8to+Yzlc80PQ/yPqKfb/ja11DT57aVjDI8ZC7x3d695MOOXvKOuKrTbRspe3SpZueYzVq3q2HEVjA37rfQ1mlm56Kfny/OmI2xJ5Amu600F268qXOmVeTH11tj/AJVi9aaRz73ePkOn/mm3R+HixBYfKpnTOHlTwqZLpEtRNgUYSSFTOeq0zZZlYVwaT+J9X7V9qnuj7mvNf4j3ZVD8T/KsvZxo6XeoIkuCiq8m09JCmML6jJyfQGp1nwgXaU3HxSK0jP7M9DtXjka6WJpJDtiSYYBVRnchYcySeq5IC1IcYXK2NlLbtY7YpciNhMJYlkIJDBWw6EY3cgOY+Nb7LiRp7h9N1W2VS+7s2RTsKqCwIPhgDIcdMc8Gqg1zWZDmPtpJYo3cQ72LDGcAgHpkAGlRmyws3v8A4l2AiBE54/zGbRXjtLUzTMF38+fUge6AOpJ5n50m6vqj30+cYQckX90eZ82Pj/4rT2EtwwaVmbwGfAeQHQD0FM+jaQqYJrjtkljG606VCie6Zo4iiyfKu/2e8Irqd9JJMu61gGGBJAeRgQq5HlzY48l86jNd1F5D2FsjySEe7GpY488KCa6dc4xW00+2sbNZYpEZZrkyoY3MysHAIPUFgD/CqDzpY5MZBMU+LNH/AGS+uIMECORgueZ2E7kOT1ypWseF7HtrqNfAHe3wTn+eB86c/arrtjfwWt1CcXcg2yIMd1UHMSDruDHCnxGfIVz8A6RsiMzDvScl9EH8z+QrvVhYZlg8PQZkFWRbrhRSfwpZeNOYFLGcntFFFchCiiiiEKKKKIQrxlyMHmDXtFEJTPE/D76PfJeQIGt9+QpGQhOQYz5ZBO1vD5c5jhziWPsLnVLnDSB+zSNeiYVQiqD0Zs4LnngfEVY19ZJNG0cihkYEMp5gg1T2u8N3GjytNbf1tq2Nyuu9cA5Cyp4gHo/5eOhW4uHS35vuPKZ9lZpPUv5fsfOS2p6fLqGltdXUaJcbgbcou1mR2VVjbPvBix2559D40ia5w3cWbbZ4yoPRhzRvgw5fLrT7wfxS+qXytcNHGkC744FON8hyA+CcuVGT6ZFTa6tE8Nzd3DTtaviM20sP+7ZO6cDr3iRz8zzORytS96G6SNvL37CUPQlw6gd/P27mUqDW2FwCMjIp6vPZ5a26wLcXEsc9w21FVQ6qTjkRjJALKC2RzNR9z7LLxZGRDE+08u+FLAjIYKenl8Qa0F1dR7xBtJYO2Zx299DjwH2rautRr4j61pm9nt+pANueZwMPHgnrj3vQ1ptuAbqV5VZUiEOO1eVwqJlQ/NhnPdIPLOM1U5pbfqjFb3Lt0zdccWqB3cmoG/1uSXqcDyH86bLD2Tym4gWWWMwS5PawtuztXeFXcBzYZIPMYB8sVL6vwgBFPBBpDlgSsVx26ZIA5SZZs5zz2Yx54pfxqlPy7y8pc4+baKfs30CK9vhHNzRUaQp037SoC/DvZPoKZ5NWvLy7TTtkFnJDIziRAQVROa9kD/ZPh7w64GQa1s72W1nDoWjliY+hVgSCCD8wQfWmXiT2pS3KD+qhhk2GNpkGZSp95FY80U+QyfWi1GZs9vtOVMqrjv8AeZ8Qe027nhNu/ZDG5HljUhnXO0gHOFDY57cZHpStBAvU1Ddq0jhUzkkKoHiScCmdeDtjIk92scknJUAJJOcYBJHjyqtiq7LG60P5n5mIvUQeFc19rUpiLRRydmOsmxtg/vYx96Z+E/Z2g1RYblhKvZGdFPLfhwmGU+WScdDy9RTjwrxjP/te40y7SPs/6wQqqAAIo3BSPxK0Zzz8seOKWdscRpRI6WOfRtIt7mwjjlaTZLdzMpdiroGUcjkRgnbnw5HxJrg9qeo2+oaRa34Xs52cIoPvEd8SJn8SqVyD+Wa4JPaTNo9zdWUSxz20csixLIT/AFak52Bh1UEkbT5dRStc3V1rFwGfARBtAVdsUKfuog/LqfGqwO5k5H8NaEbqXByI1wXPp+6PU/zNW5ptlkhVGAMAAdAByAqP0fSFhRY4xyHj4sfEk+dPvDmi4wSKg7ZhJrRrLYgqTrFFwKyquEKKKKIQoooohCiiiiEKKKKIQrTcW4YEEZzW6iiEqriv2YKWMlqeyfOdvMJnzXHND8OXwpS1biHUY0ENy8hjDKcOAQ+xgwBkAywyByzV/SwhhUDqvD4cHkCD4EZH0p2vU9nGYnZpgd0OIjvxVZXt9bXc05hEC84HjcneCWBV0ypGSD4Huj5adI11b/iFJV/3ahxHnkdqROAceGWYn51s1XgKIk9zafNDj7dPtS/PwIB7sjD+JQfuCKvU1EHc8Y9pQyXA8A7595Npq7vxJje2ztym3cdvdiKe7nHhTVd3UczanZFlWRsMgYhd2+1iA69cMoz8RVY/0MkByJQD54YH6g1l/QticvNn+6Sfua6yVnB6uBicU2jI6eTN+paettZxNLdS/tiuNtvHOrLCgY8wUyEO3pz6t0POuyb2jRwuJLUXjy9mU/8AlXBeME9XMYJ3t8wOXSue34PhX3i7fMKPoP512nRY1GEQL8B+vWuO1Z53/SSSqwen6ysr7Vd7s5O93ZmY+BZiST9TUdJKWOSasLUOEUc52c/NeR+1Q8nAZPusw+Iz+WK4bs8y9KlTiKasQcgkEdCOR+Rq0eGNEtrZRPc3VubnGV7aYFYifDAJZiM8/tjrSwPZ5KekifMNW2L2bv8AimUfBCfzIqlnB7y8LM+I9b/Z7yK7ttQFzcAtuKRNHHGowFRQ3JkIZxj9TmunVPa/e3J/q4oIZmXZ2sMRMxU/hV2LFR8PrW609ncK++0knpyQfbn96Y9N0BIhiKNV9QOZ+LdTVJZZZEXR+BZJDvuCUB5lc5ds8+Z/D9zT7p2lhFCRKFUdAP8AXM+tTdjw8zHmKatM4dVOZFVsxMJF6Fw90LCm+GEKMCvY4gByrOoQhRRRRCFFFFEIUUUUQhRRRRCFFFFEIUUUUQhXhFe0UQnLPYq3hUVdcPKelT9FdBInMRMm4aPhXK3DreVPhQVj2QqfWZzpiIOHW8q6IeGj5U59iK9CCjrMOmLcHDK+IrsHDMfkKmsUVEsTO4kBJwunlWg8KLTNRUZ2LsfCyjwrvg0NF8Kk6KITVHbBegrbRRRCFFFFEIUUUUQhRRRRCFFFFEIUUUUQn//Z"/>
          <p:cNvSpPr>
            <a:spLocks noChangeAspect="1" noChangeArrowheads="1"/>
          </p:cNvSpPr>
          <p:nvPr/>
        </p:nvSpPr>
        <p:spPr bwMode="auto">
          <a:xfrm>
            <a:off x="307975" y="-1493838"/>
            <a:ext cx="34861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848600" cy="5102352"/>
          </a:xfrm>
        </p:spPr>
        <p:txBody>
          <a:bodyPr/>
          <a:lstStyle/>
          <a:p>
            <a:r>
              <a:rPr lang="en-US" dirty="0"/>
              <a:t>Remember, take a minute to figure out WHAT to do!</a:t>
            </a:r>
          </a:p>
          <a:p>
            <a:endParaRPr lang="en-US" baseline="0" dirty="0"/>
          </a:p>
          <a:p>
            <a:r>
              <a:rPr lang="en-US" dirty="0"/>
              <a:t>Communicate and convince the rest of the team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997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/>
              <a:t>First: WHAT to do in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/>
              <a:t>Types of success </a:t>
            </a:r>
          </a:p>
          <a:p>
            <a:pPr lvl="1"/>
            <a:r>
              <a:rPr lang="en-US" baseline="0" dirty="0"/>
              <a:t>Dominant (top 5%)</a:t>
            </a:r>
          </a:p>
          <a:p>
            <a:pPr lvl="1"/>
            <a:r>
              <a:rPr lang="en-US" baseline="0" dirty="0"/>
              <a:t>Team Player</a:t>
            </a:r>
          </a:p>
          <a:p>
            <a:pPr lvl="1"/>
            <a:r>
              <a:rPr lang="en-US" baseline="0" dirty="0"/>
              <a:t>All solo (sometimes)</a:t>
            </a:r>
            <a:br>
              <a:rPr lang="en-US" baseline="0" dirty="0"/>
            </a:br>
            <a:endParaRPr lang="en-US" baseline="0" dirty="0"/>
          </a:p>
          <a:p>
            <a:pPr lvl="0"/>
            <a:r>
              <a:rPr lang="en-US" baseline="0" dirty="0"/>
              <a:t>Impact of repeating simple strategies multiple times</a:t>
            </a:r>
            <a:br>
              <a:rPr lang="en-US" baseline="0" dirty="0"/>
            </a:br>
            <a:endParaRPr lang="en-US" baseline="0" dirty="0"/>
          </a:p>
          <a:p>
            <a:pPr lvl="0"/>
            <a:r>
              <a:rPr lang="en-US" baseline="0" dirty="0"/>
              <a:t>Special scoring situations</a:t>
            </a:r>
          </a:p>
          <a:p>
            <a:pPr marL="0" lvl="0" indent="0">
              <a:buNone/>
            </a:pPr>
            <a:endParaRPr lang="en-US" baseline="0" dirty="0"/>
          </a:p>
          <a:p>
            <a:pPr lvl="0"/>
            <a:r>
              <a:rPr lang="en-US" dirty="0"/>
              <a:t>Most important rule of Strategy Brainstorming</a:t>
            </a:r>
          </a:p>
          <a:p>
            <a:pPr lvl="1"/>
            <a:r>
              <a:rPr lang="en-US" b="1" dirty="0"/>
              <a:t>If the rules don’t say a robot </a:t>
            </a:r>
            <a:r>
              <a:rPr lang="en-US" b="1" i="1" dirty="0"/>
              <a:t>can’t</a:t>
            </a:r>
            <a:r>
              <a:rPr lang="en-US" b="1" dirty="0"/>
              <a:t> do something …</a:t>
            </a:r>
            <a:br>
              <a:rPr lang="en-US" b="1" dirty="0"/>
            </a:br>
            <a:r>
              <a:rPr lang="en-US" b="1" dirty="0"/>
              <a:t>then you’re allowed to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Strategy</a:t>
            </a:r>
            <a:r>
              <a:rPr lang="en-US" baseline="0" dirty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animation usually shows the best autonomous for most</a:t>
            </a:r>
          </a:p>
          <a:p>
            <a:endParaRPr lang="en-US" dirty="0"/>
          </a:p>
          <a:p>
            <a:r>
              <a:rPr lang="en-US" dirty="0"/>
              <a:t>“Drive forward for 4 seconds” can usually</a:t>
            </a:r>
            <a:r>
              <a:rPr lang="en-US" baseline="0" dirty="0"/>
              <a:t> score </a:t>
            </a:r>
            <a:r>
              <a:rPr lang="en-US" i="1" baseline="0" dirty="0"/>
              <a:t>something</a:t>
            </a:r>
            <a:br>
              <a:rPr lang="en-US" i="0" baseline="0" dirty="0"/>
            </a:br>
            <a:endParaRPr lang="en-US" i="0" baseline="0" dirty="0"/>
          </a:p>
          <a:p>
            <a:pPr lvl="0"/>
            <a:r>
              <a:rPr lang="en-US" i="0" baseline="0" dirty="0"/>
              <a:t>Interacting with partners</a:t>
            </a:r>
          </a:p>
          <a:p>
            <a:pPr lvl="1"/>
            <a:r>
              <a:rPr lang="en-US" i="0" baseline="0" dirty="0"/>
              <a:t>Get something out of their way (2015)</a:t>
            </a:r>
          </a:p>
          <a:p>
            <a:pPr lvl="1"/>
            <a:r>
              <a:rPr lang="en-US" i="0" baseline="0" dirty="0"/>
              <a:t>Setting up game pieces for them to take from you (2011/2014)</a:t>
            </a:r>
          </a:p>
          <a:p>
            <a:pPr lvl="1"/>
            <a:r>
              <a:rPr lang="en-US" i="0" baseline="0" dirty="0"/>
              <a:t>Active delivery to partners (2012)</a:t>
            </a:r>
            <a:br>
              <a:rPr lang="en-US" i="0" baseline="0" dirty="0"/>
            </a:br>
            <a:endParaRPr lang="en-US" i="0" baseline="0" dirty="0"/>
          </a:p>
          <a:p>
            <a:pPr lvl="0"/>
            <a:r>
              <a:rPr lang="en-US" i="0" baseline="0" dirty="0"/>
              <a:t>Consistency </a:t>
            </a:r>
            <a:r>
              <a:rPr lang="en-US" i="0" baseline="0" dirty="0" err="1"/>
              <a:t>vs</a:t>
            </a:r>
            <a:r>
              <a:rPr lang="en-US" i="0" baseline="0" dirty="0"/>
              <a:t> Risk</a:t>
            </a:r>
          </a:p>
          <a:p>
            <a:pPr lvl="1"/>
            <a:r>
              <a:rPr lang="en-US" i="0" baseline="0" dirty="0"/>
              <a:t>3 discs vs 7 discs (2013)</a:t>
            </a:r>
          </a:p>
          <a:p>
            <a:pPr lvl="1"/>
            <a:r>
              <a:rPr lang="en-US" i="0" baseline="0" dirty="0"/>
              <a:t>3 high baskets vs 5 (2012)</a:t>
            </a:r>
          </a:p>
        </p:txBody>
      </p:sp>
    </p:spTree>
    <p:extLst>
      <p:ext uri="{BB962C8B-B14F-4D97-AF65-F5344CB8AC3E}">
        <p14:creationId xmlns:p14="http://schemas.microsoft.com/office/powerpoint/2010/main" val="9623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Decisive</a:t>
            </a:r>
            <a:r>
              <a:rPr lang="en-US" baseline="0" dirty="0"/>
              <a:t> </a:t>
            </a:r>
            <a:r>
              <a:rPr lang="en-US" dirty="0"/>
              <a:t>Micro-Strategies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decisions have a HUGE impact on complexity</a:t>
            </a:r>
            <a:b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8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game elements &amp; zones get top priority</a:t>
            </a:r>
            <a:b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3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exclusion zones</a:t>
            </a:r>
            <a:b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3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to acquire the game piece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Randomly from the floor is an option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Slot, platform, pedestal (</a:t>
            </a:r>
            <a:r>
              <a:rPr lang="en-US" sz="2800" dirty="0" err="1"/>
              <a:t>etc</a:t>
            </a:r>
            <a:r>
              <a:rPr lang="en-US" sz="2800" dirty="0"/>
              <a:t>) are always the most consistent locations</a:t>
            </a:r>
            <a:endParaRPr lang="en-US" sz="3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86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</a:t>
            </a:r>
            <a:r>
              <a:rPr lang="en-US" baseline="0" dirty="0"/>
              <a:t>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</a:t>
            </a:r>
            <a:r>
              <a:rPr lang="en-US" baseline="0" dirty="0"/>
              <a:t> such a limited amount of time, what systems do you focus on most?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 err="1"/>
              <a:t>Karthik</a:t>
            </a:r>
            <a:r>
              <a:rPr lang="en-US" baseline="0" dirty="0"/>
              <a:t> explains it much better than I do:</a:t>
            </a:r>
          </a:p>
          <a:p>
            <a:pPr lvl="1"/>
            <a:r>
              <a:rPr lang="en-US" dirty="0">
                <a:hlinkClick r:id="rId2"/>
              </a:rPr>
              <a:t>http://www.youtube.com/watch?v=Apk_X-maRf8</a:t>
            </a:r>
            <a:endParaRPr lang="en-US" dirty="0"/>
          </a:p>
          <a:p>
            <a:pPr lvl="1"/>
            <a:r>
              <a:rPr lang="en-US" dirty="0"/>
              <a:t>Search YouTube for “Effective FIRST Strategies”</a:t>
            </a:r>
          </a:p>
          <a:p>
            <a:pPr lvl="1"/>
            <a:r>
              <a:rPr lang="en-US" dirty="0"/>
              <a:t>It’s a 1:50:44 clip from </a:t>
            </a:r>
            <a:r>
              <a:rPr lang="en-US" dirty="0" err="1"/>
              <a:t>Simbotics</a:t>
            </a:r>
            <a:r>
              <a:rPr lang="en-US" dirty="0"/>
              <a:t> on YouTube</a:t>
            </a:r>
          </a:p>
        </p:txBody>
      </p:sp>
    </p:spTree>
    <p:extLst>
      <p:ext uri="{BB962C8B-B14F-4D97-AF65-F5344CB8AC3E}">
        <p14:creationId xmlns:p14="http://schemas.microsoft.com/office/powerpoint/2010/main" val="30650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2015: </a:t>
            </a:r>
            <a:br>
              <a:rPr lang="en-US" dirty="0"/>
            </a:br>
            <a:r>
              <a:rPr lang="en-US" dirty="0"/>
              <a:t>Recycle Rush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&lt;Video&gt;</a:t>
            </a:r>
            <a:r>
              <a:rPr lang="en-US" baseline="0" dirty="0"/>
              <a:t> - </a:t>
            </a:r>
            <a:r>
              <a:rPr lang="en-US" dirty="0"/>
              <a:t>Field Layout below</a:t>
            </a:r>
          </a:p>
        </p:txBody>
      </p:sp>
      <p:pic>
        <p:nvPicPr>
          <p:cNvPr id="2050" name="Picture 2" descr="http://evilletech.com/wp-content/uploads/FieldLayou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3"/>
          <a:stretch/>
        </p:blipFill>
        <p:spPr bwMode="auto">
          <a:xfrm>
            <a:off x="1219200" y="1943597"/>
            <a:ext cx="5603631" cy="45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recycle rush logo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Recycle Rus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6377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FRC 2015: </a:t>
            </a:r>
            <a:br>
              <a:rPr lang="en-US" dirty="0"/>
            </a:br>
            <a:r>
              <a:rPr lang="en-US" dirty="0"/>
              <a:t>Recycle Rush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to do?</a:t>
            </a:r>
          </a:p>
          <a:p>
            <a:r>
              <a:rPr lang="en-US" baseline="0" dirty="0"/>
              <a:t>Autonomous Strategies</a:t>
            </a:r>
          </a:p>
          <a:p>
            <a:r>
              <a:rPr lang="en-US" baseline="0" dirty="0"/>
              <a:t>Micro Strategies</a:t>
            </a:r>
          </a:p>
        </p:txBody>
      </p:sp>
      <p:pic>
        <p:nvPicPr>
          <p:cNvPr id="5" name="Picture 10" descr="Recycle Rus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6377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7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3">
      <a:dk1>
        <a:srgbClr val="AB73D5"/>
      </a:dk1>
      <a:lt1>
        <a:srgbClr val="FFFFFF"/>
      </a:lt1>
      <a:dk2>
        <a:srgbClr val="7030A0"/>
      </a:dk2>
      <a:lt2>
        <a:srgbClr val="FFFFFF"/>
      </a:lt2>
      <a:accent1>
        <a:srgbClr val="7030A0"/>
      </a:accent1>
      <a:accent2>
        <a:srgbClr val="AB73D5"/>
      </a:accent2>
      <a:accent3>
        <a:srgbClr val="000000"/>
      </a:accent3>
      <a:accent4>
        <a:srgbClr val="78397A"/>
      </a:accent4>
      <a:accent5>
        <a:srgbClr val="3F1A5A"/>
      </a:accent5>
      <a:accent6>
        <a:srgbClr val="7030A0"/>
      </a:accent6>
      <a:hlink>
        <a:srgbClr val="502651"/>
      </a:hlink>
      <a:folHlink>
        <a:srgbClr val="54237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716</Words>
  <Application>Microsoft Office PowerPoint</Application>
  <PresentationFormat>On-screen Show (4:3)</PresentationFormat>
  <Paragraphs>189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Schoolbook</vt:lpstr>
      <vt:lpstr>Wingdings</vt:lpstr>
      <vt:lpstr>Wingdings 2</vt:lpstr>
      <vt:lpstr>Oriel</vt:lpstr>
      <vt:lpstr>FRC Strategy</vt:lpstr>
      <vt:lpstr>This Session</vt:lpstr>
      <vt:lpstr>Format of this Session</vt:lpstr>
      <vt:lpstr>First: WHAT to do in a Game?</vt:lpstr>
      <vt:lpstr>Autonomous Strategy Overview</vt:lpstr>
      <vt:lpstr>Decisive Micro-Strategies</vt:lpstr>
      <vt:lpstr>Robot Priorities</vt:lpstr>
      <vt:lpstr>FRC 2015:  Recycle Rush</vt:lpstr>
      <vt:lpstr>FRC 2015:  Recycle Rush</vt:lpstr>
      <vt:lpstr>Effective Winners</vt:lpstr>
      <vt:lpstr>FRC 2014:  Aerial Assist</vt:lpstr>
      <vt:lpstr>FRC 2014:  Aerial Assist</vt:lpstr>
      <vt:lpstr>Effective Winners</vt:lpstr>
      <vt:lpstr>FRC 2013:  Ultimate Ascent</vt:lpstr>
      <vt:lpstr>FRC 2013:  Ultimate Ascent</vt:lpstr>
      <vt:lpstr>Effective Winners</vt:lpstr>
      <vt:lpstr>FRC 2012:  Rebound Rumble</vt:lpstr>
      <vt:lpstr>FRC 2012:  Rebound Rumble</vt:lpstr>
      <vt:lpstr>Effective Winners</vt:lpstr>
      <vt:lpstr>FRC 2011:  Logomotion</vt:lpstr>
      <vt:lpstr>FRC 2011: Logomotion</vt:lpstr>
      <vt:lpstr>Effective Winners</vt:lpstr>
      <vt:lpstr>FRC 2010: Breakaway</vt:lpstr>
      <vt:lpstr>FRC 2010: Breakaway</vt:lpstr>
      <vt:lpstr>Effective Winners</vt:lpstr>
      <vt:lpstr>FRC 2009: Lunacy</vt:lpstr>
      <vt:lpstr>FRC 2009: Lunacy</vt:lpstr>
      <vt:lpstr>Effective Winners</vt:lpstr>
      <vt:lpstr>FRC 2008: Overdrive</vt:lpstr>
      <vt:lpstr>FRC 2008: Overdrive</vt:lpstr>
      <vt:lpstr>Effective Winners</vt:lpstr>
      <vt:lpstr>FRC 2007: Rack N Roll</vt:lpstr>
      <vt:lpstr>PowerPoint Presentation</vt:lpstr>
      <vt:lpstr>FRC 2007: Rack N Roll</vt:lpstr>
      <vt:lpstr>Effective Winners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Strategy</dc:title>
  <dc:creator>JesseK</dc:creator>
  <cp:lastModifiedBy>Donald Brobst</cp:lastModifiedBy>
  <cp:revision>29</cp:revision>
  <dcterms:created xsi:type="dcterms:W3CDTF">2013-12-02T00:40:04Z</dcterms:created>
  <dcterms:modified xsi:type="dcterms:W3CDTF">2017-02-08T15:32:03Z</dcterms:modified>
</cp:coreProperties>
</file>