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4"/>
  </p:notesMasterIdLst>
  <p:sldIdLst>
    <p:sldId id="315" r:id="rId2"/>
    <p:sldId id="257" r:id="rId3"/>
    <p:sldId id="258" r:id="rId4"/>
    <p:sldId id="260" r:id="rId5"/>
    <p:sldId id="271" r:id="rId6"/>
    <p:sldId id="272" r:id="rId7"/>
    <p:sldId id="306" r:id="rId8"/>
    <p:sldId id="261" r:id="rId9"/>
    <p:sldId id="262" r:id="rId10"/>
    <p:sldId id="263" r:id="rId11"/>
    <p:sldId id="264" r:id="rId12"/>
    <p:sldId id="322" r:id="rId13"/>
    <p:sldId id="265" r:id="rId14"/>
    <p:sldId id="305" r:id="rId15"/>
    <p:sldId id="266" r:id="rId16"/>
    <p:sldId id="267" r:id="rId17"/>
    <p:sldId id="309" r:id="rId18"/>
    <p:sldId id="323" r:id="rId19"/>
    <p:sldId id="270" r:id="rId20"/>
    <p:sldId id="275" r:id="rId21"/>
    <p:sldId id="274" r:id="rId22"/>
    <p:sldId id="310" r:id="rId23"/>
    <p:sldId id="278" r:id="rId24"/>
    <p:sldId id="277" r:id="rId25"/>
    <p:sldId id="316" r:id="rId26"/>
    <p:sldId id="280" r:id="rId27"/>
    <p:sldId id="281" r:id="rId28"/>
    <p:sldId id="311" r:id="rId29"/>
    <p:sldId id="283" r:id="rId30"/>
    <p:sldId id="284" r:id="rId31"/>
    <p:sldId id="285" r:id="rId32"/>
    <p:sldId id="312" r:id="rId33"/>
    <p:sldId id="286" r:id="rId34"/>
    <p:sldId id="288" r:id="rId35"/>
    <p:sldId id="301" r:id="rId36"/>
    <p:sldId id="289" r:id="rId37"/>
    <p:sldId id="290" r:id="rId38"/>
    <p:sldId id="313" r:id="rId39"/>
    <p:sldId id="291" r:id="rId40"/>
    <p:sldId id="292" r:id="rId41"/>
    <p:sldId id="300" r:id="rId42"/>
    <p:sldId id="319" r:id="rId43"/>
    <p:sldId id="294" r:id="rId44"/>
    <p:sldId id="314" r:id="rId45"/>
    <p:sldId id="295" r:id="rId46"/>
    <p:sldId id="297" r:id="rId47"/>
    <p:sldId id="321" r:id="rId48"/>
    <p:sldId id="320" r:id="rId49"/>
    <p:sldId id="317" r:id="rId50"/>
    <p:sldId id="299" r:id="rId51"/>
    <p:sldId id="304" r:id="rId52"/>
    <p:sldId id="303" r:id="rId5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00"/>
    <a:srgbClr val="C52727"/>
    <a:srgbClr val="BC2727"/>
    <a:srgbClr val="D1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707" autoAdjust="0"/>
  </p:normalViewPr>
  <p:slideViewPr>
    <p:cSldViewPr snapToGrid="0" snapToObjects="1">
      <p:cViewPr>
        <p:scale>
          <a:sx n="81" d="100"/>
          <a:sy n="81" d="100"/>
        </p:scale>
        <p:origin x="-2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7114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Inconvenient because you wouldn’t be able to </a:t>
            </a:r>
            <a:r>
              <a:rPr lang="en" dirty="0" smtClean="0"/>
              <a:t>load the page until the robot connects to FMS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DAM.CG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3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4639"/>
            <a:ext cx="6383177" cy="1143000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ADAM.CG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417638"/>
            <a:ext cx="8347075" cy="1"/>
          </a:xfrm>
          <a:prstGeom prst="line">
            <a:avLst/>
          </a:prstGeom>
          <a:ln w="76200" cmpd="sng">
            <a:solidFill>
              <a:srgbClr val="C5272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fis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74" y="335930"/>
            <a:ext cx="149024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  <a:latin typeface="ADAM.CG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096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8" y="274639"/>
            <a:ext cx="2303623" cy="101440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417639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78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096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8" y="274639"/>
            <a:ext cx="2303623" cy="101440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1417639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096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8" y="274639"/>
            <a:ext cx="2303623" cy="101440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1417639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56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EA7C-FD01-9142-BA29-0F93DE6D415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Roboto Condensed Regular"/>
          <a:ea typeface="+mj-ea"/>
          <a:cs typeface="Roboto Condensed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rtuald/frc-dashboard-workshop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py/pynetworktables2js" TargetMode="External"/><Relationship Id="rId4" Type="http://schemas.openxmlformats.org/officeDocument/2006/relationships/hyperlink" Target="http://pynetworktables2js.readthedocs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c1418/2016-UI" TargetMode="External"/><Relationship Id="rId4" Type="http://schemas.openxmlformats.org/officeDocument/2006/relationships/hyperlink" Target="http://frcdashboard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rc1418/2015-UI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03629"/>
            <a:ext cx="9144000" cy="1470025"/>
          </a:xfrm>
        </p:spPr>
        <p:txBody>
          <a:bodyPr>
            <a:noAutofit/>
          </a:bodyPr>
          <a:lstStyle/>
          <a:p>
            <a:r>
              <a:rPr lang="en-US" sz="4900" dirty="0" smtClean="0"/>
              <a:t>Intro to web dashboards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4347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Erik Boesen</a:t>
            </a:r>
          </a:p>
          <a:p>
            <a:r>
              <a:rPr lang="en-US" dirty="0" smtClean="0"/>
              <a:t>December 10, 2016</a:t>
            </a:r>
          </a:p>
          <a:p>
            <a:r>
              <a:rPr lang="en-US" dirty="0" smtClean="0"/>
              <a:t>FIRST Chesapeake Pre-Season Workshop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thanks to Dustin </a:t>
            </a:r>
            <a:r>
              <a:rPr lang="en-US" dirty="0" err="1" smtClean="0"/>
              <a:t>Spicuzza</a:t>
            </a:r>
            <a:endParaRPr lang="en-US" dirty="0"/>
          </a:p>
        </p:txBody>
      </p:sp>
      <p:pic>
        <p:nvPicPr>
          <p:cNvPr id="6" name="Picture 5" descr="f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30" y="230720"/>
            <a:ext cx="3703838" cy="28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History</a:t>
            </a:r>
            <a:r>
              <a:rPr lang="en" dirty="0" smtClean="0"/>
              <a:t>: </a:t>
            </a:r>
            <a:r>
              <a:rPr lang="en" dirty="0"/>
              <a:t>2012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idx="1"/>
          </p:nvPr>
        </p:nvSpPr>
        <p:spPr>
          <a:xfrm>
            <a:off x="457201" y="2275368"/>
            <a:ext cx="5154334" cy="41024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sz="2800" dirty="0" smtClean="0"/>
              <a:t>S</a:t>
            </a:r>
            <a:r>
              <a:rPr lang="en" sz="2800" dirty="0" smtClean="0"/>
              <a:t>how </a:t>
            </a:r>
            <a:r>
              <a:rPr lang="en" sz="2800" dirty="0"/>
              <a:t>ball </a:t>
            </a:r>
            <a:r>
              <a:rPr lang="en" sz="2800" dirty="0" smtClean="0"/>
              <a:t>when</a:t>
            </a:r>
            <a:r>
              <a:rPr lang="en-US" sz="2800" dirty="0" smtClean="0"/>
              <a:t> </a:t>
            </a:r>
            <a:r>
              <a:rPr lang="en" sz="2800" dirty="0" smtClean="0"/>
              <a:t>sensor </a:t>
            </a:r>
            <a:r>
              <a:rPr lang="en" sz="2800" dirty="0"/>
              <a:t>is </a:t>
            </a:r>
            <a:r>
              <a:rPr lang="en" sz="2800" dirty="0" smtClean="0"/>
              <a:t>on</a:t>
            </a:r>
            <a:endParaRPr lang="en-US" sz="2800" dirty="0" smtClean="0"/>
          </a:p>
          <a:p>
            <a:pPr marL="228600" indent="0">
              <a:spcBef>
                <a:spcPts val="0"/>
              </a:spcBef>
              <a:buNone/>
            </a:pPr>
            <a:endParaRPr lang="en-US" sz="2800" dirty="0"/>
          </a:p>
          <a:p>
            <a:pPr marL="228600" indent="0">
              <a:spcBef>
                <a:spcPts val="0"/>
              </a:spcBef>
              <a:buNone/>
            </a:pPr>
            <a:r>
              <a:rPr lang="en-US" sz="2800" dirty="0" smtClean="0"/>
              <a:t>But</a:t>
            </a:r>
            <a:r>
              <a:rPr lang="is-IS" sz="2800" dirty="0" smtClean="0"/>
              <a:t>…</a:t>
            </a:r>
            <a:endParaRPr lang="en" sz="2800" dirty="0" smtClean="0"/>
          </a:p>
          <a:p>
            <a:pPr marL="685800" indent="-457200">
              <a:spcBef>
                <a:spcPts val="0"/>
              </a:spcBef>
            </a:pPr>
            <a:r>
              <a:rPr lang="en-US" sz="2800" dirty="0" smtClean="0"/>
              <a:t>Little/poor </a:t>
            </a:r>
            <a:r>
              <a:rPr lang="en" sz="2800" dirty="0" smtClean="0"/>
              <a:t>documentation</a:t>
            </a:r>
          </a:p>
          <a:p>
            <a:pPr marL="685800" indent="-457200">
              <a:spcBef>
                <a:spcPts val="0"/>
              </a:spcBef>
            </a:pPr>
            <a:r>
              <a:rPr lang="en" sz="2800" dirty="0" smtClean="0"/>
              <a:t>Java </a:t>
            </a:r>
            <a:r>
              <a:rPr lang="en" sz="2800" dirty="0"/>
              <a:t>swing is </a:t>
            </a:r>
            <a:r>
              <a:rPr lang="en" sz="2800" dirty="0" smtClean="0"/>
              <a:t>complicated</a:t>
            </a:r>
            <a:r>
              <a:rPr lang="en-US" sz="2800" dirty="0" smtClean="0"/>
              <a:t>, hard for new programmers</a:t>
            </a:r>
            <a:endParaRPr lang="en" sz="2800" dirty="0"/>
          </a:p>
          <a:p>
            <a:pPr marL="685800" indent="-457200">
              <a:spcBef>
                <a:spcPts val="0"/>
              </a:spcBef>
            </a:pPr>
            <a:r>
              <a:rPr lang="en" sz="2800" dirty="0"/>
              <a:t>Layout is terrible</a:t>
            </a:r>
          </a:p>
          <a:p>
            <a:pPr marL="685800" indent="-457200">
              <a:spcBef>
                <a:spcPts val="0"/>
              </a:spcBef>
            </a:pPr>
            <a:r>
              <a:rPr lang="en" sz="2800" dirty="0"/>
              <a:t>Hard to setup</a:t>
            </a:r>
          </a:p>
        </p:txBody>
      </p:sp>
      <p:pic>
        <p:nvPicPr>
          <p:cNvPr id="6" name="Shape 99" descr="robot!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603" y="3015185"/>
            <a:ext cx="3044424" cy="3362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Rectangle 1"/>
          <p:cNvSpPr/>
          <p:nvPr/>
        </p:nvSpPr>
        <p:spPr>
          <a:xfrm>
            <a:off x="457201" y="1690592"/>
            <a:ext cx="8083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2800" dirty="0">
                <a:solidFill>
                  <a:srgbClr val="FFFFFF"/>
                </a:solidFill>
                <a:latin typeface="+mn-lt"/>
              </a:rPr>
              <a:t>Custom SmartDashboard widget (Java)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History</a:t>
            </a:r>
            <a:r>
              <a:rPr lang="en" dirty="0" smtClean="0"/>
              <a:t>: </a:t>
            </a:r>
            <a:r>
              <a:rPr lang="en" dirty="0"/>
              <a:t>2013/2014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PyGTK + touchscreen laptop</a:t>
            </a:r>
          </a:p>
        </p:txBody>
      </p:sp>
      <p:pic>
        <p:nvPicPr>
          <p:cNvPr id="5" name="Shape 106" descr="http://www.virtualroadside.com/blog/wp-content/uploads/2013/04/kdashboard_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6" y="2502801"/>
            <a:ext cx="8174026" cy="335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History</a:t>
            </a:r>
            <a:r>
              <a:rPr lang="en" dirty="0" smtClean="0"/>
              <a:t>: </a:t>
            </a:r>
            <a:r>
              <a:rPr lang="en" dirty="0"/>
              <a:t>2013/2014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PyGTK + touchscreen laptop</a:t>
            </a:r>
          </a:p>
        </p:txBody>
      </p:sp>
      <p:pic>
        <p:nvPicPr>
          <p:cNvPr id="2" name="Picture 1" descr="pydriverst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6" y="2506519"/>
            <a:ext cx="8160299" cy="319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5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History</a:t>
            </a:r>
            <a:r>
              <a:rPr lang="en" dirty="0" smtClean="0"/>
              <a:t>: </a:t>
            </a:r>
            <a:r>
              <a:rPr lang="en" dirty="0"/>
              <a:t>2013/2014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229600" cy="5001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PyGTK + touchscreen laptop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Looks a bit better</a:t>
            </a:r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Integrated </a:t>
            </a:r>
            <a:r>
              <a:rPr lang="en" dirty="0"/>
              <a:t>with image processing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Communications via pynetworktables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But</a:t>
            </a:r>
            <a:r>
              <a:rPr lang="en" dirty="0"/>
              <a:t>…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Python is </a:t>
            </a:r>
            <a:r>
              <a:rPr lang="en" dirty="0" smtClean="0"/>
              <a:t>great</a:t>
            </a:r>
            <a:r>
              <a:rPr lang="en-US" dirty="0" smtClean="0"/>
              <a:t>,</a:t>
            </a:r>
            <a:r>
              <a:rPr lang="en" dirty="0" smtClean="0"/>
              <a:t> </a:t>
            </a:r>
            <a:r>
              <a:rPr lang="en" dirty="0"/>
              <a:t>GTK </a:t>
            </a:r>
            <a:r>
              <a:rPr lang="en-US" dirty="0" smtClean="0"/>
              <a:t>less so</a:t>
            </a:r>
            <a:endParaRPr lang="en" dirty="0"/>
          </a:p>
          <a:p>
            <a:pPr marL="685800" indent="-457200">
              <a:spcBef>
                <a:spcPts val="0"/>
              </a:spcBef>
            </a:pPr>
            <a:r>
              <a:rPr lang="en" dirty="0"/>
              <a:t>Difficult to customize interface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Very difficult to </a:t>
            </a:r>
            <a:r>
              <a:rPr lang="en" dirty="0" smtClean="0"/>
              <a:t>teach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pynetworktables2js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6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History</a:t>
            </a:r>
            <a:r>
              <a:rPr lang="en" dirty="0" smtClean="0"/>
              <a:t>: </a:t>
            </a:r>
            <a:r>
              <a:rPr lang="en" dirty="0"/>
              <a:t>2015 - Present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1418’s 2015 Dashboard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Shape 119" descr="https://www.chiefdelphi.com/forums/attachment.php?attachmentid=18824&amp;d=1428892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2" y="2330374"/>
            <a:ext cx="9000037" cy="415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History</a:t>
            </a:r>
            <a:r>
              <a:rPr lang="en" dirty="0" smtClean="0"/>
              <a:t>: </a:t>
            </a:r>
            <a:r>
              <a:rPr lang="en" dirty="0"/>
              <a:t>2015 - Present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1418’s 2016 Dashboard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5" name="Shape 126" descr="Screenshot of UI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09694"/>
            <a:ext cx="8114944" cy="3516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History: 2015 - Present</a:t>
            </a:r>
            <a:endParaRPr lang="en" dirty="0"/>
          </a:p>
        </p:txBody>
      </p:sp>
      <p:sp>
        <p:nvSpPr>
          <p:cNvPr id="163" name="Shape 1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Interactive camera threshold tuning</a:t>
            </a:r>
          </a:p>
        </p:txBody>
      </p:sp>
      <p:pic>
        <p:nvPicPr>
          <p:cNvPr id="5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0" y="2468989"/>
            <a:ext cx="8074284" cy="3476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69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History</a:t>
            </a:r>
            <a:r>
              <a:rPr lang="en" dirty="0" smtClean="0"/>
              <a:t>: </a:t>
            </a:r>
            <a:r>
              <a:rPr lang="en" dirty="0"/>
              <a:t>2015 - Present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88669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1418’s 2016 Dashboard – FRC Dashboard Rebuild (1418</a:t>
            </a:r>
            <a:r>
              <a:rPr lang="en-US" dirty="0"/>
              <a:t>)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6" y="2927671"/>
            <a:ext cx="8114938" cy="33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8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Why </a:t>
            </a:r>
            <a:r>
              <a:rPr lang="en" dirty="0" smtClean="0"/>
              <a:t>pynetworktables2js</a:t>
            </a:r>
            <a:endParaRPr lang="en" dirty="0"/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TL;DR</a:t>
            </a:r>
            <a:r>
              <a:rPr lang="en" dirty="0"/>
              <a:t>: </a:t>
            </a:r>
            <a:r>
              <a:rPr lang="en-US" dirty="0" smtClean="0"/>
              <a:t>Simpler.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L</a:t>
            </a:r>
            <a:r>
              <a:rPr lang="en" dirty="0" smtClean="0"/>
              <a:t>owers </a:t>
            </a:r>
            <a:r>
              <a:rPr lang="en" dirty="0"/>
              <a:t>the barrier of </a:t>
            </a:r>
            <a:r>
              <a:rPr lang="en" dirty="0" smtClean="0"/>
              <a:t>entry</a:t>
            </a:r>
            <a:r>
              <a:rPr lang="en-US" dirty="0" smtClean="0"/>
              <a:t>: as easy </a:t>
            </a:r>
            <a:r>
              <a:rPr lang="en-US" dirty="0"/>
              <a:t>as making a </a:t>
            </a:r>
            <a:r>
              <a:rPr lang="en-US" dirty="0" smtClean="0"/>
              <a:t>webpage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 smtClean="0"/>
              <a:t>History </a:t>
            </a:r>
            <a:r>
              <a:rPr lang="en-US" dirty="0"/>
              <a:t>&amp;</a:t>
            </a:r>
            <a:r>
              <a:rPr lang="en" dirty="0" smtClean="0"/>
              <a:t> </a:t>
            </a:r>
            <a:r>
              <a:rPr lang="en" dirty="0"/>
              <a:t>Alternatives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Why </a:t>
            </a:r>
            <a:r>
              <a:rPr lang="en-US" dirty="0" smtClean="0"/>
              <a:t>Web-Based?</a:t>
            </a:r>
            <a:endParaRPr lang="en" dirty="0"/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How it works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FRC Dashboard</a:t>
            </a:r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Demo</a:t>
            </a:r>
            <a:endParaRPr lang="en-US" dirty="0" smtClean="0"/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Questions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Why pynetworktables2js</a:t>
            </a:r>
            <a:endParaRPr lang="en" dirty="0"/>
          </a:p>
        </p:txBody>
      </p:sp>
      <p:sp>
        <p:nvSpPr>
          <p:cNvPr id="176" name="Shape 17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Many students already know how to create webpages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And if not, </a:t>
            </a:r>
            <a:r>
              <a:rPr lang="en-US" dirty="0" smtClean="0"/>
              <a:t>easy to learn; lots of online resources</a:t>
            </a:r>
            <a:endParaRPr lang="en" dirty="0"/>
          </a:p>
          <a:p>
            <a:pPr marL="685800" indent="-457200">
              <a:spcBef>
                <a:spcPts val="0"/>
              </a:spcBef>
            </a:pPr>
            <a:r>
              <a:rPr lang="en" dirty="0"/>
              <a:t>Outreach to </a:t>
            </a:r>
            <a:r>
              <a:rPr lang="en-US" dirty="0" smtClean="0"/>
              <a:t>artistic </a:t>
            </a:r>
            <a:r>
              <a:rPr lang="en" dirty="0" smtClean="0"/>
              <a:t>students</a:t>
            </a:r>
            <a:endParaRPr lang="en" dirty="0"/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Introduce </a:t>
            </a:r>
            <a:r>
              <a:rPr lang="en" dirty="0" smtClean="0"/>
              <a:t>to </a:t>
            </a:r>
            <a:r>
              <a:rPr lang="en" dirty="0"/>
              <a:t>programming </a:t>
            </a:r>
            <a:r>
              <a:rPr lang="en" dirty="0" smtClean="0"/>
              <a:t>concepts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Why </a:t>
            </a:r>
            <a:r>
              <a:rPr lang="en" dirty="0" smtClean="0"/>
              <a:t>pynetworktables2js</a:t>
            </a:r>
            <a:endParaRPr lang="en" dirty="0"/>
          </a:p>
        </p:txBody>
      </p:sp>
      <p:sp>
        <p:nvSpPr>
          <p:cNvPr id="170" name="Shape 1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 smtClean="0"/>
              <a:t>Very flexible</a:t>
            </a:r>
          </a:p>
          <a:p>
            <a:pPr marL="1085850" lvl="1" indent="-457200">
              <a:spcBef>
                <a:spcPts val="0"/>
              </a:spcBef>
            </a:pPr>
            <a:r>
              <a:rPr lang="en-US" dirty="0" smtClean="0"/>
              <a:t>Anything you can do in a webpage</a:t>
            </a:r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Simple to </a:t>
            </a:r>
            <a:r>
              <a:rPr lang="en-US" dirty="0" smtClean="0"/>
              <a:t>get started</a:t>
            </a:r>
            <a:endParaRPr lang="en" dirty="0" smtClean="0"/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Cross </a:t>
            </a:r>
            <a:r>
              <a:rPr lang="en" dirty="0"/>
              <a:t>platform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Windows + OSX + Linux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Actually has </a:t>
            </a:r>
            <a:r>
              <a:rPr lang="en" dirty="0" smtClean="0"/>
              <a:t>documentation</a:t>
            </a:r>
            <a:endParaRPr lang="en-US" dirty="0"/>
          </a:p>
          <a:p>
            <a:pPr marL="1085850" lvl="1" indent="-457200">
              <a:spcBef>
                <a:spcPts val="0"/>
              </a:spcBef>
            </a:pPr>
            <a:r>
              <a:rPr lang="en-US" dirty="0" smtClean="0"/>
              <a:t>Unlike most other dashboard alternatives</a:t>
            </a:r>
            <a:endParaRPr lang="e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4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is-IS" dirty="0"/>
              <a:t>Browser </a:t>
            </a:r>
            <a:r>
              <a:rPr lang="is-IS" dirty="0" smtClean="0"/>
              <a:t>t</a:t>
            </a:r>
            <a:r>
              <a:rPr lang="en-US" dirty="0" err="1" smtClean="0"/>
              <a:t>alks</a:t>
            </a:r>
            <a:r>
              <a:rPr lang="en-US" dirty="0" smtClean="0"/>
              <a:t> to Python server running on your laptop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Python server uses </a:t>
            </a:r>
            <a:r>
              <a:rPr lang="en-US" dirty="0" err="1" smtClean="0"/>
              <a:t>NetworkTables</a:t>
            </a:r>
            <a:r>
              <a:rPr lang="en-US" dirty="0" smtClean="0"/>
              <a:t> to communicate with Robot</a:t>
            </a:r>
          </a:p>
          <a:p>
            <a:pPr marL="1085850" lvl="1" indent="-457200">
              <a:spcBef>
                <a:spcPts val="0"/>
              </a:spcBef>
            </a:pPr>
            <a:r>
              <a:rPr lang="en-US" dirty="0" smtClean="0"/>
              <a:t>Results are passed back/forth to webpage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24" name="Shape 187"/>
          <p:cNvSpPr/>
          <p:nvPr/>
        </p:nvSpPr>
        <p:spPr>
          <a:xfrm>
            <a:off x="3355810" y="1912999"/>
            <a:ext cx="5318159" cy="2569891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188"/>
          <p:cNvSpPr/>
          <p:nvPr/>
        </p:nvSpPr>
        <p:spPr>
          <a:xfrm>
            <a:off x="3122769" y="4482890"/>
            <a:ext cx="5551342" cy="1002414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190"/>
          <p:cNvSpPr/>
          <p:nvPr/>
        </p:nvSpPr>
        <p:spPr>
          <a:xfrm>
            <a:off x="380569" y="2023296"/>
            <a:ext cx="1867965" cy="284158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191"/>
          <p:cNvSpPr/>
          <p:nvPr/>
        </p:nvSpPr>
        <p:spPr>
          <a:xfrm>
            <a:off x="837708" y="2544490"/>
            <a:ext cx="908236" cy="167046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Robot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Code</a:t>
            </a:r>
          </a:p>
        </p:txBody>
      </p:sp>
      <p:sp>
        <p:nvSpPr>
          <p:cNvPr id="29" name="Shape 193"/>
          <p:cNvSpPr/>
          <p:nvPr/>
        </p:nvSpPr>
        <p:spPr>
          <a:xfrm>
            <a:off x="6232131" y="2531165"/>
            <a:ext cx="2072919" cy="167046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30" name="Shape 194" descr="Screenshot of UI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08" y="3439767"/>
            <a:ext cx="2033652" cy="88124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195"/>
          <p:cNvSpPr txBox="1"/>
          <p:nvPr/>
        </p:nvSpPr>
        <p:spPr>
          <a:xfrm>
            <a:off x="7003872" y="2831003"/>
            <a:ext cx="1310692" cy="317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Webpage</a:t>
            </a:r>
            <a:endParaRPr lang="en" sz="1800" dirty="0"/>
          </a:p>
        </p:txBody>
      </p:sp>
      <p:sp>
        <p:nvSpPr>
          <p:cNvPr id="32" name="Shape 196"/>
          <p:cNvSpPr/>
          <p:nvPr/>
        </p:nvSpPr>
        <p:spPr>
          <a:xfrm>
            <a:off x="3893026" y="2531165"/>
            <a:ext cx="950921" cy="167046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33" name="Shape 197"/>
          <p:cNvSpPr/>
          <p:nvPr/>
        </p:nvSpPr>
        <p:spPr>
          <a:xfrm>
            <a:off x="535301" y="4604310"/>
            <a:ext cx="522719" cy="53965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" name="Shape 198"/>
          <p:cNvSpPr/>
          <p:nvPr/>
        </p:nvSpPr>
        <p:spPr>
          <a:xfrm>
            <a:off x="1469820" y="4604310"/>
            <a:ext cx="522719" cy="53965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5" name="Shape 199"/>
          <p:cNvSpPr txBox="1"/>
          <p:nvPr/>
        </p:nvSpPr>
        <p:spPr>
          <a:xfrm>
            <a:off x="3901678" y="3292461"/>
            <a:ext cx="950921" cy="5396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 smtClean="0"/>
              <a:t>Python</a:t>
            </a:r>
            <a:r>
              <a:rPr lang="en" sz="1800" dirty="0" smtClean="0"/>
              <a:t>Web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Server</a:t>
            </a:r>
          </a:p>
        </p:txBody>
      </p:sp>
      <p:sp>
        <p:nvSpPr>
          <p:cNvPr id="36" name="Shape 200"/>
          <p:cNvSpPr txBox="1"/>
          <p:nvPr/>
        </p:nvSpPr>
        <p:spPr>
          <a:xfrm>
            <a:off x="4983771" y="2338858"/>
            <a:ext cx="1226807" cy="411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i="1" dirty="0"/>
              <a:t>Websocket</a:t>
            </a:r>
          </a:p>
        </p:txBody>
      </p:sp>
      <p:sp>
        <p:nvSpPr>
          <p:cNvPr id="37" name="Shape 201"/>
          <p:cNvSpPr/>
          <p:nvPr/>
        </p:nvSpPr>
        <p:spPr>
          <a:xfrm>
            <a:off x="1033177" y="2603916"/>
            <a:ext cx="522719" cy="3584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NT</a:t>
            </a:r>
          </a:p>
        </p:txBody>
      </p:sp>
      <p:sp>
        <p:nvSpPr>
          <p:cNvPr id="38" name="Shape 202"/>
          <p:cNvSpPr/>
          <p:nvPr/>
        </p:nvSpPr>
        <p:spPr>
          <a:xfrm>
            <a:off x="4118779" y="2603916"/>
            <a:ext cx="522719" cy="3584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NT</a:t>
            </a:r>
          </a:p>
        </p:txBody>
      </p:sp>
      <p:sp>
        <p:nvSpPr>
          <p:cNvPr id="39" name="Shape 203"/>
          <p:cNvSpPr/>
          <p:nvPr/>
        </p:nvSpPr>
        <p:spPr>
          <a:xfrm>
            <a:off x="6334157" y="2603916"/>
            <a:ext cx="522719" cy="3584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NT</a:t>
            </a:r>
          </a:p>
        </p:txBody>
      </p:sp>
      <p:cxnSp>
        <p:nvCxnSpPr>
          <p:cNvPr id="40" name="Shape 204"/>
          <p:cNvCxnSpPr>
            <a:stCxn id="39" idx="1"/>
            <a:endCxn id="38" idx="3"/>
          </p:cNvCxnSpPr>
          <p:nvPr/>
        </p:nvCxnSpPr>
        <p:spPr>
          <a:xfrm flipH="1">
            <a:off x="4641498" y="2783124"/>
            <a:ext cx="1692659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205"/>
          <p:cNvCxnSpPr>
            <a:stCxn id="38" idx="3"/>
            <a:endCxn id="39" idx="1"/>
          </p:cNvCxnSpPr>
          <p:nvPr/>
        </p:nvCxnSpPr>
        <p:spPr>
          <a:xfrm>
            <a:off x="4641498" y="2783124"/>
            <a:ext cx="1692659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" name="Shape 206"/>
          <p:cNvCxnSpPr>
            <a:stCxn id="38" idx="1"/>
            <a:endCxn id="37" idx="3"/>
          </p:cNvCxnSpPr>
          <p:nvPr/>
        </p:nvCxnSpPr>
        <p:spPr>
          <a:xfrm flipH="1">
            <a:off x="1555896" y="2783124"/>
            <a:ext cx="2562883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" name="Shape 207"/>
          <p:cNvCxnSpPr>
            <a:stCxn id="37" idx="3"/>
            <a:endCxn id="38" idx="1"/>
          </p:cNvCxnSpPr>
          <p:nvPr/>
        </p:nvCxnSpPr>
        <p:spPr>
          <a:xfrm>
            <a:off x="1555896" y="2783124"/>
            <a:ext cx="2562883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0"/>
          <p:cNvSpPr txBox="1"/>
          <p:nvPr/>
        </p:nvSpPr>
        <p:spPr>
          <a:xfrm>
            <a:off x="2248533" y="2393520"/>
            <a:ext cx="1107277" cy="411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i="1" dirty="0" smtClean="0">
                <a:solidFill>
                  <a:schemeClr val="bg1"/>
                </a:solidFill>
              </a:rPr>
              <a:t>FMS</a:t>
            </a:r>
            <a:endParaRPr lang="en" sz="1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 smtClean="0"/>
              <a:t>W</a:t>
            </a:r>
            <a:r>
              <a:rPr lang="en" dirty="0" smtClean="0"/>
              <a:t>ebserver </a:t>
            </a:r>
            <a:r>
              <a:rPr lang="en" dirty="0"/>
              <a:t>runs on the </a:t>
            </a:r>
            <a:r>
              <a:rPr lang="en" dirty="0" smtClean="0"/>
              <a:t>laptop</a:t>
            </a:r>
            <a:endParaRPr lang="en-US" dirty="0" smtClean="0"/>
          </a:p>
          <a:p>
            <a:pPr marL="1085850" lvl="1" indent="-457200">
              <a:spcBef>
                <a:spcPts val="0"/>
              </a:spcBef>
            </a:pPr>
            <a:r>
              <a:rPr lang="en-US" dirty="0" smtClean="0"/>
              <a:t>Could be run on robot; would be wasteful and inconvenient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err="1" smtClean="0"/>
              <a:t>NetworkTables</a:t>
            </a:r>
            <a:endParaRPr lang="en-US" dirty="0" smtClean="0"/>
          </a:p>
          <a:p>
            <a:pPr marL="1085850" lvl="1" indent="-457200">
              <a:spcBef>
                <a:spcPts val="0"/>
              </a:spcBef>
            </a:pPr>
            <a:r>
              <a:rPr lang="en" dirty="0"/>
              <a:t>Easy to use distributed key-value protocol </a:t>
            </a:r>
            <a:r>
              <a:rPr lang="en-US" dirty="0" smtClean="0"/>
              <a:t>from </a:t>
            </a:r>
            <a:r>
              <a:rPr lang="en-US" dirty="0" err="1" smtClean="0"/>
              <a:t>WPILib</a:t>
            </a:r>
            <a:endParaRPr lang="en-US" dirty="0" smtClean="0"/>
          </a:p>
          <a:p>
            <a:pPr marL="1085850" lvl="1" indent="-457200">
              <a:spcBef>
                <a:spcPts val="0"/>
              </a:spcBef>
            </a:pPr>
            <a:r>
              <a:rPr lang="en-US" dirty="0"/>
              <a:t>Very little </a:t>
            </a:r>
            <a:r>
              <a:rPr lang="en-US" dirty="0" smtClean="0"/>
              <a:t>setup</a:t>
            </a:r>
          </a:p>
          <a:p>
            <a:pPr marL="1085850" lvl="1" indent="-457200">
              <a:spcBef>
                <a:spcPts val="0"/>
              </a:spcBef>
            </a:pPr>
            <a:r>
              <a:rPr lang="en-US" dirty="0" err="1"/>
              <a:t>p</a:t>
            </a:r>
            <a:r>
              <a:rPr lang="en-US" dirty="0" err="1" smtClean="0"/>
              <a:t>ynetworktables</a:t>
            </a:r>
            <a:r>
              <a:rPr lang="en-US" dirty="0" smtClean="0"/>
              <a:t> 50ms max latency – not bad</a:t>
            </a:r>
            <a:endParaRPr lang="en-US" dirty="0"/>
          </a:p>
          <a:p>
            <a:pPr marL="685800" indent="-45720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14020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NetworkTable</a:t>
            </a:r>
            <a:r>
              <a:rPr lang="en-US" dirty="0" smtClean="0"/>
              <a:t>s Basics</a:t>
            </a:r>
            <a:endParaRPr lang="en" dirty="0"/>
          </a:p>
        </p:txBody>
      </p:sp>
      <p:sp>
        <p:nvSpPr>
          <p:cNvPr id="225" name="Shape 2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On the server</a:t>
            </a:r>
            <a:r>
              <a:rPr lang="is-IS" dirty="0" smtClean="0"/>
              <a:t>…</a:t>
            </a:r>
          </a:p>
          <a:p>
            <a:pPr lvl="0">
              <a:spcBef>
                <a:spcPts val="0"/>
              </a:spcBef>
              <a:buNone/>
            </a:pPr>
            <a:endParaRPr lang="is-IS" dirty="0">
              <a:latin typeface="Courier New"/>
              <a:cs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lvl="0" indent="0">
              <a:buNone/>
            </a:pP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client</a:t>
            </a:r>
            <a:r>
              <a:rPr lang="is-IS" dirty="0" smtClean="0"/>
              <a:t>…</a:t>
            </a:r>
            <a:endParaRPr lang="en" dirty="0"/>
          </a:p>
        </p:txBody>
      </p:sp>
      <p:sp>
        <p:nvSpPr>
          <p:cNvPr id="7" name="Shape 277"/>
          <p:cNvSpPr txBox="1"/>
          <p:nvPr/>
        </p:nvSpPr>
        <p:spPr>
          <a:xfrm>
            <a:off x="457200" y="2435753"/>
            <a:ext cx="7942800" cy="53521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table.putString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(“key”, “something”)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277"/>
          <p:cNvSpPr txBox="1"/>
          <p:nvPr/>
        </p:nvSpPr>
        <p:spPr>
          <a:xfrm>
            <a:off x="457206" y="4097296"/>
            <a:ext cx="7942800" cy="164694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x = </a:t>
            </a:r>
            <a:r>
              <a:rPr lang="en-US" sz="1800" dirty="0" err="1" smtClean="0">
                <a:latin typeface="Courier New"/>
                <a:cs typeface="Courier New"/>
              </a:rPr>
              <a:t>table.getString</a:t>
            </a:r>
            <a:r>
              <a:rPr lang="en-US" sz="1800" dirty="0">
                <a:latin typeface="Courier New"/>
                <a:cs typeface="Courier New"/>
              </a:rPr>
              <a:t>(‘key’)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// </a:t>
            </a:r>
            <a:r>
              <a:rPr lang="en-US" sz="1800" dirty="0">
                <a:latin typeface="Courier New"/>
                <a:cs typeface="Courier New"/>
              </a:rPr>
              <a:t>output is ‘something’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(“%s\n”, x);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00426" y="274639"/>
            <a:ext cx="7287562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pynetworktables2js </a:t>
            </a:r>
            <a:r>
              <a:rPr lang="en-US" dirty="0" smtClean="0"/>
              <a:t>Basics</a:t>
            </a:r>
            <a:endParaRPr lang="en" dirty="0"/>
          </a:p>
        </p:txBody>
      </p:sp>
      <p:sp>
        <p:nvSpPr>
          <p:cNvPr id="231" name="Shape 2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Very similar to other languages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getValue/putValue only </a:t>
            </a:r>
            <a:endParaRPr lang="en-US" dirty="0"/>
          </a:p>
          <a:p>
            <a:pPr marL="1143000" lvl="1" indent="-457200">
              <a:spcBef>
                <a:spcPts val="0"/>
              </a:spcBef>
            </a:pPr>
            <a:r>
              <a:rPr lang="en-US" dirty="0" smtClean="0"/>
              <a:t>Doesn’t need</a:t>
            </a:r>
            <a:r>
              <a:rPr lang="en" dirty="0" smtClean="0"/>
              <a:t> getNumber/getString/etc</a:t>
            </a:r>
            <a:endParaRPr lang="en-US" dirty="0" smtClean="0"/>
          </a:p>
          <a:p>
            <a:pPr marL="1143000" lvl="1" indent="-457200">
              <a:spcBef>
                <a:spcPts val="0"/>
              </a:spcBef>
            </a:pPr>
            <a:r>
              <a:rPr lang="en-US" dirty="0" smtClean="0"/>
              <a:t>Uses full path of keys, no tables</a:t>
            </a: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2" name="Shape 232"/>
          <p:cNvSpPr txBox="1"/>
          <p:nvPr/>
        </p:nvSpPr>
        <p:spPr>
          <a:xfrm>
            <a:off x="463400" y="3809838"/>
            <a:ext cx="7942800" cy="245326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i="1" dirty="0">
                <a:latin typeface="Courier New"/>
                <a:ea typeface="Courier New"/>
                <a:cs typeface="Courier New"/>
                <a:sym typeface="Courier New"/>
              </a:rPr>
              <a:t>// getValue will return the correct type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var coolThing = NetworkTables.getValue(“/table/key”);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i="1" dirty="0">
                <a:latin typeface="Courier New"/>
                <a:ea typeface="Courier New"/>
                <a:cs typeface="Courier New"/>
                <a:sym typeface="Courier New"/>
              </a:rPr>
              <a:t>// putValue doesn’t care about what type you pass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NetworkTables.putValue(“/table/string_key”, “my value”);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NetworkTables.putValue(“/table/bool_key”, true);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NetworkTables.putValue(“/table/number_key”, 42.0);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Install pynetworktables2js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See the documentation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Create a directory with web content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Run the server from inside the </a:t>
            </a:r>
            <a:r>
              <a:rPr lang="en" dirty="0" smtClean="0"/>
              <a:t>directory</a:t>
            </a:r>
            <a:endParaRPr lang="en-US" dirty="0" smtClean="0"/>
          </a:p>
          <a:p>
            <a:pPr marL="685800" indent="-457200">
              <a:spcBef>
                <a:spcPts val="0"/>
              </a:spcBef>
            </a:pPr>
            <a:endParaRPr lang="en-US" dirty="0"/>
          </a:p>
          <a:p>
            <a:pPr marL="685800" indent="-457200">
              <a:spcBef>
                <a:spcPts val="0"/>
              </a:spcBef>
            </a:pPr>
            <a:endParaRPr lang="en-US" dirty="0" smtClean="0"/>
          </a:p>
          <a:p>
            <a:pPr marL="685800" indent="-457200">
              <a:spcBef>
                <a:spcPts val="0"/>
              </a:spcBef>
            </a:pPr>
            <a:endParaRPr lang="en-US" dirty="0"/>
          </a:p>
          <a:p>
            <a:pPr marL="228600" indent="0">
              <a:spcBef>
                <a:spcPts val="0"/>
              </a:spcBef>
              <a:buNone/>
            </a:pPr>
            <a:endParaRPr lang="en-US" dirty="0" smtClean="0"/>
          </a:p>
          <a:p>
            <a:pPr marL="685800" indent="-457200">
              <a:spcBef>
                <a:spcPts val="0"/>
              </a:spcBef>
            </a:pPr>
            <a:r>
              <a:rPr lang="en-US" dirty="0" smtClean="0">
                <a:solidFill>
                  <a:srgbClr val="FFFFFF"/>
                </a:solidFill>
              </a:rPr>
              <a:t>Navigate to localhost</a:t>
            </a:r>
            <a:r>
              <a:rPr lang="en-US" dirty="0">
                <a:solidFill>
                  <a:srgbClr val="FFFFFF"/>
                </a:solidFill>
              </a:rPr>
              <a:t>:8888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marL="685800" indent="-457200">
              <a:spcBef>
                <a:spcPts val="0"/>
              </a:spcBef>
            </a:pPr>
            <a:endParaRPr lang="en" dirty="0"/>
          </a:p>
        </p:txBody>
      </p:sp>
      <p:sp>
        <p:nvSpPr>
          <p:cNvPr id="245" name="Shape 245"/>
          <p:cNvSpPr txBox="1"/>
          <p:nvPr/>
        </p:nvSpPr>
        <p:spPr>
          <a:xfrm>
            <a:off x="1188516" y="3738150"/>
            <a:ext cx="7217684" cy="170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On Windows: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py -m pynetworktables2js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On Linux/OSX: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python -m pynetworktables2js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78816" y="290319"/>
            <a:ext cx="7224851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Audience</a:t>
            </a:r>
            <a:r>
              <a:rPr lang="en-US" dirty="0" smtClean="0"/>
              <a:t> Assumptions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 smtClean="0"/>
              <a:t>Knows how to use a browser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Common-sense knowledge of FRC Networking</a:t>
            </a:r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Some </a:t>
            </a:r>
            <a:r>
              <a:rPr lang="en" dirty="0"/>
              <a:t>programming experience</a:t>
            </a:r>
          </a:p>
          <a:p>
            <a:pPr marL="1143000" lvl="1" indent="-457200">
              <a:spcBef>
                <a:spcPts val="0"/>
              </a:spcBef>
            </a:pPr>
            <a:r>
              <a:rPr lang="en-US" dirty="0" smtClean="0"/>
              <a:t>Not necessary, but helps</a:t>
            </a:r>
            <a:endParaRPr lang="e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Your first webpage</a:t>
            </a:r>
            <a:endParaRPr lang="e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2" name="Shape 252"/>
          <p:cNvSpPr txBox="1"/>
          <p:nvPr/>
        </p:nvSpPr>
        <p:spPr>
          <a:xfrm>
            <a:off x="463400" y="1518933"/>
            <a:ext cx="8223400" cy="490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!DOCTYPE html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html lang=”en”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Connected: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span id=”connected”&gt;false&lt;/span&gt;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!-- Include the API --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script src=”/networktables/networktables.js”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script type=”text/javascript”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function onConnected(connected)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(“connected”).textContent = connected;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NetworkTables.addRobotConnectionListener(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onConnected,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true);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lang="en-US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lang="en-US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pynetworktables2js API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i="1" dirty="0" smtClean="0"/>
              <a:t>NetworkTables.addRobotConnectionListener(f)</a:t>
            </a:r>
            <a:br>
              <a:rPr lang="en" sz="2800" i="1" dirty="0" smtClean="0"/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Calls a function to tell you that the page is connected to the robot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Driver wants to know if the dashboard isn’t</a:t>
            </a:r>
            <a:r>
              <a:rPr lang="en-US" dirty="0"/>
              <a:t> </a:t>
            </a:r>
            <a:r>
              <a:rPr lang="en-US" dirty="0" smtClean="0"/>
              <a:t>going to actually do anything!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pynetworktables2js API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i="1" dirty="0" err="1" smtClean="0"/>
              <a:t>NetworkTables</a:t>
            </a:r>
            <a:r>
              <a:rPr lang="en-US" i="1" dirty="0" smtClean="0"/>
              <a:t>.</a:t>
            </a:r>
            <a:r>
              <a:rPr lang="en" i="1" dirty="0" smtClean="0"/>
              <a:t>putValue</a:t>
            </a:r>
            <a:r>
              <a:rPr lang="en-US" i="1" dirty="0" smtClean="0"/>
              <a:t>(</a:t>
            </a:r>
            <a:r>
              <a:rPr lang="en-US" i="1" dirty="0" err="1" smtClean="0"/>
              <a:t>k,v</a:t>
            </a:r>
            <a:r>
              <a:rPr lang="en-US" i="1" dirty="0" smtClean="0"/>
              <a:t>)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" dirty="0" smtClean="0"/>
              <a:t>Sets </a:t>
            </a:r>
            <a:r>
              <a:rPr lang="en" dirty="0"/>
              <a:t>the value in </a:t>
            </a:r>
            <a:r>
              <a:rPr lang="en" dirty="0" smtClean="0"/>
              <a:t>NetworkTables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Give it ~50ms to get to the Robot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" dirty="0"/>
          </a:p>
          <a:p>
            <a:pPr>
              <a:spcBef>
                <a:spcPts val="0"/>
              </a:spcBef>
            </a:pPr>
            <a:r>
              <a:rPr lang="en-US" dirty="0" smtClean="0"/>
              <a:t>If not connected to robot, value may be discarded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17461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pynetworktables2js API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i="1" dirty="0" err="1" smtClean="0"/>
              <a:t>NetworkTables</a:t>
            </a:r>
            <a:r>
              <a:rPr lang="en-US" i="1" dirty="0" smtClean="0"/>
              <a:t>.</a:t>
            </a:r>
            <a:r>
              <a:rPr lang="en" i="1" dirty="0" smtClean="0"/>
              <a:t>getValue</a:t>
            </a:r>
            <a:r>
              <a:rPr lang="en-US" i="1" dirty="0" smtClean="0"/>
              <a:t>(k, [default])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Returns the current value of a key or null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I </a:t>
            </a:r>
            <a:r>
              <a:rPr lang="en" dirty="0"/>
              <a:t>rarely use </a:t>
            </a:r>
            <a:r>
              <a:rPr lang="en" dirty="0" smtClean="0"/>
              <a:t>getValue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" dirty="0" smtClean="0"/>
              <a:t>What </a:t>
            </a:r>
            <a:r>
              <a:rPr lang="en" dirty="0"/>
              <a:t>happens if the value </a:t>
            </a:r>
            <a:r>
              <a:rPr lang="en" dirty="0" smtClean="0"/>
              <a:t>changes</a:t>
            </a:r>
            <a:r>
              <a:rPr lang="en-US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en" dirty="0" smtClean="0"/>
              <a:t>How </a:t>
            </a:r>
            <a:r>
              <a:rPr lang="en" dirty="0"/>
              <a:t>do you find out about the change?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/>
              <a:t>If not connected to robot, value </a:t>
            </a:r>
            <a:r>
              <a:rPr lang="en-US" dirty="0" smtClean="0"/>
              <a:t>isn’t always meaningful</a:t>
            </a:r>
            <a:endParaRPr lang="e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pynetworktables2js API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i="1" dirty="0" err="1" smtClean="0"/>
              <a:t>NetworkTables</a:t>
            </a:r>
            <a:r>
              <a:rPr lang="en-US" i="1" dirty="0" smtClean="0"/>
              <a:t>.</a:t>
            </a:r>
            <a:r>
              <a:rPr lang="en" i="1" dirty="0" smtClean="0"/>
              <a:t>addKeyListener</a:t>
            </a:r>
            <a:r>
              <a:rPr lang="en-US" i="1" dirty="0" smtClean="0"/>
              <a:t>(k, f, [</a:t>
            </a:r>
            <a:r>
              <a:rPr lang="en-US" i="1" dirty="0" err="1" smtClean="0"/>
              <a:t>imm</a:t>
            </a:r>
            <a:r>
              <a:rPr lang="en-US" i="1" dirty="0" smtClean="0"/>
              <a:t>])</a:t>
            </a:r>
          </a:p>
          <a:p>
            <a:pPr lvl="0">
              <a:spcBef>
                <a:spcPts val="0"/>
              </a:spcBef>
              <a:buNone/>
            </a:pPr>
            <a:endParaRPr lang="en-US" i="1" dirty="0"/>
          </a:p>
          <a:p>
            <a:pPr>
              <a:spcBef>
                <a:spcPts val="0"/>
              </a:spcBef>
            </a:pPr>
            <a:r>
              <a:rPr lang="en" dirty="0" smtClean="0"/>
              <a:t>Set </a:t>
            </a:r>
            <a:r>
              <a:rPr lang="en" dirty="0"/>
              <a:t>a function that will be called whenever the value for a particular key is changed</a:t>
            </a:r>
            <a:r>
              <a:rPr lang="en" dirty="0" smtClean="0"/>
              <a:t>.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It will usually call you when the robot connects, as the values will change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If you set the third parameter to true, it will call you immediately with the current value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DASHBOARD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0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Let’s show how to display simple feedback of a digital input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Here’s the steps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Create an SVG circle element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Add a listener for the value being sent over NetworkTables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Change color when the value is received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 smtClean="0"/>
              <a:t>Include the API in your page</a:t>
            </a:r>
            <a:endParaRPr lang="en" dirty="0"/>
          </a:p>
        </p:txBody>
      </p:sp>
      <p:sp>
        <p:nvSpPr>
          <p:cNvPr id="290" name="Shape 290"/>
          <p:cNvSpPr txBox="1"/>
          <p:nvPr/>
        </p:nvSpPr>
        <p:spPr>
          <a:xfrm>
            <a:off x="457206" y="3076588"/>
            <a:ext cx="8322786" cy="304957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b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&lt;script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=“/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networktables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networktables.js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”&gt;&lt;/script&gt;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 startAt="2"/>
            </a:pPr>
            <a:r>
              <a:rPr lang="en" dirty="0"/>
              <a:t>Create an SVG circle element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57206" y="3076588"/>
            <a:ext cx="8322786" cy="304957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&lt;svg width="100" height="100"&gt;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&lt;circle id="switch" cx="50" cy="50" r="40"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       stroke="black" stroke-width="4"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       fill="gray" /&gt;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&lt;/svg&gt;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1294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90"/>
          <p:cNvSpPr txBox="1"/>
          <p:nvPr/>
        </p:nvSpPr>
        <p:spPr>
          <a:xfrm>
            <a:off x="457206" y="3218922"/>
            <a:ext cx="8322786" cy="290724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&lt;script type=“text/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”&gt;</a:t>
            </a:r>
          </a:p>
          <a:p>
            <a:pPr lvl="0"/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onSwitchChanged(key, value, isNew) {</a:t>
            </a:r>
          </a:p>
          <a:p>
            <a:pPr lvl="0"/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TODO</a:t>
            </a:r>
          </a:p>
          <a:p>
            <a:pPr lvl="0"/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/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NetworkTables.addKeyListener('/SmartDashboard/switch',</a:t>
            </a:r>
          </a:p>
          <a:p>
            <a:pPr lvl="0"/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                         onSwitchChanged, true);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229600" cy="14872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 startAt="3"/>
            </a:pPr>
            <a:r>
              <a:rPr lang="en" dirty="0"/>
              <a:t>Add a listener for the value being sent over NetworkTables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Dashboards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 smtClean="0"/>
              <a:t>Lots </a:t>
            </a:r>
            <a:r>
              <a:rPr lang="en" dirty="0"/>
              <a:t>of options </a:t>
            </a:r>
            <a:r>
              <a:rPr lang="en-US" dirty="0" smtClean="0"/>
              <a:t>these days</a:t>
            </a:r>
            <a:endParaRPr lang="en" dirty="0"/>
          </a:p>
          <a:p>
            <a:pPr marL="1143000" lvl="1" indent="-457200">
              <a:spcBef>
                <a:spcPts val="0"/>
              </a:spcBef>
            </a:pPr>
            <a:r>
              <a:rPr lang="en-US" dirty="0" err="1" smtClean="0"/>
              <a:t>LabVIEW</a:t>
            </a:r>
            <a:r>
              <a:rPr lang="en-US" dirty="0" smtClean="0"/>
              <a:t> Dashboard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 smtClean="0"/>
              <a:t>SmartDashboard</a:t>
            </a:r>
            <a:r>
              <a:rPr lang="en-US" dirty="0"/>
              <a:t>/</a:t>
            </a:r>
            <a:r>
              <a:rPr lang="en" dirty="0" smtClean="0"/>
              <a:t>SFX</a:t>
            </a:r>
            <a:endParaRPr lang="en" dirty="0"/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Custom (Java, C#, </a:t>
            </a:r>
            <a:r>
              <a:rPr lang="en-US" dirty="0" smtClean="0"/>
              <a:t>Web, </a:t>
            </a:r>
            <a:r>
              <a:rPr lang="en" dirty="0" smtClean="0"/>
              <a:t>et </a:t>
            </a:r>
            <a:r>
              <a:rPr lang="en" dirty="0"/>
              <a:t>al)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 startAt="4"/>
            </a:pPr>
            <a:r>
              <a:rPr lang="en" dirty="0"/>
              <a:t>Change color </a:t>
            </a:r>
            <a:r>
              <a:rPr lang="en-US" dirty="0" smtClean="0"/>
              <a:t>upon </a:t>
            </a:r>
            <a:r>
              <a:rPr lang="en" dirty="0" smtClean="0"/>
              <a:t>new value</a:t>
            </a:r>
            <a:endParaRPr lang="en-US" dirty="0" smtClean="0"/>
          </a:p>
          <a:p>
            <a:pPr marL="1085850" lvl="1" indent="-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i="1" dirty="0" smtClean="0"/>
              <a:t>Hint:</a:t>
            </a:r>
            <a:r>
              <a:rPr lang="en-US" dirty="0" smtClean="0"/>
              <a:t> </a:t>
            </a:r>
            <a:r>
              <a:rPr lang="en" dirty="0" smtClean="0"/>
              <a:t>Use </a:t>
            </a:r>
            <a:r>
              <a:rPr lang="en" dirty="0"/>
              <a:t>jQuery to make it easier :)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" name="Shape 290"/>
          <p:cNvSpPr txBox="1"/>
          <p:nvPr/>
        </p:nvSpPr>
        <p:spPr>
          <a:xfrm>
            <a:off x="457206" y="3218922"/>
            <a:ext cx="8322786" cy="290724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function onSwitchChanged(key, value, isNew) {</a:t>
            </a:r>
          </a:p>
          <a:p>
            <a:pPr lvl="0"/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(value) {</a:t>
            </a:r>
          </a:p>
          <a:p>
            <a:pPr lvl="0"/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$("#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switch").css("fill", "red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else {</a:t>
            </a:r>
          </a:p>
          <a:p>
            <a:pPr lvl="0"/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$("#</a:t>
            </a:r>
            <a:r>
              <a:rPr lang="en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switch").css("fill", "green");</a:t>
            </a:r>
          </a:p>
          <a:p>
            <a:pPr lvl="0"/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72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UI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39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pynetworktables2js API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There’s lots more...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Read the </a:t>
            </a:r>
            <a:r>
              <a:rPr lang="en" dirty="0" smtClean="0"/>
              <a:t>documentation</a:t>
            </a:r>
            <a:endParaRPr lang="e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pynetworktables2js API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</a:t>
            </a:r>
            <a:r>
              <a:rPr lang="en" dirty="0" smtClean="0"/>
              <a:t>seful helper functions for common UI tasks</a:t>
            </a:r>
            <a:endParaRPr lang="en-US" dirty="0" smtClean="0"/>
          </a:p>
          <a:p>
            <a:pPr marL="857250" lvl="1" indent="-228600">
              <a:spcBef>
                <a:spcPts val="0"/>
              </a:spcBef>
            </a:pPr>
            <a:r>
              <a:rPr lang="en-US" dirty="0" smtClean="0"/>
              <a:t>Easy</a:t>
            </a:r>
            <a:r>
              <a:rPr lang="en" dirty="0" smtClean="0"/>
              <a:t> toggle button</a:t>
            </a:r>
            <a:endParaRPr lang="en-US" dirty="0" smtClean="0"/>
          </a:p>
          <a:p>
            <a:pPr marL="857250" lvl="1" indent="-228600">
              <a:spcBef>
                <a:spcPts val="0"/>
              </a:spcBef>
            </a:pPr>
            <a:r>
              <a:rPr lang="en" dirty="0" smtClean="0"/>
              <a:t>HTTP Camera support</a:t>
            </a:r>
            <a:endParaRPr lang="en-US" dirty="0" smtClean="0"/>
          </a:p>
          <a:p>
            <a:pPr marL="857250" lvl="1" indent="-228600">
              <a:spcBef>
                <a:spcPts val="0"/>
              </a:spcBef>
            </a:pPr>
            <a:r>
              <a:rPr lang="en" dirty="0" smtClean="0"/>
              <a:t>Robot connection indicator</a:t>
            </a:r>
            <a:endParaRPr lang="en-US" dirty="0" smtClean="0"/>
          </a:p>
          <a:p>
            <a:pPr marL="857250" lvl="1" indent="-228600">
              <a:spcBef>
                <a:spcPts val="0"/>
              </a:spcBef>
            </a:pPr>
            <a:r>
              <a:rPr lang="en" dirty="0" smtClean="0"/>
              <a:t>SendableChooser related helpers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05062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pynetworktables2js tips</a:t>
            </a:r>
            <a:endParaRPr lang="en" dirty="0"/>
          </a:p>
        </p:txBody>
      </p:sp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 smtClean="0"/>
              <a:t>Acquire a touchscreen laptop</a:t>
            </a:r>
            <a:endParaRPr lang="en" dirty="0"/>
          </a:p>
          <a:p>
            <a:pPr marL="1143000" lvl="1" indent="-457200">
              <a:spcBef>
                <a:spcPts val="0"/>
              </a:spcBef>
            </a:pPr>
            <a:r>
              <a:rPr lang="en-US" dirty="0" smtClean="0"/>
              <a:t>Fairly </a:t>
            </a:r>
            <a:r>
              <a:rPr lang="en" dirty="0" smtClean="0"/>
              <a:t>inexpensive </a:t>
            </a:r>
            <a:r>
              <a:rPr lang="en" dirty="0"/>
              <a:t>these </a:t>
            </a:r>
            <a:r>
              <a:rPr lang="en" dirty="0" smtClean="0"/>
              <a:t>day</a:t>
            </a:r>
            <a:r>
              <a:rPr lang="en-US" dirty="0" smtClean="0"/>
              <a:t>s</a:t>
            </a:r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Create </a:t>
            </a:r>
            <a:r>
              <a:rPr lang="en" dirty="0"/>
              <a:t>multiple pages, and show them using browser </a:t>
            </a:r>
            <a:r>
              <a:rPr lang="en" dirty="0" smtClean="0"/>
              <a:t>tabs</a:t>
            </a:r>
            <a:endParaRPr lang="en-US" dirty="0" smtClean="0"/>
          </a:p>
          <a:p>
            <a:pPr marL="1085850" lvl="1" indent="-457200">
              <a:spcBef>
                <a:spcPts val="0"/>
              </a:spcBef>
            </a:pPr>
            <a:r>
              <a:rPr lang="en" dirty="0" smtClean="0"/>
              <a:t>One </a:t>
            </a:r>
            <a:r>
              <a:rPr lang="en" dirty="0"/>
              <a:t>page for </a:t>
            </a:r>
            <a:r>
              <a:rPr lang="en" dirty="0" smtClean="0"/>
              <a:t>teleop</a:t>
            </a:r>
            <a:endParaRPr lang="en-US" dirty="0" smtClean="0"/>
          </a:p>
          <a:p>
            <a:pPr marL="1085850" lvl="1" indent="-457200">
              <a:spcBef>
                <a:spcPts val="0"/>
              </a:spcBef>
            </a:pPr>
            <a:r>
              <a:rPr lang="en" dirty="0" smtClean="0"/>
              <a:t>One </a:t>
            </a:r>
            <a:r>
              <a:rPr lang="en" dirty="0"/>
              <a:t>page for autonomous </a:t>
            </a:r>
            <a:r>
              <a:rPr lang="en" dirty="0" smtClean="0"/>
              <a:t>options</a:t>
            </a:r>
            <a:endParaRPr lang="en-US" dirty="0" smtClean="0"/>
          </a:p>
          <a:p>
            <a:pPr marL="1085850" lvl="1" indent="-457200">
              <a:spcBef>
                <a:spcPts val="0"/>
              </a:spcBef>
            </a:pPr>
            <a:r>
              <a:rPr lang="en" dirty="0" smtClean="0"/>
              <a:t>One </a:t>
            </a:r>
            <a:r>
              <a:rPr lang="en" dirty="0"/>
              <a:t>page for tuning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pynetworktables2js is a good start…</a:t>
            </a:r>
          </a:p>
          <a:p>
            <a:pPr marL="857250" lvl="1" indent="-228600">
              <a:spcBef>
                <a:spcPts val="0"/>
              </a:spcBef>
            </a:pPr>
            <a:r>
              <a:rPr lang="en" dirty="0"/>
              <a:t>Need more </a:t>
            </a:r>
            <a:r>
              <a:rPr lang="en" dirty="0" smtClean="0"/>
              <a:t>widgets/helpers</a:t>
            </a:r>
            <a:endParaRPr lang="en-US" dirty="0" smtClean="0"/>
          </a:p>
          <a:p>
            <a:pPr marL="857250" lvl="1" indent="-228600">
              <a:spcBef>
                <a:spcPts val="0"/>
              </a:spcBef>
            </a:pPr>
            <a:r>
              <a:rPr lang="en-US" smtClean="0"/>
              <a:t>Single executable </a:t>
            </a:r>
            <a:r>
              <a:rPr lang="en-US" dirty="0" smtClean="0"/>
              <a:t>deploy for 2017</a:t>
            </a:r>
            <a:endParaRPr lang="en" dirty="0"/>
          </a:p>
          <a:p>
            <a:pPr marL="857250" lvl="1" indent="-228600">
              <a:spcBef>
                <a:spcPts val="0"/>
              </a:spcBef>
            </a:pPr>
            <a:r>
              <a:rPr lang="en" dirty="0"/>
              <a:t>Would love more contributors (hint, hint)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Need </a:t>
            </a:r>
            <a:r>
              <a:rPr lang="en" dirty="0"/>
              <a:t>a ‘TableViewer’ integrated into pynetworktables2js</a:t>
            </a:r>
          </a:p>
          <a:p>
            <a:pPr marL="857250" lvl="1" indent="-228600">
              <a:spcBef>
                <a:spcPts val="0"/>
              </a:spcBef>
            </a:pPr>
            <a:r>
              <a:rPr lang="en" dirty="0"/>
              <a:t>There’s a PR on </a:t>
            </a:r>
            <a:r>
              <a:rPr lang="en" dirty="0" smtClean="0"/>
              <a:t>github</a:t>
            </a:r>
            <a:r>
              <a:rPr lang="en-US" dirty="0" smtClean="0"/>
              <a:t>, needs work</a:t>
            </a:r>
            <a:endParaRPr lang="e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NetworkTables 3.0 </a:t>
            </a:r>
            <a:r>
              <a:rPr lang="en" dirty="0" smtClean="0"/>
              <a:t>support</a:t>
            </a:r>
            <a:r>
              <a:rPr lang="en-US" dirty="0" smtClean="0"/>
              <a:t> for 2017</a:t>
            </a:r>
            <a:endParaRPr lang="en" dirty="0"/>
          </a:p>
          <a:p>
            <a:pPr marL="857250" lvl="1" indent="-228600">
              <a:spcBef>
                <a:spcPts val="0"/>
              </a:spcBef>
            </a:pPr>
            <a:r>
              <a:rPr lang="en" dirty="0"/>
              <a:t>Enables persistent settings</a:t>
            </a:r>
          </a:p>
          <a:p>
            <a:pPr marL="857250" lvl="1" indent="-228600">
              <a:spcBef>
                <a:spcPts val="0"/>
              </a:spcBef>
            </a:pPr>
            <a:r>
              <a:rPr lang="en" dirty="0"/>
              <a:t>Can talk to </a:t>
            </a:r>
            <a:r>
              <a:rPr lang="en" dirty="0" smtClean="0"/>
              <a:t>LabVIEW</a:t>
            </a:r>
            <a:endParaRPr lang="en-US" dirty="0" smtClean="0"/>
          </a:p>
          <a:p>
            <a:pPr marL="857250" lvl="1" indent="-228600">
              <a:spcBef>
                <a:spcPts val="0"/>
              </a:spcBef>
            </a:pPr>
            <a:r>
              <a:rPr lang="en-US" dirty="0" smtClean="0"/>
              <a:t>Will probably happen</a:t>
            </a:r>
            <a:r>
              <a:rPr lang="is-IS" dirty="0" smtClean="0"/>
              <a:t>…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3558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+ code available online*</a:t>
            </a:r>
          </a:p>
          <a:p>
            <a:pPr lvl="1"/>
            <a:r>
              <a:rPr lang="en-US" sz="2400" dirty="0">
                <a:hlinkClick r:id="rId2"/>
              </a:rPr>
              <a:t>https://github.com/virtuald/frc</a:t>
            </a:r>
            <a:r>
              <a:rPr lang="en-US" sz="2400" dirty="0" smtClean="0">
                <a:hlinkClick r:id="rId2"/>
              </a:rPr>
              <a:t>-dashboard-workshop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* Sometime on Sunday</a:t>
            </a:r>
          </a:p>
        </p:txBody>
      </p:sp>
    </p:spTree>
    <p:extLst>
      <p:ext uri="{BB962C8B-B14F-4D97-AF65-F5344CB8AC3E}">
        <p14:creationId xmlns:p14="http://schemas.microsoft.com/office/powerpoint/2010/main" val="2568185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FRC</a:t>
            </a:r>
            <a:r>
              <a:rPr lang="en-US" dirty="0" smtClean="0"/>
              <a:t> </a:t>
            </a:r>
            <a:r>
              <a:rPr lang="en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/>
              <a:t>Electron framework to run HTML/JS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Allows teams to more easily get up-and-running with web dashboards</a:t>
            </a:r>
          </a:p>
          <a:p>
            <a:r>
              <a:rPr lang="en-US" dirty="0"/>
              <a:t>E</a:t>
            </a:r>
            <a:r>
              <a:rPr lang="en-US" dirty="0" smtClean="0"/>
              <a:t>asy </a:t>
            </a:r>
            <a:r>
              <a:rPr lang="en-US" dirty="0"/>
              <a:t>customization and expansion using </a:t>
            </a:r>
            <a:r>
              <a:rPr lang="en-US"/>
              <a:t>prebuilt </a:t>
            </a:r>
            <a:r>
              <a:rPr lang="en-US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5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Dashboard Applications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Robot Control by secondary operator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Click a button, make something </a:t>
            </a:r>
            <a:r>
              <a:rPr lang="en" dirty="0" smtClean="0"/>
              <a:t>happen</a:t>
            </a:r>
            <a:endParaRPr lang="en-US" dirty="0" smtClean="0"/>
          </a:p>
          <a:p>
            <a:pPr marL="685800" lvl="1" indent="0">
              <a:spcBef>
                <a:spcPts val="0"/>
              </a:spcBef>
              <a:buNone/>
            </a:pPr>
            <a:endParaRPr lang="en" dirty="0"/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Set </a:t>
            </a:r>
            <a:r>
              <a:rPr lang="en" dirty="0"/>
              <a:t>up autonomous mode </a:t>
            </a:r>
            <a:endParaRPr lang="en-US" dirty="0" smtClean="0"/>
          </a:p>
          <a:p>
            <a:pPr marL="1085850" lvl="1" indent="-457200">
              <a:spcBef>
                <a:spcPts val="0"/>
              </a:spcBef>
            </a:pPr>
            <a:r>
              <a:rPr lang="en" dirty="0" smtClean="0"/>
              <a:t>Makes </a:t>
            </a:r>
            <a:r>
              <a:rPr lang="en" dirty="0"/>
              <a:t>it easy to switch between different mode </a:t>
            </a:r>
            <a:r>
              <a:rPr lang="en" dirty="0" smtClean="0"/>
              <a:t>settings</a:t>
            </a:r>
            <a:r>
              <a:rPr lang="en-US" dirty="0" smtClean="0"/>
              <a:t> on the fly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pynetworktables2js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Code + Examples: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https://github.com/robotpy/pynetworktables2js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Documentation: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http://pynetworktables2js.readthedocs.io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1418’s UI repos</a:t>
            </a:r>
          </a:p>
          <a:p>
            <a:pPr marL="914400" lvl="1" indent="-228600"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2"/>
              </a:rPr>
              <a:t>https://github.com/frc1418/2015-ui</a:t>
            </a:r>
          </a:p>
          <a:p>
            <a:pPr marL="914400" lvl="1" indent="-228600"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https://github.com/frc1418/2016-ui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FRCDashboard</a:t>
            </a:r>
          </a:p>
          <a:p>
            <a:pPr marL="914400" lvl="1" indent="-228600"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http://frcdashboard.github.io/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92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0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72884" y="305999"/>
            <a:ext cx="7507049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Dashboard </a:t>
            </a:r>
            <a:r>
              <a:rPr lang="en-US" dirty="0" smtClean="0"/>
              <a:t>Uses</a:t>
            </a:r>
            <a:endParaRPr lang="en" dirty="0"/>
          </a:p>
        </p:txBody>
      </p:sp>
      <p:sp>
        <p:nvSpPr>
          <p:cNvPr id="157" name="Shape 1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 smtClean="0"/>
              <a:t>Tuning</a:t>
            </a:r>
            <a:endParaRPr lang="en-US" dirty="0" smtClean="0"/>
          </a:p>
          <a:p>
            <a:pPr marL="1085850" lvl="1" indent="-457200">
              <a:spcBef>
                <a:spcPts val="0"/>
              </a:spcBef>
            </a:pPr>
            <a:r>
              <a:rPr lang="en-US" dirty="0" smtClean="0"/>
              <a:t>Changing positions dynamically</a:t>
            </a:r>
          </a:p>
          <a:p>
            <a:pPr marL="1085850" lvl="1" indent="-457200">
              <a:spcBef>
                <a:spcPts val="0"/>
              </a:spcBef>
            </a:pPr>
            <a:r>
              <a:rPr lang="en-US" dirty="0" smtClean="0"/>
              <a:t>Better than constant code redeploy!</a:t>
            </a:r>
            <a:endParaRPr lang="en" dirty="0"/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Providing </a:t>
            </a:r>
            <a:r>
              <a:rPr lang="en" dirty="0"/>
              <a:t>visual feedback for sensors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Good for debugging hardware issues</a:t>
            </a:r>
          </a:p>
          <a:p>
            <a:pPr marL="1143000" lvl="1" indent="-45720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6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History</a:t>
            </a:r>
            <a:r>
              <a:rPr lang="en" dirty="0" smtClean="0"/>
              <a:t>: </a:t>
            </a:r>
            <a:r>
              <a:rPr lang="en" dirty="0"/>
              <a:t>2009/2010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WebDMA (C++)</a:t>
            </a:r>
          </a:p>
        </p:txBody>
      </p:sp>
      <p:pic>
        <p:nvPicPr>
          <p:cNvPr id="5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94115"/>
            <a:ext cx="8229600" cy="3437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History</a:t>
            </a:r>
            <a:r>
              <a:rPr lang="en" dirty="0" smtClean="0"/>
              <a:t>: </a:t>
            </a:r>
            <a:r>
              <a:rPr lang="en" dirty="0"/>
              <a:t>2009/2010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WebDMA (C</a:t>
            </a:r>
            <a:r>
              <a:rPr lang="en" dirty="0" smtClean="0"/>
              <a:t>++)</a:t>
            </a:r>
            <a:endParaRPr lang="en" dirty="0"/>
          </a:p>
          <a:p>
            <a:pPr marL="685800" indent="-457200">
              <a:spcBef>
                <a:spcPts val="0"/>
              </a:spcBef>
            </a:pPr>
            <a:r>
              <a:rPr lang="en" dirty="0"/>
              <a:t>Not actually a dashboard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Ran an in-process webserver on the cRIO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UI was HTML/JS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Great for </a:t>
            </a:r>
            <a:r>
              <a:rPr lang="en" dirty="0" smtClean="0"/>
              <a:t>tuning</a:t>
            </a:r>
            <a:r>
              <a:rPr lang="en-US" dirty="0"/>
              <a:t> </a:t>
            </a:r>
            <a:r>
              <a:rPr lang="en-US" dirty="0" smtClean="0"/>
              <a:t>and little else</a:t>
            </a: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s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1215</Words>
  <Application>Microsoft Macintosh PowerPoint</Application>
  <PresentationFormat>On-screen Show (4:3)</PresentationFormat>
  <Paragraphs>301</Paragraphs>
  <Slides>52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Intro to web dashboards</vt:lpstr>
      <vt:lpstr>Agenda</vt:lpstr>
      <vt:lpstr>Audience Assumptions</vt:lpstr>
      <vt:lpstr>Dashboards</vt:lpstr>
      <vt:lpstr>Dashboard Applications</vt:lpstr>
      <vt:lpstr>Dashboard Uses</vt:lpstr>
      <vt:lpstr>History</vt:lpstr>
      <vt:lpstr>History: 2009/2010</vt:lpstr>
      <vt:lpstr>History: 2009/2010</vt:lpstr>
      <vt:lpstr>History: 2012</vt:lpstr>
      <vt:lpstr>History: 2013/2014</vt:lpstr>
      <vt:lpstr>History: 2013/2014</vt:lpstr>
      <vt:lpstr>History: 2013/2014</vt:lpstr>
      <vt:lpstr>pynetworktables2js</vt:lpstr>
      <vt:lpstr>History: 2015 - Present</vt:lpstr>
      <vt:lpstr>History: 2015 - Present</vt:lpstr>
      <vt:lpstr>History: 2015 - Present</vt:lpstr>
      <vt:lpstr>History: 2015 - Present</vt:lpstr>
      <vt:lpstr>Why pynetworktables2js</vt:lpstr>
      <vt:lpstr>Why pynetworktables2js</vt:lpstr>
      <vt:lpstr>Why pynetworktables2js</vt:lpstr>
      <vt:lpstr>HOW IT WORKS</vt:lpstr>
      <vt:lpstr>How it works</vt:lpstr>
      <vt:lpstr>How it works</vt:lpstr>
      <vt:lpstr>How it works</vt:lpstr>
      <vt:lpstr>NetworkTables Basics</vt:lpstr>
      <vt:lpstr>pynetworktables2js Basics</vt:lpstr>
      <vt:lpstr>GETTING STARTED</vt:lpstr>
      <vt:lpstr>Getting Started</vt:lpstr>
      <vt:lpstr>Your first webpage</vt:lpstr>
      <vt:lpstr>pynetworktables2js API</vt:lpstr>
      <vt:lpstr>pynetworktables2js API</vt:lpstr>
      <vt:lpstr>pynetworktables2js API</vt:lpstr>
      <vt:lpstr>pynetworktables2js API</vt:lpstr>
      <vt:lpstr>REAL DASHBOARD CODE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Demo</vt:lpstr>
      <vt:lpstr>2015 UI Demo</vt:lpstr>
      <vt:lpstr>pynetworktables2js API</vt:lpstr>
      <vt:lpstr>pynetworktables2js API</vt:lpstr>
      <vt:lpstr>pynetworktables2js tips</vt:lpstr>
      <vt:lpstr>Future work</vt:lpstr>
      <vt:lpstr>Future work</vt:lpstr>
      <vt:lpstr>Want More?</vt:lpstr>
      <vt:lpstr>FRC Dashboard</vt:lpstr>
      <vt:lpstr>Resources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Station Dashboards using HTML + JS</dc:title>
  <cp:lastModifiedBy>Erik Boesen</cp:lastModifiedBy>
  <cp:revision>44</cp:revision>
  <dcterms:modified xsi:type="dcterms:W3CDTF">2016-12-02T01:33:08Z</dcterms:modified>
</cp:coreProperties>
</file>