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402" r:id="rId2"/>
    <p:sldId id="397" r:id="rId3"/>
    <p:sldId id="393" r:id="rId4"/>
    <p:sldId id="363" r:id="rId5"/>
    <p:sldId id="382" r:id="rId6"/>
    <p:sldId id="398" r:id="rId7"/>
    <p:sldId id="400" r:id="rId8"/>
    <p:sldId id="396" r:id="rId9"/>
    <p:sldId id="429" r:id="rId10"/>
    <p:sldId id="399" r:id="rId11"/>
    <p:sldId id="383" r:id="rId12"/>
    <p:sldId id="385" r:id="rId13"/>
    <p:sldId id="386" r:id="rId14"/>
    <p:sldId id="387" r:id="rId15"/>
    <p:sldId id="388" r:id="rId16"/>
    <p:sldId id="401" r:id="rId17"/>
    <p:sldId id="389" r:id="rId18"/>
    <p:sldId id="390" r:id="rId19"/>
    <p:sldId id="395" r:id="rId20"/>
    <p:sldId id="394" r:id="rId21"/>
    <p:sldId id="391" r:id="rId22"/>
    <p:sldId id="427"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8" r:id="rId45"/>
    <p:sldId id="425" r:id="rId46"/>
    <p:sldId id="426" r:id="rId47"/>
  </p:sldIdLst>
  <p:sldSz cx="9144000" cy="6858000" type="screen4x3"/>
  <p:notesSz cx="7077075" cy="9393238"/>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5">
          <p15:clr>
            <a:srgbClr val="A4A3A4"/>
          </p15:clr>
        </p15:guide>
      </p15:sldGuideLst>
    </p:ext>
    <p:ext uri="{2D200454-40CA-4A62-9FC3-DE9A4176ACB9}">
      <p15:notesGuideLst xmlns:p15="http://schemas.microsoft.com/office/powerpoint/2012/main">
        <p15:guide id="1" orient="horz" pos="295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8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1" autoAdjust="0"/>
    <p:restoredTop sz="94737" autoAdjust="0"/>
  </p:normalViewPr>
  <p:slideViewPr>
    <p:cSldViewPr snapToGrid="0">
      <p:cViewPr varScale="1">
        <p:scale>
          <a:sx n="157" d="100"/>
          <a:sy n="157" d="100"/>
        </p:scale>
        <p:origin x="2364" y="150"/>
      </p:cViewPr>
      <p:guideLst>
        <p:guide orient="horz" pos="2160"/>
        <p:guide pos="2875"/>
      </p:guideLst>
    </p:cSldViewPr>
  </p:slideViewPr>
  <p:outlineViewPr>
    <p:cViewPr>
      <p:scale>
        <a:sx n="33" d="100"/>
        <a:sy n="33" d="100"/>
      </p:scale>
      <p:origin x="0" y="1509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2" d="100"/>
          <a:sy n="72" d="100"/>
        </p:scale>
        <p:origin x="-2478" y="-108"/>
      </p:cViewPr>
      <p:guideLst>
        <p:guide orient="horz" pos="295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28FDD-04D7-0246-AF1D-494ADDFCAA96}" type="doc">
      <dgm:prSet loTypeId="urn:microsoft.com/office/officeart/2005/8/layout/vList5" loCatId="" qsTypeId="urn:microsoft.com/office/officeart/2005/8/quickstyle/simple4" qsCatId="simple" csTypeId="urn:microsoft.com/office/officeart/2005/8/colors/colorful4" csCatId="colorful" phldr="1"/>
      <dgm:spPr/>
      <dgm:t>
        <a:bodyPr/>
        <a:lstStyle/>
        <a:p>
          <a:endParaRPr lang="en-US"/>
        </a:p>
      </dgm:t>
    </dgm:pt>
    <dgm:pt modelId="{8CE47692-8100-5D47-965D-8B56E15EBDF0}">
      <dgm:prSet phldrT="[Text]"/>
      <dgm:spPr/>
      <dgm:t>
        <a:bodyPr/>
        <a:lstStyle/>
        <a:p>
          <a:r>
            <a:rPr lang="en-US" dirty="0"/>
            <a:t>Corporate</a:t>
          </a:r>
        </a:p>
      </dgm:t>
    </dgm:pt>
    <dgm:pt modelId="{B3CA6F74-4A64-FF43-BE0A-71B677A3707D}" type="parTrans" cxnId="{1DB66002-B28B-694A-B406-446DEAC55C39}">
      <dgm:prSet/>
      <dgm:spPr/>
      <dgm:t>
        <a:bodyPr/>
        <a:lstStyle/>
        <a:p>
          <a:endParaRPr lang="en-US"/>
        </a:p>
      </dgm:t>
    </dgm:pt>
    <dgm:pt modelId="{560EBE2E-FA2A-4047-98AF-FF83B8295D54}" type="sibTrans" cxnId="{1DB66002-B28B-694A-B406-446DEAC55C39}">
      <dgm:prSet/>
      <dgm:spPr/>
      <dgm:t>
        <a:bodyPr/>
        <a:lstStyle/>
        <a:p>
          <a:endParaRPr lang="en-US"/>
        </a:p>
      </dgm:t>
    </dgm:pt>
    <dgm:pt modelId="{02A47BBA-5D24-1244-93AA-1C74BD2ACBB4}">
      <dgm:prSet phldrT="[Text]"/>
      <dgm:spPr/>
      <dgm:t>
        <a:bodyPr/>
        <a:lstStyle/>
        <a:p>
          <a:r>
            <a:rPr lang="en-US" dirty="0"/>
            <a:t>Investment Proposals</a:t>
          </a:r>
        </a:p>
      </dgm:t>
    </dgm:pt>
    <dgm:pt modelId="{2ABBF274-E34A-F54D-AC1A-C500084DC0CA}" type="parTrans" cxnId="{129B77B6-8DB9-0C49-BA69-ACE7489BCDDB}">
      <dgm:prSet/>
      <dgm:spPr/>
      <dgm:t>
        <a:bodyPr/>
        <a:lstStyle/>
        <a:p>
          <a:endParaRPr lang="en-US"/>
        </a:p>
      </dgm:t>
    </dgm:pt>
    <dgm:pt modelId="{0EBF3F4B-09D0-EE4C-9BB9-712C024F2655}" type="sibTrans" cxnId="{129B77B6-8DB9-0C49-BA69-ACE7489BCDDB}">
      <dgm:prSet/>
      <dgm:spPr/>
      <dgm:t>
        <a:bodyPr/>
        <a:lstStyle/>
        <a:p>
          <a:endParaRPr lang="en-US"/>
        </a:p>
      </dgm:t>
    </dgm:pt>
    <dgm:pt modelId="{BB9B5016-6BAD-9448-BA6D-DCCBF6AC53EE}">
      <dgm:prSet phldrT="[Text]"/>
      <dgm:spPr/>
      <dgm:t>
        <a:bodyPr/>
        <a:lstStyle/>
        <a:p>
          <a:r>
            <a:rPr lang="en-US" dirty="0"/>
            <a:t>Market Research</a:t>
          </a:r>
        </a:p>
      </dgm:t>
    </dgm:pt>
    <dgm:pt modelId="{071175CB-A750-324C-807E-3F75F495E825}" type="parTrans" cxnId="{7B21C544-20D8-7245-A7A4-89DDA7E6E101}">
      <dgm:prSet/>
      <dgm:spPr/>
      <dgm:t>
        <a:bodyPr/>
        <a:lstStyle/>
        <a:p>
          <a:endParaRPr lang="en-US"/>
        </a:p>
      </dgm:t>
    </dgm:pt>
    <dgm:pt modelId="{EC0CE260-410F-804A-AC7D-FCFEF1726D49}" type="sibTrans" cxnId="{7B21C544-20D8-7245-A7A4-89DDA7E6E101}">
      <dgm:prSet/>
      <dgm:spPr/>
      <dgm:t>
        <a:bodyPr/>
        <a:lstStyle/>
        <a:p>
          <a:endParaRPr lang="en-US"/>
        </a:p>
      </dgm:t>
    </dgm:pt>
    <dgm:pt modelId="{CE071D5D-AC68-A14C-8A0C-BC7756630264}">
      <dgm:prSet phldrT="[Text]"/>
      <dgm:spPr/>
      <dgm:t>
        <a:bodyPr/>
        <a:lstStyle/>
        <a:p>
          <a:r>
            <a:rPr lang="en-US" dirty="0"/>
            <a:t>Nonprofits</a:t>
          </a:r>
        </a:p>
      </dgm:t>
    </dgm:pt>
    <dgm:pt modelId="{B42FDF5B-0621-194E-84D4-793ED7D021C8}" type="parTrans" cxnId="{B1E13E97-C936-2E4F-94AB-111A31B97381}">
      <dgm:prSet/>
      <dgm:spPr/>
      <dgm:t>
        <a:bodyPr/>
        <a:lstStyle/>
        <a:p>
          <a:endParaRPr lang="en-US"/>
        </a:p>
      </dgm:t>
    </dgm:pt>
    <dgm:pt modelId="{401634DC-75DE-C04D-BCED-859303AC5DFD}" type="sibTrans" cxnId="{B1E13E97-C936-2E4F-94AB-111A31B97381}">
      <dgm:prSet/>
      <dgm:spPr/>
      <dgm:t>
        <a:bodyPr/>
        <a:lstStyle/>
        <a:p>
          <a:endParaRPr lang="en-US"/>
        </a:p>
      </dgm:t>
    </dgm:pt>
    <dgm:pt modelId="{957A12F5-82B4-5043-BB61-9C373688C258}">
      <dgm:prSet phldrT="[Text]"/>
      <dgm:spPr/>
      <dgm:t>
        <a:bodyPr/>
        <a:lstStyle/>
        <a:p>
          <a:r>
            <a:rPr lang="en-US" dirty="0"/>
            <a:t>Donor Investment</a:t>
          </a:r>
        </a:p>
      </dgm:t>
    </dgm:pt>
    <dgm:pt modelId="{ADA063FE-8956-7E4F-A6FD-A73B42F6BBAF}" type="parTrans" cxnId="{B4028129-A7C0-864A-8227-4814A0F13947}">
      <dgm:prSet/>
      <dgm:spPr/>
      <dgm:t>
        <a:bodyPr/>
        <a:lstStyle/>
        <a:p>
          <a:endParaRPr lang="en-US"/>
        </a:p>
      </dgm:t>
    </dgm:pt>
    <dgm:pt modelId="{70180449-3213-5044-AAB7-40990BA1B150}" type="sibTrans" cxnId="{B4028129-A7C0-864A-8227-4814A0F13947}">
      <dgm:prSet/>
      <dgm:spPr/>
      <dgm:t>
        <a:bodyPr/>
        <a:lstStyle/>
        <a:p>
          <a:endParaRPr lang="en-US"/>
        </a:p>
      </dgm:t>
    </dgm:pt>
    <dgm:pt modelId="{03C172B9-A7F7-B643-AA81-8E85A6D0C36D}">
      <dgm:prSet phldrT="[Text]"/>
      <dgm:spPr/>
      <dgm:t>
        <a:bodyPr/>
        <a:lstStyle/>
        <a:p>
          <a:r>
            <a:rPr lang="en-US" dirty="0"/>
            <a:t>Fundraising Plans</a:t>
          </a:r>
        </a:p>
      </dgm:t>
    </dgm:pt>
    <dgm:pt modelId="{84AFFEB0-58E5-F243-9389-B4E36FDD9A7B}" type="parTrans" cxnId="{5D170812-6982-AA40-A4B1-C015372F564C}">
      <dgm:prSet/>
      <dgm:spPr/>
      <dgm:t>
        <a:bodyPr/>
        <a:lstStyle/>
        <a:p>
          <a:endParaRPr lang="en-US"/>
        </a:p>
      </dgm:t>
    </dgm:pt>
    <dgm:pt modelId="{999300D6-414F-BF4A-A77A-5F2A31E1CB76}" type="sibTrans" cxnId="{5D170812-6982-AA40-A4B1-C015372F564C}">
      <dgm:prSet/>
      <dgm:spPr/>
      <dgm:t>
        <a:bodyPr/>
        <a:lstStyle/>
        <a:p>
          <a:endParaRPr lang="en-US"/>
        </a:p>
      </dgm:t>
    </dgm:pt>
    <dgm:pt modelId="{CEC96148-47F4-D842-BE72-4E4BAC377774}">
      <dgm:prSet phldrT="[Text]"/>
      <dgm:spPr/>
      <dgm:t>
        <a:bodyPr/>
        <a:lstStyle/>
        <a:p>
          <a:r>
            <a:rPr lang="en-US" dirty="0"/>
            <a:t>FIRST Teams</a:t>
          </a:r>
        </a:p>
      </dgm:t>
    </dgm:pt>
    <dgm:pt modelId="{1BEBCDB8-668E-4549-8BCF-3A34BE250E42}" type="parTrans" cxnId="{14FF2CD8-76C4-1D4E-BEEA-B91473768011}">
      <dgm:prSet/>
      <dgm:spPr/>
      <dgm:t>
        <a:bodyPr/>
        <a:lstStyle/>
        <a:p>
          <a:endParaRPr lang="en-US"/>
        </a:p>
      </dgm:t>
    </dgm:pt>
    <dgm:pt modelId="{F426068A-A23B-D647-B89C-D89DD54E9004}" type="sibTrans" cxnId="{14FF2CD8-76C4-1D4E-BEEA-B91473768011}">
      <dgm:prSet/>
      <dgm:spPr/>
      <dgm:t>
        <a:bodyPr/>
        <a:lstStyle/>
        <a:p>
          <a:endParaRPr lang="en-US"/>
        </a:p>
      </dgm:t>
    </dgm:pt>
    <dgm:pt modelId="{F8AC088D-9F56-954E-A448-A485DFC7EBD9}">
      <dgm:prSet phldrT="[Text]"/>
      <dgm:spPr/>
      <dgm:t>
        <a:bodyPr/>
        <a:lstStyle/>
        <a:p>
          <a:r>
            <a:rPr lang="en-US" dirty="0"/>
            <a:t>Sponsorship</a:t>
          </a:r>
        </a:p>
      </dgm:t>
    </dgm:pt>
    <dgm:pt modelId="{0FA1F1F3-2AEB-6249-8A97-ECAB83D02C61}" type="parTrans" cxnId="{88F96510-047A-8F4C-BA7C-1860BF7FA9C4}">
      <dgm:prSet/>
      <dgm:spPr/>
      <dgm:t>
        <a:bodyPr/>
        <a:lstStyle/>
        <a:p>
          <a:endParaRPr lang="en-US"/>
        </a:p>
      </dgm:t>
    </dgm:pt>
    <dgm:pt modelId="{7D532AAA-3AD0-8A49-B8A0-8630EA665F74}" type="sibTrans" cxnId="{88F96510-047A-8F4C-BA7C-1860BF7FA9C4}">
      <dgm:prSet/>
      <dgm:spPr/>
      <dgm:t>
        <a:bodyPr/>
        <a:lstStyle/>
        <a:p>
          <a:endParaRPr lang="en-US"/>
        </a:p>
      </dgm:t>
    </dgm:pt>
    <dgm:pt modelId="{1B3571ED-B32D-5F45-82F8-6F6738488B43}">
      <dgm:prSet phldrT="[Text]"/>
      <dgm:spPr/>
      <dgm:t>
        <a:bodyPr/>
        <a:lstStyle/>
        <a:p>
          <a:r>
            <a:rPr lang="en-US" dirty="0"/>
            <a:t>Member Recruitment</a:t>
          </a:r>
        </a:p>
      </dgm:t>
    </dgm:pt>
    <dgm:pt modelId="{68AB090C-B2BB-F34F-9C35-B04FA10A2007}" type="parTrans" cxnId="{A0F38603-809F-4F4A-9F87-A27368FF9218}">
      <dgm:prSet/>
      <dgm:spPr/>
      <dgm:t>
        <a:bodyPr/>
        <a:lstStyle/>
        <a:p>
          <a:endParaRPr lang="en-US"/>
        </a:p>
      </dgm:t>
    </dgm:pt>
    <dgm:pt modelId="{CEF214C8-2158-334A-875C-399166C5BFC3}" type="sibTrans" cxnId="{A0F38603-809F-4F4A-9F87-A27368FF9218}">
      <dgm:prSet/>
      <dgm:spPr/>
      <dgm:t>
        <a:bodyPr/>
        <a:lstStyle/>
        <a:p>
          <a:endParaRPr lang="en-US"/>
        </a:p>
      </dgm:t>
    </dgm:pt>
    <dgm:pt modelId="{CF137B09-0236-794C-BED0-95CA9294D43D}">
      <dgm:prSet phldrT="[Text]"/>
      <dgm:spPr/>
      <dgm:t>
        <a:bodyPr/>
        <a:lstStyle/>
        <a:p>
          <a:r>
            <a:rPr lang="en-US" dirty="0"/>
            <a:t>Supply chains</a:t>
          </a:r>
        </a:p>
      </dgm:t>
    </dgm:pt>
    <dgm:pt modelId="{B70B25D2-E6A3-EA48-B8FD-96FE655C6878}" type="parTrans" cxnId="{3E0E5B3E-C0AB-C046-94A4-6619AAA87B17}">
      <dgm:prSet/>
      <dgm:spPr/>
      <dgm:t>
        <a:bodyPr/>
        <a:lstStyle/>
        <a:p>
          <a:endParaRPr lang="en-US"/>
        </a:p>
      </dgm:t>
    </dgm:pt>
    <dgm:pt modelId="{62A31901-C2ED-3E42-9DEA-AE614CFB8502}" type="sibTrans" cxnId="{3E0E5B3E-C0AB-C046-94A4-6619AAA87B17}">
      <dgm:prSet/>
      <dgm:spPr/>
      <dgm:t>
        <a:bodyPr/>
        <a:lstStyle/>
        <a:p>
          <a:endParaRPr lang="en-US"/>
        </a:p>
      </dgm:t>
    </dgm:pt>
    <dgm:pt modelId="{B8C0E1A6-6C96-3041-B1E7-98F9864B845C}">
      <dgm:prSet phldrT="[Text]"/>
      <dgm:spPr/>
      <dgm:t>
        <a:bodyPr/>
        <a:lstStyle/>
        <a:p>
          <a:r>
            <a:rPr lang="en-US" dirty="0"/>
            <a:t>Volunteer Management</a:t>
          </a:r>
        </a:p>
      </dgm:t>
    </dgm:pt>
    <dgm:pt modelId="{1F006C51-8C1D-8047-980A-6BC2F6A465AC}" type="parTrans" cxnId="{9AA3A2F1-C797-7A40-B90B-1F12BCE2F263}">
      <dgm:prSet/>
      <dgm:spPr/>
      <dgm:t>
        <a:bodyPr/>
        <a:lstStyle/>
        <a:p>
          <a:endParaRPr lang="en-US"/>
        </a:p>
      </dgm:t>
    </dgm:pt>
    <dgm:pt modelId="{65EA7B34-B503-DD46-A17D-8790F2275B36}" type="sibTrans" cxnId="{9AA3A2F1-C797-7A40-B90B-1F12BCE2F263}">
      <dgm:prSet/>
      <dgm:spPr/>
      <dgm:t>
        <a:bodyPr/>
        <a:lstStyle/>
        <a:p>
          <a:endParaRPr lang="en-US"/>
        </a:p>
      </dgm:t>
    </dgm:pt>
    <dgm:pt modelId="{A62316FD-F2C1-7247-BAE8-AE6CC751BDD3}">
      <dgm:prSet phldrT="[Text]"/>
      <dgm:spPr/>
      <dgm:t>
        <a:bodyPr/>
        <a:lstStyle/>
        <a:p>
          <a:r>
            <a:rPr lang="en-US" dirty="0"/>
            <a:t>Team Structure </a:t>
          </a:r>
        </a:p>
      </dgm:t>
    </dgm:pt>
    <dgm:pt modelId="{60A16766-1D26-6A41-81B8-116700D453FE}" type="parTrans" cxnId="{229F271F-1195-0449-8CA3-112C2A6E8588}">
      <dgm:prSet/>
      <dgm:spPr/>
      <dgm:t>
        <a:bodyPr/>
        <a:lstStyle/>
        <a:p>
          <a:endParaRPr lang="en-US"/>
        </a:p>
      </dgm:t>
    </dgm:pt>
    <dgm:pt modelId="{4BD58B57-40F5-B546-939D-EFFAE3DFDAF9}" type="sibTrans" cxnId="{229F271F-1195-0449-8CA3-112C2A6E8588}">
      <dgm:prSet/>
      <dgm:spPr/>
      <dgm:t>
        <a:bodyPr/>
        <a:lstStyle/>
        <a:p>
          <a:endParaRPr lang="en-US"/>
        </a:p>
      </dgm:t>
    </dgm:pt>
    <dgm:pt modelId="{6A7778AE-7C99-A54E-82AF-05E56FE8F1EE}" type="pres">
      <dgm:prSet presAssocID="{C9128FDD-04D7-0246-AF1D-494ADDFCAA96}" presName="Name0" presStyleCnt="0">
        <dgm:presLayoutVars>
          <dgm:dir/>
          <dgm:animLvl val="lvl"/>
          <dgm:resizeHandles val="exact"/>
        </dgm:presLayoutVars>
      </dgm:prSet>
      <dgm:spPr/>
    </dgm:pt>
    <dgm:pt modelId="{25B93472-25FD-9C48-9668-B5FF68B1BB2D}" type="pres">
      <dgm:prSet presAssocID="{8CE47692-8100-5D47-965D-8B56E15EBDF0}" presName="linNode" presStyleCnt="0"/>
      <dgm:spPr/>
    </dgm:pt>
    <dgm:pt modelId="{58A9DEDD-886C-7642-BA82-A7F0ED0F1A6A}" type="pres">
      <dgm:prSet presAssocID="{8CE47692-8100-5D47-965D-8B56E15EBDF0}" presName="parentText" presStyleLbl="node1" presStyleIdx="0" presStyleCnt="3">
        <dgm:presLayoutVars>
          <dgm:chMax val="1"/>
          <dgm:bulletEnabled val="1"/>
        </dgm:presLayoutVars>
      </dgm:prSet>
      <dgm:spPr/>
    </dgm:pt>
    <dgm:pt modelId="{18D91C26-477F-C341-8B01-259D0BDD12DE}" type="pres">
      <dgm:prSet presAssocID="{8CE47692-8100-5D47-965D-8B56E15EBDF0}" presName="descendantText" presStyleLbl="alignAccFollowNode1" presStyleIdx="0" presStyleCnt="3">
        <dgm:presLayoutVars>
          <dgm:bulletEnabled val="1"/>
        </dgm:presLayoutVars>
      </dgm:prSet>
      <dgm:spPr/>
    </dgm:pt>
    <dgm:pt modelId="{3E305782-E930-9548-93C0-B310EF9ABE36}" type="pres">
      <dgm:prSet presAssocID="{560EBE2E-FA2A-4047-98AF-FF83B8295D54}" presName="sp" presStyleCnt="0"/>
      <dgm:spPr/>
    </dgm:pt>
    <dgm:pt modelId="{AF1EEE8F-BBA8-144B-A53F-62E715293CA2}" type="pres">
      <dgm:prSet presAssocID="{CE071D5D-AC68-A14C-8A0C-BC7756630264}" presName="linNode" presStyleCnt="0"/>
      <dgm:spPr/>
    </dgm:pt>
    <dgm:pt modelId="{CD382F10-A4CD-0C4B-B401-FCD24542C3CC}" type="pres">
      <dgm:prSet presAssocID="{CE071D5D-AC68-A14C-8A0C-BC7756630264}" presName="parentText" presStyleLbl="node1" presStyleIdx="1" presStyleCnt="3">
        <dgm:presLayoutVars>
          <dgm:chMax val="1"/>
          <dgm:bulletEnabled val="1"/>
        </dgm:presLayoutVars>
      </dgm:prSet>
      <dgm:spPr/>
    </dgm:pt>
    <dgm:pt modelId="{58C1147A-594A-FB48-8715-CEBB4C2F6B22}" type="pres">
      <dgm:prSet presAssocID="{CE071D5D-AC68-A14C-8A0C-BC7756630264}" presName="descendantText" presStyleLbl="alignAccFollowNode1" presStyleIdx="1" presStyleCnt="3">
        <dgm:presLayoutVars>
          <dgm:bulletEnabled val="1"/>
        </dgm:presLayoutVars>
      </dgm:prSet>
      <dgm:spPr/>
    </dgm:pt>
    <dgm:pt modelId="{8D73FDFD-AF34-5548-84F7-89C1D85D1F26}" type="pres">
      <dgm:prSet presAssocID="{401634DC-75DE-C04D-BCED-859303AC5DFD}" presName="sp" presStyleCnt="0"/>
      <dgm:spPr/>
    </dgm:pt>
    <dgm:pt modelId="{6BBA4C85-2709-5B45-B5C7-4361538753DC}" type="pres">
      <dgm:prSet presAssocID="{CEC96148-47F4-D842-BE72-4E4BAC377774}" presName="linNode" presStyleCnt="0"/>
      <dgm:spPr/>
    </dgm:pt>
    <dgm:pt modelId="{08EB019C-98C1-8844-82E4-3092A6C06568}" type="pres">
      <dgm:prSet presAssocID="{CEC96148-47F4-D842-BE72-4E4BAC377774}" presName="parentText" presStyleLbl="node1" presStyleIdx="2" presStyleCnt="3">
        <dgm:presLayoutVars>
          <dgm:chMax val="1"/>
          <dgm:bulletEnabled val="1"/>
        </dgm:presLayoutVars>
      </dgm:prSet>
      <dgm:spPr/>
    </dgm:pt>
    <dgm:pt modelId="{9CF3D5AF-050E-4844-AF50-7BD3AC1ADF10}" type="pres">
      <dgm:prSet presAssocID="{CEC96148-47F4-D842-BE72-4E4BAC377774}" presName="descendantText" presStyleLbl="alignAccFollowNode1" presStyleIdx="2" presStyleCnt="3">
        <dgm:presLayoutVars>
          <dgm:bulletEnabled val="1"/>
        </dgm:presLayoutVars>
      </dgm:prSet>
      <dgm:spPr/>
    </dgm:pt>
  </dgm:ptLst>
  <dgm:cxnLst>
    <dgm:cxn modelId="{1DB66002-B28B-694A-B406-446DEAC55C39}" srcId="{C9128FDD-04D7-0246-AF1D-494ADDFCAA96}" destId="{8CE47692-8100-5D47-965D-8B56E15EBDF0}" srcOrd="0" destOrd="0" parTransId="{B3CA6F74-4A64-FF43-BE0A-71B677A3707D}" sibTransId="{560EBE2E-FA2A-4047-98AF-FF83B8295D54}"/>
    <dgm:cxn modelId="{A0F38603-809F-4F4A-9F87-A27368FF9218}" srcId="{CEC96148-47F4-D842-BE72-4E4BAC377774}" destId="{1B3571ED-B32D-5F45-82F8-6F6738488B43}" srcOrd="1" destOrd="0" parTransId="{68AB090C-B2BB-F34F-9C35-B04FA10A2007}" sibTransId="{CEF214C8-2158-334A-875C-399166C5BFC3}"/>
    <dgm:cxn modelId="{88F96510-047A-8F4C-BA7C-1860BF7FA9C4}" srcId="{CEC96148-47F4-D842-BE72-4E4BAC377774}" destId="{F8AC088D-9F56-954E-A448-A485DFC7EBD9}" srcOrd="0" destOrd="0" parTransId="{0FA1F1F3-2AEB-6249-8A97-ECAB83D02C61}" sibTransId="{7D532AAA-3AD0-8A49-B8A0-8630EA665F74}"/>
    <dgm:cxn modelId="{5D170812-6982-AA40-A4B1-C015372F564C}" srcId="{CE071D5D-AC68-A14C-8A0C-BC7756630264}" destId="{03C172B9-A7F7-B643-AA81-8E85A6D0C36D}" srcOrd="1" destOrd="0" parTransId="{84AFFEB0-58E5-F243-9389-B4E36FDD9A7B}" sibTransId="{999300D6-414F-BF4A-A77A-5F2A31E1CB76}"/>
    <dgm:cxn modelId="{229F271F-1195-0449-8CA3-112C2A6E8588}" srcId="{CEC96148-47F4-D842-BE72-4E4BAC377774}" destId="{A62316FD-F2C1-7247-BAE8-AE6CC751BDD3}" srcOrd="2" destOrd="0" parTransId="{60A16766-1D26-6A41-81B8-116700D453FE}" sibTransId="{4BD58B57-40F5-B546-939D-EFFAE3DFDAF9}"/>
    <dgm:cxn modelId="{B4028129-A7C0-864A-8227-4814A0F13947}" srcId="{CE071D5D-AC68-A14C-8A0C-BC7756630264}" destId="{957A12F5-82B4-5043-BB61-9C373688C258}" srcOrd="0" destOrd="0" parTransId="{ADA063FE-8956-7E4F-A6FD-A73B42F6BBAF}" sibTransId="{70180449-3213-5044-AAB7-40990BA1B150}"/>
    <dgm:cxn modelId="{16E0E02C-7083-9247-8090-D98671684CD7}" type="presOf" srcId="{B8C0E1A6-6C96-3041-B1E7-98F9864B845C}" destId="{58C1147A-594A-FB48-8715-CEBB4C2F6B22}" srcOrd="0" destOrd="2" presId="urn:microsoft.com/office/officeart/2005/8/layout/vList5"/>
    <dgm:cxn modelId="{D457673B-6EFF-2943-8935-313410F3BBB9}" type="presOf" srcId="{CEC96148-47F4-D842-BE72-4E4BAC377774}" destId="{08EB019C-98C1-8844-82E4-3092A6C06568}" srcOrd="0" destOrd="0" presId="urn:microsoft.com/office/officeart/2005/8/layout/vList5"/>
    <dgm:cxn modelId="{3E0E5B3E-C0AB-C046-94A4-6619AAA87B17}" srcId="{8CE47692-8100-5D47-965D-8B56E15EBDF0}" destId="{CF137B09-0236-794C-BED0-95CA9294D43D}" srcOrd="2" destOrd="0" parTransId="{B70B25D2-E6A3-EA48-B8FD-96FE655C6878}" sibTransId="{62A31901-C2ED-3E42-9DEA-AE614CFB8502}"/>
    <dgm:cxn modelId="{7B21C544-20D8-7245-A7A4-89DDA7E6E101}" srcId="{8CE47692-8100-5D47-965D-8B56E15EBDF0}" destId="{BB9B5016-6BAD-9448-BA6D-DCCBF6AC53EE}" srcOrd="1" destOrd="0" parTransId="{071175CB-A750-324C-807E-3F75F495E825}" sibTransId="{EC0CE260-410F-804A-AC7D-FCFEF1726D49}"/>
    <dgm:cxn modelId="{7875D94B-1011-8F4D-95C6-B1726722B581}" type="presOf" srcId="{1B3571ED-B32D-5F45-82F8-6F6738488B43}" destId="{9CF3D5AF-050E-4844-AF50-7BD3AC1ADF10}" srcOrd="0" destOrd="1" presId="urn:microsoft.com/office/officeart/2005/8/layout/vList5"/>
    <dgm:cxn modelId="{A29D6D4C-3193-1249-8C47-D704AA6B22CA}" type="presOf" srcId="{F8AC088D-9F56-954E-A448-A485DFC7EBD9}" destId="{9CF3D5AF-050E-4844-AF50-7BD3AC1ADF10}" srcOrd="0" destOrd="0" presId="urn:microsoft.com/office/officeart/2005/8/layout/vList5"/>
    <dgm:cxn modelId="{5266BA8A-A74E-634B-A39F-2A996CE08B18}" type="presOf" srcId="{A62316FD-F2C1-7247-BAE8-AE6CC751BDD3}" destId="{9CF3D5AF-050E-4844-AF50-7BD3AC1ADF10}" srcOrd="0" destOrd="2" presId="urn:microsoft.com/office/officeart/2005/8/layout/vList5"/>
    <dgm:cxn modelId="{4D467891-E25E-D94C-83F6-F01411602269}" type="presOf" srcId="{03C172B9-A7F7-B643-AA81-8E85A6D0C36D}" destId="{58C1147A-594A-FB48-8715-CEBB4C2F6B22}" srcOrd="0" destOrd="1" presId="urn:microsoft.com/office/officeart/2005/8/layout/vList5"/>
    <dgm:cxn modelId="{B1E13E97-C936-2E4F-94AB-111A31B97381}" srcId="{C9128FDD-04D7-0246-AF1D-494ADDFCAA96}" destId="{CE071D5D-AC68-A14C-8A0C-BC7756630264}" srcOrd="1" destOrd="0" parTransId="{B42FDF5B-0621-194E-84D4-793ED7D021C8}" sibTransId="{401634DC-75DE-C04D-BCED-859303AC5DFD}"/>
    <dgm:cxn modelId="{4293639D-40D3-3A45-93EB-4BFBEED7B122}" type="presOf" srcId="{957A12F5-82B4-5043-BB61-9C373688C258}" destId="{58C1147A-594A-FB48-8715-CEBB4C2F6B22}" srcOrd="0" destOrd="0" presId="urn:microsoft.com/office/officeart/2005/8/layout/vList5"/>
    <dgm:cxn modelId="{865AFFA3-D0E3-3D4C-AF03-E60FC85CBF4B}" type="presOf" srcId="{CF137B09-0236-794C-BED0-95CA9294D43D}" destId="{18D91C26-477F-C341-8B01-259D0BDD12DE}" srcOrd="0" destOrd="2" presId="urn:microsoft.com/office/officeart/2005/8/layout/vList5"/>
    <dgm:cxn modelId="{921E1CB4-708D-1F42-A52D-CF81CF5C17A4}" type="presOf" srcId="{BB9B5016-6BAD-9448-BA6D-DCCBF6AC53EE}" destId="{18D91C26-477F-C341-8B01-259D0BDD12DE}" srcOrd="0" destOrd="1" presId="urn:microsoft.com/office/officeart/2005/8/layout/vList5"/>
    <dgm:cxn modelId="{121472B6-B42A-B747-B395-50A047C746B4}" type="presOf" srcId="{8CE47692-8100-5D47-965D-8B56E15EBDF0}" destId="{58A9DEDD-886C-7642-BA82-A7F0ED0F1A6A}" srcOrd="0" destOrd="0" presId="urn:microsoft.com/office/officeart/2005/8/layout/vList5"/>
    <dgm:cxn modelId="{129B77B6-8DB9-0C49-BA69-ACE7489BCDDB}" srcId="{8CE47692-8100-5D47-965D-8B56E15EBDF0}" destId="{02A47BBA-5D24-1244-93AA-1C74BD2ACBB4}" srcOrd="0" destOrd="0" parTransId="{2ABBF274-E34A-F54D-AC1A-C500084DC0CA}" sibTransId="{0EBF3F4B-09D0-EE4C-9BB9-712C024F2655}"/>
    <dgm:cxn modelId="{3665C6D0-023A-FD4A-9952-3524C1F0182C}" type="presOf" srcId="{02A47BBA-5D24-1244-93AA-1C74BD2ACBB4}" destId="{18D91C26-477F-C341-8B01-259D0BDD12DE}" srcOrd="0" destOrd="0" presId="urn:microsoft.com/office/officeart/2005/8/layout/vList5"/>
    <dgm:cxn modelId="{14FF2CD8-76C4-1D4E-BEEA-B91473768011}" srcId="{C9128FDD-04D7-0246-AF1D-494ADDFCAA96}" destId="{CEC96148-47F4-D842-BE72-4E4BAC377774}" srcOrd="2" destOrd="0" parTransId="{1BEBCDB8-668E-4549-8BCF-3A34BE250E42}" sibTransId="{F426068A-A23B-D647-B89C-D89DD54E9004}"/>
    <dgm:cxn modelId="{67DA4FDD-E99D-AD42-8268-FE9CFC1234B0}" type="presOf" srcId="{C9128FDD-04D7-0246-AF1D-494ADDFCAA96}" destId="{6A7778AE-7C99-A54E-82AF-05E56FE8F1EE}" srcOrd="0" destOrd="0" presId="urn:microsoft.com/office/officeart/2005/8/layout/vList5"/>
    <dgm:cxn modelId="{D53BDEE1-FC5E-C045-B56A-BD84A909B8BB}" type="presOf" srcId="{CE071D5D-AC68-A14C-8A0C-BC7756630264}" destId="{CD382F10-A4CD-0C4B-B401-FCD24542C3CC}" srcOrd="0" destOrd="0" presId="urn:microsoft.com/office/officeart/2005/8/layout/vList5"/>
    <dgm:cxn modelId="{9AA3A2F1-C797-7A40-B90B-1F12BCE2F263}" srcId="{CE071D5D-AC68-A14C-8A0C-BC7756630264}" destId="{B8C0E1A6-6C96-3041-B1E7-98F9864B845C}" srcOrd="2" destOrd="0" parTransId="{1F006C51-8C1D-8047-980A-6BC2F6A465AC}" sibTransId="{65EA7B34-B503-DD46-A17D-8790F2275B36}"/>
    <dgm:cxn modelId="{D70019D3-8761-4744-A4ED-AE2626C82638}" type="presParOf" srcId="{6A7778AE-7C99-A54E-82AF-05E56FE8F1EE}" destId="{25B93472-25FD-9C48-9668-B5FF68B1BB2D}" srcOrd="0" destOrd="0" presId="urn:microsoft.com/office/officeart/2005/8/layout/vList5"/>
    <dgm:cxn modelId="{2FDE3F6B-EDA6-FD4D-8BCA-6D96CAF8072A}" type="presParOf" srcId="{25B93472-25FD-9C48-9668-B5FF68B1BB2D}" destId="{58A9DEDD-886C-7642-BA82-A7F0ED0F1A6A}" srcOrd="0" destOrd="0" presId="urn:microsoft.com/office/officeart/2005/8/layout/vList5"/>
    <dgm:cxn modelId="{59094B22-B586-2E4B-AF6C-8865F3583FA0}" type="presParOf" srcId="{25B93472-25FD-9C48-9668-B5FF68B1BB2D}" destId="{18D91C26-477F-C341-8B01-259D0BDD12DE}" srcOrd="1" destOrd="0" presId="urn:microsoft.com/office/officeart/2005/8/layout/vList5"/>
    <dgm:cxn modelId="{705A45F6-18F5-FA4A-B321-B51C4361B508}" type="presParOf" srcId="{6A7778AE-7C99-A54E-82AF-05E56FE8F1EE}" destId="{3E305782-E930-9548-93C0-B310EF9ABE36}" srcOrd="1" destOrd="0" presId="urn:microsoft.com/office/officeart/2005/8/layout/vList5"/>
    <dgm:cxn modelId="{15D91E93-BE82-6F47-83C8-724CEA5443B9}" type="presParOf" srcId="{6A7778AE-7C99-A54E-82AF-05E56FE8F1EE}" destId="{AF1EEE8F-BBA8-144B-A53F-62E715293CA2}" srcOrd="2" destOrd="0" presId="urn:microsoft.com/office/officeart/2005/8/layout/vList5"/>
    <dgm:cxn modelId="{FDBAA4B5-64DC-EB41-A8CB-830DCF87B2B0}" type="presParOf" srcId="{AF1EEE8F-BBA8-144B-A53F-62E715293CA2}" destId="{CD382F10-A4CD-0C4B-B401-FCD24542C3CC}" srcOrd="0" destOrd="0" presId="urn:microsoft.com/office/officeart/2005/8/layout/vList5"/>
    <dgm:cxn modelId="{FA7BBCCE-DCFD-A445-A95B-CFA1AA365E6C}" type="presParOf" srcId="{AF1EEE8F-BBA8-144B-A53F-62E715293CA2}" destId="{58C1147A-594A-FB48-8715-CEBB4C2F6B22}" srcOrd="1" destOrd="0" presId="urn:microsoft.com/office/officeart/2005/8/layout/vList5"/>
    <dgm:cxn modelId="{147E5E15-F30A-FF42-BF20-9870846303F7}" type="presParOf" srcId="{6A7778AE-7C99-A54E-82AF-05E56FE8F1EE}" destId="{8D73FDFD-AF34-5548-84F7-89C1D85D1F26}" srcOrd="3" destOrd="0" presId="urn:microsoft.com/office/officeart/2005/8/layout/vList5"/>
    <dgm:cxn modelId="{821A8955-0F91-244D-8D5A-7C56FA3E0949}" type="presParOf" srcId="{6A7778AE-7C99-A54E-82AF-05E56FE8F1EE}" destId="{6BBA4C85-2709-5B45-B5C7-4361538753DC}" srcOrd="4" destOrd="0" presId="urn:microsoft.com/office/officeart/2005/8/layout/vList5"/>
    <dgm:cxn modelId="{7C1DF937-B13E-1740-A2DB-D18FA0609B06}" type="presParOf" srcId="{6BBA4C85-2709-5B45-B5C7-4361538753DC}" destId="{08EB019C-98C1-8844-82E4-3092A6C06568}" srcOrd="0" destOrd="0" presId="urn:microsoft.com/office/officeart/2005/8/layout/vList5"/>
    <dgm:cxn modelId="{0412D9D9-A7D2-9D44-9C49-25FB544C31E7}" type="presParOf" srcId="{6BBA4C85-2709-5B45-B5C7-4361538753DC}" destId="{9CF3D5AF-050E-4844-AF50-7BD3AC1ADF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C5E89-5A93-B641-BE15-D86107C76414}" type="doc">
      <dgm:prSet loTypeId="urn:microsoft.com/office/officeart/2009/3/layout/CircleRelationship" loCatId="" qsTypeId="urn:microsoft.com/office/officeart/2005/8/quickstyle/simple4" qsCatId="simple" csTypeId="urn:microsoft.com/office/officeart/2005/8/colors/colorful4" csCatId="colorful" phldr="1"/>
      <dgm:spPr/>
      <dgm:t>
        <a:bodyPr/>
        <a:lstStyle/>
        <a:p>
          <a:endParaRPr lang="en-US"/>
        </a:p>
      </dgm:t>
    </dgm:pt>
    <dgm:pt modelId="{58961F11-3A51-3C41-9F86-DF1D2C69CB7C}">
      <dgm:prSet phldrT="[Text]"/>
      <dgm:spPr/>
      <dgm:t>
        <a:bodyPr/>
        <a:lstStyle/>
        <a:p>
          <a:r>
            <a:rPr lang="en-US" dirty="0" err="1"/>
            <a:t>Obj</a:t>
          </a:r>
          <a:endParaRPr lang="en-US" dirty="0"/>
        </a:p>
      </dgm:t>
    </dgm:pt>
    <dgm:pt modelId="{534BD9B0-44BB-6B43-9E5B-7CBD11D66135}" type="parTrans" cxnId="{AC4BEDF0-EB24-2E40-9A2B-4D9EF0EB6A1E}">
      <dgm:prSet/>
      <dgm:spPr/>
      <dgm:t>
        <a:bodyPr/>
        <a:lstStyle/>
        <a:p>
          <a:endParaRPr lang="en-US"/>
        </a:p>
      </dgm:t>
    </dgm:pt>
    <dgm:pt modelId="{D08186C6-0B95-9749-96E1-D6F800A81A69}" type="sibTrans" cxnId="{AC4BEDF0-EB24-2E40-9A2B-4D9EF0EB6A1E}">
      <dgm:prSet/>
      <dgm:spPr/>
      <dgm:t>
        <a:bodyPr/>
        <a:lstStyle/>
        <a:p>
          <a:endParaRPr lang="en-US"/>
        </a:p>
      </dgm:t>
    </dgm:pt>
    <dgm:pt modelId="{9DC799A5-DD61-F84B-BD20-C98B6E0930BA}">
      <dgm:prSet phldrT="[Text]"/>
      <dgm:spPr/>
      <dgm:t>
        <a:bodyPr/>
        <a:lstStyle/>
        <a:p>
          <a:r>
            <a:rPr lang="en-US" dirty="0" err="1"/>
            <a:t>Obj</a:t>
          </a:r>
          <a:endParaRPr lang="en-US" dirty="0"/>
        </a:p>
      </dgm:t>
    </dgm:pt>
    <dgm:pt modelId="{1DDFB291-A3CE-5F42-B850-626D4E41B0B2}" type="parTrans" cxnId="{C0A93FA4-9A84-5B42-85C1-ECF6E78C41DE}">
      <dgm:prSet/>
      <dgm:spPr/>
      <dgm:t>
        <a:bodyPr/>
        <a:lstStyle/>
        <a:p>
          <a:endParaRPr lang="en-US"/>
        </a:p>
      </dgm:t>
    </dgm:pt>
    <dgm:pt modelId="{0BFDB8B6-4E4F-AE43-8E78-2C543D0F7A87}" type="sibTrans" cxnId="{C0A93FA4-9A84-5B42-85C1-ECF6E78C41DE}">
      <dgm:prSet/>
      <dgm:spPr/>
      <dgm:t>
        <a:bodyPr/>
        <a:lstStyle/>
        <a:p>
          <a:endParaRPr lang="en-US"/>
        </a:p>
      </dgm:t>
    </dgm:pt>
    <dgm:pt modelId="{1BC99F87-3586-FF46-A4DA-482C527F7BA6}">
      <dgm:prSet phldrT="[Text]"/>
      <dgm:spPr/>
      <dgm:t>
        <a:bodyPr/>
        <a:lstStyle/>
        <a:p>
          <a:r>
            <a:rPr lang="en-US" dirty="0"/>
            <a:t>Goal</a:t>
          </a:r>
        </a:p>
      </dgm:t>
    </dgm:pt>
    <dgm:pt modelId="{AC3EC94D-F72A-CC41-ADDB-7BCD0E22880A}" type="sibTrans" cxnId="{611D6FC1-893B-9045-B28F-E01145B5071A}">
      <dgm:prSet/>
      <dgm:spPr/>
      <dgm:t>
        <a:bodyPr/>
        <a:lstStyle/>
        <a:p>
          <a:endParaRPr lang="en-US"/>
        </a:p>
      </dgm:t>
    </dgm:pt>
    <dgm:pt modelId="{DB2D59AF-3B22-F943-A335-6DA6F08A1729}" type="parTrans" cxnId="{611D6FC1-893B-9045-B28F-E01145B5071A}">
      <dgm:prSet/>
      <dgm:spPr/>
      <dgm:t>
        <a:bodyPr/>
        <a:lstStyle/>
        <a:p>
          <a:endParaRPr lang="en-US"/>
        </a:p>
      </dgm:t>
    </dgm:pt>
    <dgm:pt modelId="{AF0AEF16-6E1C-2043-9C58-014116C2E9F1}" type="pres">
      <dgm:prSet presAssocID="{053C5E89-5A93-B641-BE15-D86107C76414}" presName="Name0" presStyleCnt="0">
        <dgm:presLayoutVars>
          <dgm:chMax val="1"/>
          <dgm:chPref val="1"/>
        </dgm:presLayoutVars>
      </dgm:prSet>
      <dgm:spPr/>
    </dgm:pt>
    <dgm:pt modelId="{21F16CA1-235B-094E-A68B-CFF59CBB0C21}" type="pres">
      <dgm:prSet presAssocID="{1BC99F87-3586-FF46-A4DA-482C527F7BA6}" presName="Parent" presStyleLbl="node0" presStyleIdx="0" presStyleCnt="1">
        <dgm:presLayoutVars>
          <dgm:chMax val="5"/>
          <dgm:chPref val="5"/>
        </dgm:presLayoutVars>
      </dgm:prSet>
      <dgm:spPr/>
    </dgm:pt>
    <dgm:pt modelId="{F8342D3E-D9D2-D44E-B552-70FD44022A98}" type="pres">
      <dgm:prSet presAssocID="{1BC99F87-3586-FF46-A4DA-482C527F7BA6}" presName="Accent1" presStyleLbl="node1" presStyleIdx="0" presStyleCnt="13"/>
      <dgm:spPr/>
    </dgm:pt>
    <dgm:pt modelId="{878638DD-1BDD-264C-86C4-9C81EC4A9532}" type="pres">
      <dgm:prSet presAssocID="{1BC99F87-3586-FF46-A4DA-482C527F7BA6}" presName="Accent2" presStyleLbl="node1" presStyleIdx="1" presStyleCnt="13"/>
      <dgm:spPr/>
    </dgm:pt>
    <dgm:pt modelId="{6C816317-1B79-3C47-8E76-F3CFD545541A}" type="pres">
      <dgm:prSet presAssocID="{1BC99F87-3586-FF46-A4DA-482C527F7BA6}" presName="Accent3" presStyleLbl="node1" presStyleIdx="2" presStyleCnt="13"/>
      <dgm:spPr/>
    </dgm:pt>
    <dgm:pt modelId="{6E2A0BB9-FA42-EC42-A5EE-12A52C3642E1}" type="pres">
      <dgm:prSet presAssocID="{1BC99F87-3586-FF46-A4DA-482C527F7BA6}" presName="Accent4" presStyleLbl="node1" presStyleIdx="3" presStyleCnt="13"/>
      <dgm:spPr/>
    </dgm:pt>
    <dgm:pt modelId="{83E4C050-65EE-E948-A9C9-EAE969CCA57C}" type="pres">
      <dgm:prSet presAssocID="{1BC99F87-3586-FF46-A4DA-482C527F7BA6}" presName="Accent5" presStyleLbl="node1" presStyleIdx="4" presStyleCnt="13"/>
      <dgm:spPr/>
    </dgm:pt>
    <dgm:pt modelId="{4F6E486B-147A-0E42-88CB-7B5374FEAD31}" type="pres">
      <dgm:prSet presAssocID="{1BC99F87-3586-FF46-A4DA-482C527F7BA6}" presName="Accent6" presStyleLbl="node1" presStyleIdx="5" presStyleCnt="13"/>
      <dgm:spPr/>
    </dgm:pt>
    <dgm:pt modelId="{9DAB0E75-1A2B-2A46-B73C-4AFF007E8CD6}" type="pres">
      <dgm:prSet presAssocID="{58961F11-3A51-3C41-9F86-DF1D2C69CB7C}" presName="Child1" presStyleLbl="node1" presStyleIdx="6" presStyleCnt="13">
        <dgm:presLayoutVars>
          <dgm:chMax val="0"/>
          <dgm:chPref val="0"/>
        </dgm:presLayoutVars>
      </dgm:prSet>
      <dgm:spPr/>
    </dgm:pt>
    <dgm:pt modelId="{F46C0D7A-123B-6842-B866-9819EF61AC11}" type="pres">
      <dgm:prSet presAssocID="{58961F11-3A51-3C41-9F86-DF1D2C69CB7C}" presName="Accent7" presStyleCnt="0"/>
      <dgm:spPr/>
    </dgm:pt>
    <dgm:pt modelId="{913874BB-6B9B-EF43-91E4-6182A8C3C163}" type="pres">
      <dgm:prSet presAssocID="{58961F11-3A51-3C41-9F86-DF1D2C69CB7C}" presName="AccentHold1" presStyleLbl="node1" presStyleIdx="7" presStyleCnt="13"/>
      <dgm:spPr/>
    </dgm:pt>
    <dgm:pt modelId="{0C08D6F0-E29E-BE4B-A9E9-8BE2041D5D9C}" type="pres">
      <dgm:prSet presAssocID="{58961F11-3A51-3C41-9F86-DF1D2C69CB7C}" presName="Accent8" presStyleCnt="0"/>
      <dgm:spPr/>
    </dgm:pt>
    <dgm:pt modelId="{97FB6B62-0917-1F45-B3AD-E6130E9B600F}" type="pres">
      <dgm:prSet presAssocID="{58961F11-3A51-3C41-9F86-DF1D2C69CB7C}" presName="AccentHold2" presStyleLbl="node1" presStyleIdx="8" presStyleCnt="13"/>
      <dgm:spPr/>
    </dgm:pt>
    <dgm:pt modelId="{5319F823-FEA0-9143-982C-F6ED0B69CC24}" type="pres">
      <dgm:prSet presAssocID="{9DC799A5-DD61-F84B-BD20-C98B6E0930BA}" presName="Child2" presStyleLbl="node1" presStyleIdx="9" presStyleCnt="13">
        <dgm:presLayoutVars>
          <dgm:chMax val="0"/>
          <dgm:chPref val="0"/>
        </dgm:presLayoutVars>
      </dgm:prSet>
      <dgm:spPr/>
    </dgm:pt>
    <dgm:pt modelId="{26478E39-2B71-B54A-8F73-57D71425E6DB}" type="pres">
      <dgm:prSet presAssocID="{9DC799A5-DD61-F84B-BD20-C98B6E0930BA}" presName="Accent9" presStyleCnt="0"/>
      <dgm:spPr/>
    </dgm:pt>
    <dgm:pt modelId="{E7EA3ACB-EACF-4C40-9B8E-75B7D42661E2}" type="pres">
      <dgm:prSet presAssocID="{9DC799A5-DD61-F84B-BD20-C98B6E0930BA}" presName="AccentHold1" presStyleLbl="node1" presStyleIdx="10" presStyleCnt="13"/>
      <dgm:spPr/>
    </dgm:pt>
    <dgm:pt modelId="{C53FB520-BC4D-2747-9DCD-44990B9A725F}" type="pres">
      <dgm:prSet presAssocID="{9DC799A5-DD61-F84B-BD20-C98B6E0930BA}" presName="Accent10" presStyleCnt="0"/>
      <dgm:spPr/>
    </dgm:pt>
    <dgm:pt modelId="{85F5C12E-671F-F545-B897-AC3C3D19E66F}" type="pres">
      <dgm:prSet presAssocID="{9DC799A5-DD61-F84B-BD20-C98B6E0930BA}" presName="AccentHold2" presStyleLbl="node1" presStyleIdx="11" presStyleCnt="13"/>
      <dgm:spPr/>
    </dgm:pt>
    <dgm:pt modelId="{0CA3F9E1-1769-4342-8A79-0D20267834DF}" type="pres">
      <dgm:prSet presAssocID="{9DC799A5-DD61-F84B-BD20-C98B6E0930BA}" presName="Accent11" presStyleCnt="0"/>
      <dgm:spPr/>
    </dgm:pt>
    <dgm:pt modelId="{5DEA84DC-E789-0A48-94AC-A97247AFA84B}" type="pres">
      <dgm:prSet presAssocID="{9DC799A5-DD61-F84B-BD20-C98B6E0930BA}" presName="AccentHold3" presStyleLbl="node1" presStyleIdx="12" presStyleCnt="13"/>
      <dgm:spPr/>
    </dgm:pt>
  </dgm:ptLst>
  <dgm:cxnLst>
    <dgm:cxn modelId="{3AD0048B-398E-424B-9FA5-282415CAC3A6}" type="presOf" srcId="{9DC799A5-DD61-F84B-BD20-C98B6E0930BA}" destId="{5319F823-FEA0-9143-982C-F6ED0B69CC24}" srcOrd="0" destOrd="0" presId="urn:microsoft.com/office/officeart/2009/3/layout/CircleRelationship"/>
    <dgm:cxn modelId="{42856C9A-DC1C-FD4E-8737-F9EF33EAD779}" type="presOf" srcId="{053C5E89-5A93-B641-BE15-D86107C76414}" destId="{AF0AEF16-6E1C-2043-9C58-014116C2E9F1}" srcOrd="0" destOrd="0" presId="urn:microsoft.com/office/officeart/2009/3/layout/CircleRelationship"/>
    <dgm:cxn modelId="{C0A93FA4-9A84-5B42-85C1-ECF6E78C41DE}" srcId="{1BC99F87-3586-FF46-A4DA-482C527F7BA6}" destId="{9DC799A5-DD61-F84B-BD20-C98B6E0930BA}" srcOrd="1" destOrd="0" parTransId="{1DDFB291-A3CE-5F42-B850-626D4E41B0B2}" sibTransId="{0BFDB8B6-4E4F-AE43-8E78-2C543D0F7A87}"/>
    <dgm:cxn modelId="{611D6FC1-893B-9045-B28F-E01145B5071A}" srcId="{053C5E89-5A93-B641-BE15-D86107C76414}" destId="{1BC99F87-3586-FF46-A4DA-482C527F7BA6}" srcOrd="0" destOrd="0" parTransId="{DB2D59AF-3B22-F943-A335-6DA6F08A1729}" sibTransId="{AC3EC94D-F72A-CC41-ADDB-7BCD0E22880A}"/>
    <dgm:cxn modelId="{10A8ACC2-86DD-204E-9620-C1BF4EC37C54}" type="presOf" srcId="{1BC99F87-3586-FF46-A4DA-482C527F7BA6}" destId="{21F16CA1-235B-094E-A68B-CFF59CBB0C21}" srcOrd="0" destOrd="0" presId="urn:microsoft.com/office/officeart/2009/3/layout/CircleRelationship"/>
    <dgm:cxn modelId="{A729ADE2-7E56-AF4C-945A-383BBA3C3ABF}" type="presOf" srcId="{58961F11-3A51-3C41-9F86-DF1D2C69CB7C}" destId="{9DAB0E75-1A2B-2A46-B73C-4AFF007E8CD6}" srcOrd="0" destOrd="0" presId="urn:microsoft.com/office/officeart/2009/3/layout/CircleRelationship"/>
    <dgm:cxn modelId="{AC4BEDF0-EB24-2E40-9A2B-4D9EF0EB6A1E}" srcId="{1BC99F87-3586-FF46-A4DA-482C527F7BA6}" destId="{58961F11-3A51-3C41-9F86-DF1D2C69CB7C}" srcOrd="0" destOrd="0" parTransId="{534BD9B0-44BB-6B43-9E5B-7CBD11D66135}" sibTransId="{D08186C6-0B95-9749-96E1-D6F800A81A69}"/>
    <dgm:cxn modelId="{AF678A2F-794A-6A4A-8643-AF47509BA957}" type="presParOf" srcId="{AF0AEF16-6E1C-2043-9C58-014116C2E9F1}" destId="{21F16CA1-235B-094E-A68B-CFF59CBB0C21}" srcOrd="0" destOrd="0" presId="urn:microsoft.com/office/officeart/2009/3/layout/CircleRelationship"/>
    <dgm:cxn modelId="{08DA9636-CF60-4F4E-A28D-A6F3472BA2F9}" type="presParOf" srcId="{AF0AEF16-6E1C-2043-9C58-014116C2E9F1}" destId="{F8342D3E-D9D2-D44E-B552-70FD44022A98}" srcOrd="1" destOrd="0" presId="urn:microsoft.com/office/officeart/2009/3/layout/CircleRelationship"/>
    <dgm:cxn modelId="{2B7C4AB9-1B22-804D-A63C-2FE32D8A8046}" type="presParOf" srcId="{AF0AEF16-6E1C-2043-9C58-014116C2E9F1}" destId="{878638DD-1BDD-264C-86C4-9C81EC4A9532}" srcOrd="2" destOrd="0" presId="urn:microsoft.com/office/officeart/2009/3/layout/CircleRelationship"/>
    <dgm:cxn modelId="{316619EC-0992-8A41-B5A1-9C7034D7FD56}" type="presParOf" srcId="{AF0AEF16-6E1C-2043-9C58-014116C2E9F1}" destId="{6C816317-1B79-3C47-8E76-F3CFD545541A}" srcOrd="3" destOrd="0" presId="urn:microsoft.com/office/officeart/2009/3/layout/CircleRelationship"/>
    <dgm:cxn modelId="{0866C69C-F73B-CB49-996E-52F849C9B95B}" type="presParOf" srcId="{AF0AEF16-6E1C-2043-9C58-014116C2E9F1}" destId="{6E2A0BB9-FA42-EC42-A5EE-12A52C3642E1}" srcOrd="4" destOrd="0" presId="urn:microsoft.com/office/officeart/2009/3/layout/CircleRelationship"/>
    <dgm:cxn modelId="{09A4CAB9-8981-434C-80E0-C0E09D745EBA}" type="presParOf" srcId="{AF0AEF16-6E1C-2043-9C58-014116C2E9F1}" destId="{83E4C050-65EE-E948-A9C9-EAE969CCA57C}" srcOrd="5" destOrd="0" presId="urn:microsoft.com/office/officeart/2009/3/layout/CircleRelationship"/>
    <dgm:cxn modelId="{B73FA08F-04B1-984A-B526-E0F89E537293}" type="presParOf" srcId="{AF0AEF16-6E1C-2043-9C58-014116C2E9F1}" destId="{4F6E486B-147A-0E42-88CB-7B5374FEAD31}" srcOrd="6" destOrd="0" presId="urn:microsoft.com/office/officeart/2009/3/layout/CircleRelationship"/>
    <dgm:cxn modelId="{4F213121-3791-4C42-9940-22D9C89B0548}" type="presParOf" srcId="{AF0AEF16-6E1C-2043-9C58-014116C2E9F1}" destId="{9DAB0E75-1A2B-2A46-B73C-4AFF007E8CD6}" srcOrd="7" destOrd="0" presId="urn:microsoft.com/office/officeart/2009/3/layout/CircleRelationship"/>
    <dgm:cxn modelId="{B60D32C2-5784-3243-9758-6389979AE175}" type="presParOf" srcId="{AF0AEF16-6E1C-2043-9C58-014116C2E9F1}" destId="{F46C0D7A-123B-6842-B866-9819EF61AC11}" srcOrd="8" destOrd="0" presId="urn:microsoft.com/office/officeart/2009/3/layout/CircleRelationship"/>
    <dgm:cxn modelId="{06B71753-7DD5-214F-8157-440118F8BD76}" type="presParOf" srcId="{F46C0D7A-123B-6842-B866-9819EF61AC11}" destId="{913874BB-6B9B-EF43-91E4-6182A8C3C163}" srcOrd="0" destOrd="0" presId="urn:microsoft.com/office/officeart/2009/3/layout/CircleRelationship"/>
    <dgm:cxn modelId="{F0C7C23B-6421-BD4F-86D1-9E2D8DC8ADC0}" type="presParOf" srcId="{AF0AEF16-6E1C-2043-9C58-014116C2E9F1}" destId="{0C08D6F0-E29E-BE4B-A9E9-8BE2041D5D9C}" srcOrd="9" destOrd="0" presId="urn:microsoft.com/office/officeart/2009/3/layout/CircleRelationship"/>
    <dgm:cxn modelId="{8CEBA292-DE69-5A42-8DA0-DD9F07F60382}" type="presParOf" srcId="{0C08D6F0-E29E-BE4B-A9E9-8BE2041D5D9C}" destId="{97FB6B62-0917-1F45-B3AD-E6130E9B600F}" srcOrd="0" destOrd="0" presId="urn:microsoft.com/office/officeart/2009/3/layout/CircleRelationship"/>
    <dgm:cxn modelId="{A6C719A7-0C7B-134E-964E-D7019D64DA88}" type="presParOf" srcId="{AF0AEF16-6E1C-2043-9C58-014116C2E9F1}" destId="{5319F823-FEA0-9143-982C-F6ED0B69CC24}" srcOrd="10" destOrd="0" presId="urn:microsoft.com/office/officeart/2009/3/layout/CircleRelationship"/>
    <dgm:cxn modelId="{B3BAB1E2-C033-C74B-BB12-C4FF9A2A85D6}" type="presParOf" srcId="{AF0AEF16-6E1C-2043-9C58-014116C2E9F1}" destId="{26478E39-2B71-B54A-8F73-57D71425E6DB}" srcOrd="11" destOrd="0" presId="urn:microsoft.com/office/officeart/2009/3/layout/CircleRelationship"/>
    <dgm:cxn modelId="{E158DFB9-BF7C-5748-8D75-925214E14ECD}" type="presParOf" srcId="{26478E39-2B71-B54A-8F73-57D71425E6DB}" destId="{E7EA3ACB-EACF-4C40-9B8E-75B7D42661E2}" srcOrd="0" destOrd="0" presId="urn:microsoft.com/office/officeart/2009/3/layout/CircleRelationship"/>
    <dgm:cxn modelId="{C88F64EE-98B4-3D41-A2FE-DE87C6CCD332}" type="presParOf" srcId="{AF0AEF16-6E1C-2043-9C58-014116C2E9F1}" destId="{C53FB520-BC4D-2747-9DCD-44990B9A725F}" srcOrd="12" destOrd="0" presId="urn:microsoft.com/office/officeart/2009/3/layout/CircleRelationship"/>
    <dgm:cxn modelId="{9A8C9EDB-BC90-DC41-9D41-B54A0EC17CA9}" type="presParOf" srcId="{C53FB520-BC4D-2747-9DCD-44990B9A725F}" destId="{85F5C12E-671F-F545-B897-AC3C3D19E66F}" srcOrd="0" destOrd="0" presId="urn:microsoft.com/office/officeart/2009/3/layout/CircleRelationship"/>
    <dgm:cxn modelId="{D30E6722-EFCB-0B4E-A93F-75E5872496EC}" type="presParOf" srcId="{AF0AEF16-6E1C-2043-9C58-014116C2E9F1}" destId="{0CA3F9E1-1769-4342-8A79-0D20267834DF}" srcOrd="13" destOrd="0" presId="urn:microsoft.com/office/officeart/2009/3/layout/CircleRelationship"/>
    <dgm:cxn modelId="{32FD7A7A-2589-044C-A50D-DF019D865B78}" type="presParOf" srcId="{0CA3F9E1-1769-4342-8A79-0D20267834DF}" destId="{5DEA84DC-E789-0A48-94AC-A97247AFA84B}"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91C26-477F-C341-8B01-259D0BDD12DE}">
      <dsp:nvSpPr>
        <dsp:cNvPr id="0" name=""/>
        <dsp:cNvSpPr/>
      </dsp:nvSpPr>
      <dsp:spPr>
        <a:xfrm rot="5400000">
          <a:off x="3749001" y="-1400397"/>
          <a:ext cx="929107" cy="3965699"/>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Investment Proposals</a:t>
          </a:r>
        </a:p>
        <a:p>
          <a:pPr marL="171450" lvl="1" indent="-171450" algn="l" defTabSz="711200">
            <a:lnSpc>
              <a:spcPct val="90000"/>
            </a:lnSpc>
            <a:spcBef>
              <a:spcPct val="0"/>
            </a:spcBef>
            <a:spcAft>
              <a:spcPct val="15000"/>
            </a:spcAft>
            <a:buChar char="•"/>
          </a:pPr>
          <a:r>
            <a:rPr lang="en-US" sz="1600" kern="1200" dirty="0"/>
            <a:t>Market Research</a:t>
          </a:r>
        </a:p>
        <a:p>
          <a:pPr marL="171450" lvl="1" indent="-171450" algn="l" defTabSz="711200">
            <a:lnSpc>
              <a:spcPct val="90000"/>
            </a:lnSpc>
            <a:spcBef>
              <a:spcPct val="0"/>
            </a:spcBef>
            <a:spcAft>
              <a:spcPct val="15000"/>
            </a:spcAft>
            <a:buChar char="•"/>
          </a:pPr>
          <a:r>
            <a:rPr lang="en-US" sz="1600" kern="1200" dirty="0"/>
            <a:t>Supply chains</a:t>
          </a:r>
        </a:p>
      </dsp:txBody>
      <dsp:txXfrm rot="-5400000">
        <a:off x="2230706" y="163253"/>
        <a:ext cx="3920344" cy="838397"/>
      </dsp:txXfrm>
    </dsp:sp>
    <dsp:sp modelId="{58A9DEDD-886C-7642-BA82-A7F0ED0F1A6A}">
      <dsp:nvSpPr>
        <dsp:cNvPr id="0" name=""/>
        <dsp:cNvSpPr/>
      </dsp:nvSpPr>
      <dsp:spPr>
        <a:xfrm>
          <a:off x="0" y="1759"/>
          <a:ext cx="2230705" cy="1161384"/>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Corporate</a:t>
          </a:r>
        </a:p>
      </dsp:txBody>
      <dsp:txXfrm>
        <a:off x="56694" y="58453"/>
        <a:ext cx="2117317" cy="1047996"/>
      </dsp:txXfrm>
    </dsp:sp>
    <dsp:sp modelId="{58C1147A-594A-FB48-8715-CEBB4C2F6B22}">
      <dsp:nvSpPr>
        <dsp:cNvPr id="0" name=""/>
        <dsp:cNvSpPr/>
      </dsp:nvSpPr>
      <dsp:spPr>
        <a:xfrm rot="5400000">
          <a:off x="3749001" y="-180943"/>
          <a:ext cx="929107" cy="3965699"/>
        </a:xfrm>
        <a:prstGeom prst="round2SameRect">
          <a:avLst/>
        </a:prstGeom>
        <a:solidFill>
          <a:schemeClr val="accent4">
            <a:tint val="40000"/>
            <a:alpha val="90000"/>
            <a:hueOff val="4075676"/>
            <a:satOff val="-27487"/>
            <a:lumOff val="-3414"/>
            <a:alphaOff val="0"/>
          </a:schemeClr>
        </a:solidFill>
        <a:ln w="9525" cap="flat" cmpd="sng" algn="ctr">
          <a:solidFill>
            <a:schemeClr val="accent4">
              <a:tint val="40000"/>
              <a:alpha val="90000"/>
              <a:hueOff val="4075676"/>
              <a:satOff val="-27487"/>
              <a:lumOff val="-34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Donor Investment</a:t>
          </a:r>
        </a:p>
        <a:p>
          <a:pPr marL="171450" lvl="1" indent="-171450" algn="l" defTabSz="711200">
            <a:lnSpc>
              <a:spcPct val="90000"/>
            </a:lnSpc>
            <a:spcBef>
              <a:spcPct val="0"/>
            </a:spcBef>
            <a:spcAft>
              <a:spcPct val="15000"/>
            </a:spcAft>
            <a:buChar char="•"/>
          </a:pPr>
          <a:r>
            <a:rPr lang="en-US" sz="1600" kern="1200" dirty="0"/>
            <a:t>Fundraising Plans</a:t>
          </a:r>
        </a:p>
        <a:p>
          <a:pPr marL="171450" lvl="1" indent="-171450" algn="l" defTabSz="711200">
            <a:lnSpc>
              <a:spcPct val="90000"/>
            </a:lnSpc>
            <a:spcBef>
              <a:spcPct val="0"/>
            </a:spcBef>
            <a:spcAft>
              <a:spcPct val="15000"/>
            </a:spcAft>
            <a:buChar char="•"/>
          </a:pPr>
          <a:r>
            <a:rPr lang="en-US" sz="1600" kern="1200" dirty="0"/>
            <a:t>Volunteer Management</a:t>
          </a:r>
        </a:p>
      </dsp:txBody>
      <dsp:txXfrm rot="-5400000">
        <a:off x="2230706" y="1382707"/>
        <a:ext cx="3920344" cy="838397"/>
      </dsp:txXfrm>
    </dsp:sp>
    <dsp:sp modelId="{CD382F10-A4CD-0C4B-B401-FCD24542C3CC}">
      <dsp:nvSpPr>
        <dsp:cNvPr id="0" name=""/>
        <dsp:cNvSpPr/>
      </dsp:nvSpPr>
      <dsp:spPr>
        <a:xfrm>
          <a:off x="0" y="1221213"/>
          <a:ext cx="2230705" cy="1161384"/>
        </a:xfrm>
        <a:prstGeom prst="roundRect">
          <a:avLst/>
        </a:prstGeom>
        <a:gradFill rotWithShape="0">
          <a:gsLst>
            <a:gs pos="0">
              <a:schemeClr val="accent4">
                <a:hueOff val="3980089"/>
                <a:satOff val="-15324"/>
                <a:lumOff val="-15392"/>
                <a:alphaOff val="0"/>
                <a:tint val="100000"/>
                <a:shade val="100000"/>
                <a:satMod val="130000"/>
              </a:schemeClr>
            </a:gs>
            <a:gs pos="100000">
              <a:schemeClr val="accent4">
                <a:hueOff val="3980089"/>
                <a:satOff val="-15324"/>
                <a:lumOff val="-15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Nonprofits</a:t>
          </a:r>
        </a:p>
      </dsp:txBody>
      <dsp:txXfrm>
        <a:off x="56694" y="1277907"/>
        <a:ext cx="2117317" cy="1047996"/>
      </dsp:txXfrm>
    </dsp:sp>
    <dsp:sp modelId="{9CF3D5AF-050E-4844-AF50-7BD3AC1ADF10}">
      <dsp:nvSpPr>
        <dsp:cNvPr id="0" name=""/>
        <dsp:cNvSpPr/>
      </dsp:nvSpPr>
      <dsp:spPr>
        <a:xfrm rot="5400000">
          <a:off x="3749001" y="1038510"/>
          <a:ext cx="929107" cy="3965699"/>
        </a:xfrm>
        <a:prstGeom prst="round2SameRect">
          <a:avLst/>
        </a:prstGeom>
        <a:solidFill>
          <a:schemeClr val="accent4">
            <a:tint val="40000"/>
            <a:alpha val="90000"/>
            <a:hueOff val="8151352"/>
            <a:satOff val="-54975"/>
            <a:lumOff val="-6829"/>
            <a:alphaOff val="0"/>
          </a:schemeClr>
        </a:solidFill>
        <a:ln w="9525" cap="flat" cmpd="sng" algn="ctr">
          <a:solidFill>
            <a:schemeClr val="accent4">
              <a:tint val="40000"/>
              <a:alpha val="90000"/>
              <a:hueOff val="8151352"/>
              <a:satOff val="-54975"/>
              <a:lumOff val="-68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Sponsorship</a:t>
          </a:r>
        </a:p>
        <a:p>
          <a:pPr marL="171450" lvl="1" indent="-171450" algn="l" defTabSz="711200">
            <a:lnSpc>
              <a:spcPct val="90000"/>
            </a:lnSpc>
            <a:spcBef>
              <a:spcPct val="0"/>
            </a:spcBef>
            <a:spcAft>
              <a:spcPct val="15000"/>
            </a:spcAft>
            <a:buChar char="•"/>
          </a:pPr>
          <a:r>
            <a:rPr lang="en-US" sz="1600" kern="1200" dirty="0"/>
            <a:t>Member Recruitment</a:t>
          </a:r>
        </a:p>
        <a:p>
          <a:pPr marL="171450" lvl="1" indent="-171450" algn="l" defTabSz="711200">
            <a:lnSpc>
              <a:spcPct val="90000"/>
            </a:lnSpc>
            <a:spcBef>
              <a:spcPct val="0"/>
            </a:spcBef>
            <a:spcAft>
              <a:spcPct val="15000"/>
            </a:spcAft>
            <a:buChar char="•"/>
          </a:pPr>
          <a:r>
            <a:rPr lang="en-US" sz="1600" kern="1200" dirty="0"/>
            <a:t>Team Structure </a:t>
          </a:r>
        </a:p>
      </dsp:txBody>
      <dsp:txXfrm rot="-5400000">
        <a:off x="2230706" y="2602161"/>
        <a:ext cx="3920344" cy="838397"/>
      </dsp:txXfrm>
    </dsp:sp>
    <dsp:sp modelId="{08EB019C-98C1-8844-82E4-3092A6C06568}">
      <dsp:nvSpPr>
        <dsp:cNvPr id="0" name=""/>
        <dsp:cNvSpPr/>
      </dsp:nvSpPr>
      <dsp:spPr>
        <a:xfrm>
          <a:off x="0" y="2440667"/>
          <a:ext cx="2230705" cy="1161384"/>
        </a:xfrm>
        <a:prstGeom prst="roundRect">
          <a:avLst/>
        </a:prstGeom>
        <a:gradFill rotWithShape="0">
          <a:gsLst>
            <a:gs pos="0">
              <a:schemeClr val="accent4">
                <a:hueOff val="7960179"/>
                <a:satOff val="-30648"/>
                <a:lumOff val="-30784"/>
                <a:alphaOff val="0"/>
                <a:tint val="100000"/>
                <a:shade val="100000"/>
                <a:satMod val="130000"/>
              </a:schemeClr>
            </a:gs>
            <a:gs pos="100000">
              <a:schemeClr val="accent4">
                <a:hueOff val="7960179"/>
                <a:satOff val="-30648"/>
                <a:lumOff val="-3078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FIRST Teams</a:t>
          </a:r>
        </a:p>
      </dsp:txBody>
      <dsp:txXfrm>
        <a:off x="56694" y="2497361"/>
        <a:ext cx="2117317" cy="1047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16CA1-235B-094E-A68B-CFF59CBB0C21}">
      <dsp:nvSpPr>
        <dsp:cNvPr id="0" name=""/>
        <dsp:cNvSpPr/>
      </dsp:nvSpPr>
      <dsp:spPr>
        <a:xfrm>
          <a:off x="1311617" y="140548"/>
          <a:ext cx="3084929" cy="3084863"/>
        </a:xfrm>
        <a:prstGeom prst="ellips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Goal</a:t>
          </a:r>
        </a:p>
      </dsp:txBody>
      <dsp:txXfrm>
        <a:off x="1763394" y="592316"/>
        <a:ext cx="2181375" cy="2181327"/>
      </dsp:txXfrm>
    </dsp:sp>
    <dsp:sp modelId="{F8342D3E-D9D2-D44E-B552-70FD44022A98}">
      <dsp:nvSpPr>
        <dsp:cNvPr id="0" name=""/>
        <dsp:cNvSpPr/>
      </dsp:nvSpPr>
      <dsp:spPr>
        <a:xfrm>
          <a:off x="3071811" y="0"/>
          <a:ext cx="343088" cy="343082"/>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638DD-1BDD-264C-86C4-9C81EC4A9532}">
      <dsp:nvSpPr>
        <dsp:cNvPr id="0" name=""/>
        <dsp:cNvSpPr/>
      </dsp:nvSpPr>
      <dsp:spPr>
        <a:xfrm>
          <a:off x="2259413" y="2996209"/>
          <a:ext cx="248423" cy="248663"/>
        </a:xfrm>
        <a:prstGeom prst="ellipse">
          <a:avLst/>
        </a:prstGeom>
        <a:gradFill rotWithShape="0">
          <a:gsLst>
            <a:gs pos="0">
              <a:schemeClr val="accent4">
                <a:hueOff val="663348"/>
                <a:satOff val="-2554"/>
                <a:lumOff val="-2565"/>
                <a:alphaOff val="0"/>
                <a:tint val="100000"/>
                <a:shade val="100000"/>
                <a:satMod val="130000"/>
              </a:schemeClr>
            </a:gs>
            <a:gs pos="100000">
              <a:schemeClr val="accent4">
                <a:hueOff val="663348"/>
                <a:satOff val="-2554"/>
                <a:lumOff val="-256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C816317-1B79-3C47-8E76-F3CFD545541A}">
      <dsp:nvSpPr>
        <dsp:cNvPr id="0" name=""/>
        <dsp:cNvSpPr/>
      </dsp:nvSpPr>
      <dsp:spPr>
        <a:xfrm>
          <a:off x="4595055" y="1392512"/>
          <a:ext cx="248423" cy="248663"/>
        </a:xfrm>
        <a:prstGeom prst="ellipse">
          <a:avLst/>
        </a:prstGeom>
        <a:gradFill rotWithShape="0">
          <a:gsLst>
            <a:gs pos="0">
              <a:schemeClr val="accent4">
                <a:hueOff val="1326697"/>
                <a:satOff val="-5108"/>
                <a:lumOff val="-5131"/>
                <a:alphaOff val="0"/>
                <a:tint val="100000"/>
                <a:shade val="100000"/>
                <a:satMod val="130000"/>
              </a:schemeClr>
            </a:gs>
            <a:gs pos="100000">
              <a:schemeClr val="accent4">
                <a:hueOff val="1326697"/>
                <a:satOff val="-5108"/>
                <a:lumOff val="-513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E2A0BB9-FA42-EC42-A5EE-12A52C3642E1}">
      <dsp:nvSpPr>
        <dsp:cNvPr id="0" name=""/>
        <dsp:cNvSpPr/>
      </dsp:nvSpPr>
      <dsp:spPr>
        <a:xfrm>
          <a:off x="3406293" y="3260729"/>
          <a:ext cx="343088" cy="343082"/>
        </a:xfrm>
        <a:prstGeom prst="ellipse">
          <a:avLst/>
        </a:prstGeom>
        <a:gradFill rotWithShape="0">
          <a:gsLst>
            <a:gs pos="0">
              <a:schemeClr val="accent4">
                <a:hueOff val="1990045"/>
                <a:satOff val="-7662"/>
                <a:lumOff val="-7696"/>
                <a:alphaOff val="0"/>
                <a:tint val="100000"/>
                <a:shade val="100000"/>
                <a:satMod val="130000"/>
              </a:schemeClr>
            </a:gs>
            <a:gs pos="100000">
              <a:schemeClr val="accent4">
                <a:hueOff val="1990045"/>
                <a:satOff val="-7662"/>
                <a:lumOff val="-769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E4C050-65EE-E948-A9C9-EAE969CCA57C}">
      <dsp:nvSpPr>
        <dsp:cNvPr id="0" name=""/>
        <dsp:cNvSpPr/>
      </dsp:nvSpPr>
      <dsp:spPr>
        <a:xfrm>
          <a:off x="2329982" y="487595"/>
          <a:ext cx="248423" cy="248663"/>
        </a:xfrm>
        <a:prstGeom prst="ellipse">
          <a:avLst/>
        </a:prstGeom>
        <a:gradFill rotWithShape="0">
          <a:gsLst>
            <a:gs pos="0">
              <a:schemeClr val="accent4">
                <a:hueOff val="2653393"/>
                <a:satOff val="-10216"/>
                <a:lumOff val="-10261"/>
                <a:alphaOff val="0"/>
                <a:tint val="100000"/>
                <a:shade val="100000"/>
                <a:satMod val="130000"/>
              </a:schemeClr>
            </a:gs>
            <a:gs pos="100000">
              <a:schemeClr val="accent4">
                <a:hueOff val="2653393"/>
                <a:satOff val="-10216"/>
                <a:lumOff val="-1026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6E486B-147A-0E42-88CB-7B5374FEAD31}">
      <dsp:nvSpPr>
        <dsp:cNvPr id="0" name=""/>
        <dsp:cNvSpPr/>
      </dsp:nvSpPr>
      <dsp:spPr>
        <a:xfrm>
          <a:off x="1546845" y="1910020"/>
          <a:ext cx="248423" cy="248663"/>
        </a:xfrm>
        <a:prstGeom prst="ellipse">
          <a:avLst/>
        </a:prstGeom>
        <a:gradFill rotWithShape="0">
          <a:gsLst>
            <a:gs pos="0">
              <a:schemeClr val="accent4">
                <a:hueOff val="3316741"/>
                <a:satOff val="-12770"/>
                <a:lumOff val="-12827"/>
                <a:alphaOff val="0"/>
                <a:tint val="100000"/>
                <a:shade val="100000"/>
                <a:satMod val="130000"/>
              </a:schemeClr>
            </a:gs>
            <a:gs pos="100000">
              <a:schemeClr val="accent4">
                <a:hueOff val="3316741"/>
                <a:satOff val="-12770"/>
                <a:lumOff val="-1282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AB0E75-1A2B-2A46-B73C-4AFF007E8CD6}">
      <dsp:nvSpPr>
        <dsp:cNvPr id="0" name=""/>
        <dsp:cNvSpPr/>
      </dsp:nvSpPr>
      <dsp:spPr>
        <a:xfrm>
          <a:off x="347755" y="697337"/>
          <a:ext cx="1254166" cy="1253766"/>
        </a:xfrm>
        <a:prstGeom prst="ellipse">
          <a:avLst/>
        </a:prstGeom>
        <a:gradFill rotWithShape="0">
          <a:gsLst>
            <a:gs pos="0">
              <a:schemeClr val="accent4">
                <a:hueOff val="3980089"/>
                <a:satOff val="-15324"/>
                <a:lumOff val="-15392"/>
                <a:alphaOff val="0"/>
                <a:tint val="100000"/>
                <a:shade val="100000"/>
                <a:satMod val="130000"/>
              </a:schemeClr>
            </a:gs>
            <a:gs pos="100000">
              <a:schemeClr val="accent4">
                <a:hueOff val="3980089"/>
                <a:satOff val="-15324"/>
                <a:lumOff val="-15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Obj</a:t>
          </a:r>
          <a:endParaRPr lang="en-US" sz="3400" kern="1200" dirty="0"/>
        </a:p>
      </dsp:txBody>
      <dsp:txXfrm>
        <a:off x="531423" y="880947"/>
        <a:ext cx="886830" cy="886546"/>
      </dsp:txXfrm>
    </dsp:sp>
    <dsp:sp modelId="{913874BB-6B9B-EF43-91E4-6182A8C3C163}">
      <dsp:nvSpPr>
        <dsp:cNvPr id="0" name=""/>
        <dsp:cNvSpPr/>
      </dsp:nvSpPr>
      <dsp:spPr>
        <a:xfrm>
          <a:off x="2724706" y="498407"/>
          <a:ext cx="343088" cy="343082"/>
        </a:xfrm>
        <a:prstGeom prst="ellipse">
          <a:avLst/>
        </a:prstGeom>
        <a:gradFill rotWithShape="0">
          <a:gsLst>
            <a:gs pos="0">
              <a:schemeClr val="accent4">
                <a:hueOff val="4643438"/>
                <a:satOff val="-17878"/>
                <a:lumOff val="-17957"/>
                <a:alphaOff val="0"/>
                <a:tint val="100000"/>
                <a:shade val="100000"/>
                <a:satMod val="130000"/>
              </a:schemeClr>
            </a:gs>
            <a:gs pos="100000">
              <a:schemeClr val="accent4">
                <a:hueOff val="4643438"/>
                <a:satOff val="-17878"/>
                <a:lumOff val="-179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FB6B62-0917-1F45-B3AD-E6130E9B600F}">
      <dsp:nvSpPr>
        <dsp:cNvPr id="0" name=""/>
        <dsp:cNvSpPr/>
      </dsp:nvSpPr>
      <dsp:spPr>
        <a:xfrm>
          <a:off x="465369" y="2318692"/>
          <a:ext cx="620198" cy="620216"/>
        </a:xfrm>
        <a:prstGeom prst="ellipse">
          <a:avLst/>
        </a:prstGeom>
        <a:gradFill rotWithShape="0">
          <a:gsLst>
            <a:gs pos="0">
              <a:schemeClr val="accent4">
                <a:hueOff val="5306786"/>
                <a:satOff val="-20432"/>
                <a:lumOff val="-20523"/>
                <a:alphaOff val="0"/>
                <a:tint val="100000"/>
                <a:shade val="100000"/>
                <a:satMod val="130000"/>
              </a:schemeClr>
            </a:gs>
            <a:gs pos="100000">
              <a:schemeClr val="accent4">
                <a:hueOff val="5306786"/>
                <a:satOff val="-20432"/>
                <a:lumOff val="-2052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319F823-FEA0-9143-982C-F6ED0B69CC24}">
      <dsp:nvSpPr>
        <dsp:cNvPr id="0" name=""/>
        <dsp:cNvSpPr/>
      </dsp:nvSpPr>
      <dsp:spPr>
        <a:xfrm>
          <a:off x="4712669" y="107393"/>
          <a:ext cx="1254166" cy="1253766"/>
        </a:xfrm>
        <a:prstGeom prst="ellipse">
          <a:avLst/>
        </a:prstGeom>
        <a:gradFill rotWithShape="0">
          <a:gsLst>
            <a:gs pos="0">
              <a:schemeClr val="accent4">
                <a:hueOff val="5970134"/>
                <a:satOff val="-22986"/>
                <a:lumOff val="-23088"/>
                <a:alphaOff val="0"/>
                <a:tint val="100000"/>
                <a:shade val="100000"/>
                <a:satMod val="130000"/>
              </a:schemeClr>
            </a:gs>
            <a:gs pos="100000">
              <a:schemeClr val="accent4">
                <a:hueOff val="5970134"/>
                <a:satOff val="-22986"/>
                <a:lumOff val="-2308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Obj</a:t>
          </a:r>
          <a:endParaRPr lang="en-US" sz="3400" kern="1200" dirty="0"/>
        </a:p>
      </dsp:txBody>
      <dsp:txXfrm>
        <a:off x="4896337" y="291003"/>
        <a:ext cx="886830" cy="886546"/>
      </dsp:txXfrm>
    </dsp:sp>
    <dsp:sp modelId="{E7EA3ACB-EACF-4C40-9B8E-75B7D42661E2}">
      <dsp:nvSpPr>
        <dsp:cNvPr id="0" name=""/>
        <dsp:cNvSpPr/>
      </dsp:nvSpPr>
      <dsp:spPr>
        <a:xfrm>
          <a:off x="4153286" y="973029"/>
          <a:ext cx="343088" cy="343082"/>
        </a:xfrm>
        <a:prstGeom prst="ellipse">
          <a:avLst/>
        </a:prstGeom>
        <a:gradFill rotWithShape="0">
          <a:gsLst>
            <a:gs pos="0">
              <a:schemeClr val="accent4">
                <a:hueOff val="6633482"/>
                <a:satOff val="-25540"/>
                <a:lumOff val="-25653"/>
                <a:alphaOff val="0"/>
                <a:tint val="100000"/>
                <a:shade val="100000"/>
                <a:satMod val="130000"/>
              </a:schemeClr>
            </a:gs>
            <a:gs pos="100000">
              <a:schemeClr val="accent4">
                <a:hueOff val="6633482"/>
                <a:satOff val="-25540"/>
                <a:lumOff val="-2565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F5C12E-671F-F545-B897-AC3C3D19E66F}">
      <dsp:nvSpPr>
        <dsp:cNvPr id="0" name=""/>
        <dsp:cNvSpPr/>
      </dsp:nvSpPr>
      <dsp:spPr>
        <a:xfrm>
          <a:off x="229568" y="3056753"/>
          <a:ext cx="248423" cy="248663"/>
        </a:xfrm>
        <a:prstGeom prst="ellipse">
          <a:avLst/>
        </a:prstGeom>
        <a:gradFill rotWithShape="0">
          <a:gsLst>
            <a:gs pos="0">
              <a:schemeClr val="accent4">
                <a:hueOff val="7296831"/>
                <a:satOff val="-28094"/>
                <a:lumOff val="-28219"/>
                <a:alphaOff val="0"/>
                <a:tint val="100000"/>
                <a:shade val="100000"/>
                <a:satMod val="130000"/>
              </a:schemeClr>
            </a:gs>
            <a:gs pos="100000">
              <a:schemeClr val="accent4">
                <a:hueOff val="7296831"/>
                <a:satOff val="-28094"/>
                <a:lumOff val="-2821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EA84DC-E789-0A48-94AC-A97247AFA84B}">
      <dsp:nvSpPr>
        <dsp:cNvPr id="0" name=""/>
        <dsp:cNvSpPr/>
      </dsp:nvSpPr>
      <dsp:spPr>
        <a:xfrm>
          <a:off x="2706920" y="2702859"/>
          <a:ext cx="248423" cy="248663"/>
        </a:xfrm>
        <a:prstGeom prst="ellipse">
          <a:avLst/>
        </a:prstGeom>
        <a:gradFill rotWithShape="0">
          <a:gsLst>
            <a:gs pos="0">
              <a:schemeClr val="accent4">
                <a:hueOff val="7960179"/>
                <a:satOff val="-30648"/>
                <a:lumOff val="-30784"/>
                <a:alphaOff val="0"/>
                <a:tint val="100000"/>
                <a:shade val="100000"/>
                <a:satMod val="130000"/>
              </a:schemeClr>
            </a:gs>
            <a:gs pos="100000">
              <a:schemeClr val="accent4">
                <a:hueOff val="7960179"/>
                <a:satOff val="-30648"/>
                <a:lumOff val="-3078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400425" cy="469900"/>
          </a:xfrm>
          <a:prstGeom prst="rect">
            <a:avLst/>
          </a:prstGeom>
        </p:spPr>
        <p:txBody>
          <a:bodyPr vert="horz" lIns="94110" tIns="47055" rIns="94110" bIns="47055" rtlCol="0"/>
          <a:lstStyle>
            <a:lvl1pPr algn="l" eaLnBrk="1" hangingPunct="1">
              <a:defRPr sz="1200">
                <a:latin typeface="Arial" pitchFamily="34" charset="0"/>
              </a:defRPr>
            </a:lvl1pPr>
          </a:lstStyle>
          <a:p>
            <a:pPr>
              <a:defRPr/>
            </a:pPr>
            <a:r>
              <a:rPr lang="en-US"/>
              <a:t>Maryland </a:t>
            </a:r>
            <a:r>
              <a:rPr lang="en-US" i="1"/>
              <a:t>FIRST</a:t>
            </a:r>
            <a:r>
              <a:rPr lang="en-US"/>
              <a:t> – Network Solutions Presentation</a:t>
            </a:r>
          </a:p>
        </p:txBody>
      </p:sp>
      <p:sp>
        <p:nvSpPr>
          <p:cNvPr id="3" name="Date Placeholder 2"/>
          <p:cNvSpPr>
            <a:spLocks noGrp="1"/>
          </p:cNvSpPr>
          <p:nvPr>
            <p:ph type="dt" sz="quarter" idx="1"/>
          </p:nvPr>
        </p:nvSpPr>
        <p:spPr>
          <a:xfrm>
            <a:off x="4008438" y="0"/>
            <a:ext cx="3067050" cy="469900"/>
          </a:xfrm>
          <a:prstGeom prst="rect">
            <a:avLst/>
          </a:prstGeom>
        </p:spPr>
        <p:txBody>
          <a:bodyPr vert="horz" lIns="94110" tIns="47055" rIns="94110" bIns="47055" rtlCol="0"/>
          <a:lstStyle>
            <a:lvl1pPr algn="r" eaLnBrk="1" hangingPunct="1">
              <a:defRPr sz="1200">
                <a:latin typeface="Arial" pitchFamily="34" charset="0"/>
              </a:defRPr>
            </a:lvl1pPr>
          </a:lstStyle>
          <a:p>
            <a:pPr>
              <a:defRPr/>
            </a:pPr>
            <a:r>
              <a:rPr lang="en-US"/>
              <a:t>7/14/2011</a:t>
            </a:r>
          </a:p>
        </p:txBody>
      </p:sp>
      <p:sp>
        <p:nvSpPr>
          <p:cNvPr id="4" name="Footer Placeholder 3"/>
          <p:cNvSpPr>
            <a:spLocks noGrp="1"/>
          </p:cNvSpPr>
          <p:nvPr>
            <p:ph type="ftr" sz="quarter" idx="2"/>
          </p:nvPr>
        </p:nvSpPr>
        <p:spPr>
          <a:xfrm>
            <a:off x="0" y="8921750"/>
            <a:ext cx="3067050" cy="469900"/>
          </a:xfrm>
          <a:prstGeom prst="rect">
            <a:avLst/>
          </a:prstGeom>
        </p:spPr>
        <p:txBody>
          <a:bodyPr vert="horz" lIns="94110" tIns="47055" rIns="94110" bIns="47055" rtlCol="0" anchor="b"/>
          <a:lstStyle>
            <a:lvl1pPr algn="l" eaLnBrk="1" hangingPunct="1">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4008438" y="8921750"/>
            <a:ext cx="3067050" cy="469900"/>
          </a:xfrm>
          <a:prstGeom prst="rect">
            <a:avLst/>
          </a:prstGeom>
        </p:spPr>
        <p:txBody>
          <a:bodyPr vert="horz" wrap="square" lIns="94110" tIns="47055" rIns="94110" bIns="47055" numCol="1" anchor="b" anchorCtr="0" compatLnSpc="1">
            <a:prstTxWarp prst="textNoShape">
              <a:avLst/>
            </a:prstTxWarp>
          </a:bodyPr>
          <a:lstStyle>
            <a:lvl1pPr algn="r" eaLnBrk="1" hangingPunct="1">
              <a:defRPr sz="1200" smtClean="0"/>
            </a:lvl1pPr>
          </a:lstStyle>
          <a:p>
            <a:pPr>
              <a:defRPr/>
            </a:pPr>
            <a:fld id="{F6199A6A-5FD7-4ED3-8F73-4B1C1CE9C0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4110" tIns="47055" rIns="94110" bIns="4705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08438" y="0"/>
            <a:ext cx="3067050" cy="469900"/>
          </a:xfrm>
          <a:prstGeom prst="rect">
            <a:avLst/>
          </a:prstGeom>
        </p:spPr>
        <p:txBody>
          <a:bodyPr vert="horz" lIns="94110" tIns="47055" rIns="94110" bIns="47055" rtlCol="0"/>
          <a:lstStyle>
            <a:lvl1pPr algn="r" eaLnBrk="1" fontAlgn="auto" hangingPunct="1">
              <a:spcBef>
                <a:spcPts val="0"/>
              </a:spcBef>
              <a:spcAft>
                <a:spcPts val="0"/>
              </a:spcAft>
              <a:defRPr sz="1200">
                <a:latin typeface="+mn-lt"/>
              </a:defRPr>
            </a:lvl1pPr>
          </a:lstStyle>
          <a:p>
            <a:pPr>
              <a:defRPr/>
            </a:pPr>
            <a:fld id="{A2B6DBFC-3DA0-4329-A05C-7BE2FFF6E505}" type="datetimeFigureOut">
              <a:rPr lang="en-US"/>
              <a:pPr>
                <a:defRPr/>
              </a:pPr>
              <a:t>12/13/2019</a:t>
            </a:fld>
            <a:endParaRPr lang="en-US" dirty="0"/>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lIns="94110" tIns="47055" rIns="94110" bIns="47055" rtlCol="0" anchor="ctr"/>
          <a:lstStyle/>
          <a:p>
            <a:pPr lvl="0"/>
            <a:endParaRPr lang="en-US" noProof="0" dirty="0"/>
          </a:p>
        </p:txBody>
      </p:sp>
      <p:sp>
        <p:nvSpPr>
          <p:cNvPr id="5" name="Notes Placeholder 4"/>
          <p:cNvSpPr>
            <a:spLocks noGrp="1"/>
          </p:cNvSpPr>
          <p:nvPr>
            <p:ph type="body" sz="quarter" idx="3"/>
          </p:nvPr>
        </p:nvSpPr>
        <p:spPr>
          <a:xfrm>
            <a:off x="708025" y="4462463"/>
            <a:ext cx="5661025" cy="4225925"/>
          </a:xfrm>
          <a:prstGeom prst="rect">
            <a:avLst/>
          </a:prstGeom>
        </p:spPr>
        <p:txBody>
          <a:bodyPr vert="horz" lIns="94110" tIns="47055" rIns="94110" bIns="4705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21750"/>
            <a:ext cx="3067050" cy="469900"/>
          </a:xfrm>
          <a:prstGeom prst="rect">
            <a:avLst/>
          </a:prstGeom>
        </p:spPr>
        <p:txBody>
          <a:bodyPr vert="horz" lIns="94110" tIns="47055" rIns="94110" bIns="4705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08438" y="8921750"/>
            <a:ext cx="3067050" cy="469900"/>
          </a:xfrm>
          <a:prstGeom prst="rect">
            <a:avLst/>
          </a:prstGeom>
        </p:spPr>
        <p:txBody>
          <a:bodyPr vert="horz" wrap="square" lIns="94110" tIns="47055" rIns="94110" bIns="47055"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31AAAEC-90FE-433B-B65F-125FBC1A56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5E4B63C-904E-4AC6-A8EC-577FBAA3221D}" type="slidenum">
              <a:rPr lang="en-US" altLang="en-US" sz="1200">
                <a:latin typeface="Calibri" panose="020F0502020204030204" pitchFamily="34" charset="0"/>
              </a:rPr>
              <a:pPr algn="r" eaLnBrk="1" hangingPunct="1"/>
              <a:t>2</a:t>
            </a:fld>
            <a:endParaRPr lang="en-US" altLang="en-US" sz="1200">
              <a:latin typeface="Calibri" panose="020F0502020204030204" pitchFamily="34" charset="0"/>
            </a:endParaRPr>
          </a:p>
        </p:txBody>
      </p:sp>
      <p:sp>
        <p:nvSpPr>
          <p:cNvPr id="2150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5E3D86E-2300-4DAE-A9B5-3340485E8D4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0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A0F6CE3-0740-4ED0-8C8C-FF3ECE14966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0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F9597E8-3D19-4534-B600-A5B2937A22D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151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75C608A-5AE3-4DB6-ABC5-1C901BD7CD5A}" type="slidenum">
              <a:rPr lang="en-US" altLang="en-US" sz="1200">
                <a:latin typeface="Calibri" panose="020F0502020204030204" pitchFamily="34" charset="0"/>
              </a:rPr>
              <a:pPr algn="r" eaLnBrk="1" hangingPunct="1"/>
              <a:t>11</a:t>
            </a:fld>
            <a:endParaRPr lang="en-US" altLang="en-US" sz="1200">
              <a:latin typeface="Calibri" panose="020F0502020204030204" pitchFamily="34" charset="0"/>
            </a:endParaRPr>
          </a:p>
        </p:txBody>
      </p:sp>
      <p:sp>
        <p:nvSpPr>
          <p:cNvPr id="3379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804ED04-3154-4FB3-980D-61E0282E80A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FD656B5-AE39-4A10-AF17-83ECB418DC8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D668676-8721-40C4-934B-35EC916CDCE4}"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9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9F8B6B2-3329-4337-B6A3-3CBD519CEEF5}" type="slidenum">
              <a:rPr lang="en-US" altLang="en-US" sz="1200">
                <a:latin typeface="Calibri" panose="020F0502020204030204" pitchFamily="34" charset="0"/>
              </a:rPr>
              <a:pPr algn="r" eaLnBrk="1" hangingPunct="1"/>
              <a:t>12</a:t>
            </a:fld>
            <a:endParaRPr lang="en-US" altLang="en-US" sz="1200">
              <a:latin typeface="Calibri" panose="020F0502020204030204" pitchFamily="34" charset="0"/>
            </a:endParaRPr>
          </a:p>
        </p:txBody>
      </p:sp>
      <p:sp>
        <p:nvSpPr>
          <p:cNvPr id="3789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0D3D94A-35E3-4214-B0D4-F1A15635FA1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9207497-1089-40DC-ACA4-8E7EA51F485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AB36103-A1E8-4A15-B603-3DA9568B14B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12</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789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4EC6A41-A2D9-4794-B2D2-1283FBB748F9}" type="slidenum">
              <a:rPr lang="en-US" altLang="en-US" sz="1200">
                <a:latin typeface="Calibri" panose="020F0502020204030204" pitchFamily="34" charset="0"/>
              </a:rPr>
              <a:pPr algn="r" eaLnBrk="1" hangingPunct="1"/>
              <a:t>13</a:t>
            </a:fld>
            <a:endParaRPr lang="en-US" altLang="en-US" sz="1200">
              <a:latin typeface="Calibri" panose="020F0502020204030204" pitchFamily="34" charset="0"/>
            </a:endParaRPr>
          </a:p>
        </p:txBody>
      </p:sp>
      <p:sp>
        <p:nvSpPr>
          <p:cNvPr id="4198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18C709D-6660-467A-8C89-5CABF8D57AD2}"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8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3F38E46-1F6A-4EFE-A359-2B194345D09F}"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8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5A080CB-A28A-4883-BAE7-C242EFC8BC1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199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99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0845533-8FC8-42AB-88A0-66FE5975F9D0}" type="slidenum">
              <a:rPr lang="en-US" altLang="en-US" sz="1200">
                <a:latin typeface="Calibri" panose="020F0502020204030204" pitchFamily="34" charset="0"/>
              </a:rPr>
              <a:pPr algn="r" eaLnBrk="1" hangingPunct="1"/>
              <a:t>14</a:t>
            </a:fld>
            <a:endParaRPr lang="en-US" altLang="en-US" sz="1200">
              <a:latin typeface="Calibri" panose="020F0502020204030204" pitchFamily="34" charset="0"/>
            </a:endParaRPr>
          </a:p>
        </p:txBody>
      </p:sp>
      <p:sp>
        <p:nvSpPr>
          <p:cNvPr id="3993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2676C20C-8D26-4224-B332-4207ADCD86E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2830C7F-B8F8-4FB8-8C47-8F2BDEA7F41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CDFF342F-6C05-42AA-9649-C831A15E2FF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994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A45B9BA-DE95-46FC-9AB3-E31CDB40B540}" type="slidenum">
              <a:rPr lang="en-US" altLang="en-US" sz="1200">
                <a:latin typeface="Calibri" panose="020F0502020204030204" pitchFamily="34" charset="0"/>
              </a:rPr>
              <a:pPr algn="r" eaLnBrk="1" hangingPunct="1"/>
              <a:t>15</a:t>
            </a:fld>
            <a:endParaRPr lang="en-US" altLang="en-US" sz="1200">
              <a:latin typeface="Calibri" panose="020F0502020204030204" pitchFamily="34" charset="0"/>
            </a:endParaRPr>
          </a:p>
        </p:txBody>
      </p:sp>
      <p:sp>
        <p:nvSpPr>
          <p:cNvPr id="4403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4BD2332-3703-4F17-AB20-9249868C7A4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1DF55C0-C986-4AB0-8C78-1789B43E739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92AAD35-818A-4C77-8DBF-B9FB5554154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403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1CBFD1D-81D4-4CBA-9C60-62F01CB6F5A1}" type="slidenum">
              <a:rPr lang="en-US" altLang="en-US" sz="1200">
                <a:latin typeface="Calibri" panose="020F0502020204030204" pitchFamily="34" charset="0"/>
              </a:rPr>
              <a:pPr algn="r" eaLnBrk="1" hangingPunct="1"/>
              <a:t>16</a:t>
            </a:fld>
            <a:endParaRPr lang="en-US" altLang="en-US" sz="1200">
              <a:latin typeface="Calibri" panose="020F0502020204030204" pitchFamily="34" charset="0"/>
            </a:endParaRPr>
          </a:p>
        </p:txBody>
      </p:sp>
      <p:sp>
        <p:nvSpPr>
          <p:cNvPr id="4608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CCAE6643-8154-4ED3-917C-C02D578EEBE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0DABE16-23BD-4CB6-B84F-1E08C920D2E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8BEAC5C-3966-4E5D-9C14-5BC411C79B7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08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8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99C845F-3679-4870-9605-641139831CEF}" type="slidenum">
              <a:rPr lang="en-US" altLang="en-US" sz="1200">
                <a:latin typeface="Calibri" panose="020F0502020204030204" pitchFamily="34" charset="0"/>
              </a:rPr>
              <a:pPr algn="r" eaLnBrk="1" hangingPunct="1"/>
              <a:t>17</a:t>
            </a:fld>
            <a:endParaRPr lang="en-US" altLang="en-US" sz="1200">
              <a:latin typeface="Calibri" panose="020F0502020204030204" pitchFamily="34" charset="0"/>
            </a:endParaRPr>
          </a:p>
        </p:txBody>
      </p:sp>
      <p:sp>
        <p:nvSpPr>
          <p:cNvPr id="4813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493BA2AE-367C-430B-A3D6-14D565FF4144}"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27DC05B-B74B-418C-901B-78BAE1ABD46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0B6B543F-4404-410F-BC89-9D9A33BB7E1B}"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813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13F43FA-EBD8-40BE-A4F6-484D57B02C6E}" type="slidenum">
              <a:rPr lang="en-US" altLang="en-US" sz="1200">
                <a:latin typeface="Calibri" panose="020F0502020204030204" pitchFamily="34" charset="0"/>
              </a:rPr>
              <a:pPr algn="r" eaLnBrk="1" hangingPunct="1"/>
              <a:t>18</a:t>
            </a:fld>
            <a:endParaRPr lang="en-US" altLang="en-US" sz="1200">
              <a:latin typeface="Calibri" panose="020F0502020204030204" pitchFamily="34" charset="0"/>
            </a:endParaRPr>
          </a:p>
        </p:txBody>
      </p:sp>
      <p:sp>
        <p:nvSpPr>
          <p:cNvPr id="5017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F867FE3-9343-4612-8F99-1E1C9E3133F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2CABEA5-2C33-4824-92A1-24AE02BAFD4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71A2B7B-979A-4850-94EB-F8D04A22DB7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018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18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8373DF9-E6C6-429E-90F5-981A48630878}" type="slidenum">
              <a:rPr lang="en-US" altLang="en-US" sz="1200">
                <a:latin typeface="Calibri" panose="020F0502020204030204" pitchFamily="34" charset="0"/>
              </a:rPr>
              <a:pPr algn="r" eaLnBrk="1" hangingPunct="1"/>
              <a:t>19</a:t>
            </a:fld>
            <a:endParaRPr lang="en-US" altLang="en-US" sz="1200">
              <a:latin typeface="Calibri" panose="020F0502020204030204" pitchFamily="34" charset="0"/>
            </a:endParaRPr>
          </a:p>
        </p:txBody>
      </p:sp>
      <p:sp>
        <p:nvSpPr>
          <p:cNvPr id="5222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BE3E045D-3B71-4168-9ED9-9EC3C8BEDE7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2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05BE5A8-BA3B-445E-87BE-B92E1E6A96E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2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A11D1758-EB4E-4A2E-8B0C-F09F577591D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223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8E79B43-D258-4D0E-9CC0-037E69F81B30}" type="slidenum">
              <a:rPr lang="en-US" altLang="en-US" sz="1200">
                <a:latin typeface="Calibri" panose="020F0502020204030204" pitchFamily="34" charset="0"/>
              </a:rPr>
              <a:pPr algn="r" eaLnBrk="1" hangingPunct="1"/>
              <a:t>20</a:t>
            </a:fld>
            <a:endParaRPr lang="en-US" altLang="en-US" sz="1200">
              <a:latin typeface="Calibri" panose="020F0502020204030204" pitchFamily="34" charset="0"/>
            </a:endParaRPr>
          </a:p>
        </p:txBody>
      </p:sp>
      <p:sp>
        <p:nvSpPr>
          <p:cNvPr id="5427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0BC6335-8F92-4C27-9A82-D16B52D2387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69F81CD-AAE7-4C03-B62D-EC3C9B5F4B2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D6F42F9-874F-4F99-8283-7AD697A1B43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427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7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045AD13-9638-4D5A-A8AA-D765325352FD}" type="slidenum">
              <a:rPr lang="en-US" altLang="en-US" sz="1200">
                <a:latin typeface="Calibri" panose="020F0502020204030204" pitchFamily="34" charset="0"/>
              </a:rPr>
              <a:pPr algn="r" eaLnBrk="1" hangingPunct="1"/>
              <a:t>3</a:t>
            </a:fld>
            <a:endParaRPr lang="en-US" altLang="en-US" sz="1200">
              <a:latin typeface="Calibri" panose="020F0502020204030204" pitchFamily="34" charset="0"/>
            </a:endParaRPr>
          </a:p>
        </p:txBody>
      </p:sp>
      <p:sp>
        <p:nvSpPr>
          <p:cNvPr id="1945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7ABFDDC-4D2B-4D40-B7A8-61567BA100D1}"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31258859-2852-4616-A237-B1498AFFF36B}"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1EABFC4-CA0C-4E32-87D4-5D698D2073E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3</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6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1694EE6-CAE0-46D9-A10D-09D42FA1BC6D}" type="slidenum">
              <a:rPr lang="en-US" altLang="en-US" sz="1200">
                <a:latin typeface="Calibri" panose="020F0502020204030204" pitchFamily="34" charset="0"/>
              </a:rPr>
              <a:pPr algn="r" eaLnBrk="1" hangingPunct="1"/>
              <a:t>21</a:t>
            </a:fld>
            <a:endParaRPr lang="en-US" altLang="en-US" sz="1200">
              <a:latin typeface="Calibri" panose="020F0502020204030204" pitchFamily="34" charset="0"/>
            </a:endParaRPr>
          </a:p>
        </p:txBody>
      </p:sp>
      <p:sp>
        <p:nvSpPr>
          <p:cNvPr id="5632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5210975-C830-42C8-8806-FF61F22443B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FBB07A5-1070-4E01-ACD7-3FA6B43AADA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87C3F4F-68C1-4CE3-AC09-EC3109CED7D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21</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632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632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so good example from Starbucks, decent one from </a:t>
            </a:r>
            <a:r>
              <a:rPr lang="en-US" dirty="0" err="1"/>
              <a:t>Fedex</a:t>
            </a:r>
            <a:r>
              <a:rPr lang="en-US" baseline="0" dirty="0"/>
              <a:t> (though grammatically lacking).</a:t>
            </a:r>
          </a:p>
          <a:p>
            <a:endParaRPr lang="en-US" baseline="0" dirty="0"/>
          </a:p>
          <a:p>
            <a:r>
              <a:rPr lang="en-US" baseline="0" dirty="0"/>
              <a:t>Now, let’s do one together.  </a:t>
            </a:r>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30</a:t>
            </a:fld>
            <a:endParaRPr lang="en-US"/>
          </a:p>
        </p:txBody>
      </p:sp>
    </p:spTree>
    <p:extLst>
      <p:ext uri="{BB962C8B-B14F-4D97-AF65-F5344CB8AC3E}">
        <p14:creationId xmlns:p14="http://schemas.microsoft.com/office/powerpoint/2010/main" val="2318482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Who is involved?</a:t>
            </a:r>
          </a:p>
          <a:p>
            <a:r>
              <a:rPr lang="en-US" dirty="0"/>
              <a:t>*What:     What do I want to accomplish?</a:t>
            </a:r>
          </a:p>
          <a:p>
            <a:r>
              <a:rPr lang="en-US" dirty="0"/>
              <a:t>*Where:    Identify a location.</a:t>
            </a:r>
          </a:p>
          <a:p>
            <a:r>
              <a:rPr lang="en-US" dirty="0"/>
              <a:t>*When:     Establish a time frame.</a:t>
            </a:r>
          </a:p>
          <a:p>
            <a:r>
              <a:rPr lang="en-US" dirty="0"/>
              <a:t>*Which:    Identify requirements and constraints.</a:t>
            </a:r>
          </a:p>
          <a:p>
            <a:r>
              <a:rPr lang="en-US" dirty="0"/>
              <a:t>*Why:      Specific reasons, purpose or benefits of accomplishing the goal.</a:t>
            </a:r>
          </a:p>
          <a:p>
            <a:r>
              <a:rPr lang="en-US" dirty="0"/>
              <a:t>EXAMPLE:  A general goal would be, “Get in shape.” But a specific goal would say, “Join a health club and workout 3 days a week.”</a:t>
            </a:r>
          </a:p>
          <a:p>
            <a:endParaRPr lang="en-US" dirty="0"/>
          </a:p>
          <a:p>
            <a:r>
              <a:rPr lang="en-US" dirty="0"/>
              <a:t>Get back in your groups and develop some SMART goals</a:t>
            </a:r>
            <a:r>
              <a:rPr lang="en-US" baseline="0" dirty="0"/>
              <a:t> for your scenario.</a:t>
            </a:r>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35</a:t>
            </a:fld>
            <a:endParaRPr lang="en-US"/>
          </a:p>
        </p:txBody>
      </p:sp>
    </p:spTree>
    <p:extLst>
      <p:ext uri="{BB962C8B-B14F-4D97-AF65-F5344CB8AC3E}">
        <p14:creationId xmlns:p14="http://schemas.microsoft.com/office/powerpoint/2010/main" val="747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Once you have the Mission, Vision, and Goals, you can work on developing the meat of your business plan.  This will give the reader more details about your team and why they might want to support your efforts.</a:t>
            </a:r>
          </a:p>
          <a:p>
            <a:endParaRPr lang="en-US" dirty="0"/>
          </a:p>
        </p:txBody>
      </p:sp>
      <p:sp>
        <p:nvSpPr>
          <p:cNvPr id="4" name="Slide Number Placeholder 3"/>
          <p:cNvSpPr>
            <a:spLocks noGrp="1"/>
          </p:cNvSpPr>
          <p:nvPr>
            <p:ph type="sldNum" sz="quarter" idx="10"/>
          </p:nvPr>
        </p:nvSpPr>
        <p:spPr/>
        <p:txBody>
          <a:bodyPr/>
          <a:lstStyle/>
          <a:p>
            <a:fld id="{521C7154-DFE8-C345-B1DA-C938FBB1F126}" type="slidenum">
              <a:rPr lang="en-US" smtClean="0"/>
              <a:pPr/>
              <a:t>36</a:t>
            </a:fld>
            <a:endParaRPr lang="en-US"/>
          </a:p>
        </p:txBody>
      </p:sp>
    </p:spTree>
    <p:extLst>
      <p:ext uri="{BB962C8B-B14F-4D97-AF65-F5344CB8AC3E}">
        <p14:creationId xmlns:p14="http://schemas.microsoft.com/office/powerpoint/2010/main" val="236443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997D6C3-B079-4769-8DAC-6B7A9F4344A7}" type="slidenum">
              <a:rPr lang="en-US" altLang="en-US">
                <a:latin typeface="Calibri" panose="020F0502020204030204" pitchFamily="34" charset="0"/>
              </a:rPr>
              <a:pPr/>
              <a:t>4</a:t>
            </a:fld>
            <a:endParaRPr lang="en-US" altLang="en-US">
              <a:latin typeface="Calibri" panose="020F0502020204030204" pitchFamily="34" charset="0"/>
            </a:endParaRPr>
          </a:p>
        </p:txBody>
      </p:sp>
      <p:sp>
        <p:nvSpPr>
          <p:cNvPr id="2355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F9786CAB-E154-474A-8263-6FFAA3176D9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EE9DE1E4-45EB-4F78-95BC-6C99DFD8BCCF}"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6BCF007-E287-4276-B725-A868DCBBF00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4</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355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5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9A632EC-03D8-4E6F-BC04-3BC7704287F5}" type="slidenum">
              <a:rPr lang="en-US" altLang="en-US" sz="1200">
                <a:latin typeface="Calibri" panose="020F0502020204030204" pitchFamily="34" charset="0"/>
              </a:rPr>
              <a:pPr algn="r" eaLnBrk="1" hangingPunct="1"/>
              <a:t>5</a:t>
            </a:fld>
            <a:endParaRPr lang="en-US" altLang="en-US" sz="1200">
              <a:latin typeface="Calibri" panose="020F0502020204030204" pitchFamily="34" charset="0"/>
            </a:endParaRPr>
          </a:p>
        </p:txBody>
      </p:sp>
      <p:sp>
        <p:nvSpPr>
          <p:cNvPr id="2560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1C6DD8B-8DFC-465D-8C2E-E0F3D5F4A86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AF311B13-F80B-4718-91FA-957D44868489}"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1E36C8D-D99B-41A3-AB63-1CBECDF8ABD0}"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5</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560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829B72C-A718-498E-AEA5-FA2439CC8EE1}" type="slidenum">
              <a:rPr lang="en-US" altLang="en-US" sz="1200">
                <a:latin typeface="Calibri" panose="020F0502020204030204" pitchFamily="34" charset="0"/>
              </a:rPr>
              <a:pPr algn="r" eaLnBrk="1" hangingPunct="1"/>
              <a:t>6</a:t>
            </a:fld>
            <a:endParaRPr lang="en-US" altLang="en-US" sz="1200">
              <a:latin typeface="Calibri" panose="020F0502020204030204" pitchFamily="34" charset="0"/>
            </a:endParaRPr>
          </a:p>
        </p:txBody>
      </p:sp>
      <p:sp>
        <p:nvSpPr>
          <p:cNvPr id="27651"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13B7DA9-9F6F-42CE-9069-712E537DD41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2"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2C663D4-25E3-42A0-95A9-F8F9550E07E7}"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3"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687064E-DCF3-420B-9E3A-9D308284A5D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6</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7654"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5"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2C8CA54-BF82-4605-80FF-C7DF4A01BA85}" type="slidenum">
              <a:rPr lang="en-US" altLang="en-US" sz="1200">
                <a:latin typeface="Calibri" panose="020F0502020204030204" pitchFamily="34" charset="0"/>
              </a:rPr>
              <a:pPr algn="r" eaLnBrk="1" hangingPunct="1"/>
              <a:t>7</a:t>
            </a:fld>
            <a:endParaRPr lang="en-US" altLang="en-US" sz="1200">
              <a:latin typeface="Calibri" panose="020F0502020204030204" pitchFamily="34" charset="0"/>
            </a:endParaRPr>
          </a:p>
        </p:txBody>
      </p:sp>
      <p:sp>
        <p:nvSpPr>
          <p:cNvPr id="29699"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874D8B44-389A-4E3C-B3F5-ADCA6B4A3E1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0"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130E1820-9857-4EDE-A8E6-8799D44B6303}"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1"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53BE6A04-0059-4286-BDD2-DE2A4842523C}"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7</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9702"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3"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569432B-3A1E-471C-AEC9-E6C502096C64}" type="slidenum">
              <a:rPr lang="en-US" altLang="en-US" sz="1200">
                <a:latin typeface="Calibri" panose="020F0502020204030204" pitchFamily="34" charset="0"/>
              </a:rPr>
              <a:pPr algn="r" eaLnBrk="1" hangingPunct="1"/>
              <a:t>8</a:t>
            </a:fld>
            <a:endParaRPr lang="en-US" altLang="en-US" sz="1200">
              <a:latin typeface="Calibri" panose="020F0502020204030204" pitchFamily="34" charset="0"/>
            </a:endParaRPr>
          </a:p>
        </p:txBody>
      </p:sp>
      <p:sp>
        <p:nvSpPr>
          <p:cNvPr id="31747"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755E95F3-DF4D-489F-9C11-5184A732EF8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48"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24531F60-5F00-4C80-824C-B1B10321FB4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49"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8F32AAF-8130-4BE4-89CC-7856565B8696}"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8</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1750"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1"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75C608A-5AE3-4DB6-ABC5-1C901BD7CD5A}" type="slidenum">
              <a:rPr lang="en-US" altLang="en-US" sz="1200">
                <a:latin typeface="Calibri" panose="020F0502020204030204" pitchFamily="34" charset="0"/>
              </a:rPr>
              <a:pPr algn="r" eaLnBrk="1" hangingPunct="1"/>
              <a:t>9</a:t>
            </a:fld>
            <a:endParaRPr lang="en-US" altLang="en-US" sz="1200">
              <a:latin typeface="Calibri" panose="020F0502020204030204" pitchFamily="34" charset="0"/>
            </a:endParaRPr>
          </a:p>
        </p:txBody>
      </p:sp>
      <p:sp>
        <p:nvSpPr>
          <p:cNvPr id="33795"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804ED04-3154-4FB3-980D-61E0282E80A5}"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6"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6FD656B5-AE39-4A10-AF17-83ECB418DC8A}"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7"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D668676-8721-40C4-934B-35EC916CDCE4}"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9</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3798"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99"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07233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p:cNvSpPr txBox="1">
            <a:spLocks noGrp="1" noChangeArrowheads="1"/>
          </p:cNvSpPr>
          <p:nvPr/>
        </p:nvSpPr>
        <p:spPr bwMode="auto">
          <a:xfrm>
            <a:off x="4008438" y="8921750"/>
            <a:ext cx="3067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0" tIns="47055" rIns="94110" bIns="47055"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122540A-5904-4A60-BA5E-ECEBB3439D4E}" type="slidenum">
              <a:rPr lang="en-US" altLang="en-US" sz="1200">
                <a:latin typeface="Calibri" panose="020F0502020204030204" pitchFamily="34" charset="0"/>
              </a:rPr>
              <a:pPr algn="r" eaLnBrk="1" hangingPunct="1"/>
              <a:t>10</a:t>
            </a:fld>
            <a:endParaRPr lang="en-US" altLang="en-US" sz="1200">
              <a:latin typeface="Calibri" panose="020F0502020204030204" pitchFamily="34" charset="0"/>
            </a:endParaRPr>
          </a:p>
        </p:txBody>
      </p:sp>
      <p:sp>
        <p:nvSpPr>
          <p:cNvPr id="35843" name="Text Box 1"/>
          <p:cNvSpPr txBox="1">
            <a:spLocks noChangeArrowheads="1"/>
          </p:cNvSpPr>
          <p:nvPr/>
        </p:nvSpPr>
        <p:spPr bwMode="auto">
          <a:xfrm>
            <a:off x="4013200" y="8955088"/>
            <a:ext cx="3071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9F056BB2-D526-4B0C-8666-0258E7BCCD9D}"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4" name="Text Box 2"/>
          <p:cNvSpPr txBox="1">
            <a:spLocks noChangeArrowheads="1"/>
          </p:cNvSpPr>
          <p:nvPr/>
        </p:nvSpPr>
        <p:spPr bwMode="auto">
          <a:xfrm>
            <a:off x="4013200" y="8955088"/>
            <a:ext cx="3076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2F6656C-6A42-4462-B334-E4BFBD395188}"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5" name="Text Box 3"/>
          <p:cNvSpPr txBox="1">
            <a:spLocks noChangeArrowheads="1"/>
          </p:cNvSpPr>
          <p:nvPr/>
        </p:nvSpPr>
        <p:spPr bwMode="auto">
          <a:xfrm>
            <a:off x="4013200" y="8955088"/>
            <a:ext cx="30781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724" tIns="47271" rIns="92724" bIns="47271" anchor="b"/>
          <a:lstStyle>
            <a:lvl1pPr>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1pPr>
            <a:lvl2pPr marL="742950" indent="-28575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2pPr>
            <a:lvl3pPr marL="11430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3pPr>
            <a:lvl4pPr marL="16002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4pPr>
            <a:lvl5pPr marL="2057400" indent="-228600">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60375" algn="l"/>
                <a:tab pos="922338" algn="l"/>
                <a:tab pos="1384300" algn="l"/>
                <a:tab pos="1846263" algn="l"/>
                <a:tab pos="2308225" algn="l"/>
                <a:tab pos="2770188" algn="l"/>
                <a:tab pos="3232150" algn="l"/>
                <a:tab pos="3694113" algn="l"/>
                <a:tab pos="4156075" algn="l"/>
                <a:tab pos="4616450" algn="l"/>
                <a:tab pos="5078413" algn="l"/>
                <a:tab pos="5540375" algn="l"/>
                <a:tab pos="6002338" algn="l"/>
                <a:tab pos="6464300" algn="l"/>
                <a:tab pos="6926263" algn="l"/>
                <a:tab pos="7388225" algn="l"/>
                <a:tab pos="7850188" algn="l"/>
                <a:tab pos="8312150" algn="l"/>
                <a:tab pos="8774113" algn="l"/>
                <a:tab pos="9234488" algn="l"/>
              </a:tabLst>
              <a:defRPr>
                <a:solidFill>
                  <a:schemeClr val="tx1"/>
                </a:solidFill>
                <a:latin typeface="Arial" panose="020B0604020202020204" pitchFamily="34" charset="0"/>
              </a:defRPr>
            </a:lvl9pPr>
          </a:lstStyle>
          <a:p>
            <a:pPr algn="r" eaLnBrk="1" hangingPunct="1"/>
            <a:fld id="{DE43FC0E-E4D2-4B52-9E49-AF655C58A99E}" type="slidenum">
              <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pPr algn="r" eaLnBrk="1" hangingPunct="1"/>
              <a:t>10</a:t>
            </a:fld>
            <a:endParaRPr lang="en-US" altLang="en-US"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35846" name="Text Box 4"/>
          <p:cNvSpPr txBox="1">
            <a:spLocks noChangeArrowheads="1"/>
          </p:cNvSpPr>
          <p:nvPr/>
        </p:nvSpPr>
        <p:spPr bwMode="auto">
          <a:xfrm>
            <a:off x="1149350" y="696913"/>
            <a:ext cx="4729163" cy="3549650"/>
          </a:xfrm>
          <a:prstGeom prst="rect">
            <a:avLst/>
          </a:prstGeom>
          <a:solidFill>
            <a:srgbClr val="FFFFFF"/>
          </a:solidFill>
          <a:ln w="9360">
            <a:solidFill>
              <a:srgbClr val="000000"/>
            </a:solidFill>
            <a:miter lim="800000"/>
            <a:headEnd/>
            <a:tailEnd/>
          </a:ln>
        </p:spPr>
        <p:txBody>
          <a:bodyPr wrap="none" lIns="92359" tIns="46180" rIns="92359" bIns="461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7" name="Rectangle 5"/>
          <p:cNvSpPr>
            <a:spLocks noGrp="1" noChangeArrowheads="1"/>
          </p:cNvSpPr>
          <p:nvPr>
            <p:ph type="body"/>
          </p:nvPr>
        </p:nvSpPr>
        <p:spPr bwMode="auto">
          <a:xfrm>
            <a:off x="927100" y="4479925"/>
            <a:ext cx="5154613" cy="422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6" name="Text Box 16"/>
          <p:cNvSpPr txBox="1">
            <a:spLocks noChangeArrowheads="1"/>
          </p:cNvSpPr>
          <p:nvPr/>
        </p:nvSpPr>
        <p:spPr bwMode="auto">
          <a:xfrm>
            <a:off x="982663" y="2967038"/>
            <a:ext cx="7315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defTabSz="914400" eaLnBrk="1" hangingPunct="1">
              <a:spcBef>
                <a:spcPct val="50000"/>
              </a:spcBef>
              <a:defRPr/>
            </a:pPr>
            <a:r>
              <a:rPr lang="en-US" altLang="en-US" sz="3200" b="1"/>
              <a:t>FRC Workshop</a:t>
            </a:r>
          </a:p>
          <a:p>
            <a:pPr algn="ctr" defTabSz="914400" eaLnBrk="1" hangingPunct="1">
              <a:spcBef>
                <a:spcPct val="50000"/>
              </a:spcBef>
              <a:defRPr/>
            </a:pPr>
            <a:r>
              <a:rPr lang="en-US" altLang="en-US" sz="3200" b="1"/>
              <a:t>Project Management</a:t>
            </a:r>
          </a:p>
          <a:p>
            <a:pPr algn="ctr" defTabSz="914400" eaLnBrk="1" hangingPunct="1">
              <a:spcBef>
                <a:spcPct val="50000"/>
              </a:spcBef>
              <a:defRPr/>
            </a:pPr>
            <a:r>
              <a:rPr lang="en-US" altLang="en-US" sz="3200" b="1"/>
              <a:t>December 7, 2013</a:t>
            </a:r>
          </a:p>
          <a:p>
            <a:pPr algn="ctr" defTabSz="914400" eaLnBrk="1" hangingPunct="1">
              <a:spcBef>
                <a:spcPct val="50000"/>
              </a:spcBef>
              <a:defRPr/>
            </a:pPr>
            <a:r>
              <a:rPr lang="en-US" altLang="en-US" sz="3200" b="1"/>
              <a:t>Don Brobst</a:t>
            </a:r>
          </a:p>
        </p:txBody>
      </p:sp>
      <p:pic>
        <p:nvPicPr>
          <p:cNvPr id="7" name="Picture 19" descr="FRC_FlagColo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517525"/>
            <a:ext cx="64960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34000" y="457200"/>
            <a:ext cx="3810000" cy="1470025"/>
          </a:xfrm>
        </p:spPr>
        <p:txBody>
          <a:bodyPr>
            <a:normAutofit/>
          </a:bodyPr>
          <a:lstStyle>
            <a:lvl1pPr algn="l">
              <a:defRPr sz="2000"/>
            </a:lvl1pPr>
          </a:lstStyle>
          <a:p>
            <a:r>
              <a:rPr lang="en-US" dirty="0"/>
              <a:t>Click to edit Master title style</a:t>
            </a:r>
          </a:p>
        </p:txBody>
      </p:sp>
      <p:sp>
        <p:nvSpPr>
          <p:cNvPr id="3" name="Subtitle 2"/>
          <p:cNvSpPr>
            <a:spLocks noGrp="1"/>
          </p:cNvSpPr>
          <p:nvPr>
            <p:ph type="subTitle" idx="1"/>
          </p:nvPr>
        </p:nvSpPr>
        <p:spPr>
          <a:xfrm>
            <a:off x="1371600" y="5410200"/>
            <a:ext cx="6400800" cy="723900"/>
          </a:xfrm>
        </p:spPr>
        <p:txBody>
          <a:bodyP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6282710"/>
      </p:ext>
    </p:extLst>
  </p:cSld>
  <p:clrMapOvr>
    <a:masterClrMapping/>
  </p:clrMapOvr>
  <p:transition spd="med">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FDB9436-5E7F-4FCB-BA4D-0FC43C09A674}" type="datetime1">
              <a:rPr lang="en-US"/>
              <a:pPr>
                <a:defRPr/>
              </a:pPr>
              <a:t>12/13/2019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46D33950-A528-424B-A1A6-00A6B288D4F2}" type="slidenum">
              <a:rPr lang="en-US" altLang="en-US"/>
              <a:pPr>
                <a:defRPr/>
              </a:pPr>
              <a:t>‹#›</a:t>
            </a:fld>
            <a:endParaRPr lang="en-US" altLang="en-US"/>
          </a:p>
        </p:txBody>
      </p:sp>
    </p:spTree>
    <p:extLst>
      <p:ext uri="{BB962C8B-B14F-4D97-AF65-F5344CB8AC3E}">
        <p14:creationId xmlns:p14="http://schemas.microsoft.com/office/powerpoint/2010/main" val="2830499088"/>
      </p:ext>
    </p:extLst>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A7B9DC-36E6-4056-8BCC-02444A709C7F}" type="datetime1">
              <a:rPr lang="en-US"/>
              <a:pPr>
                <a:defRPr/>
              </a:pPr>
              <a:t>12/13/2019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74FD85DB-C4C4-4461-91C0-5204DE40D2D3}" type="slidenum">
              <a:rPr lang="en-US" altLang="en-US"/>
              <a:pPr>
                <a:defRPr/>
              </a:pPr>
              <a:t>‹#›</a:t>
            </a:fld>
            <a:endParaRPr lang="en-US" altLang="en-US"/>
          </a:p>
        </p:txBody>
      </p:sp>
    </p:spTree>
    <p:extLst>
      <p:ext uri="{BB962C8B-B14F-4D97-AF65-F5344CB8AC3E}">
        <p14:creationId xmlns:p14="http://schemas.microsoft.com/office/powerpoint/2010/main" val="372418571"/>
      </p:ext>
    </p:extLst>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23D6AAA-6239-4282-AFCF-F0527B7DBEC6}" type="datetime1">
              <a:rPr lang="en-US"/>
              <a:pPr>
                <a:defRPr/>
              </a:pPr>
              <a:t>12/13/2019</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DC51B0B4-DDAC-41A9-93C1-37C4905C015A}" type="slidenum">
              <a:rPr lang="en-US" altLang="en-US"/>
              <a:pPr>
                <a:defRPr/>
              </a:pPr>
              <a:t>‹#›</a:t>
            </a:fld>
            <a:endParaRPr lang="en-US" altLang="en-US"/>
          </a:p>
        </p:txBody>
      </p:sp>
    </p:spTree>
    <p:extLst>
      <p:ext uri="{BB962C8B-B14F-4D97-AF65-F5344CB8AC3E}">
        <p14:creationId xmlns:p14="http://schemas.microsoft.com/office/powerpoint/2010/main" val="1797083151"/>
      </p:ext>
    </p:extLst>
  </p:cSld>
  <p:clrMapOvr>
    <a:masterClrMapping/>
  </p:clrMapOvr>
  <p:transition spd="med">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09567653-A65A-4C87-9446-78B186FC4760}" type="datetime1">
              <a:rPr lang="en-US"/>
              <a:pPr>
                <a:defRPr/>
              </a:pPr>
              <a:t>12/13/2019</a:t>
            </a:fld>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smtClean="0"/>
            </a:lvl1pPr>
          </a:lstStyle>
          <a:p>
            <a:pPr>
              <a:defRPr/>
            </a:pPr>
            <a:fld id="{A3293E99-A0E0-45A1-8D02-1589C01C7C08}" type="slidenum">
              <a:rPr lang="en-US" altLang="en-US"/>
              <a:pPr>
                <a:defRPr/>
              </a:pPr>
              <a:t>‹#›</a:t>
            </a:fld>
            <a:endParaRPr lang="en-US" altLang="en-US"/>
          </a:p>
        </p:txBody>
      </p:sp>
    </p:spTree>
    <p:extLst>
      <p:ext uri="{BB962C8B-B14F-4D97-AF65-F5344CB8AC3E}">
        <p14:creationId xmlns:p14="http://schemas.microsoft.com/office/powerpoint/2010/main" val="2691706188"/>
      </p:ext>
    </p:extLst>
  </p:cSld>
  <p:clrMapOvr>
    <a:masterClrMapping/>
  </p:clrMapOvr>
  <p:transition spd="med">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B4F0458-1779-4622-881C-E17A02ACD4BF}" type="datetime1">
              <a:rPr lang="en-US"/>
              <a:pPr>
                <a:defRPr/>
              </a:pPr>
              <a:t>12/13/2019</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mtClean="0"/>
            </a:lvl1pPr>
          </a:lstStyle>
          <a:p>
            <a:pPr>
              <a:defRPr/>
            </a:pPr>
            <a:fld id="{2EC56CE0-E4B1-4BDA-A13B-DDD2205CAF9B}" type="slidenum">
              <a:rPr lang="en-US" altLang="en-US"/>
              <a:pPr>
                <a:defRPr/>
              </a:pPr>
              <a:t>‹#›</a:t>
            </a:fld>
            <a:endParaRPr lang="en-US" altLang="en-US"/>
          </a:p>
        </p:txBody>
      </p:sp>
    </p:spTree>
    <p:extLst>
      <p:ext uri="{BB962C8B-B14F-4D97-AF65-F5344CB8AC3E}">
        <p14:creationId xmlns:p14="http://schemas.microsoft.com/office/powerpoint/2010/main" val="2520489411"/>
      </p:ext>
    </p:extLst>
  </p:cSld>
  <p:clrMapOvr>
    <a:masterClrMapping/>
  </p:clrMapOvr>
  <p:transition spd="med">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9" descr="FIRST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4950" y="5867400"/>
            <a:ext cx="10033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5" name="Date Placeholder 1"/>
          <p:cNvSpPr>
            <a:spLocks noGrp="1"/>
          </p:cNvSpPr>
          <p:nvPr>
            <p:ph type="dt" sz="half" idx="10"/>
          </p:nvPr>
        </p:nvSpPr>
        <p:spPr/>
        <p:txBody>
          <a:bodyPr/>
          <a:lstStyle>
            <a:lvl1pPr>
              <a:defRPr/>
            </a:lvl1pPr>
          </a:lstStyle>
          <a:p>
            <a:pPr>
              <a:defRPr/>
            </a:pPr>
            <a:fld id="{D378EAF8-F499-4C1B-A8B8-C3AAD2AFEEB4}" type="datetime1">
              <a:rPr lang="en-US"/>
              <a:pPr>
                <a:defRPr/>
              </a:pPr>
              <a:t>12/13/2019</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3"/>
          <p:cNvSpPr>
            <a:spLocks noGrp="1"/>
          </p:cNvSpPr>
          <p:nvPr>
            <p:ph type="sldNum" sz="quarter" idx="12"/>
          </p:nvPr>
        </p:nvSpPr>
        <p:spPr/>
        <p:txBody>
          <a:bodyPr/>
          <a:lstStyle>
            <a:lvl1pPr>
              <a:defRPr smtClean="0"/>
            </a:lvl1pPr>
          </a:lstStyle>
          <a:p>
            <a:pPr>
              <a:defRPr/>
            </a:pPr>
            <a:fld id="{60B5168A-2F20-4763-BDC5-4A9D8EC0A96C}" type="slidenum">
              <a:rPr lang="en-US" altLang="en-US"/>
              <a:pPr>
                <a:defRPr/>
              </a:pPr>
              <a:t>‹#›</a:t>
            </a:fld>
            <a:endParaRPr lang="en-US" altLang="en-US"/>
          </a:p>
        </p:txBody>
      </p:sp>
    </p:spTree>
    <p:extLst>
      <p:ext uri="{BB962C8B-B14F-4D97-AF65-F5344CB8AC3E}">
        <p14:creationId xmlns:p14="http://schemas.microsoft.com/office/powerpoint/2010/main" val="3269842146"/>
      </p:ext>
    </p:extLst>
  </p:cSld>
  <p:clrMapOvr>
    <a:masterClrMapping/>
  </p:clrMapOvr>
  <p:transition spd="med">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41C7D76-0D0C-4A86-8B4B-89B2BA03C08C}" type="datetime1">
              <a:rPr lang="en-US"/>
              <a:pPr>
                <a:defRPr/>
              </a:pPr>
              <a:t>12/13/2019</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7AD80022-0BCD-474D-8BBC-FA874F1A9288}" type="slidenum">
              <a:rPr lang="en-US" altLang="en-US"/>
              <a:pPr>
                <a:defRPr/>
              </a:pPr>
              <a:t>‹#›</a:t>
            </a:fld>
            <a:endParaRPr lang="en-US" altLang="en-US"/>
          </a:p>
        </p:txBody>
      </p:sp>
    </p:spTree>
    <p:extLst>
      <p:ext uri="{BB962C8B-B14F-4D97-AF65-F5344CB8AC3E}">
        <p14:creationId xmlns:p14="http://schemas.microsoft.com/office/powerpoint/2010/main" val="4114280857"/>
      </p:ext>
    </p:extLst>
  </p:cSld>
  <p:clrMapOvr>
    <a:masterClrMapping/>
  </p:clrMapOvr>
  <p:transition spd="med">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9C29C3C3-502A-4F19-ABEF-6CCCA8DB908F}" type="datetime1">
              <a:rPr lang="en-US"/>
              <a:pPr>
                <a:defRPr/>
              </a:pPr>
              <a:t>12/13/2019</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smtClean="0"/>
            </a:lvl1pPr>
          </a:lstStyle>
          <a:p>
            <a:pPr>
              <a:defRPr/>
            </a:pPr>
            <a:fld id="{6F969CE4-B921-4EC5-9B64-6D509A850323}" type="slidenum">
              <a:rPr lang="en-US" altLang="en-US"/>
              <a:pPr>
                <a:defRPr/>
              </a:pPr>
              <a:t>‹#›</a:t>
            </a:fld>
            <a:endParaRPr lang="en-US" altLang="en-US"/>
          </a:p>
        </p:txBody>
      </p:sp>
    </p:spTree>
    <p:extLst>
      <p:ext uri="{BB962C8B-B14F-4D97-AF65-F5344CB8AC3E}">
        <p14:creationId xmlns:p14="http://schemas.microsoft.com/office/powerpoint/2010/main" val="3351881532"/>
      </p:ext>
    </p:extLst>
  </p:cSld>
  <p:clrMapOvr>
    <a:masterClrMapping/>
  </p:clrMapOvr>
  <p:transition spd="med">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624C39-0CF2-407F-BD22-93ADAC2C277E}" type="datetime1">
              <a:rPr lang="en-US"/>
              <a:pPr>
                <a:defRPr/>
              </a:pPr>
              <a:t>12/13/2019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5B3335B2-0C95-44CC-8730-EB064690E570}" type="slidenum">
              <a:rPr lang="en-US" altLang="en-US"/>
              <a:pPr>
                <a:defRPr/>
              </a:pPr>
              <a:t>‹#›</a:t>
            </a:fld>
            <a:endParaRPr lang="en-US" altLang="en-US"/>
          </a:p>
        </p:txBody>
      </p:sp>
    </p:spTree>
    <p:extLst>
      <p:ext uri="{BB962C8B-B14F-4D97-AF65-F5344CB8AC3E}">
        <p14:creationId xmlns:p14="http://schemas.microsoft.com/office/powerpoint/2010/main" val="640143397"/>
      </p:ext>
    </p:extLst>
  </p:cSld>
  <p:clrMapOvr>
    <a:masterClrMapping/>
  </p:clrMapOvr>
  <p:transition spd="med">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insideRed.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800">
                <a:solidFill>
                  <a:schemeClr val="tx1">
                    <a:tint val="75000"/>
                  </a:schemeClr>
                </a:solidFill>
                <a:latin typeface="+mn-lt"/>
              </a:defRPr>
            </a:lvl1pPr>
          </a:lstStyle>
          <a:p>
            <a:pPr>
              <a:defRPr/>
            </a:pPr>
            <a:fld id="{9427BE88-7617-4080-BAF9-8CC488E5E08B}" type="datetime1">
              <a:rPr lang="en-US"/>
              <a:pPr>
                <a:defRPr/>
              </a:pPr>
              <a:t>12/13/2019</a:t>
            </a:fld>
            <a:endParaRPr lang="en-US" dirty="0"/>
          </a:p>
        </p:txBody>
      </p:sp>
      <p:sp>
        <p:nvSpPr>
          <p:cNvPr id="5" name="Footer Placeholder 4"/>
          <p:cNvSpPr>
            <a:spLocks noGrp="1"/>
          </p:cNvSpPr>
          <p:nvPr>
            <p:ph type="ftr" sz="quarter" idx="3"/>
          </p:nvPr>
        </p:nvSpPr>
        <p:spPr>
          <a:xfrm>
            <a:off x="1219200" y="6356350"/>
            <a:ext cx="2209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800">
                <a:solidFill>
                  <a:srgbClr val="8A8989"/>
                </a:solidFill>
                <a:latin typeface="Calibri" panose="020F0502020204030204" pitchFamily="34" charset="0"/>
              </a:defRPr>
            </a:lvl1pPr>
          </a:lstStyle>
          <a:p>
            <a:pPr>
              <a:defRPr/>
            </a:pPr>
            <a:r>
              <a:rPr lang="en-US" altLang="en-US"/>
              <a:t>(501(c)(3) not-for-profit organization)</a:t>
            </a:r>
          </a:p>
          <a:p>
            <a:pPr>
              <a:defRPr/>
            </a:pPr>
            <a:endParaRPr lang="en-US" alt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989"/>
                </a:solidFill>
                <a:latin typeface="Calibri" panose="020F0502020204030204" pitchFamily="34" charset="0"/>
              </a:defRPr>
            </a:lvl1pPr>
          </a:lstStyle>
          <a:p>
            <a:pPr>
              <a:defRPr/>
            </a:pPr>
            <a:fld id="{E1370F03-61E3-42E0-893B-8047D75A795B}" type="slidenum">
              <a:rPr lang="en-US" altLang="en-US"/>
              <a:pPr>
                <a:defRPr/>
              </a:pPr>
              <a:t>‹#›</a:t>
            </a:fld>
            <a:endParaRPr lang="en-US" altLang="en-US"/>
          </a:p>
        </p:txBody>
      </p:sp>
      <p:sp>
        <p:nvSpPr>
          <p:cNvPr id="1031" name="Title Placeholder 1"/>
          <p:cNvSpPr>
            <a:spLocks noGrp="1"/>
          </p:cNvSpPr>
          <p:nvPr>
            <p:ph type="title"/>
          </p:nvPr>
        </p:nvSpPr>
        <p:spPr bwMode="auto">
          <a:xfrm>
            <a:off x="457200" y="152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2" name="Picture 9" descr="FIRSTLOGO.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854950" y="5867400"/>
            <a:ext cx="10033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6399213"/>
            <a:ext cx="7397750" cy="1587"/>
          </a:xfrm>
          <a:prstGeom prst="line">
            <a:avLst/>
          </a:prstGeom>
          <a:ln w="6350" cap="flat" cmpd="sng" algn="ctr">
            <a:solidFill>
              <a:schemeClr val="tx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00400" y="6400800"/>
            <a:ext cx="4654550" cy="276225"/>
          </a:xfrm>
          <a:prstGeom prst="rect">
            <a:avLst/>
          </a:prstGeom>
          <a:noFill/>
        </p:spPr>
        <p:txBody>
          <a:bodyPr>
            <a:spAutoFit/>
          </a:bodyPr>
          <a:lstStyle/>
          <a:p>
            <a:pPr algn="r" eaLnBrk="1" fontAlgn="auto" hangingPunct="1">
              <a:spcBef>
                <a:spcPts val="0"/>
              </a:spcBef>
              <a:spcAft>
                <a:spcPts val="0"/>
              </a:spcAft>
              <a:defRPr/>
            </a:pPr>
            <a:r>
              <a:rPr lang="en-US" sz="1200" b="1" i="1" cap="all" dirty="0">
                <a:solidFill>
                  <a:schemeClr val="accent1"/>
                </a:solidFill>
                <a:latin typeface="Arial Narrow"/>
                <a:cs typeface="Arial Narrow"/>
              </a:rPr>
              <a:t>F</a:t>
            </a:r>
            <a:r>
              <a:rPr lang="en-US" sz="1200" i="1" cap="all" dirty="0">
                <a:latin typeface="Arial Narrow"/>
                <a:cs typeface="Arial Narrow"/>
              </a:rPr>
              <a:t>or </a:t>
            </a:r>
            <a:r>
              <a:rPr lang="en-US" sz="1200" b="1" i="1" cap="all" dirty="0">
                <a:solidFill>
                  <a:schemeClr val="accent1"/>
                </a:solidFill>
                <a:latin typeface="Arial Narrow"/>
                <a:cs typeface="Arial Narrow"/>
              </a:rPr>
              <a:t>I</a:t>
            </a:r>
            <a:r>
              <a:rPr lang="en-US" sz="1200" i="1" cap="all" dirty="0">
                <a:latin typeface="Arial Narrow"/>
                <a:cs typeface="Arial Narrow"/>
              </a:rPr>
              <a:t>nspiration and </a:t>
            </a:r>
            <a:r>
              <a:rPr lang="en-US" sz="1200" b="1" i="1" cap="all" dirty="0">
                <a:solidFill>
                  <a:schemeClr val="accent1"/>
                </a:solidFill>
                <a:latin typeface="Arial Narrow"/>
                <a:cs typeface="Arial Narrow"/>
              </a:rPr>
              <a:t>R</a:t>
            </a:r>
            <a:r>
              <a:rPr lang="en-US" sz="1200" i="1" cap="all" dirty="0">
                <a:latin typeface="Arial Narrow"/>
                <a:cs typeface="Arial Narrow"/>
              </a:rPr>
              <a:t>ecognition of </a:t>
            </a:r>
            <a:r>
              <a:rPr lang="en-US" sz="1200" b="1" i="1" cap="all" dirty="0">
                <a:solidFill>
                  <a:schemeClr val="accent1"/>
                </a:solidFill>
                <a:latin typeface="Arial Narrow"/>
                <a:cs typeface="Arial Narrow"/>
              </a:rPr>
              <a:t>S</a:t>
            </a:r>
            <a:r>
              <a:rPr lang="en-US" sz="1200" i="1" cap="all" dirty="0">
                <a:latin typeface="Arial Narrow"/>
                <a:cs typeface="Arial Narrow"/>
              </a:rPr>
              <a:t>cience and </a:t>
            </a:r>
            <a:r>
              <a:rPr lang="en-US" sz="1200" b="1" i="1" cap="all" dirty="0">
                <a:solidFill>
                  <a:schemeClr val="accent1"/>
                </a:solidFill>
                <a:latin typeface="Arial Narrow"/>
                <a:cs typeface="Arial Narrow"/>
              </a:rPr>
              <a:t>T</a:t>
            </a:r>
            <a:r>
              <a:rPr lang="en-US" sz="1200" i="1" cap="all" dirty="0">
                <a:latin typeface="Arial Narrow"/>
                <a:cs typeface="Arial Narrow"/>
              </a:rPr>
              <a:t>echnology </a:t>
            </a:r>
          </a:p>
        </p:txBody>
      </p:sp>
      <p:sp>
        <p:nvSpPr>
          <p:cNvPr id="17" name="Rectangle 16"/>
          <p:cNvSpPr/>
          <p:nvPr/>
        </p:nvSpPr>
        <p:spPr>
          <a:xfrm>
            <a:off x="0" y="0"/>
            <a:ext cx="304800" cy="304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6" name="Picture 12" descr="What'sFirstInside.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43788" y="236538"/>
            <a:ext cx="17002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ransition spd="med">
    <p:diamond/>
  </p:transition>
  <p:hf hdr="0" ftr="0" dt="0"/>
  <p:txStyles>
    <p:titleStyle>
      <a:lvl1pPr algn="l" defTabSz="457200" rtl="0" eaLnBrk="0" fontAlgn="base" hangingPunct="0">
        <a:spcBef>
          <a:spcPct val="0"/>
        </a:spcBef>
        <a:spcAft>
          <a:spcPct val="0"/>
        </a:spcAft>
        <a:defRPr sz="2800" i="1" kern="1200">
          <a:solidFill>
            <a:schemeClr val="bg1"/>
          </a:solidFill>
          <a:latin typeface="Times New Roman"/>
          <a:ea typeface="+mj-ea"/>
          <a:cs typeface="Times New Roman"/>
        </a:defRPr>
      </a:lvl1pPr>
      <a:lvl2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2pPr>
      <a:lvl3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3pPr>
      <a:lvl4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4pPr>
      <a:lvl5pPr algn="l" defTabSz="457200" rtl="0" eaLnBrk="0" fontAlgn="base" hangingPunct="0">
        <a:spcBef>
          <a:spcPct val="0"/>
        </a:spcBef>
        <a:spcAft>
          <a:spcPct val="0"/>
        </a:spcAft>
        <a:defRPr sz="2800" i="1">
          <a:solidFill>
            <a:schemeClr val="bg1"/>
          </a:solidFill>
          <a:latin typeface="Times New Roman" pitchFamily="18" charset="0"/>
          <a:cs typeface="Times New Roman" pitchFamily="18" charset="0"/>
        </a:defRPr>
      </a:lvl5pPr>
      <a:lvl6pPr marL="457200" algn="l" defTabSz="457200" rtl="0" fontAlgn="base">
        <a:spcBef>
          <a:spcPct val="0"/>
        </a:spcBef>
        <a:spcAft>
          <a:spcPct val="0"/>
        </a:spcAft>
        <a:defRPr sz="2800" i="1">
          <a:solidFill>
            <a:schemeClr val="bg1"/>
          </a:solidFill>
          <a:latin typeface="Times New Roman" pitchFamily="18" charset="0"/>
          <a:cs typeface="Times New Roman" pitchFamily="18" charset="0"/>
        </a:defRPr>
      </a:lvl6pPr>
      <a:lvl7pPr marL="914400" algn="l" defTabSz="457200" rtl="0" fontAlgn="base">
        <a:spcBef>
          <a:spcPct val="0"/>
        </a:spcBef>
        <a:spcAft>
          <a:spcPct val="0"/>
        </a:spcAft>
        <a:defRPr sz="2800" i="1">
          <a:solidFill>
            <a:schemeClr val="bg1"/>
          </a:solidFill>
          <a:latin typeface="Times New Roman" pitchFamily="18" charset="0"/>
          <a:cs typeface="Times New Roman" pitchFamily="18" charset="0"/>
        </a:defRPr>
      </a:lvl7pPr>
      <a:lvl8pPr marL="1371600" algn="l" defTabSz="457200" rtl="0" fontAlgn="base">
        <a:spcBef>
          <a:spcPct val="0"/>
        </a:spcBef>
        <a:spcAft>
          <a:spcPct val="0"/>
        </a:spcAft>
        <a:defRPr sz="2800" i="1">
          <a:solidFill>
            <a:schemeClr val="bg1"/>
          </a:solidFill>
          <a:latin typeface="Times New Roman" pitchFamily="18" charset="0"/>
          <a:cs typeface="Times New Roman" pitchFamily="18" charset="0"/>
        </a:defRPr>
      </a:lvl8pPr>
      <a:lvl9pPr marL="1828800" algn="l" defTabSz="457200" rtl="0" fontAlgn="base">
        <a:spcBef>
          <a:spcPct val="0"/>
        </a:spcBef>
        <a:spcAft>
          <a:spcPct val="0"/>
        </a:spcAft>
        <a:defRPr sz="2800" i="1">
          <a:solidFill>
            <a:schemeClr val="bg1"/>
          </a:solidFill>
          <a:latin typeface="Times New Roman" pitchFamily="18" charset="0"/>
          <a:cs typeface="Times New Roman" pitchFamily="18" charset="0"/>
        </a:defRPr>
      </a:lvl9pPr>
    </p:titleStyle>
    <p:bodyStyle>
      <a:lvl1pPr marL="342900" indent="-342900" algn="l" defTabSz="457200" rtl="0" eaLnBrk="0" fontAlgn="base" hangingPunct="0">
        <a:spcBef>
          <a:spcPct val="20000"/>
        </a:spcBef>
        <a:spcAft>
          <a:spcPct val="0"/>
        </a:spcAft>
        <a:buClr>
          <a:srgbClr val="F4C57A"/>
        </a:buClr>
        <a:buFont typeface="Wingdings" panose="05000000000000000000" pitchFamily="2" charset="2"/>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Clr>
          <a:srgbClr val="9FB5D0"/>
        </a:buClr>
        <a:buFont typeface="Arial" panose="020B0604020202020204"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firstinspires.org/resource-library/fundraising-toolki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ba.gov/category/navigation-structure/starting-managing-business/starting-business/writing-business-plan" TargetMode="External"/><Relationship Id="rId2" Type="http://schemas.openxmlformats.org/officeDocument/2006/relationships/hyperlink" Target="http://mindtools.com/pages/article/newLDR_90.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hiefdelphi.com/media/" TargetMode="External"/><Relationship Id="rId2" Type="http://schemas.openxmlformats.org/officeDocument/2006/relationships/hyperlink" Target="http://topachievement.com/smar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sp>
        <p:nvSpPr>
          <p:cNvPr id="3" name="Content Placeholder 2"/>
          <p:cNvSpPr>
            <a:spLocks noGrp="1"/>
          </p:cNvSpPr>
          <p:nvPr>
            <p:ph idx="1"/>
          </p:nvPr>
        </p:nvSpPr>
        <p:spPr/>
        <p:txBody>
          <a:bodyPr/>
          <a:lstStyle/>
          <a:p>
            <a:pPr marL="0" indent="0">
              <a:buNone/>
            </a:pPr>
            <a:r>
              <a:rPr lang="en-US" dirty="0"/>
              <a:t>					  Don Brobst, PMP</a:t>
            </a:r>
            <a:r>
              <a:rPr lang="en-US" sz="800" dirty="0"/>
              <a:t>@</a:t>
            </a:r>
          </a:p>
          <a:p>
            <a:pPr marL="0" indent="0">
              <a:buNone/>
            </a:pPr>
            <a:endParaRPr lang="en-US" sz="800" dirty="0"/>
          </a:p>
          <a:p>
            <a:pPr marL="0" indent="0">
              <a:buNone/>
            </a:pPr>
            <a:r>
              <a:rPr lang="en-US" dirty="0"/>
              <a:t>					   FRC Workshop</a:t>
            </a:r>
          </a:p>
          <a:p>
            <a:pPr marL="0" indent="0">
              <a:buNone/>
            </a:pPr>
            <a:r>
              <a:rPr lang="en-US" dirty="0"/>
              <a:t>						Dec 14, 2019</a:t>
            </a:r>
          </a:p>
          <a:p>
            <a:pPr marL="0" indent="0">
              <a:buNone/>
            </a:pPr>
            <a:r>
              <a:rPr lang="en-US" dirty="0"/>
              <a:t>			George Mason High School</a:t>
            </a:r>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1</a:t>
            </a:fld>
            <a:endParaRPr lang="en-US" altLang="en-US"/>
          </a:p>
        </p:txBody>
      </p:sp>
    </p:spTree>
    <p:extLst>
      <p:ext uri="{BB962C8B-B14F-4D97-AF65-F5344CB8AC3E}">
        <p14:creationId xmlns:p14="http://schemas.microsoft.com/office/powerpoint/2010/main" val="2661234857"/>
      </p:ext>
    </p:extLst>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FFC01C0-8842-4B45-B450-9F432B0D7AF8}" type="slidenum">
              <a:rPr lang="en-US" altLang="en-US">
                <a:solidFill>
                  <a:srgbClr val="8A8989"/>
                </a:solidFill>
                <a:latin typeface="Calibri" panose="020F0502020204030204" pitchFamily="34" charset="0"/>
              </a:rPr>
              <a:pPr/>
              <a:t>10</a:t>
            </a:fld>
            <a:endParaRPr lang="en-US" altLang="en-US">
              <a:solidFill>
                <a:srgbClr val="8A8989"/>
              </a:solidFill>
              <a:latin typeface="Calibri" panose="020F0502020204030204" pitchFamily="34" charset="0"/>
            </a:endParaRPr>
          </a:p>
        </p:txBody>
      </p:sp>
      <p:sp>
        <p:nvSpPr>
          <p:cNvPr id="3481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4820" name="Rectangle 3"/>
          <p:cNvSpPr>
            <a:spLocks/>
          </p:cNvSpPr>
          <p:nvPr/>
        </p:nvSpPr>
        <p:spPr bwMode="auto">
          <a:xfrm>
            <a:off x="2820988" y="2878138"/>
            <a:ext cx="4330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3600"/>
              <a:t>Build a Schedule</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5B05692-A6DC-45FA-B9BE-013F16AB05AC}" type="slidenum">
              <a:rPr lang="en-US" altLang="en-US">
                <a:solidFill>
                  <a:srgbClr val="8A8989"/>
                </a:solidFill>
                <a:latin typeface="Calibri" panose="020F0502020204030204" pitchFamily="34" charset="0"/>
              </a:rPr>
              <a:pPr/>
              <a:t>11</a:t>
            </a:fld>
            <a:endParaRPr lang="en-US" altLang="en-US">
              <a:solidFill>
                <a:srgbClr val="8A8989"/>
              </a:solidFill>
              <a:latin typeface="Calibri" panose="020F0502020204030204" pitchFamily="34" charset="0"/>
            </a:endParaRPr>
          </a:p>
        </p:txBody>
      </p:sp>
      <p:sp>
        <p:nvSpPr>
          <p:cNvPr id="32772" name="Rectangle 3"/>
          <p:cNvSpPr>
            <a:spLocks/>
          </p:cNvSpPr>
          <p:nvPr/>
        </p:nvSpPr>
        <p:spPr bwMode="auto">
          <a:xfrm>
            <a:off x="1313793" y="578069"/>
            <a:ext cx="6758152" cy="536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b="1" dirty="0"/>
              <a:t>Schedule</a:t>
            </a:r>
          </a:p>
          <a:p>
            <a:r>
              <a:rPr lang="en-US" dirty="0"/>
              <a:t>Team Season Startup​</a:t>
            </a:r>
          </a:p>
          <a:p>
            <a:r>
              <a:rPr lang="en-US" dirty="0"/>
              <a:t>Team Meeting Dates​</a:t>
            </a:r>
          </a:p>
          <a:p>
            <a:r>
              <a:rPr lang="en-US" dirty="0"/>
              <a:t>Outreach Dates​</a:t>
            </a:r>
          </a:p>
          <a:p>
            <a:r>
              <a:rPr lang="en-US" dirty="0"/>
              <a:t>Major Fundraising Dates​</a:t>
            </a:r>
          </a:p>
          <a:p>
            <a:r>
              <a:rPr lang="en-US" dirty="0"/>
              <a:t>Kick-off​</a:t>
            </a:r>
          </a:p>
          <a:p>
            <a:r>
              <a:rPr lang="en-US" dirty="0"/>
              <a:t>Training Dates​</a:t>
            </a:r>
          </a:p>
          <a:p>
            <a:r>
              <a:rPr lang="en-US" dirty="0"/>
              <a:t>District Competition Dates​</a:t>
            </a:r>
          </a:p>
          <a:p>
            <a:r>
              <a:rPr lang="en-US" dirty="0"/>
              <a:t>Team Wrap-up (Last Meeting, Party)​</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E7175F09-D099-4725-927A-D48FA86A1BC4}" type="slidenum">
              <a:rPr lang="en-US" altLang="en-US">
                <a:solidFill>
                  <a:srgbClr val="8A8989"/>
                </a:solidFill>
                <a:latin typeface="Calibri" panose="020F0502020204030204" pitchFamily="34" charset="0"/>
              </a:rPr>
              <a:pPr/>
              <a:t>12</a:t>
            </a:fld>
            <a:endParaRPr lang="en-US" altLang="en-US">
              <a:solidFill>
                <a:srgbClr val="8A8989"/>
              </a:solidFill>
              <a:latin typeface="Calibri" panose="020F0502020204030204" pitchFamily="34" charset="0"/>
            </a:endParaRPr>
          </a:p>
        </p:txBody>
      </p:sp>
      <p:sp>
        <p:nvSpPr>
          <p:cNvPr id="3686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6868" name="Rectangle 3"/>
          <p:cNvSpPr>
            <a:spLocks/>
          </p:cNvSpPr>
          <p:nvPr/>
        </p:nvSpPr>
        <p:spPr bwMode="auto">
          <a:xfrm>
            <a:off x="2647950" y="1497013"/>
            <a:ext cx="4468813"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Requirements</a:t>
            </a:r>
          </a:p>
          <a:p>
            <a:pPr lvl="1"/>
            <a:r>
              <a:rPr lang="en-US" altLang="en-US" sz="3200"/>
              <a:t>Complex</a:t>
            </a:r>
          </a:p>
          <a:p>
            <a:pPr lvl="1"/>
            <a:r>
              <a:rPr lang="en-US" altLang="en-US" sz="3200"/>
              <a:t>Simplistic</a:t>
            </a:r>
          </a:p>
          <a:p>
            <a:pPr lvl="1"/>
            <a:r>
              <a:rPr lang="en-US" altLang="en-US" sz="3200"/>
              <a:t>Explicit</a:t>
            </a:r>
          </a:p>
          <a:p>
            <a:pPr lvl="1"/>
            <a:r>
              <a:rPr lang="en-US" altLang="en-US" sz="3200"/>
              <a:t>Implicit</a:t>
            </a:r>
          </a:p>
          <a:p>
            <a:pPr lvl="1"/>
            <a:r>
              <a:rPr lang="en-US" altLang="en-US" sz="3200"/>
              <a:t>Derived</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2232656-214A-454C-92A7-27BC19E86C54}" type="slidenum">
              <a:rPr lang="en-US" altLang="en-US">
                <a:solidFill>
                  <a:srgbClr val="8A8989"/>
                </a:solidFill>
                <a:latin typeface="Calibri" panose="020F0502020204030204" pitchFamily="34" charset="0"/>
              </a:rPr>
              <a:pPr/>
              <a:t>13</a:t>
            </a:fld>
            <a:endParaRPr lang="en-US" altLang="en-US">
              <a:solidFill>
                <a:srgbClr val="8A8989"/>
              </a:solidFill>
              <a:latin typeface="Calibri" panose="020F0502020204030204" pitchFamily="34" charset="0"/>
            </a:endParaRPr>
          </a:p>
        </p:txBody>
      </p:sp>
      <p:sp>
        <p:nvSpPr>
          <p:cNvPr id="4096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0964" name="Rectangle 3"/>
          <p:cNvSpPr>
            <a:spLocks/>
          </p:cNvSpPr>
          <p:nvPr/>
        </p:nvSpPr>
        <p:spPr bwMode="auto">
          <a:xfrm>
            <a:off x="2647950" y="1399922"/>
            <a:ext cx="4692650" cy="390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b="1" dirty="0"/>
              <a:t>Budget</a:t>
            </a:r>
          </a:p>
          <a:p>
            <a:pPr lvl="1"/>
            <a:r>
              <a:rPr lang="en-US" altLang="en-US" sz="3200" dirty="0"/>
              <a:t>Robot Budget</a:t>
            </a:r>
          </a:p>
          <a:p>
            <a:pPr lvl="1"/>
            <a:r>
              <a:rPr lang="en-US" altLang="en-US" sz="3200" dirty="0"/>
              <a:t>Non Robot Items</a:t>
            </a:r>
          </a:p>
          <a:p>
            <a:pPr lvl="2"/>
            <a:r>
              <a:rPr lang="en-US" altLang="en-US" sz="2800" dirty="0"/>
              <a:t>Travel and Food</a:t>
            </a:r>
          </a:p>
          <a:p>
            <a:pPr lvl="2"/>
            <a:r>
              <a:rPr lang="en-US" altLang="en-US" sz="2800" dirty="0"/>
              <a:t>Tee Shirts</a:t>
            </a:r>
          </a:p>
          <a:p>
            <a:pPr lvl="2"/>
            <a:r>
              <a:rPr lang="en-US" altLang="en-US" sz="2800" dirty="0"/>
              <a:t>Travel</a:t>
            </a:r>
          </a:p>
          <a:p>
            <a:pPr lvl="2"/>
            <a:r>
              <a:rPr lang="en-US" altLang="en-US" sz="2800" dirty="0"/>
              <a:t>Lodging</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7B5F759-57BE-431C-990A-5AD26181BC25}" type="slidenum">
              <a:rPr lang="en-US" altLang="en-US">
                <a:solidFill>
                  <a:srgbClr val="8A8989"/>
                </a:solidFill>
                <a:latin typeface="Calibri" panose="020F0502020204030204" pitchFamily="34" charset="0"/>
              </a:rPr>
              <a:pPr/>
              <a:t>14</a:t>
            </a:fld>
            <a:endParaRPr lang="en-US" altLang="en-US">
              <a:solidFill>
                <a:srgbClr val="8A8989"/>
              </a:solidFill>
              <a:latin typeface="Calibri" panose="020F0502020204030204" pitchFamily="34" charset="0"/>
            </a:endParaRPr>
          </a:p>
        </p:txBody>
      </p:sp>
      <p:sp>
        <p:nvSpPr>
          <p:cNvPr id="38915" name="Text Box 3"/>
          <p:cNvSpPr txBox="1">
            <a:spLocks noChangeArrowheads="1"/>
          </p:cNvSpPr>
          <p:nvPr/>
        </p:nvSpPr>
        <p:spPr bwMode="auto">
          <a:xfrm>
            <a:off x="2243138" y="1562100"/>
            <a:ext cx="5310187"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8916" name="Rectangle 3"/>
          <p:cNvSpPr>
            <a:spLocks/>
          </p:cNvSpPr>
          <p:nvPr/>
        </p:nvSpPr>
        <p:spPr bwMode="auto">
          <a:xfrm>
            <a:off x="1733550" y="2068513"/>
            <a:ext cx="64865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b="1" dirty="0"/>
              <a:t>Quality</a:t>
            </a:r>
          </a:p>
          <a:p>
            <a:pPr lvl="1"/>
            <a:r>
              <a:rPr lang="en-US" altLang="en-US" sz="3200" dirty="0"/>
              <a:t>Fulfills Requirements</a:t>
            </a:r>
          </a:p>
          <a:p>
            <a:pPr lvl="1"/>
            <a:r>
              <a:rPr lang="en-US" altLang="en-US" sz="3200" dirty="0"/>
              <a:t>Competitive and functional Robot</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EA0FCDE-CFA6-42CC-8599-799B5BA161CF}" type="slidenum">
              <a:rPr lang="en-US" altLang="en-US">
                <a:solidFill>
                  <a:srgbClr val="8A8989"/>
                </a:solidFill>
                <a:latin typeface="Calibri" panose="020F0502020204030204" pitchFamily="34" charset="0"/>
              </a:rPr>
              <a:pPr/>
              <a:t>15</a:t>
            </a:fld>
            <a:endParaRPr lang="en-US" altLang="en-US">
              <a:solidFill>
                <a:srgbClr val="8A8989"/>
              </a:solidFill>
              <a:latin typeface="Calibri" panose="020F0502020204030204" pitchFamily="34" charset="0"/>
            </a:endParaRPr>
          </a:p>
        </p:txBody>
      </p:sp>
      <p:sp>
        <p:nvSpPr>
          <p:cNvPr id="4301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3012" name="Rectangle 3"/>
          <p:cNvSpPr>
            <a:spLocks/>
          </p:cNvSpPr>
          <p:nvPr/>
        </p:nvSpPr>
        <p:spPr bwMode="auto">
          <a:xfrm>
            <a:off x="1584763" y="1076543"/>
            <a:ext cx="6194425" cy="463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b="1" dirty="0"/>
              <a:t>Communications - 1</a:t>
            </a:r>
          </a:p>
          <a:p>
            <a:pPr lvl="1"/>
            <a:r>
              <a:rPr lang="en-US" altLang="en-US" sz="3200" dirty="0"/>
              <a:t>Who are your stakeholders?</a:t>
            </a:r>
          </a:p>
          <a:p>
            <a:pPr lvl="2"/>
            <a:r>
              <a:rPr lang="en-US" altLang="en-US" sz="2600" dirty="0"/>
              <a:t>Schools admin</a:t>
            </a:r>
          </a:p>
          <a:p>
            <a:pPr lvl="2"/>
            <a:r>
              <a:rPr lang="en-US" altLang="en-US" sz="2600" dirty="0"/>
              <a:t>Parents</a:t>
            </a:r>
          </a:p>
          <a:p>
            <a:pPr lvl="2"/>
            <a:r>
              <a:rPr lang="en-US" altLang="en-US" sz="2600" dirty="0"/>
              <a:t>Mentors</a:t>
            </a:r>
          </a:p>
          <a:p>
            <a:pPr lvl="2"/>
            <a:r>
              <a:rPr lang="en-US" altLang="en-US" sz="2600" dirty="0"/>
              <a:t>Team Members</a:t>
            </a:r>
          </a:p>
          <a:p>
            <a:pPr lvl="2"/>
            <a:r>
              <a:rPr lang="en-US" altLang="en-US" sz="2600" dirty="0"/>
              <a:t>Local Community</a:t>
            </a:r>
          </a:p>
          <a:p>
            <a:pPr lvl="2"/>
            <a:r>
              <a:rPr lang="en-US" altLang="en-US" sz="2600" dirty="0"/>
              <a:t>FIRST Chesapeake</a:t>
            </a:r>
          </a:p>
          <a:p>
            <a:pPr lvl="2"/>
            <a:r>
              <a:rPr lang="en-US" altLang="en-US" sz="2600" dirty="0"/>
              <a:t>FIRST Headquarters</a:t>
            </a:r>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EE44D30-7F37-4646-90A9-D35580CC7833}" type="slidenum">
              <a:rPr lang="en-US" altLang="en-US">
                <a:solidFill>
                  <a:srgbClr val="8A8989"/>
                </a:solidFill>
                <a:latin typeface="Calibri" panose="020F0502020204030204" pitchFamily="34" charset="0"/>
              </a:rPr>
              <a:pPr/>
              <a:t>16</a:t>
            </a:fld>
            <a:endParaRPr lang="en-US" altLang="en-US">
              <a:solidFill>
                <a:srgbClr val="8A8989"/>
              </a:solidFill>
              <a:latin typeface="Calibri" panose="020F0502020204030204" pitchFamily="34" charset="0"/>
            </a:endParaRPr>
          </a:p>
        </p:txBody>
      </p:sp>
      <p:sp>
        <p:nvSpPr>
          <p:cNvPr id="4505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5060" name="Rectangle 3"/>
          <p:cNvSpPr>
            <a:spLocks/>
          </p:cNvSpPr>
          <p:nvPr/>
        </p:nvSpPr>
        <p:spPr bwMode="auto">
          <a:xfrm>
            <a:off x="560388" y="1171575"/>
            <a:ext cx="8316912"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b="1" dirty="0"/>
              <a:t>Communications - 2</a:t>
            </a:r>
          </a:p>
          <a:p>
            <a:pPr lvl="1"/>
            <a:r>
              <a:rPr lang="en-US" altLang="en-US" sz="3200" dirty="0"/>
              <a:t>What do they want to know?</a:t>
            </a:r>
          </a:p>
          <a:p>
            <a:pPr lvl="1"/>
            <a:r>
              <a:rPr lang="en-US" altLang="en-US" sz="3200" dirty="0"/>
              <a:t>When do they want to know it?</a:t>
            </a:r>
          </a:p>
          <a:p>
            <a:pPr lvl="1"/>
            <a:r>
              <a:rPr lang="en-US" altLang="en-US" sz="3200" dirty="0"/>
              <a:t>What do you want to tell them?</a:t>
            </a:r>
          </a:p>
          <a:p>
            <a:pPr lvl="1"/>
            <a:r>
              <a:rPr lang="en-US" altLang="en-US" sz="3200" dirty="0"/>
              <a:t>How do you communicate with them?</a:t>
            </a:r>
          </a:p>
          <a:p>
            <a:pPr lvl="1"/>
            <a:r>
              <a:rPr lang="en-US" altLang="en-US" sz="3200" dirty="0"/>
              <a:t>Who else do you need to communicate with?</a:t>
            </a:r>
          </a:p>
          <a:p>
            <a:pPr lvl="1">
              <a:buFont typeface="Arial" panose="020B0604020202020204" pitchFamily="34" charset="0"/>
              <a:buNone/>
            </a:pPr>
            <a:endParaRPr lang="en-US" altLang="en-US" sz="3200" dirty="0"/>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A1D0041-3578-454A-9E3D-4B6FB38556B4}" type="slidenum">
              <a:rPr lang="en-US" altLang="en-US">
                <a:solidFill>
                  <a:srgbClr val="8A8989"/>
                </a:solidFill>
                <a:latin typeface="Calibri" panose="020F0502020204030204" pitchFamily="34" charset="0"/>
              </a:rPr>
              <a:pPr/>
              <a:t>17</a:t>
            </a:fld>
            <a:endParaRPr lang="en-US" altLang="en-US">
              <a:solidFill>
                <a:srgbClr val="8A8989"/>
              </a:solidFill>
              <a:latin typeface="Calibri" panose="020F0502020204030204" pitchFamily="34" charset="0"/>
            </a:endParaRPr>
          </a:p>
        </p:txBody>
      </p:sp>
      <p:sp>
        <p:nvSpPr>
          <p:cNvPr id="4710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7108" name="Rectangle 3"/>
          <p:cNvSpPr>
            <a:spLocks/>
          </p:cNvSpPr>
          <p:nvPr/>
        </p:nvSpPr>
        <p:spPr bwMode="auto">
          <a:xfrm>
            <a:off x="836613" y="1774825"/>
            <a:ext cx="767873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dirty="0"/>
              <a:t>Configuration Management</a:t>
            </a:r>
          </a:p>
          <a:p>
            <a:pPr lvl="1"/>
            <a:r>
              <a:rPr lang="en-US" altLang="en-US" sz="3200" dirty="0"/>
              <a:t>What is CM</a:t>
            </a:r>
          </a:p>
          <a:p>
            <a:pPr lvl="1"/>
            <a:r>
              <a:rPr lang="en-US" altLang="en-US" sz="3200" dirty="0"/>
              <a:t>Why do CM?</a:t>
            </a:r>
          </a:p>
          <a:p>
            <a:pPr lvl="1"/>
            <a:r>
              <a:rPr lang="en-US" altLang="en-US" sz="3200" dirty="0"/>
              <a:t>Who does CM?</a:t>
            </a:r>
          </a:p>
          <a:p>
            <a:pPr lvl="1"/>
            <a:r>
              <a:rPr lang="en-US" altLang="en-US" sz="3200" dirty="0"/>
              <a:t>Who does not do CM at some level?</a:t>
            </a:r>
          </a:p>
          <a:p>
            <a:pPr lvl="1"/>
            <a:r>
              <a:rPr lang="en-US" altLang="en-US" sz="3200" dirty="0"/>
              <a:t>Any issues in not doing CM?</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8ACC8CF0-7BAC-4B52-867E-749470A8404F}" type="slidenum">
              <a:rPr lang="en-US" altLang="en-US">
                <a:solidFill>
                  <a:srgbClr val="8A8989"/>
                </a:solidFill>
                <a:latin typeface="Calibri" panose="020F0502020204030204" pitchFamily="34" charset="0"/>
              </a:rPr>
              <a:pPr/>
              <a:t>18</a:t>
            </a:fld>
            <a:endParaRPr lang="en-US" altLang="en-US">
              <a:solidFill>
                <a:srgbClr val="8A8989"/>
              </a:solidFill>
              <a:latin typeface="Calibri" panose="020F0502020204030204" pitchFamily="34" charset="0"/>
            </a:endParaRPr>
          </a:p>
        </p:txBody>
      </p:sp>
      <p:sp>
        <p:nvSpPr>
          <p:cNvPr id="4915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49156" name="Rectangle 3"/>
          <p:cNvSpPr>
            <a:spLocks/>
          </p:cNvSpPr>
          <p:nvPr/>
        </p:nvSpPr>
        <p:spPr bwMode="auto">
          <a:xfrm>
            <a:off x="827088" y="1119188"/>
            <a:ext cx="7488237"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Risks</a:t>
            </a:r>
          </a:p>
          <a:p>
            <a:pPr lvl="1"/>
            <a:r>
              <a:rPr lang="en-US" altLang="en-US" sz="3200"/>
              <a:t>What are risks?</a:t>
            </a:r>
          </a:p>
          <a:p>
            <a:pPr lvl="1"/>
            <a:r>
              <a:rPr lang="en-US" altLang="en-US" sz="3200"/>
              <a:t>How do risks differ from a problem?</a:t>
            </a:r>
          </a:p>
          <a:p>
            <a:pPr lvl="1"/>
            <a:r>
              <a:rPr lang="en-US" altLang="en-US" sz="3200"/>
              <a:t>What do you do about risks?</a:t>
            </a:r>
          </a:p>
          <a:p>
            <a:pPr lvl="2"/>
            <a:r>
              <a:rPr lang="en-US" altLang="en-US" sz="3200"/>
              <a:t>Avoid</a:t>
            </a:r>
          </a:p>
          <a:p>
            <a:pPr lvl="2"/>
            <a:r>
              <a:rPr lang="en-US" altLang="en-US" sz="3200"/>
              <a:t>Mitigate</a:t>
            </a:r>
          </a:p>
          <a:p>
            <a:pPr lvl="2"/>
            <a:r>
              <a:rPr lang="en-US" altLang="en-US" sz="3200"/>
              <a:t>Back-up plans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92621089-04B6-43D9-B78F-1E3015D3DCE4}" type="slidenum">
              <a:rPr lang="en-US" altLang="en-US">
                <a:solidFill>
                  <a:srgbClr val="8A8989"/>
                </a:solidFill>
                <a:latin typeface="Calibri" panose="020F0502020204030204" pitchFamily="34" charset="0"/>
              </a:rPr>
              <a:pPr/>
              <a:t>19</a:t>
            </a:fld>
            <a:endParaRPr lang="en-US" altLang="en-US">
              <a:solidFill>
                <a:srgbClr val="8A8989"/>
              </a:solidFill>
              <a:latin typeface="Calibri" panose="020F0502020204030204" pitchFamily="34" charset="0"/>
            </a:endParaRPr>
          </a:p>
        </p:txBody>
      </p:sp>
      <p:sp>
        <p:nvSpPr>
          <p:cNvPr id="5120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dirty="0"/>
          </a:p>
        </p:txBody>
      </p:sp>
      <p:sp>
        <p:nvSpPr>
          <p:cNvPr id="51204" name="Rectangle 3"/>
          <p:cNvSpPr>
            <a:spLocks/>
          </p:cNvSpPr>
          <p:nvPr/>
        </p:nvSpPr>
        <p:spPr bwMode="auto">
          <a:xfrm>
            <a:off x="3132138" y="1965325"/>
            <a:ext cx="29654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sz="4000" dirty="0"/>
              <a:t>Questions</a:t>
            </a:r>
          </a:p>
          <a:p>
            <a:pPr algn="ctr">
              <a:buFont typeface="Wingdings" panose="05000000000000000000" pitchFamily="2" charset="2"/>
              <a:buNone/>
            </a:pPr>
            <a:r>
              <a:rPr lang="en-US" altLang="en-US" sz="4000" dirty="0"/>
              <a:t>&amp;</a:t>
            </a:r>
          </a:p>
          <a:p>
            <a:pPr algn="ctr">
              <a:buFont typeface="Wingdings" panose="05000000000000000000" pitchFamily="2" charset="2"/>
              <a:buNone/>
            </a:pPr>
            <a:r>
              <a:rPr lang="en-US" altLang="en-US" sz="4000" dirty="0"/>
              <a:t>Answers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572F67FD-38C4-4054-A3D4-51CD3E260C23}" type="slidenum">
              <a:rPr lang="en-US" altLang="en-US">
                <a:solidFill>
                  <a:srgbClr val="8A8989"/>
                </a:solidFill>
                <a:latin typeface="Calibri" panose="020F0502020204030204" pitchFamily="34" charset="0"/>
              </a:rPr>
              <a:pPr/>
              <a:t>2</a:t>
            </a:fld>
            <a:endParaRPr lang="en-US" altLang="en-US">
              <a:solidFill>
                <a:srgbClr val="8A8989"/>
              </a:solidFill>
              <a:latin typeface="Calibri" panose="020F0502020204030204" pitchFamily="34" charset="0"/>
            </a:endParaRPr>
          </a:p>
        </p:txBody>
      </p:sp>
      <p:sp>
        <p:nvSpPr>
          <p:cNvPr id="2048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0484" name="Rectangle 3"/>
          <p:cNvSpPr>
            <a:spLocks/>
          </p:cNvSpPr>
          <p:nvPr/>
        </p:nvSpPr>
        <p:spPr bwMode="auto">
          <a:xfrm>
            <a:off x="474663" y="773113"/>
            <a:ext cx="82296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a:t>Project Management Institute (PMI)</a:t>
            </a:r>
          </a:p>
          <a:p>
            <a:pPr lvl="1"/>
            <a:r>
              <a:rPr lang="en-US" altLang="en-US" sz="3000"/>
              <a:t>Is dedicated to Project Management as a professional discipline</a:t>
            </a:r>
          </a:p>
          <a:p>
            <a:pPr lvl="1"/>
            <a:r>
              <a:rPr lang="en-US" altLang="en-US" sz="3000"/>
              <a:t>The PMI Book of Knowledge (BoK) was used to support many of the concepts and terms used in these slides and provides extensive details if interested</a:t>
            </a:r>
          </a:p>
          <a:p>
            <a:pPr lvl="1"/>
            <a:r>
              <a:rPr lang="en-US" altLang="en-US" sz="3000"/>
              <a:t>NVCC, GMU, GWU, UMD et al have classes</a:t>
            </a:r>
          </a:p>
          <a:p>
            <a:pPr lvl="1"/>
            <a:r>
              <a:rPr lang="en-US" altLang="en-US">
                <a:hlinkClick r:id="rId3"/>
              </a:rPr>
              <a:t>http://www.pmi.org/</a:t>
            </a:r>
            <a:r>
              <a:rPr lang="en-US" altLang="en-US" sz="3200"/>
              <a:t> </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24CC09C-191C-4584-8E34-3C4695F3B72F}" type="slidenum">
              <a:rPr lang="en-US" altLang="en-US">
                <a:solidFill>
                  <a:srgbClr val="8A8989"/>
                </a:solidFill>
                <a:latin typeface="Calibri" panose="020F0502020204030204" pitchFamily="34" charset="0"/>
              </a:rPr>
              <a:pPr/>
              <a:t>20</a:t>
            </a:fld>
            <a:endParaRPr lang="en-US" altLang="en-US">
              <a:solidFill>
                <a:srgbClr val="8A8989"/>
              </a:solidFill>
              <a:latin typeface="Calibri" panose="020F0502020204030204" pitchFamily="34" charset="0"/>
            </a:endParaRPr>
          </a:p>
        </p:txBody>
      </p:sp>
      <p:sp>
        <p:nvSpPr>
          <p:cNvPr id="5325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53252" name="Rectangle 3"/>
          <p:cNvSpPr>
            <a:spLocks/>
          </p:cNvSpPr>
          <p:nvPr/>
        </p:nvSpPr>
        <p:spPr bwMode="auto">
          <a:xfrm>
            <a:off x="1853077" y="2257425"/>
            <a:ext cx="5753436"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dirty="0"/>
              <a:t>Contact Info</a:t>
            </a:r>
          </a:p>
          <a:p>
            <a:pPr lvl="1"/>
            <a:r>
              <a:rPr lang="en-US" altLang="en-US" sz="3200" dirty="0"/>
              <a:t>dbrobst@gmail.com</a:t>
            </a:r>
          </a:p>
          <a:p>
            <a:pPr lvl="1"/>
            <a:r>
              <a:rPr lang="en-US" altLang="en-US" sz="3200" dirty="0"/>
              <a:t>703-585-1275 (C)</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A03D5EE3-E14E-49BD-9766-45FF8A6C37C3}" type="slidenum">
              <a:rPr lang="en-US" altLang="en-US">
                <a:solidFill>
                  <a:srgbClr val="8A8989"/>
                </a:solidFill>
                <a:latin typeface="Calibri" panose="020F0502020204030204" pitchFamily="34" charset="0"/>
              </a:rPr>
              <a:pPr/>
              <a:t>21</a:t>
            </a:fld>
            <a:endParaRPr lang="en-US" altLang="en-US">
              <a:solidFill>
                <a:srgbClr val="8A8989"/>
              </a:solidFill>
              <a:latin typeface="Calibri" panose="020F0502020204030204" pitchFamily="34" charset="0"/>
            </a:endParaRPr>
          </a:p>
        </p:txBody>
      </p:sp>
      <p:sp>
        <p:nvSpPr>
          <p:cNvPr id="5529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55300" name="Rectangle 3"/>
          <p:cNvSpPr>
            <a:spLocks/>
          </p:cNvSpPr>
          <p:nvPr/>
        </p:nvSpPr>
        <p:spPr bwMode="auto">
          <a:xfrm>
            <a:off x="3132138" y="2811463"/>
            <a:ext cx="29654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4000"/>
              <a:t>Thank You!</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Plan</a:t>
            </a:r>
          </a:p>
        </p:txBody>
      </p:sp>
      <p:sp>
        <p:nvSpPr>
          <p:cNvPr id="3" name="Content Placeholder 2"/>
          <p:cNvSpPr>
            <a:spLocks noGrp="1"/>
          </p:cNvSpPr>
          <p:nvPr>
            <p:ph idx="1"/>
          </p:nvPr>
        </p:nvSpPr>
        <p:spPr/>
        <p:txBody>
          <a:bodyPr/>
          <a:lstStyle/>
          <a:p>
            <a:pPr marL="0" indent="0">
              <a:buNone/>
            </a:pPr>
            <a:r>
              <a:rPr lang="en-US" dirty="0"/>
              <a:t>					Don Brobst, PMP</a:t>
            </a:r>
            <a:r>
              <a:rPr lang="en-US" sz="800" dirty="0"/>
              <a:t>@</a:t>
            </a:r>
          </a:p>
          <a:p>
            <a:pPr marL="0" indent="0">
              <a:buNone/>
            </a:pPr>
            <a:endParaRPr lang="en-US" sz="800" dirty="0"/>
          </a:p>
          <a:p>
            <a:pPr marL="0" indent="0">
              <a:buNone/>
            </a:pPr>
            <a:r>
              <a:rPr lang="en-US" dirty="0"/>
              <a:t>						FRC Workshop</a:t>
            </a:r>
          </a:p>
          <a:p>
            <a:pPr marL="0" indent="0">
              <a:buNone/>
            </a:pPr>
            <a:r>
              <a:rPr lang="en-US" dirty="0"/>
              <a:t>						  Dec 10, 2016</a:t>
            </a:r>
          </a:p>
          <a:p>
            <a:pPr marL="0" indent="0">
              <a:buNone/>
            </a:pPr>
            <a:r>
              <a:rPr lang="en-US" dirty="0"/>
              <a:t>			George Mason High School</a:t>
            </a:r>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22</a:t>
            </a:fld>
            <a:endParaRPr lang="en-US" altLang="en-US"/>
          </a:p>
        </p:txBody>
      </p:sp>
    </p:spTree>
    <p:extLst>
      <p:ext uri="{BB962C8B-B14F-4D97-AF65-F5344CB8AC3E}">
        <p14:creationId xmlns:p14="http://schemas.microsoft.com/office/powerpoint/2010/main" val="1732753581"/>
      </p:ext>
    </p:extLst>
  </p:cSld>
  <p:clrMapOvr>
    <a:masterClrMapping/>
  </p:clrMapOvr>
  <p:transition spd="med">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we have business plans?</a:t>
            </a:r>
          </a:p>
        </p:txBody>
      </p:sp>
      <p:graphicFrame>
        <p:nvGraphicFramePr>
          <p:cNvPr id="4" name="Content Placeholder 3"/>
          <p:cNvGraphicFramePr>
            <a:graphicFrameLocks noGrp="1"/>
          </p:cNvGraphicFramePr>
          <p:nvPr>
            <p:ph idx="1"/>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267982"/>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8A9DEDD-886C-7642-BA82-A7F0ED0F1A6A}"/>
                                            </p:graphicEl>
                                          </p:spTgt>
                                        </p:tgtEl>
                                        <p:attrNameLst>
                                          <p:attrName>style.visibility</p:attrName>
                                        </p:attrNameLst>
                                      </p:cBhvr>
                                      <p:to>
                                        <p:strVal val="visible"/>
                                      </p:to>
                                    </p:set>
                                    <p:animEffect transition="in" filter="fade">
                                      <p:cBhvr>
                                        <p:cTn id="7" dur="2000"/>
                                        <p:tgtEl>
                                          <p:spTgt spid="4">
                                            <p:graphicEl>
                                              <a:dgm id="{58A9DEDD-886C-7642-BA82-A7F0ED0F1A6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8D91C26-477F-C341-8B01-259D0BDD12DE}"/>
                                            </p:graphicEl>
                                          </p:spTgt>
                                        </p:tgtEl>
                                        <p:attrNameLst>
                                          <p:attrName>style.visibility</p:attrName>
                                        </p:attrNameLst>
                                      </p:cBhvr>
                                      <p:to>
                                        <p:strVal val="visible"/>
                                      </p:to>
                                    </p:set>
                                    <p:animEffect transition="in" filter="fade">
                                      <p:cBhvr>
                                        <p:cTn id="12" dur="2000"/>
                                        <p:tgtEl>
                                          <p:spTgt spid="4">
                                            <p:graphicEl>
                                              <a:dgm id="{18D91C26-477F-C341-8B01-259D0BDD12D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D382F10-A4CD-0C4B-B401-FCD24542C3CC}"/>
                                            </p:graphicEl>
                                          </p:spTgt>
                                        </p:tgtEl>
                                        <p:attrNameLst>
                                          <p:attrName>style.visibility</p:attrName>
                                        </p:attrNameLst>
                                      </p:cBhvr>
                                      <p:to>
                                        <p:strVal val="visible"/>
                                      </p:to>
                                    </p:set>
                                    <p:animEffect transition="in" filter="fade">
                                      <p:cBhvr>
                                        <p:cTn id="17" dur="2000"/>
                                        <p:tgtEl>
                                          <p:spTgt spid="4">
                                            <p:graphicEl>
                                              <a:dgm id="{CD382F10-A4CD-0C4B-B401-FCD24542C3C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8C1147A-594A-FB48-8715-CEBB4C2F6B22}"/>
                                            </p:graphicEl>
                                          </p:spTgt>
                                        </p:tgtEl>
                                        <p:attrNameLst>
                                          <p:attrName>style.visibility</p:attrName>
                                        </p:attrNameLst>
                                      </p:cBhvr>
                                      <p:to>
                                        <p:strVal val="visible"/>
                                      </p:to>
                                    </p:set>
                                    <p:animEffect transition="in" filter="fade">
                                      <p:cBhvr>
                                        <p:cTn id="22" dur="2000"/>
                                        <p:tgtEl>
                                          <p:spTgt spid="4">
                                            <p:graphicEl>
                                              <a:dgm id="{58C1147A-594A-FB48-8715-CEBB4C2F6B2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08EB019C-98C1-8844-82E4-3092A6C06568}"/>
                                            </p:graphicEl>
                                          </p:spTgt>
                                        </p:tgtEl>
                                        <p:attrNameLst>
                                          <p:attrName>style.visibility</p:attrName>
                                        </p:attrNameLst>
                                      </p:cBhvr>
                                      <p:to>
                                        <p:strVal val="visible"/>
                                      </p:to>
                                    </p:set>
                                    <p:animEffect transition="in" filter="fade">
                                      <p:cBhvr>
                                        <p:cTn id="27" dur="2000"/>
                                        <p:tgtEl>
                                          <p:spTgt spid="4">
                                            <p:graphicEl>
                                              <a:dgm id="{08EB019C-98C1-8844-82E4-3092A6C065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CF3D5AF-050E-4844-AF50-7BD3AC1ADF10}"/>
                                            </p:graphicEl>
                                          </p:spTgt>
                                        </p:tgtEl>
                                        <p:attrNameLst>
                                          <p:attrName>style.visibility</p:attrName>
                                        </p:attrNameLst>
                                      </p:cBhvr>
                                      <p:to>
                                        <p:strVal val="visible"/>
                                      </p:to>
                                    </p:set>
                                    <p:animEffect transition="in" filter="fade">
                                      <p:cBhvr>
                                        <p:cTn id="32" dur="2000"/>
                                        <p:tgtEl>
                                          <p:spTgt spid="4">
                                            <p:graphicEl>
                                              <a:dgm id="{9CF3D5AF-050E-4844-AF50-7BD3AC1ADF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we have business plans?</a:t>
            </a:r>
          </a:p>
        </p:txBody>
      </p:sp>
      <p:sp>
        <p:nvSpPr>
          <p:cNvPr id="3" name="Content Placeholder 2"/>
          <p:cNvSpPr>
            <a:spLocks noGrp="1"/>
          </p:cNvSpPr>
          <p:nvPr>
            <p:ph idx="1"/>
          </p:nvPr>
        </p:nvSpPr>
        <p:spPr/>
        <p:txBody>
          <a:bodyPr/>
          <a:lstStyle/>
          <a:p>
            <a:r>
              <a:rPr lang="en-US" dirty="0"/>
              <a:t>First and foremost, we have business plans to develop a cohesive purpose for our team!  It helps us to come together with common goals, and gives us somewhere to go.</a:t>
            </a:r>
          </a:p>
          <a:p>
            <a:r>
              <a:rPr lang="en-US" dirty="0"/>
              <a:t>Business plans can help teams plan for their future, become sustainable, recruit new members and mentors, and obtain sponsors, among other uses.  </a:t>
            </a:r>
          </a:p>
        </p:txBody>
      </p:sp>
    </p:spTree>
    <p:extLst>
      <p:ext uri="{BB962C8B-B14F-4D97-AF65-F5344CB8AC3E}">
        <p14:creationId xmlns:p14="http://schemas.microsoft.com/office/powerpoint/2010/main" val="114965056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goes into a business plan?</a:t>
            </a:r>
          </a:p>
        </p:txBody>
      </p:sp>
      <p:sp>
        <p:nvSpPr>
          <p:cNvPr id="3" name="Content Placeholder 2"/>
          <p:cNvSpPr>
            <a:spLocks noGrp="1"/>
          </p:cNvSpPr>
          <p:nvPr>
            <p:ph idx="1"/>
          </p:nvPr>
        </p:nvSpPr>
        <p:spPr/>
        <p:txBody>
          <a:bodyPr/>
          <a:lstStyle/>
          <a:p>
            <a:r>
              <a:rPr lang="en-US" dirty="0"/>
              <a:t>What goes into your plan depends on how you are going to use it!  If you are a business you will have a different use for your plan than a FIRST robotics team.</a:t>
            </a:r>
          </a:p>
          <a:p>
            <a:endParaRPr lang="en-US" dirty="0"/>
          </a:p>
          <a:p>
            <a:r>
              <a:rPr lang="en-US" dirty="0"/>
              <a:t>FIRST teams probably don’t need to do market research, but there are a few things that we know should be included.</a:t>
            </a:r>
          </a:p>
        </p:txBody>
      </p:sp>
    </p:spTree>
    <p:extLst>
      <p:ext uri="{BB962C8B-B14F-4D97-AF65-F5344CB8AC3E}">
        <p14:creationId xmlns:p14="http://schemas.microsoft.com/office/powerpoint/2010/main" val="25498777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Entrepreneurship Award Requirements</a:t>
            </a:r>
          </a:p>
        </p:txBody>
      </p:sp>
      <p:sp>
        <p:nvSpPr>
          <p:cNvPr id="3" name="Content Placeholder 2"/>
          <p:cNvSpPr>
            <a:spLocks noGrp="1"/>
          </p:cNvSpPr>
          <p:nvPr>
            <p:ph idx="1"/>
          </p:nvPr>
        </p:nvSpPr>
        <p:spPr/>
        <p:txBody>
          <a:bodyPr/>
          <a:lstStyle/>
          <a:p>
            <a:r>
              <a:rPr lang="en-US" dirty="0"/>
              <a:t>The Entrepreneurship Award “Celebrates the entrepreneurial spirit by recognizing a team that has developed the framework for a comprehensive business plan to scope, manage, and achieve team objectives.”</a:t>
            </a:r>
          </a:p>
          <a:p>
            <a:r>
              <a:rPr lang="en-US" dirty="0"/>
              <a:t>Plans are required to contain an Executive Summary.</a:t>
            </a:r>
          </a:p>
          <a:p>
            <a:pPr lvl="1"/>
            <a:endParaRPr lang="en-US" dirty="0"/>
          </a:p>
        </p:txBody>
      </p:sp>
    </p:spTree>
    <p:extLst>
      <p:ext uri="{BB962C8B-B14F-4D97-AF65-F5344CB8AC3E}">
        <p14:creationId xmlns:p14="http://schemas.microsoft.com/office/powerpoint/2010/main" val="1845702146"/>
      </p:ext>
    </p:extLst>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Executive Summary….</a:t>
            </a:r>
          </a:p>
        </p:txBody>
      </p:sp>
      <p:sp>
        <p:nvSpPr>
          <p:cNvPr id="3" name="Content Placeholder 2"/>
          <p:cNvSpPr>
            <a:spLocks noGrp="1"/>
          </p:cNvSpPr>
          <p:nvPr>
            <p:ph idx="1"/>
          </p:nvPr>
        </p:nvSpPr>
        <p:spPr/>
        <p:txBody>
          <a:bodyPr/>
          <a:lstStyle/>
          <a:p>
            <a:r>
              <a:rPr lang="en-US" dirty="0"/>
              <a:t>….is a trick question.  While it’s the first part of your business plan, it gets written last. </a:t>
            </a:r>
          </a:p>
          <a:p>
            <a:r>
              <a:rPr lang="en-US" dirty="0"/>
              <a:t>That’s because the Executive Summary contains information from all the other parts of the business plan, so you can’t write it until the whole thing is finished.</a:t>
            </a:r>
          </a:p>
        </p:txBody>
      </p:sp>
      <p:pic>
        <p:nvPicPr>
          <p:cNvPr id="5" name="Picture 4" descr="Screen Shot 2013-11-30 at 4.21.3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82" y="4497294"/>
            <a:ext cx="7605059" cy="1792941"/>
          </a:xfrm>
          <a:prstGeom prst="rect">
            <a:avLst/>
          </a:prstGeom>
        </p:spPr>
      </p:pic>
    </p:spTree>
    <p:extLst>
      <p:ext uri="{BB962C8B-B14F-4D97-AF65-F5344CB8AC3E}">
        <p14:creationId xmlns:p14="http://schemas.microsoft.com/office/powerpoint/2010/main" val="3124220381"/>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and Vision</a:t>
            </a:r>
          </a:p>
        </p:txBody>
      </p:sp>
      <p:sp>
        <p:nvSpPr>
          <p:cNvPr id="3" name="Content Placeholder 2"/>
          <p:cNvSpPr>
            <a:spLocks noGrp="1"/>
          </p:cNvSpPr>
          <p:nvPr>
            <p:ph idx="1"/>
          </p:nvPr>
        </p:nvSpPr>
        <p:spPr>
          <a:xfrm>
            <a:off x="1463040" y="1897529"/>
            <a:ext cx="6196405" cy="4138706"/>
          </a:xfrm>
        </p:spPr>
        <p:txBody>
          <a:bodyPr>
            <a:normAutofit fontScale="77500" lnSpcReduction="20000"/>
          </a:bodyPr>
          <a:lstStyle/>
          <a:p>
            <a:r>
              <a:rPr lang="en-US" dirty="0"/>
              <a:t>The mission and vision statements are what your team lives by.  </a:t>
            </a:r>
          </a:p>
          <a:p>
            <a:r>
              <a:rPr lang="en-US" dirty="0"/>
              <a:t>A mission statement defines your purpose.  It used by your organization to guide your decisions.</a:t>
            </a:r>
          </a:p>
          <a:p>
            <a:r>
              <a:rPr lang="en-US" dirty="0"/>
              <a:t>A vision statement defines your values.  This is the part that you share with other people when you want to explain what you’re about.</a:t>
            </a:r>
          </a:p>
          <a:p>
            <a:r>
              <a:rPr lang="en-US" dirty="0"/>
              <a:t>Both the mission and vision are primarily about </a:t>
            </a:r>
            <a:r>
              <a:rPr lang="en-US" i="1" dirty="0"/>
              <a:t>communicating</a:t>
            </a:r>
            <a:r>
              <a:rPr lang="en-US" dirty="0"/>
              <a:t> what your team does.</a:t>
            </a:r>
          </a:p>
        </p:txBody>
      </p:sp>
    </p:spTree>
    <p:extLst>
      <p:ext uri="{BB962C8B-B14F-4D97-AF65-F5344CB8AC3E}">
        <p14:creationId xmlns:p14="http://schemas.microsoft.com/office/powerpoint/2010/main" val="158737965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a:t>
            </a:r>
          </a:p>
        </p:txBody>
      </p:sp>
      <p:sp>
        <p:nvSpPr>
          <p:cNvPr id="3" name="Content Placeholder 2"/>
          <p:cNvSpPr>
            <a:spLocks noGrp="1"/>
          </p:cNvSpPr>
          <p:nvPr>
            <p:ph idx="1"/>
          </p:nvPr>
        </p:nvSpPr>
        <p:spPr/>
        <p:txBody>
          <a:bodyPr/>
          <a:lstStyle/>
          <a:p>
            <a:r>
              <a:rPr lang="en-US" dirty="0"/>
              <a:t>Figure out what makes you special.  Some people call this your “winning idea”.</a:t>
            </a:r>
          </a:p>
          <a:p>
            <a:r>
              <a:rPr lang="en-US" dirty="0"/>
              <a:t>Decide what are the most important ways you will measure success.</a:t>
            </a:r>
          </a:p>
          <a:p>
            <a:r>
              <a:rPr lang="en-US" dirty="0"/>
              <a:t>Use your winning idea and your measures of success to create a statement of your overall mission that captures your uniqueness, how you will accomplish what you state as goals, and how you will measure success.</a:t>
            </a:r>
          </a:p>
        </p:txBody>
      </p:sp>
    </p:spTree>
    <p:extLst>
      <p:ext uri="{BB962C8B-B14F-4D97-AF65-F5344CB8AC3E}">
        <p14:creationId xmlns:p14="http://schemas.microsoft.com/office/powerpoint/2010/main" val="301325185"/>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4DD6A871-D3A7-4C5A-A100-31C802FCF67D}" type="slidenum">
              <a:rPr lang="en-US" altLang="en-US">
                <a:solidFill>
                  <a:srgbClr val="8A8989"/>
                </a:solidFill>
                <a:latin typeface="Calibri" panose="020F0502020204030204" pitchFamily="34" charset="0"/>
              </a:rPr>
              <a:pPr/>
              <a:t>3</a:t>
            </a:fld>
            <a:endParaRPr lang="en-US" altLang="en-US">
              <a:solidFill>
                <a:srgbClr val="8A8989"/>
              </a:solidFill>
              <a:latin typeface="Calibri" panose="020F0502020204030204" pitchFamily="34" charset="0"/>
            </a:endParaRPr>
          </a:p>
        </p:txBody>
      </p:sp>
      <p:sp>
        <p:nvSpPr>
          <p:cNvPr id="1843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8436" name="Rectangle 3"/>
          <p:cNvSpPr>
            <a:spLocks/>
          </p:cNvSpPr>
          <p:nvPr/>
        </p:nvSpPr>
        <p:spPr bwMode="auto">
          <a:xfrm>
            <a:off x="457200" y="1360488"/>
            <a:ext cx="82296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dirty="0"/>
              <a:t>Don Brobst</a:t>
            </a:r>
          </a:p>
          <a:p>
            <a:pPr lvl="1"/>
            <a:r>
              <a:rPr lang="en-US" altLang="en-US" sz="3000" dirty="0"/>
              <a:t>Mentor FRC 1418/FTC 10162</a:t>
            </a:r>
          </a:p>
          <a:p>
            <a:pPr lvl="1"/>
            <a:r>
              <a:rPr lang="en-US" altLang="en-US" sz="3000" dirty="0"/>
              <a:t>PMP Certified</a:t>
            </a:r>
          </a:p>
          <a:p>
            <a:pPr lvl="1"/>
            <a:r>
              <a:rPr lang="en-US" altLang="en-US" sz="3000" dirty="0"/>
              <a:t>Requirements, Risk and Process expertise</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Starbucks</a:t>
            </a:r>
          </a:p>
        </p:txBody>
      </p:sp>
      <p:sp>
        <p:nvSpPr>
          <p:cNvPr id="3" name="Content Placeholder 2"/>
          <p:cNvSpPr>
            <a:spLocks noGrp="1"/>
          </p:cNvSpPr>
          <p:nvPr>
            <p:ph type="body" sz="half" idx="2"/>
          </p:nvPr>
        </p:nvSpPr>
        <p:spPr/>
        <p:txBody>
          <a:bodyPr>
            <a:normAutofit/>
          </a:bodyPr>
          <a:lstStyle/>
          <a:p>
            <a:r>
              <a:rPr lang="en-US" b="1" dirty="0"/>
              <a:t>“</a:t>
            </a:r>
            <a:r>
              <a:rPr lang="en-US" dirty="0"/>
              <a:t>Our mission: to inspire and nurture the human spirit – one person, one cup and one neighborhood at a time.”</a:t>
            </a:r>
          </a:p>
        </p:txBody>
      </p:sp>
      <p:pic>
        <p:nvPicPr>
          <p:cNvPr id="7" name="Picture Placeholder 6"/>
          <p:cNvPicPr>
            <a:picLocks noGrp="1" noChangeAspect="1"/>
          </p:cNvPicPr>
          <p:nvPr>
            <p:ph type="pic" idx="1"/>
          </p:nvPr>
        </p:nvPicPr>
        <p:blipFill>
          <a:blip r:embed="rId3" cstate="print"/>
          <a:srcRect l="28257" r="28257"/>
          <a:stretch>
            <a:fillRect/>
          </a:stretch>
        </p:blipFill>
        <p:spPr/>
      </p:pic>
    </p:spTree>
    <p:extLst>
      <p:ext uri="{BB962C8B-B14F-4D97-AF65-F5344CB8AC3E}">
        <p14:creationId xmlns:p14="http://schemas.microsoft.com/office/powerpoint/2010/main" val="169488310"/>
      </p:ext>
    </p:extLst>
  </p:cSld>
  <p:clrMapOvr>
    <a:masterClrMapping/>
  </p:clrMapOvr>
  <p:transition spd="med">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60000">
            <a:off x="1115904" y="1374067"/>
            <a:ext cx="3063240" cy="413134"/>
          </a:xfrm>
        </p:spPr>
        <p:txBody>
          <a:bodyPr>
            <a:normAutofit/>
          </a:bodyPr>
          <a:lstStyle/>
          <a:p>
            <a:r>
              <a:rPr lang="en-US" dirty="0"/>
              <a:t>FedEx Corporation</a:t>
            </a:r>
          </a:p>
        </p:txBody>
      </p:sp>
      <p:pic>
        <p:nvPicPr>
          <p:cNvPr id="7" name="Picture Placeholder 6"/>
          <p:cNvPicPr>
            <a:picLocks noGrp="1" noChangeAspect="1"/>
          </p:cNvPicPr>
          <p:nvPr>
            <p:ph type="pic" idx="1"/>
          </p:nvPr>
        </p:nvPicPr>
        <p:blipFill>
          <a:blip r:embed="rId2" cstate="print"/>
          <a:srcRect t="-134997" b="-134997"/>
          <a:stretch>
            <a:fillRect/>
          </a:stretch>
        </p:blipFill>
        <p:spPr/>
      </p:pic>
      <p:sp>
        <p:nvSpPr>
          <p:cNvPr id="6" name="Text Placeholder 5"/>
          <p:cNvSpPr>
            <a:spLocks noGrp="1"/>
          </p:cNvSpPr>
          <p:nvPr>
            <p:ph type="body" sz="half" idx="2"/>
          </p:nvPr>
        </p:nvSpPr>
        <p:spPr>
          <a:xfrm rot="-60000">
            <a:off x="1143205" y="2150163"/>
            <a:ext cx="3044952" cy="4020651"/>
          </a:xfrm>
        </p:spPr>
        <p:txBody>
          <a:bodyPr>
            <a:normAutofit fontScale="55000" lnSpcReduction="20000"/>
          </a:bodyPr>
          <a:lstStyle/>
          <a:p>
            <a:r>
              <a:rPr lang="en-US" sz="2900" dirty="0"/>
              <a:t>“FedEx will produce superior financial returns for shareowners by providing high value-added supply chain, transportation, business and related information services through focused operating companies. Customer requirements will be met in the highest quality manner appropriate to each market segment served. FedEx will strive to develop mutually rewarding relationships with its employees, partners and suppliers. Safety will be the first consideration in all operations. Corporate activities will be conducted to the highest ethical and professional standards.”</a:t>
            </a:r>
            <a:endParaRPr lang="en-US" sz="2900" b="1" dirty="0"/>
          </a:p>
          <a:p>
            <a:endParaRPr lang="en-US" dirty="0"/>
          </a:p>
        </p:txBody>
      </p:sp>
    </p:spTree>
    <p:extLst>
      <p:ext uri="{BB962C8B-B14F-4D97-AF65-F5344CB8AC3E}">
        <p14:creationId xmlns:p14="http://schemas.microsoft.com/office/powerpoint/2010/main" val="166502669"/>
      </p:ext>
    </p:extLst>
  </p:cSld>
  <p:clrMapOvr>
    <a:masterClrMapping/>
  </p:clrMapOvr>
  <p:transition spd="med">
    <p:diamon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sp>
        <p:nvSpPr>
          <p:cNvPr id="3" name="Content Placeholder 2"/>
          <p:cNvSpPr>
            <a:spLocks noGrp="1"/>
          </p:cNvSpPr>
          <p:nvPr>
            <p:ph idx="1"/>
          </p:nvPr>
        </p:nvSpPr>
        <p:spPr/>
        <p:txBody>
          <a:bodyPr/>
          <a:lstStyle/>
          <a:p>
            <a:r>
              <a:rPr lang="en-US" dirty="0"/>
              <a:t>Use your mission to develop your vision.  How are you going to get to your mission?</a:t>
            </a:r>
          </a:p>
          <a:p>
            <a:endParaRPr lang="en-US" dirty="0"/>
          </a:p>
          <a:p>
            <a:r>
              <a:rPr lang="en-US" dirty="0"/>
              <a:t>Concentrate on what others will value most about how your team will accomplish its mission, and use that to create a statement that combines your mission and values.</a:t>
            </a:r>
          </a:p>
        </p:txBody>
      </p:sp>
    </p:spTree>
    <p:extLst>
      <p:ext uri="{BB962C8B-B14F-4D97-AF65-F5344CB8AC3E}">
        <p14:creationId xmlns:p14="http://schemas.microsoft.com/office/powerpoint/2010/main" val="2133388138"/>
      </p:ext>
    </p:extLst>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60000">
            <a:off x="1115652" y="999713"/>
            <a:ext cx="3063240" cy="441969"/>
          </a:xfrm>
        </p:spPr>
        <p:txBody>
          <a:bodyPr>
            <a:normAutofit/>
          </a:bodyPr>
          <a:lstStyle/>
          <a:p>
            <a:r>
              <a:rPr lang="en-US" dirty="0"/>
              <a:t>Coca-Cola Company</a:t>
            </a:r>
          </a:p>
        </p:txBody>
      </p:sp>
      <p:pic>
        <p:nvPicPr>
          <p:cNvPr id="7" name="Picture Placeholder 6"/>
          <p:cNvPicPr>
            <a:picLocks noGrp="1" noChangeAspect="1"/>
          </p:cNvPicPr>
          <p:nvPr>
            <p:ph type="pic" idx="1"/>
          </p:nvPr>
        </p:nvPicPr>
        <p:blipFill>
          <a:blip r:embed="rId2" cstate="print"/>
          <a:srcRect l="17920" r="17920"/>
          <a:stretch>
            <a:fillRect/>
          </a:stretch>
        </p:blipFill>
        <p:spPr/>
      </p:pic>
      <p:sp>
        <p:nvSpPr>
          <p:cNvPr id="6" name="Text Placeholder 5"/>
          <p:cNvSpPr>
            <a:spLocks noGrp="1"/>
          </p:cNvSpPr>
          <p:nvPr>
            <p:ph type="body" sz="half" idx="2"/>
          </p:nvPr>
        </p:nvSpPr>
        <p:spPr>
          <a:xfrm rot="-60000">
            <a:off x="1143626" y="1451098"/>
            <a:ext cx="3044952" cy="5018720"/>
          </a:xfrm>
        </p:spPr>
        <p:txBody>
          <a:bodyPr>
            <a:normAutofit fontScale="55000" lnSpcReduction="20000"/>
          </a:bodyPr>
          <a:lstStyle/>
          <a:p>
            <a:r>
              <a:rPr lang="en-US" sz="2200" b="1" dirty="0"/>
              <a:t>Our Vision</a:t>
            </a:r>
          </a:p>
          <a:p>
            <a:r>
              <a:rPr lang="en-US" sz="2200" dirty="0"/>
              <a:t>Our vision serves as the framework for our Roadmap and guides every aspect of our business by describing what we need to accomplish in order to continue achieving sustainable, quality growth.</a:t>
            </a:r>
          </a:p>
          <a:p>
            <a:r>
              <a:rPr lang="en-US" sz="2200" b="1" dirty="0"/>
              <a:t>People:</a:t>
            </a:r>
            <a:r>
              <a:rPr lang="en-US" sz="2200" dirty="0"/>
              <a:t> Be a great place to work where people are inspired to be the best they can be.</a:t>
            </a:r>
          </a:p>
          <a:p>
            <a:r>
              <a:rPr lang="en-US" sz="2200" b="1" dirty="0"/>
              <a:t>Portfolio:</a:t>
            </a:r>
            <a:r>
              <a:rPr lang="en-US" sz="2200" dirty="0"/>
              <a:t> Bring to the world a portfolio of quality beverage brands that anticipate and satisfy people's desires and needs.</a:t>
            </a:r>
          </a:p>
          <a:p>
            <a:r>
              <a:rPr lang="en-US" sz="2200" b="1" dirty="0"/>
              <a:t>Partners:</a:t>
            </a:r>
            <a:r>
              <a:rPr lang="en-US" sz="2200" dirty="0"/>
              <a:t> Nurture a winning network of customers and suppliers, together we create mutual, enduring value. </a:t>
            </a:r>
          </a:p>
          <a:p>
            <a:r>
              <a:rPr lang="en-US" sz="2200" b="1" dirty="0"/>
              <a:t>Planet: </a:t>
            </a:r>
            <a:r>
              <a:rPr lang="en-US" sz="2200" dirty="0"/>
              <a:t>Be a responsible citizen that makes a difference by helping build and support sustainable communities.</a:t>
            </a:r>
          </a:p>
          <a:p>
            <a:r>
              <a:rPr lang="en-US" sz="2200" b="1" dirty="0"/>
              <a:t>Profit: </a:t>
            </a:r>
            <a:r>
              <a:rPr lang="en-US" sz="2200" dirty="0"/>
              <a:t>Maximize long-term return to shareowners while being mindful of our overall responsibilities.</a:t>
            </a:r>
          </a:p>
          <a:p>
            <a:r>
              <a:rPr lang="en-US" sz="2200" b="1" dirty="0"/>
              <a:t>Productivity: </a:t>
            </a:r>
            <a:r>
              <a:rPr lang="en-US" sz="2200" dirty="0"/>
              <a:t>Be a highly effective, lean and fast-moving organization.</a:t>
            </a:r>
          </a:p>
          <a:p>
            <a:endParaRPr lang="en-US" dirty="0"/>
          </a:p>
        </p:txBody>
      </p:sp>
    </p:spTree>
    <p:extLst>
      <p:ext uri="{BB962C8B-B14F-4D97-AF65-F5344CB8AC3E}">
        <p14:creationId xmlns:p14="http://schemas.microsoft.com/office/powerpoint/2010/main" val="2497143421"/>
      </p:ext>
    </p:extLst>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Objectives</a:t>
            </a:r>
          </a:p>
        </p:txBody>
      </p:sp>
      <p:graphicFrame>
        <p:nvGraphicFramePr>
          <p:cNvPr id="4" name="Content Placeholder 3"/>
          <p:cNvGraphicFramePr>
            <a:graphicFrameLocks noGrp="1"/>
          </p:cNvGraphicFramePr>
          <p:nvPr>
            <p:ph idx="1"/>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782236" y="4198471"/>
            <a:ext cx="2727382" cy="1477328"/>
          </a:xfrm>
          <a:prstGeom prst="rect">
            <a:avLst/>
          </a:prstGeom>
          <a:noFill/>
        </p:spPr>
        <p:txBody>
          <a:bodyPr wrap="square" rtlCol="0">
            <a:spAutoFit/>
          </a:bodyPr>
          <a:lstStyle/>
          <a:p>
            <a:r>
              <a:rPr lang="en-US" b="1" dirty="0"/>
              <a:t>Another way to say this is:  </a:t>
            </a:r>
            <a:r>
              <a:rPr lang="en-US" dirty="0"/>
              <a:t>A goal is what you want to do, and an objective is how you will measure yourself along the way.</a:t>
            </a:r>
          </a:p>
        </p:txBody>
      </p:sp>
    </p:spTree>
    <p:extLst>
      <p:ext uri="{BB962C8B-B14F-4D97-AF65-F5344CB8AC3E}">
        <p14:creationId xmlns:p14="http://schemas.microsoft.com/office/powerpoint/2010/main" val="3340883371"/>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6E2A0BB9-FA42-EC42-A5EE-12A52C3642E1}"/>
                                            </p:graphicEl>
                                          </p:spTgt>
                                        </p:tgtEl>
                                        <p:attrNameLst>
                                          <p:attrName>style.visibility</p:attrName>
                                        </p:attrNameLst>
                                      </p:cBhvr>
                                      <p:to>
                                        <p:strVal val="visible"/>
                                      </p:to>
                                    </p:set>
                                    <p:animEffect transition="in" filter="fade">
                                      <p:cBhvr>
                                        <p:cTn id="7" dur="2000"/>
                                        <p:tgtEl>
                                          <p:spTgt spid="4">
                                            <p:graphicEl>
                                              <a:dgm id="{6E2A0BB9-FA42-EC42-A5EE-12A52C3642E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8342D3E-D9D2-D44E-B552-70FD44022A98}"/>
                                            </p:graphicEl>
                                          </p:spTgt>
                                        </p:tgtEl>
                                        <p:attrNameLst>
                                          <p:attrName>style.visibility</p:attrName>
                                        </p:attrNameLst>
                                      </p:cBhvr>
                                      <p:to>
                                        <p:strVal val="visible"/>
                                      </p:to>
                                    </p:set>
                                    <p:animEffect transition="in" filter="fade">
                                      <p:cBhvr>
                                        <p:cTn id="10" dur="2000"/>
                                        <p:tgtEl>
                                          <p:spTgt spid="4">
                                            <p:graphicEl>
                                              <a:dgm id="{F8342D3E-D9D2-D44E-B552-70FD44022A9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6C816317-1B79-3C47-8E76-F3CFD545541A}"/>
                                            </p:graphicEl>
                                          </p:spTgt>
                                        </p:tgtEl>
                                        <p:attrNameLst>
                                          <p:attrName>style.visibility</p:attrName>
                                        </p:attrNameLst>
                                      </p:cBhvr>
                                      <p:to>
                                        <p:strVal val="visible"/>
                                      </p:to>
                                    </p:set>
                                    <p:animEffect transition="in" filter="fade">
                                      <p:cBhvr>
                                        <p:cTn id="13" dur="2000"/>
                                        <p:tgtEl>
                                          <p:spTgt spid="4">
                                            <p:graphicEl>
                                              <a:dgm id="{6C816317-1B79-3C47-8E76-F3CFD545541A}"/>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83E4C050-65EE-E948-A9C9-EAE969CCA57C}"/>
                                            </p:graphicEl>
                                          </p:spTgt>
                                        </p:tgtEl>
                                        <p:attrNameLst>
                                          <p:attrName>style.visibility</p:attrName>
                                        </p:attrNameLst>
                                      </p:cBhvr>
                                      <p:to>
                                        <p:strVal val="visible"/>
                                      </p:to>
                                    </p:set>
                                    <p:animEffect transition="in" filter="fade">
                                      <p:cBhvr>
                                        <p:cTn id="16" dur="2000"/>
                                        <p:tgtEl>
                                          <p:spTgt spid="4">
                                            <p:graphicEl>
                                              <a:dgm id="{83E4C050-65EE-E948-A9C9-EAE969CCA57C}"/>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graphicEl>
                                              <a:dgm id="{878638DD-1BDD-264C-86C4-9C81EC4A9532}"/>
                                            </p:graphicEl>
                                          </p:spTgt>
                                        </p:tgtEl>
                                        <p:attrNameLst>
                                          <p:attrName>style.visibility</p:attrName>
                                        </p:attrNameLst>
                                      </p:cBhvr>
                                      <p:to>
                                        <p:strVal val="visible"/>
                                      </p:to>
                                    </p:set>
                                    <p:animEffect transition="in" filter="fade">
                                      <p:cBhvr>
                                        <p:cTn id="19" dur="2000"/>
                                        <p:tgtEl>
                                          <p:spTgt spid="4">
                                            <p:graphicEl>
                                              <a:dgm id="{878638DD-1BDD-264C-86C4-9C81EC4A9532}"/>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graphicEl>
                                              <a:dgm id="{4F6E486B-147A-0E42-88CB-7B5374FEAD31}"/>
                                            </p:graphicEl>
                                          </p:spTgt>
                                        </p:tgtEl>
                                        <p:attrNameLst>
                                          <p:attrName>style.visibility</p:attrName>
                                        </p:attrNameLst>
                                      </p:cBhvr>
                                      <p:to>
                                        <p:strVal val="visible"/>
                                      </p:to>
                                    </p:set>
                                    <p:animEffect transition="in" filter="fade">
                                      <p:cBhvr>
                                        <p:cTn id="22" dur="2000"/>
                                        <p:tgtEl>
                                          <p:spTgt spid="4">
                                            <p:graphicEl>
                                              <a:dgm id="{4F6E486B-147A-0E42-88CB-7B5374FEAD31}"/>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21F16CA1-235B-094E-A68B-CFF59CBB0C21}"/>
                                            </p:graphicEl>
                                          </p:spTgt>
                                        </p:tgtEl>
                                        <p:attrNameLst>
                                          <p:attrName>style.visibility</p:attrName>
                                        </p:attrNameLst>
                                      </p:cBhvr>
                                      <p:to>
                                        <p:strVal val="visible"/>
                                      </p:to>
                                    </p:set>
                                    <p:animEffect transition="in" filter="fade">
                                      <p:cBhvr>
                                        <p:cTn id="25" dur="2000"/>
                                        <p:tgtEl>
                                          <p:spTgt spid="4">
                                            <p:graphicEl>
                                              <a:dgm id="{21F16CA1-235B-094E-A68B-CFF59CBB0C21}"/>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
                                            <p:graphicEl>
                                              <a:dgm id="{913874BB-6B9B-EF43-91E4-6182A8C3C163}"/>
                                            </p:graphicEl>
                                          </p:spTgt>
                                        </p:tgtEl>
                                        <p:attrNameLst>
                                          <p:attrName>style.visibility</p:attrName>
                                        </p:attrNameLst>
                                      </p:cBhvr>
                                      <p:to>
                                        <p:strVal val="visible"/>
                                      </p:to>
                                    </p:set>
                                    <p:animEffect transition="in" filter="fade">
                                      <p:cBhvr>
                                        <p:cTn id="29" dur="2000"/>
                                        <p:tgtEl>
                                          <p:spTgt spid="4">
                                            <p:graphicEl>
                                              <a:dgm id="{913874BB-6B9B-EF43-91E4-6182A8C3C163}"/>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97FB6B62-0917-1F45-B3AD-E6130E9B600F}"/>
                                            </p:graphicEl>
                                          </p:spTgt>
                                        </p:tgtEl>
                                        <p:attrNameLst>
                                          <p:attrName>style.visibility</p:attrName>
                                        </p:attrNameLst>
                                      </p:cBhvr>
                                      <p:to>
                                        <p:strVal val="visible"/>
                                      </p:to>
                                    </p:set>
                                    <p:animEffect transition="in" filter="fade">
                                      <p:cBhvr>
                                        <p:cTn id="32" dur="2000"/>
                                        <p:tgtEl>
                                          <p:spTgt spid="4">
                                            <p:graphicEl>
                                              <a:dgm id="{97FB6B62-0917-1F45-B3AD-E6130E9B600F}"/>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9DAB0E75-1A2B-2A46-B73C-4AFF007E8CD6}"/>
                                            </p:graphicEl>
                                          </p:spTgt>
                                        </p:tgtEl>
                                        <p:attrNameLst>
                                          <p:attrName>style.visibility</p:attrName>
                                        </p:attrNameLst>
                                      </p:cBhvr>
                                      <p:to>
                                        <p:strVal val="visible"/>
                                      </p:to>
                                    </p:set>
                                    <p:animEffect transition="in" filter="fade">
                                      <p:cBhvr>
                                        <p:cTn id="35" dur="2000"/>
                                        <p:tgtEl>
                                          <p:spTgt spid="4">
                                            <p:graphicEl>
                                              <a:dgm id="{9DAB0E75-1A2B-2A46-B73C-4AFF007E8CD6}"/>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E7EA3ACB-EACF-4C40-9B8E-75B7D42661E2}"/>
                                            </p:graphicEl>
                                          </p:spTgt>
                                        </p:tgtEl>
                                        <p:attrNameLst>
                                          <p:attrName>style.visibility</p:attrName>
                                        </p:attrNameLst>
                                      </p:cBhvr>
                                      <p:to>
                                        <p:strVal val="visible"/>
                                      </p:to>
                                    </p:set>
                                    <p:animEffect transition="in" filter="fade">
                                      <p:cBhvr>
                                        <p:cTn id="39" dur="2000"/>
                                        <p:tgtEl>
                                          <p:spTgt spid="4">
                                            <p:graphicEl>
                                              <a:dgm id="{E7EA3ACB-EACF-4C40-9B8E-75B7D42661E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85F5C12E-671F-F545-B897-AC3C3D19E66F}"/>
                                            </p:graphicEl>
                                          </p:spTgt>
                                        </p:tgtEl>
                                        <p:attrNameLst>
                                          <p:attrName>style.visibility</p:attrName>
                                        </p:attrNameLst>
                                      </p:cBhvr>
                                      <p:to>
                                        <p:strVal val="visible"/>
                                      </p:to>
                                    </p:set>
                                    <p:animEffect transition="in" filter="fade">
                                      <p:cBhvr>
                                        <p:cTn id="42" dur="2000"/>
                                        <p:tgtEl>
                                          <p:spTgt spid="4">
                                            <p:graphicEl>
                                              <a:dgm id="{85F5C12E-671F-F545-B897-AC3C3D19E66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5DEA84DC-E789-0A48-94AC-A97247AFA84B}"/>
                                            </p:graphicEl>
                                          </p:spTgt>
                                        </p:tgtEl>
                                        <p:attrNameLst>
                                          <p:attrName>style.visibility</p:attrName>
                                        </p:attrNameLst>
                                      </p:cBhvr>
                                      <p:to>
                                        <p:strVal val="visible"/>
                                      </p:to>
                                    </p:set>
                                    <p:animEffect transition="in" filter="fade">
                                      <p:cBhvr>
                                        <p:cTn id="45" dur="2000"/>
                                        <p:tgtEl>
                                          <p:spTgt spid="4">
                                            <p:graphicEl>
                                              <a:dgm id="{5DEA84DC-E789-0A48-94AC-A97247AFA84B}"/>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graphicEl>
                                              <a:dgm id="{5319F823-FEA0-9143-982C-F6ED0B69CC24}"/>
                                            </p:graphicEl>
                                          </p:spTgt>
                                        </p:tgtEl>
                                        <p:attrNameLst>
                                          <p:attrName>style.visibility</p:attrName>
                                        </p:attrNameLst>
                                      </p:cBhvr>
                                      <p:to>
                                        <p:strVal val="visible"/>
                                      </p:to>
                                    </p:set>
                                    <p:animEffect transition="in" filter="fade">
                                      <p:cBhvr>
                                        <p:cTn id="48" dur="2000"/>
                                        <p:tgtEl>
                                          <p:spTgt spid="4">
                                            <p:graphicEl>
                                              <a:dgm id="{5319F823-FEA0-9143-982C-F6ED0B69CC24}"/>
                                            </p:graphicEl>
                                          </p:spTgt>
                                        </p:tgtEl>
                                      </p:cBhvr>
                                    </p:animEffect>
                                  </p:childTnLst>
                                </p:cTn>
                              </p:par>
                            </p:childTnLst>
                          </p:cTn>
                        </p:par>
                        <p:par>
                          <p:cTn id="49" fill="hold">
                            <p:stCondLst>
                              <p:cond delay="6000"/>
                            </p:stCondLst>
                            <p:childTnLst>
                              <p:par>
                                <p:cTn id="50" presetID="22" presetClass="entr" presetSubtype="4" fill="hold" grpId="0" nodeType="after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wipe(down)">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should be SMART</a:t>
            </a:r>
          </a:p>
        </p:txBody>
      </p:sp>
      <p:sp>
        <p:nvSpPr>
          <p:cNvPr id="3" name="Content Placeholder 2"/>
          <p:cNvSpPr>
            <a:spLocks noGrp="1"/>
          </p:cNvSpPr>
          <p:nvPr>
            <p:ph idx="1"/>
          </p:nvPr>
        </p:nvSpPr>
        <p:spPr>
          <a:xfrm>
            <a:off x="1463040" y="2119256"/>
            <a:ext cx="6792686" cy="3915783"/>
          </a:xfrm>
        </p:spPr>
        <p:txBody>
          <a:bodyPr>
            <a:normAutofit fontScale="70000" lnSpcReduction="20000"/>
          </a:bodyPr>
          <a:lstStyle/>
          <a:p>
            <a:pPr>
              <a:lnSpc>
                <a:spcPct val="140000"/>
              </a:lnSpc>
            </a:pPr>
            <a:r>
              <a:rPr lang="en-US" dirty="0"/>
              <a:t>Specific – what exactly do you want to do?</a:t>
            </a:r>
          </a:p>
          <a:p>
            <a:pPr>
              <a:lnSpc>
                <a:spcPct val="140000"/>
              </a:lnSpc>
            </a:pPr>
            <a:r>
              <a:rPr lang="en-US" dirty="0"/>
              <a:t>Measurable – how will you know you</a:t>
            </a:r>
            <a:r>
              <a:rPr lang="fr-FR" dirty="0"/>
              <a:t>’</a:t>
            </a:r>
            <a:r>
              <a:rPr lang="en-US" dirty="0" err="1"/>
              <a:t>ve</a:t>
            </a:r>
            <a:r>
              <a:rPr lang="en-US" dirty="0"/>
              <a:t> done it?</a:t>
            </a:r>
          </a:p>
          <a:p>
            <a:pPr>
              <a:lnSpc>
                <a:spcPct val="140000"/>
              </a:lnSpc>
            </a:pPr>
            <a:r>
              <a:rPr lang="en-US" dirty="0"/>
              <a:t>Attainable – what abilities or skills are needed?</a:t>
            </a:r>
          </a:p>
          <a:p>
            <a:pPr>
              <a:lnSpc>
                <a:spcPct val="140000"/>
              </a:lnSpc>
            </a:pPr>
            <a:r>
              <a:rPr lang="en-US" dirty="0"/>
              <a:t>Realistic – are you willing and able?</a:t>
            </a:r>
          </a:p>
          <a:p>
            <a:pPr>
              <a:lnSpc>
                <a:spcPct val="140000"/>
              </a:lnSpc>
            </a:pPr>
            <a:r>
              <a:rPr lang="en-US" dirty="0"/>
              <a:t>Timely – when do you want to accomplish this goal?</a:t>
            </a:r>
          </a:p>
          <a:p>
            <a:pPr marL="0" indent="0">
              <a:buNone/>
            </a:pPr>
            <a:endParaRPr lang="en-US" dirty="0"/>
          </a:p>
        </p:txBody>
      </p:sp>
    </p:spTree>
    <p:extLst>
      <p:ext uri="{BB962C8B-B14F-4D97-AF65-F5344CB8AC3E}">
        <p14:creationId xmlns:p14="http://schemas.microsoft.com/office/powerpoint/2010/main" val="94408020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Key Elements</a:t>
            </a:r>
          </a:p>
        </p:txBody>
      </p:sp>
      <p:sp>
        <p:nvSpPr>
          <p:cNvPr id="3" name="Content Placeholder 2"/>
          <p:cNvSpPr>
            <a:spLocks noGrp="1"/>
          </p:cNvSpPr>
          <p:nvPr>
            <p:ph idx="1"/>
          </p:nvPr>
        </p:nvSpPr>
        <p:spPr>
          <a:xfrm>
            <a:off x="1463040" y="1841863"/>
            <a:ext cx="6196405" cy="4232366"/>
          </a:xfrm>
        </p:spPr>
        <p:txBody>
          <a:bodyPr>
            <a:normAutofit fontScale="55000" lnSpcReduction="20000"/>
          </a:bodyPr>
          <a:lstStyle/>
          <a:p>
            <a:r>
              <a:rPr lang="en-US" dirty="0"/>
              <a:t>Once you have the Mission, Vision, and Goals, you can work on developing the meat of your business plan.  This will give the reader more details about your team and why they might want to support your efforts.</a:t>
            </a:r>
          </a:p>
          <a:p>
            <a:endParaRPr lang="en-US" dirty="0"/>
          </a:p>
          <a:p>
            <a:r>
              <a:rPr lang="en-US" dirty="0"/>
              <a:t>Program Description</a:t>
            </a:r>
          </a:p>
          <a:p>
            <a:r>
              <a:rPr lang="en-US" dirty="0"/>
              <a:t>Team Profile</a:t>
            </a:r>
          </a:p>
          <a:p>
            <a:pPr lvl="1"/>
            <a:r>
              <a:rPr lang="en-US" dirty="0"/>
              <a:t>History</a:t>
            </a:r>
          </a:p>
          <a:p>
            <a:pPr lvl="1"/>
            <a:r>
              <a:rPr lang="en-US" dirty="0"/>
              <a:t>Demographics</a:t>
            </a:r>
          </a:p>
          <a:p>
            <a:pPr lvl="1"/>
            <a:r>
              <a:rPr lang="en-US" dirty="0"/>
              <a:t>Structure and Organization</a:t>
            </a:r>
          </a:p>
          <a:p>
            <a:pPr lvl="1"/>
            <a:r>
              <a:rPr lang="en-US" dirty="0"/>
              <a:t>Membership</a:t>
            </a:r>
          </a:p>
          <a:p>
            <a:pPr lvl="1"/>
            <a:r>
              <a:rPr lang="en-US" dirty="0"/>
              <a:t>Mentors</a:t>
            </a:r>
          </a:p>
          <a:p>
            <a:r>
              <a:rPr lang="en-US" dirty="0"/>
              <a:t>Risk Management</a:t>
            </a:r>
          </a:p>
          <a:p>
            <a:r>
              <a:rPr lang="en-US" dirty="0"/>
              <a:t>Sustainability</a:t>
            </a:r>
          </a:p>
          <a:p>
            <a:r>
              <a:rPr lang="en-US" dirty="0"/>
              <a:t>Sponsorship</a:t>
            </a:r>
          </a:p>
        </p:txBody>
      </p:sp>
    </p:spTree>
    <p:extLst>
      <p:ext uri="{BB962C8B-B14F-4D97-AF65-F5344CB8AC3E}">
        <p14:creationId xmlns:p14="http://schemas.microsoft.com/office/powerpoint/2010/main" val="1709992648"/>
      </p:ext>
    </p:extLst>
  </p:cSld>
  <p:clrMapOvr>
    <a:masterClrMapping/>
  </p:clrMapOvr>
  <p:transition spd="med">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Description</a:t>
            </a:r>
          </a:p>
        </p:txBody>
      </p:sp>
      <p:sp>
        <p:nvSpPr>
          <p:cNvPr id="3" name="Content Placeholder 2"/>
          <p:cNvSpPr>
            <a:spLocks noGrp="1"/>
          </p:cNvSpPr>
          <p:nvPr>
            <p:ph idx="1"/>
          </p:nvPr>
        </p:nvSpPr>
        <p:spPr/>
        <p:txBody>
          <a:bodyPr/>
          <a:lstStyle/>
          <a:p>
            <a:r>
              <a:rPr lang="en-US" dirty="0"/>
              <a:t>Tells the reader about FIRST</a:t>
            </a:r>
          </a:p>
          <a:p>
            <a:r>
              <a:rPr lang="en-US" dirty="0"/>
              <a:t>History of FIRST</a:t>
            </a:r>
          </a:p>
          <a:p>
            <a:r>
              <a:rPr lang="en-US" dirty="0"/>
              <a:t>Founder</a:t>
            </a:r>
          </a:p>
          <a:p>
            <a:r>
              <a:rPr lang="en-US" dirty="0"/>
              <a:t>Goals</a:t>
            </a:r>
          </a:p>
          <a:p>
            <a:r>
              <a:rPr lang="en-US" dirty="0"/>
              <a:t>Organization</a:t>
            </a:r>
          </a:p>
        </p:txBody>
      </p:sp>
    </p:spTree>
    <p:extLst>
      <p:ext uri="{BB962C8B-B14F-4D97-AF65-F5344CB8AC3E}">
        <p14:creationId xmlns:p14="http://schemas.microsoft.com/office/powerpoint/2010/main" val="954753759"/>
      </p:ext>
    </p:extLst>
  </p:cSld>
  <p:clrMapOvr>
    <a:masterClrMapping/>
  </p:clrMapOvr>
  <p:transition spd="med">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p:txBody>
          <a:bodyPr/>
          <a:lstStyle/>
          <a:p>
            <a:r>
              <a:rPr lang="en-US" dirty="0"/>
              <a:t>Tell your story in the Team History.  Let the reader know your team’s biggest accomplishments, even if you think they seem small.</a:t>
            </a:r>
          </a:p>
          <a:p>
            <a:endParaRPr lang="en-US" dirty="0"/>
          </a:p>
          <a:p>
            <a:r>
              <a:rPr lang="en-US" dirty="0"/>
              <a:t>Make sure to include any awards that your team has won over the years.</a:t>
            </a:r>
          </a:p>
        </p:txBody>
      </p:sp>
    </p:spTree>
    <p:extLst>
      <p:ext uri="{BB962C8B-B14F-4D97-AF65-F5344CB8AC3E}">
        <p14:creationId xmlns:p14="http://schemas.microsoft.com/office/powerpoint/2010/main" val="195782229"/>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a:xfrm>
            <a:off x="1463040" y="2119256"/>
            <a:ext cx="6196405" cy="4007223"/>
          </a:xfrm>
        </p:spPr>
        <p:txBody>
          <a:bodyPr>
            <a:normAutofit fontScale="70000" lnSpcReduction="20000"/>
          </a:bodyPr>
          <a:lstStyle/>
          <a:p>
            <a:r>
              <a:rPr lang="en-US" dirty="0"/>
              <a:t>I recommend including information about your team’s membership and about your school.  This will help sponsors to know what makes you different/special.</a:t>
            </a:r>
          </a:p>
          <a:p>
            <a:pPr lvl="1"/>
            <a:r>
              <a:rPr lang="en-US" dirty="0"/>
              <a:t>Team Member Bios</a:t>
            </a:r>
          </a:p>
          <a:p>
            <a:pPr lvl="1"/>
            <a:r>
              <a:rPr lang="en-US" dirty="0"/>
              <a:t>Mentor Bios</a:t>
            </a:r>
          </a:p>
          <a:p>
            <a:pPr lvl="1"/>
            <a:r>
              <a:rPr lang="en-US" dirty="0"/>
              <a:t>Teacher/Staff Bios</a:t>
            </a:r>
          </a:p>
          <a:p>
            <a:r>
              <a:rPr lang="en-US" dirty="0"/>
              <a:t>You should also include a plan for maintaining team membership recruitment and mentor recruitment—these will help your team’s sustainability over time.</a:t>
            </a:r>
          </a:p>
        </p:txBody>
      </p:sp>
    </p:spTree>
    <p:extLst>
      <p:ext uri="{BB962C8B-B14F-4D97-AF65-F5344CB8AC3E}">
        <p14:creationId xmlns:p14="http://schemas.microsoft.com/office/powerpoint/2010/main" val="1221037860"/>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931A4361-75B3-429A-A832-1FE732A3A28A}" type="slidenum">
              <a:rPr lang="en-US" altLang="en-US">
                <a:solidFill>
                  <a:srgbClr val="8A8989"/>
                </a:solidFill>
                <a:latin typeface="Calibri" panose="020F0502020204030204" pitchFamily="34" charset="0"/>
              </a:rPr>
              <a:pPr/>
              <a:t>4</a:t>
            </a:fld>
            <a:endParaRPr lang="en-US" altLang="en-US">
              <a:solidFill>
                <a:srgbClr val="8A8989"/>
              </a:solidFill>
              <a:latin typeface="Calibri" panose="020F0502020204030204" pitchFamily="34" charset="0"/>
            </a:endParaRPr>
          </a:p>
        </p:txBody>
      </p:sp>
      <p:sp>
        <p:nvSpPr>
          <p:cNvPr id="22531"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2532" name="Rectangle 9"/>
          <p:cNvSpPr>
            <a:spLocks/>
          </p:cNvSpPr>
          <p:nvPr/>
        </p:nvSpPr>
        <p:spPr bwMode="auto">
          <a:xfrm>
            <a:off x="422275" y="858838"/>
            <a:ext cx="82296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dirty="0"/>
              <a:t>Project management</a:t>
            </a:r>
            <a:r>
              <a:rPr lang="en-US" altLang="en-US" b="1" dirty="0"/>
              <a:t> </a:t>
            </a:r>
            <a:r>
              <a:rPr lang="en-US" altLang="en-US" dirty="0"/>
              <a:t>is the application of resources to execute projects effectively and efficiently.</a:t>
            </a:r>
          </a:p>
          <a:p>
            <a:pPr lvl="1">
              <a:lnSpc>
                <a:spcPct val="80000"/>
              </a:lnSpc>
            </a:pPr>
            <a:r>
              <a:rPr lang="en-US" altLang="en-US" dirty="0"/>
              <a:t>People (Skills)</a:t>
            </a:r>
          </a:p>
          <a:p>
            <a:pPr lvl="1">
              <a:lnSpc>
                <a:spcPct val="80000"/>
              </a:lnSpc>
            </a:pPr>
            <a:r>
              <a:rPr lang="en-US" altLang="en-US" dirty="0"/>
              <a:t>Time (Schedule)</a:t>
            </a:r>
          </a:p>
          <a:p>
            <a:pPr lvl="1">
              <a:lnSpc>
                <a:spcPct val="80000"/>
              </a:lnSpc>
            </a:pPr>
            <a:r>
              <a:rPr lang="en-US" altLang="en-US" dirty="0"/>
              <a:t>Money (Budget)</a:t>
            </a:r>
          </a:p>
          <a:p>
            <a:pPr>
              <a:lnSpc>
                <a:spcPct val="80000"/>
              </a:lnSpc>
            </a:pPr>
            <a:r>
              <a:rPr lang="en-US" altLang="en-US" dirty="0"/>
              <a:t>How many of you manage your build season?</a:t>
            </a:r>
          </a:p>
          <a:p>
            <a:pPr lvl="1">
              <a:lnSpc>
                <a:spcPct val="80000"/>
              </a:lnSpc>
            </a:pPr>
            <a:r>
              <a:rPr lang="en-US" altLang="en-US" dirty="0"/>
              <a:t>Why or Why not?</a:t>
            </a:r>
          </a:p>
          <a:p>
            <a:pPr>
              <a:lnSpc>
                <a:spcPct val="80000"/>
              </a:lnSpc>
            </a:pPr>
            <a:r>
              <a:rPr lang="en-US" altLang="en-US" dirty="0"/>
              <a:t>How many wish you were more effective and efficient?</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p>
        </p:txBody>
      </p:sp>
      <p:sp>
        <p:nvSpPr>
          <p:cNvPr id="3" name="Content Placeholder 2"/>
          <p:cNvSpPr>
            <a:spLocks noGrp="1"/>
          </p:cNvSpPr>
          <p:nvPr>
            <p:ph idx="1"/>
          </p:nvPr>
        </p:nvSpPr>
        <p:spPr/>
        <p:txBody>
          <a:bodyPr/>
          <a:lstStyle/>
          <a:p>
            <a:r>
              <a:rPr lang="en-US" dirty="0"/>
              <a:t>Team Structure/Organization</a:t>
            </a:r>
          </a:p>
          <a:p>
            <a:pPr lvl="1"/>
            <a:r>
              <a:rPr lang="en-US" dirty="0"/>
              <a:t>This explains to the reader how your team operates.  Some questions to ask:</a:t>
            </a:r>
          </a:p>
          <a:p>
            <a:pPr lvl="2"/>
            <a:r>
              <a:rPr lang="en-US" dirty="0"/>
              <a:t>How does the team make decisions?</a:t>
            </a:r>
          </a:p>
          <a:p>
            <a:pPr lvl="2"/>
            <a:r>
              <a:rPr lang="en-US" dirty="0"/>
              <a:t>How are teachers/mentors involved?</a:t>
            </a:r>
          </a:p>
          <a:p>
            <a:pPr lvl="2"/>
            <a:r>
              <a:rPr lang="en-US" dirty="0"/>
              <a:t>How do you decide who is going to lead the team?</a:t>
            </a:r>
          </a:p>
          <a:p>
            <a:pPr lvl="2"/>
            <a:r>
              <a:rPr lang="en-US" dirty="0"/>
              <a:t>Are there parents/sponsors involved?</a:t>
            </a:r>
          </a:p>
        </p:txBody>
      </p:sp>
    </p:spTree>
    <p:extLst>
      <p:ext uri="{BB962C8B-B14F-4D97-AF65-F5344CB8AC3E}">
        <p14:creationId xmlns:p14="http://schemas.microsoft.com/office/powerpoint/2010/main" val="1433478492"/>
      </p:ext>
    </p:extLst>
  </p:cSld>
  <p:clrMapOvr>
    <a:masterClrMapping/>
  </p:clrMapOvr>
  <p:transition spd="med">
    <p:diamon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p>
        </p:txBody>
      </p:sp>
      <p:sp>
        <p:nvSpPr>
          <p:cNvPr id="3" name="Content Placeholder 2"/>
          <p:cNvSpPr>
            <a:spLocks noGrp="1"/>
          </p:cNvSpPr>
          <p:nvPr>
            <p:ph idx="1"/>
          </p:nvPr>
        </p:nvSpPr>
        <p:spPr/>
        <p:txBody>
          <a:bodyPr/>
          <a:lstStyle/>
          <a:p>
            <a:r>
              <a:rPr lang="en-US" dirty="0"/>
              <a:t>FIRST wants to know how you will deal with the unexpected.  </a:t>
            </a:r>
          </a:p>
          <a:p>
            <a:pPr lvl="1"/>
            <a:r>
              <a:rPr lang="en-US" dirty="0"/>
              <a:t>What will you do if your funding dries up?</a:t>
            </a:r>
          </a:p>
          <a:p>
            <a:pPr lvl="1"/>
            <a:r>
              <a:rPr lang="en-US" dirty="0"/>
              <a:t>What is there is a snow storm during the last week of the build season?</a:t>
            </a:r>
          </a:p>
          <a:p>
            <a:pPr lvl="1"/>
            <a:r>
              <a:rPr lang="en-US" dirty="0"/>
              <a:t>What happens if your mentor has to go away for work?</a:t>
            </a:r>
          </a:p>
        </p:txBody>
      </p:sp>
    </p:spTree>
    <p:extLst>
      <p:ext uri="{BB962C8B-B14F-4D97-AF65-F5344CB8AC3E}">
        <p14:creationId xmlns:p14="http://schemas.microsoft.com/office/powerpoint/2010/main" val="275197496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a:t>
            </a:r>
          </a:p>
        </p:txBody>
      </p:sp>
      <p:sp>
        <p:nvSpPr>
          <p:cNvPr id="3" name="Content Placeholder 2"/>
          <p:cNvSpPr>
            <a:spLocks noGrp="1"/>
          </p:cNvSpPr>
          <p:nvPr>
            <p:ph idx="1"/>
          </p:nvPr>
        </p:nvSpPr>
        <p:spPr>
          <a:xfrm>
            <a:off x="1463040" y="2119256"/>
            <a:ext cx="6196405" cy="3981097"/>
          </a:xfrm>
        </p:spPr>
        <p:txBody>
          <a:bodyPr>
            <a:normAutofit fontScale="70000" lnSpcReduction="20000"/>
          </a:bodyPr>
          <a:lstStyle/>
          <a:p>
            <a:r>
              <a:rPr lang="en-US" dirty="0"/>
              <a:t>After the Mission, Vision, and Goals, this is the most important part of your plan.</a:t>
            </a:r>
          </a:p>
          <a:p>
            <a:endParaRPr lang="en-US" dirty="0"/>
          </a:p>
          <a:p>
            <a:r>
              <a:rPr lang="en-US" dirty="0"/>
              <a:t>Those of you developing the business plan today will leave your team behind when you graduate—how are you going to ensure that it can continue?</a:t>
            </a:r>
          </a:p>
          <a:p>
            <a:endParaRPr lang="en-US" dirty="0"/>
          </a:p>
          <a:p>
            <a:r>
              <a:rPr lang="en-US" dirty="0"/>
              <a:t>Include outreach activities that your team is involved in, such </a:t>
            </a:r>
            <a:r>
              <a:rPr lang="en-US"/>
              <a:t>as starting FLL teams.</a:t>
            </a:r>
            <a:endParaRPr lang="en-US" dirty="0"/>
          </a:p>
        </p:txBody>
      </p:sp>
    </p:spTree>
    <p:extLst>
      <p:ext uri="{BB962C8B-B14F-4D97-AF65-F5344CB8AC3E}">
        <p14:creationId xmlns:p14="http://schemas.microsoft.com/office/powerpoint/2010/main" val="2005927986"/>
      </p:ext>
    </p:extLst>
  </p:cSld>
  <p:clrMapOvr>
    <a:masterClrMapping/>
  </p:clrMapOvr>
  <p:transition spd="med">
    <p:diamon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Sponsorship</a:t>
            </a:r>
          </a:p>
        </p:txBody>
      </p:sp>
      <p:sp>
        <p:nvSpPr>
          <p:cNvPr id="3" name="Content Placeholder 2"/>
          <p:cNvSpPr>
            <a:spLocks noGrp="1"/>
          </p:cNvSpPr>
          <p:nvPr>
            <p:ph idx="1"/>
          </p:nvPr>
        </p:nvSpPr>
        <p:spPr/>
        <p:txBody>
          <a:bodyPr/>
          <a:lstStyle/>
          <a:p>
            <a:r>
              <a:rPr lang="en-US" dirty="0"/>
              <a:t>This is where you talk about how great your current sponsors are, and why other businesses/people should sponsor you.</a:t>
            </a:r>
          </a:p>
          <a:p>
            <a:endParaRPr lang="en-US" dirty="0"/>
          </a:p>
          <a:p>
            <a:r>
              <a:rPr lang="en-US" dirty="0"/>
              <a:t>This is also a great place to thank your current sponsors for their support (you may want to include a history for each).</a:t>
            </a:r>
          </a:p>
        </p:txBody>
      </p:sp>
    </p:spTree>
    <p:extLst>
      <p:ext uri="{BB962C8B-B14F-4D97-AF65-F5344CB8AC3E}">
        <p14:creationId xmlns:p14="http://schemas.microsoft.com/office/powerpoint/2010/main" val="2598305367"/>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a:t>
            </a:r>
          </a:p>
        </p:txBody>
      </p:sp>
      <p:sp>
        <p:nvSpPr>
          <p:cNvPr id="3" name="Content Placeholder 2"/>
          <p:cNvSpPr>
            <a:spLocks noGrp="1"/>
          </p:cNvSpPr>
          <p:nvPr>
            <p:ph idx="1"/>
          </p:nvPr>
        </p:nvSpPr>
        <p:spPr/>
        <p:txBody>
          <a:bodyPr/>
          <a:lstStyle/>
          <a:p>
            <a:r>
              <a:rPr lang="en-US" dirty="0">
                <a:hlinkClick r:id="rId2"/>
              </a:rPr>
              <a:t>http://www.firstinspires.org/resource-library/fundraising-toolkit</a:t>
            </a:r>
            <a:endParaRPr lang="en-US" dirty="0"/>
          </a:p>
          <a:p>
            <a:endParaRPr lang="en-US" dirty="0"/>
          </a:p>
          <a:p>
            <a:r>
              <a:rPr lang="en-US"/>
              <a:t>https://www.youtube.com/watch?v=QfcNH9CeG4s&amp;feature=youtu.be</a:t>
            </a:r>
            <a:endParaRPr lang="en-US" dirty="0"/>
          </a:p>
        </p:txBody>
      </p:sp>
      <p:sp>
        <p:nvSpPr>
          <p:cNvPr id="4" name="Slide Number Placeholder 3"/>
          <p:cNvSpPr>
            <a:spLocks noGrp="1"/>
          </p:cNvSpPr>
          <p:nvPr>
            <p:ph type="sldNum" sz="quarter" idx="12"/>
          </p:nvPr>
        </p:nvSpPr>
        <p:spPr/>
        <p:txBody>
          <a:bodyPr/>
          <a:lstStyle/>
          <a:p>
            <a:pPr>
              <a:defRPr/>
            </a:pPr>
            <a:fld id="{74FD85DB-C4C4-4461-91C0-5204DE40D2D3}" type="slidenum">
              <a:rPr lang="en-US" altLang="en-US" smtClean="0"/>
              <a:pPr>
                <a:defRPr/>
              </a:pPr>
              <a:t>44</a:t>
            </a:fld>
            <a:endParaRPr lang="en-US" altLang="en-US"/>
          </a:p>
        </p:txBody>
      </p:sp>
    </p:spTree>
    <p:extLst>
      <p:ext uri="{BB962C8B-B14F-4D97-AF65-F5344CB8AC3E}">
        <p14:creationId xmlns:p14="http://schemas.microsoft.com/office/powerpoint/2010/main" val="3721077395"/>
      </p:ext>
    </p:extLst>
  </p:cSld>
  <p:clrMapOvr>
    <a:masterClrMapping/>
  </p:clrMapOvr>
  <p:transition spd="med">
    <p:diamon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Resources/Bibliography</a:t>
            </a:r>
          </a:p>
        </p:txBody>
      </p:sp>
      <p:sp>
        <p:nvSpPr>
          <p:cNvPr id="3" name="Content Placeholder 2"/>
          <p:cNvSpPr>
            <a:spLocks noGrp="1"/>
          </p:cNvSpPr>
          <p:nvPr>
            <p:ph idx="1"/>
          </p:nvPr>
        </p:nvSpPr>
        <p:spPr/>
        <p:txBody>
          <a:bodyPr>
            <a:normAutofit fontScale="92500" lnSpcReduction="10000"/>
          </a:bodyPr>
          <a:lstStyle/>
          <a:p>
            <a:r>
              <a:rPr lang="en-US" dirty="0"/>
              <a:t>Mind Tools -- Mission and Vision Statements: Unleashing Purpose </a:t>
            </a:r>
            <a:r>
              <a:rPr lang="en-US" dirty="0">
                <a:hlinkClick r:id="rId2"/>
              </a:rPr>
              <a:t>http://mindtools.com/pages/article/newLDR_90.htm</a:t>
            </a:r>
            <a:endParaRPr lang="en-US" dirty="0"/>
          </a:p>
          <a:p>
            <a:r>
              <a:rPr lang="en-US" dirty="0"/>
              <a:t>Small Business Administration – Create your business plan </a:t>
            </a:r>
            <a:r>
              <a:rPr lang="en-US" dirty="0">
                <a:hlinkClick r:id="rId3"/>
              </a:rPr>
              <a:t>http://www.sba.gov/category/navigation-structure/starting-managing-business/starting-business/writing-business-plan</a:t>
            </a:r>
            <a:r>
              <a:rPr lang="en-US" dirty="0"/>
              <a:t> </a:t>
            </a:r>
          </a:p>
        </p:txBody>
      </p:sp>
    </p:spTree>
    <p:extLst>
      <p:ext uri="{BB962C8B-B14F-4D97-AF65-F5344CB8AC3E}">
        <p14:creationId xmlns:p14="http://schemas.microsoft.com/office/powerpoint/2010/main" val="4077460808"/>
      </p:ext>
    </p:extLst>
  </p:cSld>
  <p:clrMapOvr>
    <a:masterClrMapping/>
  </p:clrMapOvr>
  <p:transition spd="med">
    <p:diamon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Top Achievement – Creating S.M.A.R.T. Goals </a:t>
            </a:r>
            <a:r>
              <a:rPr lang="en-US" dirty="0">
                <a:hlinkClick r:id="rId2"/>
              </a:rPr>
              <a:t>http://topachievement.com/smart.html</a:t>
            </a:r>
            <a:endParaRPr lang="en-US" dirty="0"/>
          </a:p>
          <a:p>
            <a:r>
              <a:rPr lang="en-US" dirty="0"/>
              <a:t>Chief Delphi White Papers </a:t>
            </a:r>
            <a:r>
              <a:rPr lang="en-US" dirty="0">
                <a:hlinkClick r:id="rId3"/>
              </a:rPr>
              <a:t>http://www.chiefdelphi.com/media/</a:t>
            </a:r>
            <a:endParaRPr lang="en-US" dirty="0"/>
          </a:p>
          <a:p>
            <a:endParaRPr lang="en-US" dirty="0"/>
          </a:p>
          <a:p>
            <a:endParaRPr lang="en-US" dirty="0"/>
          </a:p>
        </p:txBody>
      </p:sp>
    </p:spTree>
    <p:extLst>
      <p:ext uri="{BB962C8B-B14F-4D97-AF65-F5344CB8AC3E}">
        <p14:creationId xmlns:p14="http://schemas.microsoft.com/office/powerpoint/2010/main" val="3051737288"/>
      </p:ext>
    </p:extLst>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D67DBF4-C441-437F-AFB8-AFAB6B2C1C35}" type="slidenum">
              <a:rPr lang="en-US" altLang="en-US">
                <a:solidFill>
                  <a:srgbClr val="8A8989"/>
                </a:solidFill>
                <a:latin typeface="Calibri" panose="020F0502020204030204" pitchFamily="34" charset="0"/>
              </a:rPr>
              <a:pPr/>
              <a:t>5</a:t>
            </a:fld>
            <a:endParaRPr lang="en-US" altLang="en-US">
              <a:solidFill>
                <a:srgbClr val="8A8989"/>
              </a:solidFill>
              <a:latin typeface="Calibri" panose="020F0502020204030204" pitchFamily="34" charset="0"/>
            </a:endParaRPr>
          </a:p>
        </p:txBody>
      </p:sp>
      <p:sp>
        <p:nvSpPr>
          <p:cNvPr id="24579"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4580" name="Rectangle 3"/>
          <p:cNvSpPr>
            <a:spLocks/>
          </p:cNvSpPr>
          <p:nvPr/>
        </p:nvSpPr>
        <p:spPr bwMode="auto">
          <a:xfrm>
            <a:off x="422275" y="858838"/>
            <a:ext cx="82296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Project Management has 5 general processes</a:t>
            </a:r>
          </a:p>
          <a:p>
            <a:pPr lvl="1"/>
            <a:r>
              <a:rPr lang="en-US" altLang="en-US" sz="3200"/>
              <a:t>Initiating </a:t>
            </a:r>
          </a:p>
          <a:p>
            <a:pPr lvl="1"/>
            <a:r>
              <a:rPr lang="en-US" altLang="en-US" sz="3200"/>
              <a:t>Planning </a:t>
            </a:r>
          </a:p>
          <a:p>
            <a:pPr lvl="1"/>
            <a:r>
              <a:rPr lang="en-US" altLang="en-US" sz="3200"/>
              <a:t>Executing </a:t>
            </a:r>
          </a:p>
          <a:p>
            <a:pPr lvl="1"/>
            <a:r>
              <a:rPr lang="en-US" altLang="en-US" sz="3200"/>
              <a:t>Monitoring and Controlling </a:t>
            </a:r>
          </a:p>
          <a:p>
            <a:pPr lvl="1"/>
            <a:r>
              <a:rPr lang="en-US" altLang="en-US" sz="3200"/>
              <a:t>Closing</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6F1E9B3C-6DEB-46BB-8CCF-2FE5A35A9F2F}" type="slidenum">
              <a:rPr lang="en-US" altLang="en-US">
                <a:solidFill>
                  <a:srgbClr val="8A8989"/>
                </a:solidFill>
                <a:latin typeface="Calibri" panose="020F0502020204030204" pitchFamily="34" charset="0"/>
              </a:rPr>
              <a:pPr/>
              <a:t>6</a:t>
            </a:fld>
            <a:endParaRPr lang="en-US" altLang="en-US">
              <a:solidFill>
                <a:srgbClr val="8A8989"/>
              </a:solidFill>
              <a:latin typeface="Calibri" panose="020F0502020204030204" pitchFamily="34" charset="0"/>
            </a:endParaRPr>
          </a:p>
        </p:txBody>
      </p:sp>
      <p:sp>
        <p:nvSpPr>
          <p:cNvPr id="26627"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6628" name="Rectangle 3"/>
          <p:cNvSpPr>
            <a:spLocks/>
          </p:cNvSpPr>
          <p:nvPr/>
        </p:nvSpPr>
        <p:spPr bwMode="auto">
          <a:xfrm>
            <a:off x="1716088" y="2397125"/>
            <a:ext cx="589915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sz="4000"/>
              <a:t>Tailor and adapted </a:t>
            </a:r>
          </a:p>
          <a:p>
            <a:pPr algn="ctr">
              <a:buFont typeface="Wingdings" panose="05000000000000000000" pitchFamily="2" charset="2"/>
              <a:buNone/>
            </a:pPr>
            <a:r>
              <a:rPr lang="en-US" altLang="en-US" sz="4000"/>
              <a:t>to your needs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8AE1430-6484-45E8-AA02-3AE98EFD7441}" type="slidenum">
              <a:rPr lang="en-US" altLang="en-US">
                <a:solidFill>
                  <a:srgbClr val="8A8989"/>
                </a:solidFill>
                <a:latin typeface="Calibri" panose="020F0502020204030204" pitchFamily="34" charset="0"/>
              </a:rPr>
              <a:pPr/>
              <a:t>7</a:t>
            </a:fld>
            <a:endParaRPr lang="en-US" altLang="en-US">
              <a:solidFill>
                <a:srgbClr val="8A8989"/>
              </a:solidFill>
              <a:latin typeface="Calibri" panose="020F0502020204030204" pitchFamily="34" charset="0"/>
            </a:endParaRPr>
          </a:p>
        </p:txBody>
      </p:sp>
      <p:sp>
        <p:nvSpPr>
          <p:cNvPr id="28675"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28676" name="Rectangle 3"/>
          <p:cNvSpPr>
            <a:spLocks/>
          </p:cNvSpPr>
          <p:nvPr/>
        </p:nvSpPr>
        <p:spPr bwMode="auto">
          <a:xfrm>
            <a:off x="1439863" y="2309813"/>
            <a:ext cx="67992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a:t>What factors will drive tailoring and adapting to meet your project needs?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137045EE-BAB5-4801-A067-367AA63F664A}" type="slidenum">
              <a:rPr lang="en-US" altLang="en-US">
                <a:solidFill>
                  <a:srgbClr val="8A8989"/>
                </a:solidFill>
                <a:latin typeface="Calibri" panose="020F0502020204030204" pitchFamily="34" charset="0"/>
              </a:rPr>
              <a:pPr/>
              <a:t>8</a:t>
            </a:fld>
            <a:endParaRPr lang="en-US" altLang="en-US">
              <a:solidFill>
                <a:srgbClr val="8A8989"/>
              </a:solidFill>
              <a:latin typeface="Calibri" panose="020F0502020204030204" pitchFamily="34" charset="0"/>
            </a:endParaRPr>
          </a:p>
        </p:txBody>
      </p:sp>
      <p:sp>
        <p:nvSpPr>
          <p:cNvPr id="30723" name="Text Box 3"/>
          <p:cNvSpPr txBox="1">
            <a:spLocks noChangeArrowheads="1"/>
          </p:cNvSpPr>
          <p:nvPr/>
        </p:nvSpPr>
        <p:spPr bwMode="auto">
          <a:xfrm>
            <a:off x="4194175" y="1544638"/>
            <a:ext cx="44799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30724" name="Rectangle 3"/>
          <p:cNvSpPr>
            <a:spLocks/>
          </p:cNvSpPr>
          <p:nvPr/>
        </p:nvSpPr>
        <p:spPr bwMode="auto">
          <a:xfrm>
            <a:off x="1958975" y="1050925"/>
            <a:ext cx="56578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altLang="en-US" sz="3600" dirty="0"/>
              <a:t>Team Characteristics</a:t>
            </a:r>
          </a:p>
          <a:p>
            <a:pPr lvl="1"/>
            <a:r>
              <a:rPr lang="en-US" altLang="en-US" sz="3200" dirty="0"/>
              <a:t>Large or Small</a:t>
            </a:r>
          </a:p>
          <a:p>
            <a:pPr lvl="1"/>
            <a:r>
              <a:rPr lang="en-US" altLang="en-US" sz="3200" dirty="0"/>
              <a:t>Adult or Student Led</a:t>
            </a:r>
          </a:p>
          <a:p>
            <a:pPr lvl="1"/>
            <a:r>
              <a:rPr lang="en-US" altLang="en-US" sz="3200" dirty="0"/>
              <a:t>Veteran or Rookie</a:t>
            </a:r>
          </a:p>
          <a:p>
            <a:pPr lvl="1"/>
            <a:r>
              <a:rPr lang="en-US" altLang="en-US" sz="3200" dirty="0"/>
              <a:t>Unique Issues</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25B05692-A6DC-45FA-B9BE-013F16AB05AC}" type="slidenum">
              <a:rPr lang="en-US" altLang="en-US">
                <a:solidFill>
                  <a:srgbClr val="8A8989"/>
                </a:solidFill>
                <a:latin typeface="Calibri" panose="020F0502020204030204" pitchFamily="34" charset="0"/>
              </a:rPr>
              <a:pPr/>
              <a:t>9</a:t>
            </a:fld>
            <a:endParaRPr lang="en-US" altLang="en-US">
              <a:solidFill>
                <a:srgbClr val="8A8989"/>
              </a:solidFill>
              <a:latin typeface="Calibri" panose="020F0502020204030204" pitchFamily="34" charset="0"/>
            </a:endParaRPr>
          </a:p>
        </p:txBody>
      </p:sp>
      <p:sp>
        <p:nvSpPr>
          <p:cNvPr id="32772" name="Rectangle 3"/>
          <p:cNvSpPr>
            <a:spLocks/>
          </p:cNvSpPr>
          <p:nvPr/>
        </p:nvSpPr>
        <p:spPr bwMode="auto">
          <a:xfrm>
            <a:off x="2924175" y="2119313"/>
            <a:ext cx="3382963"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4C57A"/>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9FB5D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indent="0">
              <a:buNone/>
            </a:pPr>
            <a:r>
              <a:rPr lang="en-US" altLang="en-US" sz="3200" b="1" dirty="0"/>
              <a:t>People (Skills)</a:t>
            </a:r>
          </a:p>
          <a:p>
            <a:pPr lvl="1">
              <a:lnSpc>
                <a:spcPct val="80000"/>
              </a:lnSpc>
            </a:pPr>
            <a:r>
              <a:rPr lang="en-US" altLang="en-US" dirty="0"/>
              <a:t>Formal Training</a:t>
            </a:r>
          </a:p>
          <a:p>
            <a:pPr lvl="1">
              <a:lnSpc>
                <a:spcPct val="80000"/>
              </a:lnSpc>
            </a:pPr>
            <a:r>
              <a:rPr lang="en-US" altLang="en-US" dirty="0"/>
              <a:t>On-the-Job</a:t>
            </a:r>
          </a:p>
          <a:p>
            <a:pPr lvl="1">
              <a:lnSpc>
                <a:spcPct val="80000"/>
              </a:lnSpc>
            </a:pPr>
            <a:r>
              <a:rPr lang="en-US" altLang="en-US" dirty="0"/>
              <a:t>Recruitments</a:t>
            </a:r>
          </a:p>
          <a:p>
            <a:pPr lvl="1"/>
            <a:endParaRPr lang="en-US" altLang="en-US" sz="3200" dirty="0"/>
          </a:p>
        </p:txBody>
      </p:sp>
    </p:spTree>
    <p:extLst>
      <p:ext uri="{BB962C8B-B14F-4D97-AF65-F5344CB8AC3E}">
        <p14:creationId xmlns:p14="http://schemas.microsoft.com/office/powerpoint/2010/main" val="2313042402"/>
      </p:ext>
    </p:extLst>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
      <a:dk1>
        <a:srgbClr val="0F0000"/>
      </a:dk1>
      <a:lt1>
        <a:sysClr val="window" lastClr="FFFFFF"/>
      </a:lt1>
      <a:dk2>
        <a:srgbClr val="00498B"/>
      </a:dk2>
      <a:lt2>
        <a:srgbClr val="EC9F22"/>
      </a:lt2>
      <a:accent1>
        <a:srgbClr val="B50E20"/>
      </a:accent1>
      <a:accent2>
        <a:srgbClr val="324966"/>
      </a:accent2>
      <a:accent3>
        <a:srgbClr val="008B9E"/>
      </a:accent3>
      <a:accent4>
        <a:srgbClr val="DB5921"/>
      </a:accent4>
      <a:accent5>
        <a:srgbClr val="1B4430"/>
      </a:accent5>
      <a:accent6>
        <a:srgbClr val="008B3A"/>
      </a:accent6>
      <a:hlink>
        <a:srgbClr val="CD0921"/>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2035</Words>
  <Application>Microsoft Office PowerPoint</Application>
  <PresentationFormat>On-screen Show (4:3)</PresentationFormat>
  <Paragraphs>350</Paragraphs>
  <Slides>46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Narrow</vt:lpstr>
      <vt:lpstr>Calibri</vt:lpstr>
      <vt:lpstr>Times New Roman</vt:lpstr>
      <vt:lpstr>Wingdings</vt:lpstr>
      <vt:lpstr>Office Theme</vt:lpstr>
      <vt:lpstr>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Plan</vt:lpstr>
      <vt:lpstr>Why do we have business plans?</vt:lpstr>
      <vt:lpstr>Why do we have business plans?</vt:lpstr>
      <vt:lpstr>What goes into a business plan?</vt:lpstr>
      <vt:lpstr>Entrepreneurship Award Requirements</vt:lpstr>
      <vt:lpstr>The Executive Summary….</vt:lpstr>
      <vt:lpstr>Mission and Vision</vt:lpstr>
      <vt:lpstr>Mission</vt:lpstr>
      <vt:lpstr>Starbucks</vt:lpstr>
      <vt:lpstr>FedEx Corporation</vt:lpstr>
      <vt:lpstr>Vision</vt:lpstr>
      <vt:lpstr>Coca-Cola Company</vt:lpstr>
      <vt:lpstr>Goals and Objectives</vt:lpstr>
      <vt:lpstr>Goals should be SMART</vt:lpstr>
      <vt:lpstr>Other Key Elements</vt:lpstr>
      <vt:lpstr>Program Description</vt:lpstr>
      <vt:lpstr>Team Profile</vt:lpstr>
      <vt:lpstr>Team Profile</vt:lpstr>
      <vt:lpstr>Team Profile</vt:lpstr>
      <vt:lpstr>Risk Management</vt:lpstr>
      <vt:lpstr>Sustainability</vt:lpstr>
      <vt:lpstr>Sponsorship</vt:lpstr>
      <vt:lpstr>Video</vt:lpstr>
      <vt:lpstr>Resources/Bibliography</vt:lpstr>
      <vt:lpstr>Cont….</vt:lpstr>
    </vt:vector>
  </TitlesOfParts>
  <Company>MRW Communications,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Balunas</dc:creator>
  <cp:lastModifiedBy>Donald Brobst</cp:lastModifiedBy>
  <cp:revision>421</cp:revision>
  <cp:lastPrinted>2009-03-23T19:15:49Z</cp:lastPrinted>
  <dcterms:created xsi:type="dcterms:W3CDTF">2009-03-23T19:06:45Z</dcterms:created>
  <dcterms:modified xsi:type="dcterms:W3CDTF">2019-12-14T00:52:27Z</dcterms:modified>
</cp:coreProperties>
</file>