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15"/>
  </p:notesMasterIdLst>
  <p:handoutMasterIdLst>
    <p:handoutMasterId r:id="rId16"/>
  </p:handoutMasterIdLst>
  <p:sldIdLst>
    <p:sldId id="322" r:id="rId5"/>
    <p:sldId id="257" r:id="rId6"/>
    <p:sldId id="323" r:id="rId7"/>
    <p:sldId id="328" r:id="rId8"/>
    <p:sldId id="329" r:id="rId9"/>
    <p:sldId id="331" r:id="rId10"/>
    <p:sldId id="330" r:id="rId11"/>
    <p:sldId id="332" r:id="rId12"/>
    <p:sldId id="326" r:id="rId13"/>
    <p:sldId id="263" r:id="rId14"/>
  </p:sldIdLst>
  <p:sldSz cx="12188825"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581" autoAdjust="0"/>
  </p:normalViewPr>
  <p:slideViewPr>
    <p:cSldViewPr showGuides="1">
      <p:cViewPr varScale="1">
        <p:scale>
          <a:sx n="111" d="100"/>
          <a:sy n="111" d="100"/>
        </p:scale>
        <p:origin x="600" y="14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05/8/layout/bProcess4" loCatId="process" qsTypeId="urn:microsoft.com/office/officeart/2005/8/quickstyle/3d1" qsCatId="3D" csTypeId="urn:microsoft.com/office/officeart/2005/8/colors/accent2_2" csCatId="accent2" phldr="1"/>
      <dgm:spPr/>
      <dgm:t>
        <a:bodyPr/>
        <a:lstStyle/>
        <a:p>
          <a:endParaRPr lang="en-US"/>
        </a:p>
      </dgm:t>
    </dgm:pt>
    <dgm:pt modelId="{AACEAFD5-63CF-4AFC-B46F-BE086C5D447C}">
      <dgm:prSet phldrT="[Text]" custT="1"/>
      <dgm:spPr>
        <a:gradFill rotWithShape="0">
          <a:gsLst>
            <a:gs pos="0">
              <a:srgbClr val="FF0000"/>
            </a:gs>
            <a:gs pos="100000">
              <a:schemeClr val="accent4">
                <a:lumMod val="50000"/>
              </a:schemeClr>
            </a:gs>
          </a:gsLst>
        </a:gradFill>
      </dgm:spPr>
      <dgm:t>
        <a:bodyPr/>
        <a:lstStyle/>
        <a:p>
          <a:r>
            <a:rPr lang="en-US" sz="1400" b="1" dirty="0"/>
            <a:t>Mr. Suraj Kumar (Assignment Team)</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a:gradFill rotWithShape="0">
          <a:gsLst>
            <a:gs pos="0">
              <a:srgbClr val="FF0000"/>
            </a:gs>
            <a:gs pos="100000">
              <a:schemeClr val="accent4">
                <a:lumMod val="50000"/>
              </a:schemeClr>
            </a:gs>
          </a:gsLst>
        </a:gradFill>
      </dgm:spPr>
      <dgm:t>
        <a:bodyPr/>
        <a:lstStyle/>
        <a:p>
          <a:endParaRPr lang="en-US"/>
        </a:p>
      </dgm:t>
    </dgm:pt>
    <dgm:pt modelId="{D07AD3FD-84FF-467E-9693-752776549C61}">
      <dgm:prSet phldrT="[Text]" phldr="0" custT="1"/>
      <dgm:spPr>
        <a:gradFill rotWithShape="0">
          <a:gsLst>
            <a:gs pos="0">
              <a:srgbClr val="FF0000"/>
            </a:gs>
            <a:gs pos="100000">
              <a:schemeClr val="accent4">
                <a:lumMod val="50000"/>
              </a:schemeClr>
            </a:gs>
          </a:gsLst>
        </a:gradFill>
      </dgm:spPr>
      <dgm:t>
        <a:bodyPr/>
        <a:lstStyle/>
        <a:p>
          <a:r>
            <a:rPr lang="en-US" sz="1400" b="1" dirty="0"/>
            <a:t>Mr. </a:t>
          </a:r>
          <a:r>
            <a:rPr lang="en-US" sz="1400" b="1" dirty="0" err="1"/>
            <a:t>Arif</a:t>
          </a:r>
          <a:r>
            <a:rPr lang="en-US" sz="1400" b="1" dirty="0"/>
            <a:t>(Mentor)</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D42FEFEF-5336-4EA5-A18A-B0C1172CA59C}" type="pres">
      <dgm:prSet presAssocID="{55C0B14E-AEA6-48D3-A387-ED4A3A3BF840}" presName="Name0" presStyleCnt="0">
        <dgm:presLayoutVars>
          <dgm:dir/>
          <dgm:resizeHandles/>
        </dgm:presLayoutVars>
      </dgm:prSet>
      <dgm:spPr/>
    </dgm:pt>
    <dgm:pt modelId="{78B2573E-5ED2-4A9E-9A79-4C2B1C991580}" type="pres">
      <dgm:prSet presAssocID="{AACEAFD5-63CF-4AFC-B46F-BE086C5D447C}" presName="compNode" presStyleCnt="0"/>
      <dgm:spPr/>
    </dgm:pt>
    <dgm:pt modelId="{48D832AB-E211-4166-B3AE-9C96E1083455}" type="pres">
      <dgm:prSet presAssocID="{AACEAFD5-63CF-4AFC-B46F-BE086C5D447C}" presName="dummyConnPt" presStyleCnt="0"/>
      <dgm:spPr/>
    </dgm:pt>
    <dgm:pt modelId="{2FB3D759-9B17-4064-9DDD-0E9157A6CDB9}" type="pres">
      <dgm:prSet presAssocID="{AACEAFD5-63CF-4AFC-B46F-BE086C5D447C}" presName="node" presStyleLbl="node1" presStyleIdx="0" presStyleCnt="2">
        <dgm:presLayoutVars>
          <dgm:bulletEnabled val="1"/>
        </dgm:presLayoutVars>
      </dgm:prSet>
      <dgm:spPr/>
    </dgm:pt>
    <dgm:pt modelId="{0D67FA68-7441-4128-97BF-679FFC6BC319}" type="pres">
      <dgm:prSet presAssocID="{7A8D4B4D-06E9-4958-810D-A6226B6AC588}" presName="sibTrans" presStyleLbl="bgSibTrans2D1" presStyleIdx="0" presStyleCnt="1"/>
      <dgm:spPr/>
    </dgm:pt>
    <dgm:pt modelId="{5BD6A109-3500-4EE9-94B2-E5C4C3701937}" type="pres">
      <dgm:prSet presAssocID="{D07AD3FD-84FF-467E-9693-752776549C61}" presName="compNode" presStyleCnt="0"/>
      <dgm:spPr/>
    </dgm:pt>
    <dgm:pt modelId="{17F45BCC-9687-4A82-8EA2-F1E60392D62A}" type="pres">
      <dgm:prSet presAssocID="{D07AD3FD-84FF-467E-9693-752776549C61}" presName="dummyConnPt" presStyleCnt="0"/>
      <dgm:spPr/>
    </dgm:pt>
    <dgm:pt modelId="{986462C3-D358-4EDA-B833-80DF75C8FFBF}" type="pres">
      <dgm:prSet presAssocID="{D07AD3FD-84FF-467E-9693-752776549C61}" presName="node" presStyleLbl="node1" presStyleIdx="1" presStyleCnt="2">
        <dgm:presLayoutVars>
          <dgm:bulletEnabled val="1"/>
        </dgm:presLayoutVars>
      </dgm:prSet>
      <dgm:spPr/>
    </dgm:pt>
  </dgm:ptLst>
  <dgm:cxnLst>
    <dgm:cxn modelId="{DF8F9106-1CC3-4E35-9FFF-21FA8E4AF653}" type="presOf" srcId="{7A8D4B4D-06E9-4958-810D-A6226B6AC588}" destId="{0D67FA68-7441-4128-97BF-679FFC6BC319}" srcOrd="0" destOrd="0" presId="urn:microsoft.com/office/officeart/2005/8/layout/bProcess4"/>
    <dgm:cxn modelId="{55492768-9A5E-4F74-AC7C-959C5C24EFD3}" srcId="{55C0B14E-AEA6-48D3-A387-ED4A3A3BF840}" destId="{D07AD3FD-84FF-467E-9693-752776549C61}" srcOrd="1" destOrd="0" parTransId="{7B691773-F524-4FAD-A272-BDF0B0C4370A}" sibTransId="{A8C9B7A9-BC2A-4753-B7F0-F2E361D95520}"/>
    <dgm:cxn modelId="{58760D54-7130-42EC-AF78-6E9E522959BF}" type="presOf" srcId="{AACEAFD5-63CF-4AFC-B46F-BE086C5D447C}" destId="{2FB3D759-9B17-4064-9DDD-0E9157A6CDB9}" srcOrd="0" destOrd="0" presId="urn:microsoft.com/office/officeart/2005/8/layout/bProcess4"/>
    <dgm:cxn modelId="{3C9D8956-160D-4F23-9E01-585E8FDAEE0F}" type="presOf" srcId="{55C0B14E-AEA6-48D3-A387-ED4A3A3BF840}" destId="{D42FEFEF-5336-4EA5-A18A-B0C1172CA59C}" srcOrd="0" destOrd="0" presId="urn:microsoft.com/office/officeart/2005/8/layout/bProcess4"/>
    <dgm:cxn modelId="{AE101ABC-7EA3-4444-A576-8AB15A371C84}" srcId="{55C0B14E-AEA6-48D3-A387-ED4A3A3BF840}" destId="{AACEAFD5-63CF-4AFC-B46F-BE086C5D447C}" srcOrd="0" destOrd="0" parTransId="{7A0BD8EC-BB4A-4912-A54E-6F39B681264E}" sibTransId="{7A8D4B4D-06E9-4958-810D-A6226B6AC588}"/>
    <dgm:cxn modelId="{6E6A46C3-D5B2-429A-9E03-39FA822D13DF}" type="presOf" srcId="{D07AD3FD-84FF-467E-9693-752776549C61}" destId="{986462C3-D358-4EDA-B833-80DF75C8FFBF}" srcOrd="0" destOrd="0" presId="urn:microsoft.com/office/officeart/2005/8/layout/bProcess4"/>
    <dgm:cxn modelId="{444AE840-C105-4232-84F7-987F45EA04B7}" type="presParOf" srcId="{D42FEFEF-5336-4EA5-A18A-B0C1172CA59C}" destId="{78B2573E-5ED2-4A9E-9A79-4C2B1C991580}" srcOrd="0" destOrd="0" presId="urn:microsoft.com/office/officeart/2005/8/layout/bProcess4"/>
    <dgm:cxn modelId="{34193D17-C228-4298-824E-A19A560AE17F}" type="presParOf" srcId="{78B2573E-5ED2-4A9E-9A79-4C2B1C991580}" destId="{48D832AB-E211-4166-B3AE-9C96E1083455}" srcOrd="0" destOrd="0" presId="urn:microsoft.com/office/officeart/2005/8/layout/bProcess4"/>
    <dgm:cxn modelId="{9EEDE3B6-DA27-4448-881F-66EFB2268414}" type="presParOf" srcId="{78B2573E-5ED2-4A9E-9A79-4C2B1C991580}" destId="{2FB3D759-9B17-4064-9DDD-0E9157A6CDB9}" srcOrd="1" destOrd="0" presId="urn:microsoft.com/office/officeart/2005/8/layout/bProcess4"/>
    <dgm:cxn modelId="{D2AB6862-DFAD-4BC2-9426-08CC0B65FDC0}" type="presParOf" srcId="{D42FEFEF-5336-4EA5-A18A-B0C1172CA59C}" destId="{0D67FA68-7441-4128-97BF-679FFC6BC319}" srcOrd="1" destOrd="0" presId="urn:microsoft.com/office/officeart/2005/8/layout/bProcess4"/>
    <dgm:cxn modelId="{0370C223-2307-40DB-A47E-3FC640C09DB4}" type="presParOf" srcId="{D42FEFEF-5336-4EA5-A18A-B0C1172CA59C}" destId="{5BD6A109-3500-4EE9-94B2-E5C4C3701937}" srcOrd="2" destOrd="0" presId="urn:microsoft.com/office/officeart/2005/8/layout/bProcess4"/>
    <dgm:cxn modelId="{78FAC1ED-41DF-43E1-8B4A-D247C57F0F93}" type="presParOf" srcId="{5BD6A109-3500-4EE9-94B2-E5C4C3701937}" destId="{17F45BCC-9687-4A82-8EA2-F1E60392D62A}" srcOrd="0" destOrd="0" presId="urn:microsoft.com/office/officeart/2005/8/layout/bProcess4"/>
    <dgm:cxn modelId="{7D95D252-A6C4-4A57-9F67-FDC4BA484E73}" type="presParOf" srcId="{5BD6A109-3500-4EE9-94B2-E5C4C3701937}" destId="{986462C3-D358-4EDA-B833-80DF75C8FFBF}"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7FA68-7441-4128-97BF-679FFC6BC319}">
      <dsp:nvSpPr>
        <dsp:cNvPr id="0" name=""/>
        <dsp:cNvSpPr/>
      </dsp:nvSpPr>
      <dsp:spPr>
        <a:xfrm rot="5400000">
          <a:off x="543092" y="911466"/>
          <a:ext cx="1402019" cy="170511"/>
        </a:xfrm>
        <a:prstGeom prst="rect">
          <a:avLst/>
        </a:prstGeom>
        <a:gradFill rotWithShape="0">
          <a:gsLst>
            <a:gs pos="0">
              <a:srgbClr val="FF0000"/>
            </a:gs>
            <a:gs pos="100000">
              <a:schemeClr val="accent4">
                <a:lumMod val="50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FB3D759-9B17-4064-9DDD-0E9157A6CDB9}">
      <dsp:nvSpPr>
        <dsp:cNvPr id="0" name=""/>
        <dsp:cNvSpPr/>
      </dsp:nvSpPr>
      <dsp:spPr>
        <a:xfrm>
          <a:off x="855729" y="2084"/>
          <a:ext cx="1894577" cy="1136746"/>
        </a:xfrm>
        <a:prstGeom prst="roundRect">
          <a:avLst>
            <a:gd name="adj" fmla="val 10000"/>
          </a:avLst>
        </a:prstGeom>
        <a:gradFill rotWithShape="0">
          <a:gsLst>
            <a:gs pos="0">
              <a:srgbClr val="FF0000"/>
            </a:gs>
            <a:gs pos="100000">
              <a:schemeClr val="accent4">
                <a:lumMod val="5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Mr. Suraj Kumar (Assignment Team)</a:t>
          </a:r>
        </a:p>
      </dsp:txBody>
      <dsp:txXfrm>
        <a:off x="889023" y="35378"/>
        <a:ext cx="1827989" cy="1070158"/>
      </dsp:txXfrm>
    </dsp:sp>
    <dsp:sp modelId="{986462C3-D358-4EDA-B833-80DF75C8FFBF}">
      <dsp:nvSpPr>
        <dsp:cNvPr id="0" name=""/>
        <dsp:cNvSpPr/>
      </dsp:nvSpPr>
      <dsp:spPr>
        <a:xfrm>
          <a:off x="855729" y="1423017"/>
          <a:ext cx="1894577" cy="1136746"/>
        </a:xfrm>
        <a:prstGeom prst="roundRect">
          <a:avLst>
            <a:gd name="adj" fmla="val 10000"/>
          </a:avLst>
        </a:prstGeom>
        <a:gradFill rotWithShape="0">
          <a:gsLst>
            <a:gs pos="0">
              <a:srgbClr val="FF0000"/>
            </a:gs>
            <a:gs pos="100000">
              <a:schemeClr val="accent4">
                <a:lumMod val="5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Mr. </a:t>
          </a:r>
          <a:r>
            <a:rPr lang="en-US" sz="1400" b="1" kern="1200" dirty="0" err="1"/>
            <a:t>Arif</a:t>
          </a:r>
          <a:r>
            <a:rPr lang="en-US" sz="1400" b="1" kern="1200" dirty="0"/>
            <a:t>(Mentor)</a:t>
          </a:r>
        </a:p>
      </dsp:txBody>
      <dsp:txXfrm>
        <a:off x="889023" y="1456311"/>
        <a:ext cx="1827989" cy="107015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10/31/2023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10/31/2023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1D2498CD-A622-4ACC-98D8-8365C1B868F0}" type="datetime1">
              <a:rPr lang="en-US" smtClean="0"/>
              <a:pPr/>
              <a:t>10/31/2023</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28355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AB525-F3F4-481A-B8D5-B732FA9EB082}" type="datetime1">
              <a:rPr lang="en-US" smtClean="0"/>
              <a:pPr/>
              <a:t>10/31/2023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6548688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AB525-F3F4-481A-B8D5-B732FA9EB082}" type="datetime1">
              <a:rPr lang="en-US" smtClean="0"/>
              <a:pPr/>
              <a:t>10/31/2023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6539546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AB525-F3F4-481A-B8D5-B732FA9EB082}" type="datetime1">
              <a:rPr lang="en-US" smtClean="0"/>
              <a:pPr/>
              <a:t>10/31/2023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591981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AB525-F3F4-481A-B8D5-B732FA9EB082}" type="datetime1">
              <a:rPr lang="en-US" smtClean="0"/>
              <a:pPr/>
              <a:t>10/31/2023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256314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4AB525-F3F4-481A-B8D5-B732FA9EB082}" type="datetime1">
              <a:rPr lang="en-US" smtClean="0"/>
              <a:pPr/>
              <a:t>10/31/2023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176846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4AB525-F3F4-481A-B8D5-B732FA9EB082}" type="datetime1">
              <a:rPr lang="en-US" smtClean="0"/>
              <a:pPr/>
              <a:t>10/31/2023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5090204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t>10/31/2023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8008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t>10/31/2023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72507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88825"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454" y="457201"/>
            <a:ext cx="351031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748" y="702156"/>
            <a:ext cx="3567732"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748" y="2340864"/>
            <a:ext cx="3567732"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6131" y="0"/>
            <a:ext cx="7532694"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1506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t>10/31/2023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3981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t>10/31/2023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1950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t>10/31/2023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2135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t>10/31/2023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50572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70C95-D35D-47FC-816D-E56328637043}" type="datetime1">
              <a:rPr lang="en-US" smtClean="0"/>
              <a:t>10/31/2023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81542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163A7-695C-4C09-B334-6924060F5B71}" type="datetime1">
              <a:rPr lang="en-US" smtClean="0"/>
              <a:t>10/31/2023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38263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5B6D02-49B3-41C1-9893-391F698AE757}" type="datetime1">
              <a:rPr lang="en-US" smtClean="0"/>
              <a:t>10/31/2023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74333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91AC91-90B4-40B7-917F-BAE86E369F96}" type="datetime1">
              <a:rPr lang="en-US" smtClean="0"/>
              <a:t>10/31/2023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30893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4AB525-F3F4-481A-B8D5-B732FA9EB082}" type="datetime1">
              <a:rPr lang="en-US" smtClean="0"/>
              <a:pPr/>
              <a:t>10/31/2023</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83220821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3C84850-DE67-608F-1936-17D99E22A0A0}"/>
              </a:ext>
            </a:extLst>
          </p:cNvPr>
          <p:cNvGrpSpPr/>
          <p:nvPr/>
        </p:nvGrpSpPr>
        <p:grpSpPr>
          <a:xfrm>
            <a:off x="5734371" y="121446"/>
            <a:ext cx="3914383" cy="1003299"/>
            <a:chOff x="5413658" y="1364859"/>
            <a:chExt cx="3914383" cy="1226822"/>
          </a:xfrm>
          <a:gradFill>
            <a:gsLst>
              <a:gs pos="75000">
                <a:srgbClr val="6627B3"/>
              </a:gs>
              <a:gs pos="0">
                <a:srgbClr val="991A99"/>
              </a:gs>
              <a:gs pos="0">
                <a:srgbClr val="FF0066"/>
              </a:gs>
              <a:gs pos="100000">
                <a:srgbClr val="3333CC"/>
              </a:gs>
            </a:gsLst>
            <a:lin ang="2700000" scaled="0"/>
          </a:gradFill>
        </p:grpSpPr>
        <p:grpSp>
          <p:nvGrpSpPr>
            <p:cNvPr id="13" name="Group 12">
              <a:extLst>
                <a:ext uri="{FF2B5EF4-FFF2-40B4-BE49-F238E27FC236}">
                  <a16:creationId xmlns:a16="http://schemas.microsoft.com/office/drawing/2014/main" id="{720995B0-85E4-30FB-0539-C6F8D97FF384}"/>
                </a:ext>
              </a:extLst>
            </p:cNvPr>
            <p:cNvGrpSpPr/>
            <p:nvPr/>
          </p:nvGrpSpPr>
          <p:grpSpPr>
            <a:xfrm>
              <a:off x="5413658" y="1364859"/>
              <a:ext cx="3914383" cy="1226822"/>
              <a:chOff x="3119460" y="2798298"/>
              <a:chExt cx="3914383" cy="1226822"/>
            </a:xfrm>
            <a:grpFill/>
          </p:grpSpPr>
          <p:sp>
            <p:nvSpPr>
              <p:cNvPr id="16" name="Rectangle: Top Corners Rounded 15">
                <a:extLst>
                  <a:ext uri="{FF2B5EF4-FFF2-40B4-BE49-F238E27FC236}">
                    <a16:creationId xmlns:a16="http://schemas.microsoft.com/office/drawing/2014/main" id="{B19F53DF-1D08-6891-F525-C3B7BE1AC923}"/>
                  </a:ext>
                </a:extLst>
              </p:cNvPr>
              <p:cNvSpPr/>
              <p:nvPr/>
            </p:nvSpPr>
            <p:spPr>
              <a:xfrm rot="5400000">
                <a:off x="4463241" y="1454517"/>
                <a:ext cx="1226822" cy="3914383"/>
              </a:xfrm>
              <a:prstGeom prst="round2SameRect">
                <a:avLst/>
              </a:prstGeom>
              <a:grp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BD2AD38-ACC9-A9DC-DC56-88BE384B0CF0}"/>
                  </a:ext>
                </a:extLst>
              </p:cNvPr>
              <p:cNvSpPr/>
              <p:nvPr/>
            </p:nvSpPr>
            <p:spPr>
              <a:xfrm rot="5400000">
                <a:off x="6194182" y="3185460"/>
                <a:ext cx="1226821" cy="452500"/>
              </a:xfrm>
              <a:custGeom>
                <a:avLst/>
                <a:gdLst>
                  <a:gd name="connsiteX0" fmla="*/ 0 w 1213343"/>
                  <a:gd name="connsiteY0" fmla="*/ 452500 h 452500"/>
                  <a:gd name="connsiteX1" fmla="*/ 0 w 1213343"/>
                  <a:gd name="connsiteY1" fmla="*/ 202228 h 452500"/>
                  <a:gd name="connsiteX2" fmla="*/ 202228 w 1213343"/>
                  <a:gd name="connsiteY2" fmla="*/ 0 h 452500"/>
                  <a:gd name="connsiteX3" fmla="*/ 1011115 w 1213343"/>
                  <a:gd name="connsiteY3" fmla="*/ 0 h 452500"/>
                  <a:gd name="connsiteX4" fmla="*/ 1213343 w 1213343"/>
                  <a:gd name="connsiteY4" fmla="*/ 202228 h 452500"/>
                  <a:gd name="connsiteX5" fmla="*/ 1213343 w 1213343"/>
                  <a:gd name="connsiteY5" fmla="*/ 452500 h 4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3343" h="452500">
                    <a:moveTo>
                      <a:pt x="0" y="452500"/>
                    </a:moveTo>
                    <a:lnTo>
                      <a:pt x="0" y="202228"/>
                    </a:lnTo>
                    <a:cubicBezTo>
                      <a:pt x="0" y="90541"/>
                      <a:pt x="90541" y="0"/>
                      <a:pt x="202228" y="0"/>
                    </a:cubicBezTo>
                    <a:lnTo>
                      <a:pt x="1011115" y="0"/>
                    </a:lnTo>
                    <a:cubicBezTo>
                      <a:pt x="1122802" y="0"/>
                      <a:pt x="1213343" y="90541"/>
                      <a:pt x="1213343" y="202228"/>
                    </a:cubicBezTo>
                    <a:lnTo>
                      <a:pt x="1213343" y="452500"/>
                    </a:lnTo>
                    <a:close/>
                  </a:path>
                </a:pathLst>
              </a:custGeom>
              <a:grp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7BCA017F-E9F6-C9B8-735E-71914EAA0B19}"/>
                </a:ext>
              </a:extLst>
            </p:cNvPr>
            <p:cNvSpPr txBox="1"/>
            <p:nvPr/>
          </p:nvSpPr>
          <p:spPr>
            <a:xfrm>
              <a:off x="5874743" y="1558487"/>
              <a:ext cx="3010486" cy="792005"/>
            </a:xfrm>
            <a:prstGeom prst="rect">
              <a:avLst/>
            </a:prstGeom>
            <a:grpFill/>
            <a:scene3d>
              <a:camera prst="orthographicFront"/>
              <a:lightRig rig="threePt" dir="t"/>
            </a:scene3d>
            <a:sp3d>
              <a:bevelT w="165100" prst="coolSlant"/>
            </a:sp3d>
          </p:spPr>
          <p:txBody>
            <a:bodyPr wrap="square" rtlCol="0">
              <a:spAutoFit/>
            </a:bodyPr>
            <a:lstStyle/>
            <a:p>
              <a:pPr algn="ctr"/>
              <a:r>
                <a:rPr lang="en-US" sz="2800" b="1" dirty="0">
                  <a:latin typeface="Century Gothic" panose="020B0502020202020204" pitchFamily="34" charset="0"/>
                </a:rPr>
                <a:t>HR ANALYTICS</a:t>
              </a:r>
            </a:p>
          </p:txBody>
        </p:sp>
      </p:grpSp>
      <p:grpSp>
        <p:nvGrpSpPr>
          <p:cNvPr id="18" name="Group 17">
            <a:extLst>
              <a:ext uri="{FF2B5EF4-FFF2-40B4-BE49-F238E27FC236}">
                <a16:creationId xmlns:a16="http://schemas.microsoft.com/office/drawing/2014/main" id="{D01C49FA-2F42-31EA-CCD0-548CE05783FE}"/>
              </a:ext>
            </a:extLst>
          </p:cNvPr>
          <p:cNvGrpSpPr/>
          <p:nvPr/>
        </p:nvGrpSpPr>
        <p:grpSpPr>
          <a:xfrm>
            <a:off x="1873556" y="121447"/>
            <a:ext cx="3914382" cy="1003297"/>
            <a:chOff x="777702" y="1039430"/>
            <a:chExt cx="3914382" cy="1561514"/>
          </a:xfrm>
          <a:gradFill>
            <a:gsLst>
              <a:gs pos="47000">
                <a:srgbClr val="AF103B"/>
              </a:gs>
              <a:gs pos="0">
                <a:srgbClr val="FF0000"/>
              </a:gs>
              <a:gs pos="100000">
                <a:schemeClr val="accent4">
                  <a:lumMod val="50000"/>
                </a:schemeClr>
              </a:gs>
            </a:gsLst>
            <a:lin ang="2700000" scaled="0"/>
          </a:gradFill>
        </p:grpSpPr>
        <p:sp>
          <p:nvSpPr>
            <p:cNvPr id="19" name="Freeform: Shape 18">
              <a:extLst>
                <a:ext uri="{FF2B5EF4-FFF2-40B4-BE49-F238E27FC236}">
                  <a16:creationId xmlns:a16="http://schemas.microsoft.com/office/drawing/2014/main" id="{CF7DBE01-A011-3A72-A6E6-F26214FD836A}"/>
                </a:ext>
              </a:extLst>
            </p:cNvPr>
            <p:cNvSpPr/>
            <p:nvPr/>
          </p:nvSpPr>
          <p:spPr>
            <a:xfrm rot="16200000">
              <a:off x="1954136" y="-137004"/>
              <a:ext cx="1561514" cy="3914382"/>
            </a:xfrm>
            <a:custGeom>
              <a:avLst/>
              <a:gdLst>
                <a:gd name="connsiteX0" fmla="*/ 1561514 w 1561514"/>
                <a:gd name="connsiteY0" fmla="*/ 260258 h 3914382"/>
                <a:gd name="connsiteX1" fmla="*/ 1561514 w 1561514"/>
                <a:gd name="connsiteY1" fmla="*/ 3914382 h 3914382"/>
                <a:gd name="connsiteX2" fmla="*/ 1090247 w 1561514"/>
                <a:gd name="connsiteY2" fmla="*/ 3914382 h 3914382"/>
                <a:gd name="connsiteX3" fmla="*/ 1083959 w 1561514"/>
                <a:gd name="connsiteY3" fmla="*/ 3852012 h 3914382"/>
                <a:gd name="connsiteX4" fmla="*/ 780757 w 1561514"/>
                <a:gd name="connsiteY4" fmla="*/ 3604895 h 3914382"/>
                <a:gd name="connsiteX5" fmla="*/ 477555 w 1561514"/>
                <a:gd name="connsiteY5" fmla="*/ 3852012 h 3914382"/>
                <a:gd name="connsiteX6" fmla="*/ 471267 w 1561514"/>
                <a:gd name="connsiteY6" fmla="*/ 3914382 h 3914382"/>
                <a:gd name="connsiteX7" fmla="*/ 0 w 1561514"/>
                <a:gd name="connsiteY7" fmla="*/ 3914382 h 3914382"/>
                <a:gd name="connsiteX8" fmla="*/ 0 w 1561514"/>
                <a:gd name="connsiteY8" fmla="*/ 260258 h 3914382"/>
                <a:gd name="connsiteX9" fmla="*/ 260258 w 1561514"/>
                <a:gd name="connsiteY9" fmla="*/ 0 h 3914382"/>
                <a:gd name="connsiteX10" fmla="*/ 1301256 w 1561514"/>
                <a:gd name="connsiteY10" fmla="*/ 0 h 3914382"/>
                <a:gd name="connsiteX11" fmla="*/ 1561514 w 1561514"/>
                <a:gd name="connsiteY11" fmla="*/ 260258 h 391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514" h="3914382">
                  <a:moveTo>
                    <a:pt x="1561514" y="260258"/>
                  </a:moveTo>
                  <a:lnTo>
                    <a:pt x="1561514" y="3914382"/>
                  </a:lnTo>
                  <a:lnTo>
                    <a:pt x="1090247" y="3914382"/>
                  </a:lnTo>
                  <a:lnTo>
                    <a:pt x="1083959" y="3852012"/>
                  </a:lnTo>
                  <a:cubicBezTo>
                    <a:pt x="1055100" y="3710983"/>
                    <a:pt x="930318" y="3604895"/>
                    <a:pt x="780757" y="3604895"/>
                  </a:cubicBezTo>
                  <a:cubicBezTo>
                    <a:pt x="631196" y="3604895"/>
                    <a:pt x="506413" y="3710983"/>
                    <a:pt x="477555" y="3852012"/>
                  </a:cubicBezTo>
                  <a:lnTo>
                    <a:pt x="471267" y="3914382"/>
                  </a:lnTo>
                  <a:lnTo>
                    <a:pt x="0" y="3914382"/>
                  </a:lnTo>
                  <a:lnTo>
                    <a:pt x="0" y="260258"/>
                  </a:lnTo>
                  <a:cubicBezTo>
                    <a:pt x="0" y="116521"/>
                    <a:pt x="116521" y="0"/>
                    <a:pt x="260258" y="0"/>
                  </a:cubicBezTo>
                  <a:lnTo>
                    <a:pt x="1301256" y="0"/>
                  </a:lnTo>
                  <a:cubicBezTo>
                    <a:pt x="1444993" y="0"/>
                    <a:pt x="1561514" y="116521"/>
                    <a:pt x="1561514" y="260258"/>
                  </a:cubicBezTo>
                  <a:close/>
                </a:path>
              </a:pathLst>
            </a:custGeom>
            <a:grp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50A49A2-21D5-2D68-4195-05DC968CDF2A}"/>
                </a:ext>
              </a:extLst>
            </p:cNvPr>
            <p:cNvSpPr/>
            <p:nvPr/>
          </p:nvSpPr>
          <p:spPr>
            <a:xfrm rot="16200000">
              <a:off x="2224374" y="-16821"/>
              <a:ext cx="1261403" cy="3674013"/>
            </a:xfrm>
            <a:custGeom>
              <a:avLst/>
              <a:gdLst>
                <a:gd name="connsiteX0" fmla="*/ 1261403 w 1261403"/>
                <a:gd name="connsiteY0" fmla="*/ 210238 h 3674013"/>
                <a:gd name="connsiteX1" fmla="*/ 1261403 w 1261403"/>
                <a:gd name="connsiteY1" fmla="*/ 3674013 h 3674013"/>
                <a:gd name="connsiteX2" fmla="*/ 940190 w 1261403"/>
                <a:gd name="connsiteY2" fmla="*/ 3674013 h 3674013"/>
                <a:gd name="connsiteX3" fmla="*/ 933902 w 1261403"/>
                <a:gd name="connsiteY3" fmla="*/ 3611645 h 3674013"/>
                <a:gd name="connsiteX4" fmla="*/ 630700 w 1261403"/>
                <a:gd name="connsiteY4" fmla="*/ 3364528 h 3674013"/>
                <a:gd name="connsiteX5" fmla="*/ 327498 w 1261403"/>
                <a:gd name="connsiteY5" fmla="*/ 3611645 h 3674013"/>
                <a:gd name="connsiteX6" fmla="*/ 321211 w 1261403"/>
                <a:gd name="connsiteY6" fmla="*/ 3674013 h 3674013"/>
                <a:gd name="connsiteX7" fmla="*/ 0 w 1261403"/>
                <a:gd name="connsiteY7" fmla="*/ 3674013 h 3674013"/>
                <a:gd name="connsiteX8" fmla="*/ 0 w 1261403"/>
                <a:gd name="connsiteY8" fmla="*/ 210238 h 3674013"/>
                <a:gd name="connsiteX9" fmla="*/ 210238 w 1261403"/>
                <a:gd name="connsiteY9" fmla="*/ 0 h 3674013"/>
                <a:gd name="connsiteX10" fmla="*/ 1051165 w 1261403"/>
                <a:gd name="connsiteY10" fmla="*/ 0 h 3674013"/>
                <a:gd name="connsiteX11" fmla="*/ 1261403 w 1261403"/>
                <a:gd name="connsiteY11" fmla="*/ 210238 h 367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403" h="3674013">
                  <a:moveTo>
                    <a:pt x="1261403" y="210238"/>
                  </a:moveTo>
                  <a:lnTo>
                    <a:pt x="1261403" y="3674013"/>
                  </a:lnTo>
                  <a:lnTo>
                    <a:pt x="940190" y="3674013"/>
                  </a:lnTo>
                  <a:lnTo>
                    <a:pt x="933902" y="3611645"/>
                  </a:lnTo>
                  <a:cubicBezTo>
                    <a:pt x="905044" y="3470616"/>
                    <a:pt x="780261" y="3364528"/>
                    <a:pt x="630700" y="3364528"/>
                  </a:cubicBezTo>
                  <a:cubicBezTo>
                    <a:pt x="481139" y="3364528"/>
                    <a:pt x="356357" y="3470616"/>
                    <a:pt x="327498" y="3611645"/>
                  </a:cubicBezTo>
                  <a:lnTo>
                    <a:pt x="321211" y="3674013"/>
                  </a:lnTo>
                  <a:lnTo>
                    <a:pt x="0" y="3674013"/>
                  </a:lnTo>
                  <a:lnTo>
                    <a:pt x="0" y="210238"/>
                  </a:lnTo>
                  <a:cubicBezTo>
                    <a:pt x="0" y="94127"/>
                    <a:pt x="94127" y="0"/>
                    <a:pt x="210238" y="0"/>
                  </a:cubicBezTo>
                  <a:lnTo>
                    <a:pt x="1051165" y="0"/>
                  </a:lnTo>
                  <a:cubicBezTo>
                    <a:pt x="1167276" y="0"/>
                    <a:pt x="1261403" y="94127"/>
                    <a:pt x="1261403" y="210238"/>
                  </a:cubicBezTo>
                  <a:close/>
                </a:path>
              </a:pathLst>
            </a:custGeom>
            <a:grp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2FAB626-3B48-AB6F-8B9C-E39548897CAE}"/>
                </a:ext>
              </a:extLst>
            </p:cNvPr>
            <p:cNvSpPr txBox="1"/>
            <p:nvPr/>
          </p:nvSpPr>
          <p:spPr>
            <a:xfrm>
              <a:off x="1052805" y="1310286"/>
              <a:ext cx="3189445" cy="1005938"/>
            </a:xfrm>
            <a:prstGeom prst="rect">
              <a:avLst/>
            </a:prstGeom>
            <a:grpFill/>
            <a:scene3d>
              <a:camera prst="orthographicFront"/>
              <a:lightRig rig="threePt" dir="t"/>
            </a:scene3d>
            <a:sp3d>
              <a:bevelT w="165100" prst="coolSlant"/>
            </a:sp3d>
          </p:spPr>
          <p:txBody>
            <a:bodyPr wrap="square" rtlCol="0">
              <a:spAutoFit/>
            </a:bodyPr>
            <a:lstStyle/>
            <a:p>
              <a:pPr algn="ctr"/>
              <a:r>
                <a:rPr lang="en-US" sz="3600" b="1" dirty="0">
                  <a:latin typeface="Century Gothic" panose="020B0502020202020204" pitchFamily="34" charset="0"/>
                </a:rPr>
                <a:t>TITLE</a:t>
              </a:r>
            </a:p>
          </p:txBody>
        </p:sp>
      </p:grpSp>
      <p:graphicFrame>
        <p:nvGraphicFramePr>
          <p:cNvPr id="25" name="Content Placeholder 6" descr="Timeline placeholder ">
            <a:extLst>
              <a:ext uri="{FF2B5EF4-FFF2-40B4-BE49-F238E27FC236}">
                <a16:creationId xmlns:a16="http://schemas.microsoft.com/office/drawing/2014/main" id="{235A37BC-BD69-A485-334C-DE098CB62EBD}"/>
              </a:ext>
            </a:extLst>
          </p:cNvPr>
          <p:cNvGraphicFramePr>
            <a:graphicFrameLocks/>
          </p:cNvGraphicFramePr>
          <p:nvPr>
            <p:extLst>
              <p:ext uri="{D42A27DB-BD31-4B8C-83A1-F6EECF244321}">
                <p14:modId xmlns:p14="http://schemas.microsoft.com/office/powerpoint/2010/main" val="2756919177"/>
              </p:ext>
            </p:extLst>
          </p:nvPr>
        </p:nvGraphicFramePr>
        <p:xfrm>
          <a:off x="-314300" y="1556792"/>
          <a:ext cx="3606036" cy="2561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Text Placeholder 42">
            <a:extLst>
              <a:ext uri="{FF2B5EF4-FFF2-40B4-BE49-F238E27FC236}">
                <a16:creationId xmlns:a16="http://schemas.microsoft.com/office/drawing/2014/main" id="{71D951B0-7198-3584-07D4-6F352FD689D3}"/>
              </a:ext>
            </a:extLst>
          </p:cNvPr>
          <p:cNvSpPr txBox="1">
            <a:spLocks/>
          </p:cNvSpPr>
          <p:nvPr/>
        </p:nvSpPr>
        <p:spPr>
          <a:xfrm>
            <a:off x="4009025" y="3052199"/>
            <a:ext cx="3576613" cy="791263"/>
          </a:xfrm>
          <a:prstGeom prst="rect">
            <a:avLst/>
          </a:prstGeom>
          <a:gradFill>
            <a:gsLst>
              <a:gs pos="90000">
                <a:srgbClr val="FFFF00"/>
              </a:gs>
              <a:gs pos="56000">
                <a:srgbClr val="9BCA72"/>
              </a:gs>
              <a:gs pos="7000">
                <a:schemeClr val="bg2">
                  <a:lumMod val="60000"/>
                  <a:lumOff val="40000"/>
                </a:schemeClr>
              </a:gs>
            </a:gsLst>
            <a:lin ang="16200000" scaled="1"/>
          </a:gradFill>
          <a:ln>
            <a:noFill/>
          </a:ln>
          <a:scene3d>
            <a:camera prst="obliqueBottomLef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b="1" dirty="0">
                <a:solidFill>
                  <a:schemeClr val="bg1"/>
                </a:solidFill>
              </a:rPr>
              <a:t>    Group Members(Group 4)</a:t>
            </a:r>
          </a:p>
        </p:txBody>
      </p:sp>
      <p:cxnSp>
        <p:nvCxnSpPr>
          <p:cNvPr id="29" name="Connector: Elbow 28">
            <a:extLst>
              <a:ext uri="{FF2B5EF4-FFF2-40B4-BE49-F238E27FC236}">
                <a16:creationId xmlns:a16="http://schemas.microsoft.com/office/drawing/2014/main" id="{57DB2D03-A59A-798A-9EC2-BAAE52A10D76}"/>
              </a:ext>
              <a:ext uri="{C183D7F6-B498-43B3-948B-1728B52AA6E4}">
                <adec:decorative xmlns:adec="http://schemas.microsoft.com/office/drawing/2017/decorative" val="1"/>
              </a:ext>
            </a:extLst>
          </p:cNvPr>
          <p:cNvCxnSpPr>
            <a:cxnSpLocks/>
          </p:cNvCxnSpPr>
          <p:nvPr/>
        </p:nvCxnSpPr>
        <p:spPr>
          <a:xfrm rot="5400000">
            <a:off x="3435591" y="2986412"/>
            <a:ext cx="1488235" cy="3235248"/>
          </a:xfrm>
          <a:prstGeom prst="bentConnector3">
            <a:avLst>
              <a:gd name="adj1" fmla="val 79355"/>
            </a:avLst>
          </a:prstGeom>
          <a:ln w="25400" cap="flat" cmpd="sng" algn="ctr">
            <a:solidFill>
              <a:srgbClr val="FFFF00"/>
            </a:solidFill>
            <a:prstDash val="solid"/>
            <a:round/>
            <a:headEnd type="none" w="med" len="med"/>
            <a:tailEnd type="arrow" w="med" len="med"/>
          </a:ln>
          <a:effectLst>
            <a:glow rad="101600">
              <a:srgbClr val="FFC000">
                <a:alpha val="14000"/>
              </a:srgbClr>
            </a:glow>
          </a:effectLst>
        </p:spPr>
        <p:style>
          <a:lnRef idx="0">
            <a:scrgbClr r="0" g="0" b="0"/>
          </a:lnRef>
          <a:fillRef idx="0">
            <a:scrgbClr r="0" g="0" b="0"/>
          </a:fillRef>
          <a:effectRef idx="0">
            <a:scrgbClr r="0" g="0" b="0"/>
          </a:effectRef>
          <a:fontRef idx="minor">
            <a:schemeClr val="tx1"/>
          </a:fontRef>
        </p:style>
      </p:cxnSp>
      <p:cxnSp>
        <p:nvCxnSpPr>
          <p:cNvPr id="30" name="Connector: Elbow 29">
            <a:extLst>
              <a:ext uri="{FF2B5EF4-FFF2-40B4-BE49-F238E27FC236}">
                <a16:creationId xmlns:a16="http://schemas.microsoft.com/office/drawing/2014/main" id="{41303A0D-4651-70F6-BB0B-0731924197C8}"/>
              </a:ext>
              <a:ext uri="{C183D7F6-B498-43B3-948B-1728B52AA6E4}">
                <adec:decorative xmlns:adec="http://schemas.microsoft.com/office/drawing/2017/decorative" val="1"/>
              </a:ext>
            </a:extLst>
          </p:cNvPr>
          <p:cNvCxnSpPr>
            <a:cxnSpLocks/>
          </p:cNvCxnSpPr>
          <p:nvPr/>
        </p:nvCxnSpPr>
        <p:spPr>
          <a:xfrm rot="16200000" flipH="1">
            <a:off x="6637479" y="3019771"/>
            <a:ext cx="1488235" cy="3168529"/>
          </a:xfrm>
          <a:prstGeom prst="bentConnector3">
            <a:avLst>
              <a:gd name="adj1" fmla="val 79270"/>
            </a:avLst>
          </a:prstGeom>
          <a:ln w="25400" cap="flat" cmpd="sng" algn="ctr">
            <a:solidFill>
              <a:srgbClr val="FFFF00"/>
            </a:solidFill>
            <a:prstDash val="solid"/>
            <a:round/>
            <a:headEnd type="none" w="med" len="med"/>
            <a:tailEnd type="arrow" w="med" len="med"/>
          </a:ln>
          <a:effectLst>
            <a:glow rad="101600">
              <a:srgbClr val="FFC000">
                <a:alpha val="14000"/>
              </a:srgbClr>
            </a:glow>
          </a:effectLst>
        </p:spPr>
        <p:style>
          <a:lnRef idx="0">
            <a:scrgbClr r="0" g="0" b="0"/>
          </a:lnRef>
          <a:fillRef idx="0">
            <a:scrgbClr r="0" g="0" b="0"/>
          </a:fillRef>
          <a:effectRef idx="0">
            <a:scrgbClr r="0" g="0" b="0"/>
          </a:effectRef>
          <a:fontRef idx="minor">
            <a:schemeClr val="tx1"/>
          </a:fontRef>
        </p:style>
      </p:cxnSp>
      <p:cxnSp>
        <p:nvCxnSpPr>
          <p:cNvPr id="31" name="Connector: Elbow 30">
            <a:extLst>
              <a:ext uri="{FF2B5EF4-FFF2-40B4-BE49-F238E27FC236}">
                <a16:creationId xmlns:a16="http://schemas.microsoft.com/office/drawing/2014/main" id="{0A16164B-3545-FBB9-8BD2-FDB9EC9407AA}"/>
              </a:ext>
              <a:ext uri="{C183D7F6-B498-43B3-948B-1728B52AA6E4}">
                <adec:decorative xmlns:adec="http://schemas.microsoft.com/office/drawing/2017/decorative" val="1"/>
              </a:ext>
            </a:extLst>
          </p:cNvPr>
          <p:cNvCxnSpPr>
            <a:cxnSpLocks/>
          </p:cNvCxnSpPr>
          <p:nvPr/>
        </p:nvCxnSpPr>
        <p:spPr>
          <a:xfrm rot="5400000">
            <a:off x="4075969" y="3626790"/>
            <a:ext cx="1488235" cy="1954493"/>
          </a:xfrm>
          <a:prstGeom prst="bentConnector3">
            <a:avLst>
              <a:gd name="adj1" fmla="val 79313"/>
            </a:avLst>
          </a:prstGeom>
          <a:ln w="25400" cap="flat" cmpd="sng" algn="ctr">
            <a:solidFill>
              <a:srgbClr val="FFFF00"/>
            </a:solidFill>
            <a:prstDash val="solid"/>
            <a:round/>
            <a:headEnd type="none" w="med" len="med"/>
            <a:tailEnd type="arrow" w="med" len="med"/>
          </a:ln>
          <a:effectLst>
            <a:glow rad="101600">
              <a:srgbClr val="FFC000">
                <a:alpha val="14000"/>
              </a:srgbClr>
            </a:glow>
          </a:effectLst>
        </p:spPr>
        <p:style>
          <a:lnRef idx="0">
            <a:scrgbClr r="0" g="0" b="0"/>
          </a:lnRef>
          <a:fillRef idx="0">
            <a:scrgbClr r="0" g="0" b="0"/>
          </a:fillRef>
          <a:effectRef idx="0">
            <a:scrgbClr r="0" g="0" b="0"/>
          </a:effectRef>
          <a:fontRef idx="minor">
            <a:schemeClr val="tx1"/>
          </a:fontRef>
        </p:style>
      </p:cxnSp>
      <p:cxnSp>
        <p:nvCxnSpPr>
          <p:cNvPr id="32" name="Connector: Elbow 31">
            <a:extLst>
              <a:ext uri="{FF2B5EF4-FFF2-40B4-BE49-F238E27FC236}">
                <a16:creationId xmlns:a16="http://schemas.microsoft.com/office/drawing/2014/main" id="{422B60C2-BF61-9990-3431-7E78C2D3F6CD}"/>
              </a:ext>
              <a:ext uri="{C183D7F6-B498-43B3-948B-1728B52AA6E4}">
                <adec:decorative xmlns:adec="http://schemas.microsoft.com/office/drawing/2017/decorative" val="1"/>
              </a:ext>
            </a:extLst>
          </p:cNvPr>
          <p:cNvCxnSpPr>
            <a:cxnSpLocks/>
          </p:cNvCxnSpPr>
          <p:nvPr/>
        </p:nvCxnSpPr>
        <p:spPr>
          <a:xfrm rot="16200000" flipH="1">
            <a:off x="5997101" y="3660150"/>
            <a:ext cx="1488235" cy="1887772"/>
          </a:xfrm>
          <a:prstGeom prst="bentConnector3">
            <a:avLst>
              <a:gd name="adj1" fmla="val 79270"/>
            </a:avLst>
          </a:prstGeom>
          <a:ln w="25400" cap="flat" cmpd="sng" algn="ctr">
            <a:solidFill>
              <a:srgbClr val="FFFF00"/>
            </a:solidFill>
            <a:prstDash val="solid"/>
            <a:round/>
            <a:headEnd type="none" w="med" len="med"/>
            <a:tailEnd type="arrow" w="med" len="med"/>
          </a:ln>
          <a:effectLst>
            <a:glow rad="101600">
              <a:srgbClr val="FFC000">
                <a:alpha val="14000"/>
              </a:srgbClr>
            </a:glow>
          </a:effectLst>
        </p:spPr>
        <p:style>
          <a:lnRef idx="0">
            <a:scrgbClr r="0" g="0" b="0"/>
          </a:lnRef>
          <a:fillRef idx="0">
            <a:scrgbClr r="0" g="0" b="0"/>
          </a:fillRef>
          <a:effectRef idx="0">
            <a:scrgbClr r="0" g="0" b="0"/>
          </a:effectRef>
          <a:fontRef idx="minor">
            <a:schemeClr val="tx1"/>
          </a:fontRef>
        </p:style>
      </p:cxnSp>
      <p:cxnSp>
        <p:nvCxnSpPr>
          <p:cNvPr id="33" name="Connector: Elbow 32">
            <a:extLst>
              <a:ext uri="{FF2B5EF4-FFF2-40B4-BE49-F238E27FC236}">
                <a16:creationId xmlns:a16="http://schemas.microsoft.com/office/drawing/2014/main" id="{6BADF6A5-3ABC-610F-5D5C-4B216B435FED}"/>
              </a:ext>
              <a:ext uri="{C183D7F6-B498-43B3-948B-1728B52AA6E4}">
                <adec:decorative xmlns:adec="http://schemas.microsoft.com/office/drawing/2017/decorative" val="1"/>
              </a:ext>
            </a:extLst>
          </p:cNvPr>
          <p:cNvCxnSpPr>
            <a:cxnSpLocks/>
          </p:cNvCxnSpPr>
          <p:nvPr/>
        </p:nvCxnSpPr>
        <p:spPr>
          <a:xfrm rot="5400000">
            <a:off x="4716346" y="4267168"/>
            <a:ext cx="1488235" cy="673738"/>
          </a:xfrm>
          <a:prstGeom prst="bentConnector3">
            <a:avLst>
              <a:gd name="adj1" fmla="val 79313"/>
            </a:avLst>
          </a:prstGeom>
          <a:ln w="25400" cap="flat" cmpd="sng" algn="ctr">
            <a:solidFill>
              <a:srgbClr val="FFFF00"/>
            </a:solidFill>
            <a:prstDash val="solid"/>
            <a:round/>
            <a:headEnd type="none" w="med" len="med"/>
            <a:tailEnd type="arrow" w="med" len="med"/>
          </a:ln>
          <a:effectLst>
            <a:glow rad="101600">
              <a:srgbClr val="FFC000">
                <a:alpha val="14000"/>
              </a:srgbClr>
            </a:glow>
          </a:effectLst>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B2932CA1-B859-80ED-2E22-9243F728D1EE}"/>
              </a:ext>
              <a:ext uri="{C183D7F6-B498-43B3-948B-1728B52AA6E4}">
                <adec:decorative xmlns:adec="http://schemas.microsoft.com/office/drawing/2017/decorative" val="1"/>
              </a:ext>
            </a:extLst>
          </p:cNvPr>
          <p:cNvCxnSpPr>
            <a:cxnSpLocks/>
          </p:cNvCxnSpPr>
          <p:nvPr/>
        </p:nvCxnSpPr>
        <p:spPr>
          <a:xfrm rot="16200000" flipH="1">
            <a:off x="5356723" y="4300527"/>
            <a:ext cx="1488235" cy="607017"/>
          </a:xfrm>
          <a:prstGeom prst="bentConnector3">
            <a:avLst>
              <a:gd name="adj1" fmla="val 79185"/>
            </a:avLst>
          </a:prstGeom>
          <a:ln w="25400" cap="flat" cmpd="thinThick" algn="ctr">
            <a:solidFill>
              <a:srgbClr val="FFFF00"/>
            </a:solidFill>
            <a:prstDash val="solid"/>
            <a:round/>
            <a:headEnd type="none" w="med" len="sm"/>
            <a:tailEnd type="arrow" w="med" len="med"/>
          </a:ln>
          <a:effectLst>
            <a:glow rad="101600">
              <a:srgbClr val="FFC000">
                <a:alpha val="14000"/>
              </a:srgbClr>
            </a:glow>
          </a:effectLst>
        </p:spPr>
        <p:style>
          <a:lnRef idx="0">
            <a:scrgbClr r="0" g="0" b="0"/>
          </a:lnRef>
          <a:fillRef idx="0">
            <a:scrgbClr r="0" g="0" b="0"/>
          </a:fillRef>
          <a:effectRef idx="0">
            <a:scrgbClr r="0" g="0" b="0"/>
          </a:effectRef>
          <a:fontRef idx="minor">
            <a:schemeClr val="tx1"/>
          </a:fontRef>
        </p:style>
      </p:cxnSp>
      <p:sp>
        <p:nvSpPr>
          <p:cNvPr id="35" name="Text Placeholder 107">
            <a:extLst>
              <a:ext uri="{FF2B5EF4-FFF2-40B4-BE49-F238E27FC236}">
                <a16:creationId xmlns:a16="http://schemas.microsoft.com/office/drawing/2014/main" id="{A640A7AF-092D-BDE4-5920-6537B0416F9F}"/>
              </a:ext>
            </a:extLst>
          </p:cNvPr>
          <p:cNvSpPr txBox="1">
            <a:spLocks/>
          </p:cNvSpPr>
          <p:nvPr/>
        </p:nvSpPr>
        <p:spPr>
          <a:xfrm>
            <a:off x="1883087" y="5348153"/>
            <a:ext cx="1235604" cy="932078"/>
          </a:xfrm>
          <a:prstGeom prst="rect">
            <a:avLst/>
          </a:prstGeom>
          <a:gradFill>
            <a:gsLst>
              <a:gs pos="0">
                <a:srgbClr val="FF0000"/>
              </a:gs>
              <a:gs pos="100000">
                <a:srgbClr val="7030A0"/>
              </a:gs>
            </a:gsLst>
          </a:gradFill>
          <a:ln/>
          <a:scene3d>
            <a:camera prst="orthographicFront"/>
            <a:lightRig rig="threePt" dir="t"/>
          </a:scene3d>
          <a:sp3d>
            <a:bevelT w="165100" prst="coolSlant"/>
            <a:bevelB prst="relaxedInset"/>
          </a:sp3d>
        </p:spPr>
        <p:style>
          <a:lnRef idx="0">
            <a:schemeClr val="accent2"/>
          </a:lnRef>
          <a:fillRef idx="3">
            <a:schemeClr val="accent2"/>
          </a:fillRef>
          <a:effectRef idx="3">
            <a:schemeClr val="accent2"/>
          </a:effectRef>
          <a:fontRef idx="minor">
            <a:schemeClr val="lt1"/>
          </a:fontRef>
        </p:style>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200" b="1" dirty="0">
                <a:latin typeface="Bahnschrift SemiBold" panose="020B0502040204020203" pitchFamily="34" charset="0"/>
              </a:rPr>
              <a:t>Mr. Shoubhik Paul</a:t>
            </a:r>
          </a:p>
        </p:txBody>
      </p:sp>
      <p:sp>
        <p:nvSpPr>
          <p:cNvPr id="36" name="Text Placeholder 108">
            <a:extLst>
              <a:ext uri="{FF2B5EF4-FFF2-40B4-BE49-F238E27FC236}">
                <a16:creationId xmlns:a16="http://schemas.microsoft.com/office/drawing/2014/main" id="{75F9DE60-2D1B-46EE-7740-CE00084D46EB}"/>
              </a:ext>
            </a:extLst>
          </p:cNvPr>
          <p:cNvSpPr txBox="1">
            <a:spLocks/>
          </p:cNvSpPr>
          <p:nvPr/>
        </p:nvSpPr>
        <p:spPr>
          <a:xfrm>
            <a:off x="3171870" y="5333239"/>
            <a:ext cx="1286013" cy="957340"/>
          </a:xfrm>
          <a:prstGeom prst="rect">
            <a:avLst/>
          </a:prstGeom>
          <a:gradFill>
            <a:gsLst>
              <a:gs pos="0">
                <a:srgbClr val="FF0000"/>
              </a:gs>
              <a:gs pos="100000">
                <a:srgbClr val="7030A0"/>
              </a:gs>
            </a:gsLst>
          </a:gradFill>
          <a:scene3d>
            <a:camera prst="orthographicFront"/>
            <a:lightRig rig="threePt" dir="t"/>
          </a:scene3d>
          <a:sp3d>
            <a:bevelT w="165100" prst="coolSlant"/>
            <a:bevelB prst="relaxedInset"/>
          </a:sp3d>
        </p:spPr>
        <p:style>
          <a:lnRef idx="0">
            <a:schemeClr val="accent2"/>
          </a:lnRef>
          <a:fillRef idx="3">
            <a:schemeClr val="accent2"/>
          </a:fillRef>
          <a:effectRef idx="3">
            <a:schemeClr val="accent2"/>
          </a:effectRef>
          <a:fontRef idx="minor">
            <a:schemeClr val="lt1"/>
          </a:fontRef>
        </p:style>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200" b="1" dirty="0">
                <a:latin typeface="Bahnschrift SemiBold" panose="020B0502040204020203" pitchFamily="34" charset="0"/>
              </a:rPr>
              <a:t>Ms. Kalyani Ravindra      Deshmukh</a:t>
            </a:r>
          </a:p>
        </p:txBody>
      </p:sp>
      <p:sp>
        <p:nvSpPr>
          <p:cNvPr id="37" name="Text Placeholder 142">
            <a:extLst>
              <a:ext uri="{FF2B5EF4-FFF2-40B4-BE49-F238E27FC236}">
                <a16:creationId xmlns:a16="http://schemas.microsoft.com/office/drawing/2014/main" id="{0DCF84DA-A739-4F39-3509-03A0289BC1E3}"/>
              </a:ext>
            </a:extLst>
          </p:cNvPr>
          <p:cNvSpPr txBox="1">
            <a:spLocks/>
          </p:cNvSpPr>
          <p:nvPr/>
        </p:nvSpPr>
        <p:spPr>
          <a:xfrm>
            <a:off x="4516576" y="5348153"/>
            <a:ext cx="1188702" cy="932078"/>
          </a:xfrm>
          <a:prstGeom prst="rect">
            <a:avLst/>
          </a:prstGeom>
          <a:gradFill>
            <a:gsLst>
              <a:gs pos="0">
                <a:srgbClr val="FF0000"/>
              </a:gs>
              <a:gs pos="100000">
                <a:srgbClr val="7030A0"/>
              </a:gs>
            </a:gsLst>
          </a:gradFill>
          <a:scene3d>
            <a:camera prst="orthographicFront"/>
            <a:lightRig rig="threePt" dir="t"/>
          </a:scene3d>
          <a:sp3d>
            <a:bevelT w="165100" prst="coolSlant"/>
            <a:bevelB prst="relaxedInset"/>
          </a:sp3d>
        </p:spPr>
        <p:style>
          <a:lnRef idx="0">
            <a:schemeClr val="accent2"/>
          </a:lnRef>
          <a:fillRef idx="3">
            <a:schemeClr val="accent2"/>
          </a:fillRef>
          <a:effectRef idx="3">
            <a:schemeClr val="accent2"/>
          </a:effectRef>
          <a:fontRef idx="minor">
            <a:schemeClr val="lt1"/>
          </a:fontRef>
        </p:style>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200" b="1" dirty="0">
                <a:latin typeface="Bahnschrift SemiBold" panose="020B0502040204020203" pitchFamily="34" charset="0"/>
              </a:rPr>
              <a:t>Mrs. Sneha Mangesh </a:t>
            </a:r>
            <a:r>
              <a:rPr lang="en-US" sz="1200" b="1" dirty="0" err="1">
                <a:latin typeface="Bahnschrift SemiBold" panose="020B0502040204020203" pitchFamily="34" charset="0"/>
              </a:rPr>
              <a:t>Mahulkar</a:t>
            </a:r>
            <a:endParaRPr lang="en-US" sz="1200" b="1" dirty="0">
              <a:latin typeface="Bahnschrift SemiBold" panose="020B0502040204020203" pitchFamily="34" charset="0"/>
            </a:endParaRPr>
          </a:p>
        </p:txBody>
      </p:sp>
      <p:sp>
        <p:nvSpPr>
          <p:cNvPr id="38" name="Text Placeholder 143">
            <a:extLst>
              <a:ext uri="{FF2B5EF4-FFF2-40B4-BE49-F238E27FC236}">
                <a16:creationId xmlns:a16="http://schemas.microsoft.com/office/drawing/2014/main" id="{FCBB85E3-2D35-B300-3265-EDF750B27FE5}"/>
              </a:ext>
            </a:extLst>
          </p:cNvPr>
          <p:cNvSpPr txBox="1">
            <a:spLocks/>
          </p:cNvSpPr>
          <p:nvPr/>
        </p:nvSpPr>
        <p:spPr>
          <a:xfrm>
            <a:off x="5761215" y="5333238"/>
            <a:ext cx="1280756" cy="957339"/>
          </a:xfrm>
          <a:prstGeom prst="rect">
            <a:avLst/>
          </a:prstGeom>
          <a:gradFill>
            <a:gsLst>
              <a:gs pos="0">
                <a:srgbClr val="FF0000"/>
              </a:gs>
              <a:gs pos="100000">
                <a:srgbClr val="7030A0"/>
              </a:gs>
            </a:gsLst>
          </a:gradFill>
          <a:scene3d>
            <a:camera prst="orthographicFront"/>
            <a:lightRig rig="threePt" dir="t"/>
          </a:scene3d>
          <a:sp3d>
            <a:bevelT w="165100" prst="coolSlant"/>
            <a:bevelB prst="relaxedInset"/>
          </a:sp3d>
        </p:spPr>
        <p:style>
          <a:lnRef idx="0">
            <a:schemeClr val="accent2"/>
          </a:lnRef>
          <a:fillRef idx="3">
            <a:schemeClr val="accent2"/>
          </a:fillRef>
          <a:effectRef idx="3">
            <a:schemeClr val="accent2"/>
          </a:effectRef>
          <a:fontRef idx="minor">
            <a:schemeClr val="lt1"/>
          </a:fontRef>
        </p:style>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200" b="1" dirty="0">
                <a:latin typeface="Bahnschrift SemiBold" panose="020B0502040204020203" pitchFamily="34" charset="0"/>
              </a:rPr>
              <a:t>Gaurav Pawar</a:t>
            </a:r>
          </a:p>
          <a:p>
            <a:pPr marL="0" indent="0">
              <a:buNone/>
            </a:pPr>
            <a:endParaRPr lang="en-US" sz="1100" dirty="0">
              <a:latin typeface="Bahnschrift SemiBold" panose="020B0502040204020203" pitchFamily="34" charset="0"/>
            </a:endParaRPr>
          </a:p>
        </p:txBody>
      </p:sp>
      <p:sp>
        <p:nvSpPr>
          <p:cNvPr id="39" name="Text Placeholder 144">
            <a:extLst>
              <a:ext uri="{FF2B5EF4-FFF2-40B4-BE49-F238E27FC236}">
                <a16:creationId xmlns:a16="http://schemas.microsoft.com/office/drawing/2014/main" id="{ECD1FE1F-2157-AA4C-805A-E9E4499DDA69}"/>
              </a:ext>
            </a:extLst>
          </p:cNvPr>
          <p:cNvSpPr txBox="1">
            <a:spLocks/>
          </p:cNvSpPr>
          <p:nvPr/>
        </p:nvSpPr>
        <p:spPr>
          <a:xfrm>
            <a:off x="7097906" y="5333238"/>
            <a:ext cx="1222067" cy="946993"/>
          </a:xfrm>
          <a:prstGeom prst="rect">
            <a:avLst/>
          </a:prstGeom>
          <a:gradFill>
            <a:gsLst>
              <a:gs pos="0">
                <a:srgbClr val="FF0000"/>
              </a:gs>
              <a:gs pos="100000">
                <a:srgbClr val="7030A0"/>
              </a:gs>
            </a:gsLst>
          </a:gradFill>
          <a:scene3d>
            <a:camera prst="orthographicFront"/>
            <a:lightRig rig="threePt" dir="t"/>
          </a:scene3d>
          <a:sp3d>
            <a:bevelT w="165100" prst="coolSlant"/>
            <a:bevelB prst="relaxedInset"/>
          </a:sp3d>
        </p:spPr>
        <p:style>
          <a:lnRef idx="0">
            <a:schemeClr val="accent2"/>
          </a:lnRef>
          <a:fillRef idx="3">
            <a:schemeClr val="accent2"/>
          </a:fillRef>
          <a:effectRef idx="3">
            <a:schemeClr val="accent2"/>
          </a:effectRef>
          <a:fontRef idx="minor">
            <a:schemeClr val="lt1"/>
          </a:fontRef>
        </p:style>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200" b="1" dirty="0">
                <a:latin typeface="Bahnschrift SemiBold" panose="020B0502040204020203" pitchFamily="34" charset="0"/>
              </a:rPr>
              <a:t>Vishal Sharma</a:t>
            </a:r>
          </a:p>
        </p:txBody>
      </p:sp>
      <p:sp>
        <p:nvSpPr>
          <p:cNvPr id="40" name="Text Placeholder 144">
            <a:extLst>
              <a:ext uri="{FF2B5EF4-FFF2-40B4-BE49-F238E27FC236}">
                <a16:creationId xmlns:a16="http://schemas.microsoft.com/office/drawing/2014/main" id="{B8425B17-7556-F993-EBC9-5981D4026262}"/>
              </a:ext>
            </a:extLst>
          </p:cNvPr>
          <p:cNvSpPr txBox="1">
            <a:spLocks/>
          </p:cNvSpPr>
          <p:nvPr/>
        </p:nvSpPr>
        <p:spPr>
          <a:xfrm>
            <a:off x="8378664" y="5333237"/>
            <a:ext cx="1203516" cy="957341"/>
          </a:xfrm>
          <a:prstGeom prst="rect">
            <a:avLst/>
          </a:prstGeom>
          <a:gradFill>
            <a:gsLst>
              <a:gs pos="0">
                <a:srgbClr val="FF0000"/>
              </a:gs>
              <a:gs pos="100000">
                <a:srgbClr val="7030A0"/>
              </a:gs>
            </a:gsLst>
          </a:gradFill>
          <a:scene3d>
            <a:camera prst="orthographicFront"/>
            <a:lightRig rig="threePt" dir="t"/>
          </a:scene3d>
          <a:sp3d>
            <a:bevelT w="165100" prst="coolSlant"/>
            <a:bevelB prst="relaxedInset"/>
          </a:sp3d>
        </p:spPr>
        <p:style>
          <a:lnRef idx="0">
            <a:schemeClr val="accent2"/>
          </a:lnRef>
          <a:fillRef idx="3">
            <a:schemeClr val="accent2"/>
          </a:fillRef>
          <a:effectRef idx="3">
            <a:schemeClr val="accent2"/>
          </a:effectRef>
          <a:fontRef idx="minor">
            <a:schemeClr val="lt1"/>
          </a:fontRef>
        </p:style>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200" b="1" dirty="0">
                <a:latin typeface="Bahnschrift SemiBold" panose="020B0502040204020203" pitchFamily="34" charset="0"/>
              </a:rPr>
              <a:t>A Laxmi Priya</a:t>
            </a:r>
          </a:p>
        </p:txBody>
      </p:sp>
      <p:grpSp>
        <p:nvGrpSpPr>
          <p:cNvPr id="44" name="Group 43">
            <a:extLst>
              <a:ext uri="{FF2B5EF4-FFF2-40B4-BE49-F238E27FC236}">
                <a16:creationId xmlns:a16="http://schemas.microsoft.com/office/drawing/2014/main" id="{88EDD808-8AD7-0006-FA11-E297BCA84F37}"/>
              </a:ext>
            </a:extLst>
          </p:cNvPr>
          <p:cNvGrpSpPr/>
          <p:nvPr/>
        </p:nvGrpSpPr>
        <p:grpSpPr>
          <a:xfrm>
            <a:off x="2998068" y="1240200"/>
            <a:ext cx="6336704" cy="1488237"/>
            <a:chOff x="5001491" y="858262"/>
            <a:chExt cx="4563423" cy="1229648"/>
          </a:xfrm>
        </p:grpSpPr>
        <p:sp>
          <p:nvSpPr>
            <p:cNvPr id="45" name="Rectangle: Top Corners Rounded 44">
              <a:extLst>
                <a:ext uri="{FF2B5EF4-FFF2-40B4-BE49-F238E27FC236}">
                  <a16:creationId xmlns:a16="http://schemas.microsoft.com/office/drawing/2014/main" id="{E46DADE9-6CB8-5EDF-8BB2-E033FA82DD65}"/>
                </a:ext>
              </a:extLst>
            </p:cNvPr>
            <p:cNvSpPr/>
            <p:nvPr/>
          </p:nvSpPr>
          <p:spPr>
            <a:xfrm rot="5400000">
              <a:off x="6668379" y="-808626"/>
              <a:ext cx="1229648" cy="4563423"/>
            </a:xfrm>
            <a:prstGeom prst="round2SameRect">
              <a:avLst>
                <a:gd name="adj1" fmla="val 50000"/>
                <a:gd name="adj2" fmla="val 0"/>
              </a:avLst>
            </a:prstGeom>
            <a:gradFill>
              <a:gsLst>
                <a:gs pos="40700">
                  <a:srgbClr val="800080"/>
                </a:gs>
                <a:gs pos="0">
                  <a:srgbClr val="660066"/>
                </a:gs>
                <a:gs pos="100000">
                  <a:srgbClr val="CC0099"/>
                </a:gs>
              </a:gsLst>
              <a:lin ang="5400000" scaled="1"/>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99E74770-0D7F-522F-BAE2-0F0DF7F93798}"/>
                </a:ext>
              </a:extLst>
            </p:cNvPr>
            <p:cNvSpPr/>
            <p:nvPr/>
          </p:nvSpPr>
          <p:spPr>
            <a:xfrm>
              <a:off x="8834099" y="1119844"/>
              <a:ext cx="671556" cy="773452"/>
            </a:xfrm>
            <a:prstGeom prst="ellipse">
              <a:avLst/>
            </a:prstGeom>
            <a:solidFill>
              <a:srgbClr val="CDCCCA"/>
            </a:solidFill>
            <a:ln>
              <a:solidFill>
                <a:schemeClr val="bg1"/>
              </a:solidFill>
            </a:ln>
            <a:effectLst>
              <a:innerShdw blurRad="63500" dist="50800">
                <a:prstClr val="black">
                  <a:alpha val="50000"/>
                </a:prstClr>
              </a:inn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77AE2F27-4CBA-F0A0-2018-F5498E41D7BC}"/>
              </a:ext>
            </a:extLst>
          </p:cNvPr>
          <p:cNvSpPr/>
          <p:nvPr/>
        </p:nvSpPr>
        <p:spPr>
          <a:xfrm rot="5400000">
            <a:off x="2639128" y="1599140"/>
            <a:ext cx="1488236" cy="770355"/>
          </a:xfrm>
          <a:prstGeom prst="rect">
            <a:avLst/>
          </a:prstGeom>
          <a:gradFill>
            <a:gsLst>
              <a:gs pos="30000">
                <a:srgbClr val="800080"/>
              </a:gs>
              <a:gs pos="0">
                <a:srgbClr val="660066"/>
              </a:gs>
              <a:gs pos="92000">
                <a:srgbClr val="660066"/>
              </a:gs>
              <a:gs pos="57000">
                <a:srgbClr val="CC00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pic>
        <p:nvPicPr>
          <p:cNvPr id="48" name="Graphic 47" descr="Lightbulb">
            <a:extLst>
              <a:ext uri="{FF2B5EF4-FFF2-40B4-BE49-F238E27FC236}">
                <a16:creationId xmlns:a16="http://schemas.microsoft.com/office/drawing/2014/main" id="{D5BB4115-8A07-F99D-3170-B2C05CD002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400736" y="1665604"/>
            <a:ext cx="770986" cy="787069"/>
          </a:xfrm>
          <a:prstGeom prst="rect">
            <a:avLst/>
          </a:prstGeom>
        </p:spPr>
      </p:pic>
      <p:sp>
        <p:nvSpPr>
          <p:cNvPr id="49" name="Rectangle 1">
            <a:extLst>
              <a:ext uri="{FF2B5EF4-FFF2-40B4-BE49-F238E27FC236}">
                <a16:creationId xmlns:a16="http://schemas.microsoft.com/office/drawing/2014/main" id="{BEB59F4A-1EE5-7D8E-623C-553DB9E7C1A1}"/>
              </a:ext>
            </a:extLst>
          </p:cNvPr>
          <p:cNvSpPr>
            <a:spLocks noChangeArrowheads="1"/>
          </p:cNvSpPr>
          <p:nvPr/>
        </p:nvSpPr>
        <p:spPr bwMode="auto">
          <a:xfrm>
            <a:off x="4108492" y="1393076"/>
            <a:ext cx="4129194" cy="1200329"/>
          </a:xfrm>
          <a:prstGeom prst="rect">
            <a:avLst/>
          </a:prstGeom>
          <a:gradFill>
            <a:gsLst>
              <a:gs pos="40700">
                <a:srgbClr val="800080"/>
              </a:gs>
              <a:gs pos="0">
                <a:srgbClr val="660066"/>
              </a:gs>
              <a:gs pos="100000">
                <a:srgbClr val="CC0099"/>
              </a:gs>
            </a:gsLst>
            <a:lin ang="5400000" scaled="1"/>
          </a:gra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u="none" strike="noStrike" cap="none" normalizeH="0" baseline="0" dirty="0">
                <a:ln>
                  <a:noFill/>
                </a:ln>
                <a:effectLst/>
                <a:latin typeface="Bahnschrift SemiBold" panose="020B0502040204020203" pitchFamily="34" charset="0"/>
                <a:cs typeface="Calibri" panose="020F0502020204030204" pitchFamily="34" charset="0"/>
              </a:rPr>
              <a:t>The Aim of an HR attrition data analytics project is to analyze and understand the factors and patterns associated with employee attrition within an organization. The primary goal is to use data-driven insights to reduce attrition rates, improve employee retention, and make more informed HR-related decisions.</a:t>
            </a:r>
          </a:p>
        </p:txBody>
      </p:sp>
      <p:sp>
        <p:nvSpPr>
          <p:cNvPr id="2" name="Rectangle 1">
            <a:extLst>
              <a:ext uri="{FF2B5EF4-FFF2-40B4-BE49-F238E27FC236}">
                <a16:creationId xmlns:a16="http://schemas.microsoft.com/office/drawing/2014/main" id="{DE2793B0-D1D4-D9DB-404E-EB1623D37221}"/>
              </a:ext>
            </a:extLst>
          </p:cNvPr>
          <p:cNvSpPr/>
          <p:nvPr/>
        </p:nvSpPr>
        <p:spPr>
          <a:xfrm>
            <a:off x="2998068" y="1240198"/>
            <a:ext cx="1110424" cy="1488237"/>
          </a:xfrm>
          <a:prstGeom prst="rect">
            <a:avLst/>
          </a:prstGeom>
          <a:gradFill>
            <a:gsLst>
              <a:gs pos="30000">
                <a:srgbClr val="800080"/>
              </a:gs>
              <a:gs pos="0">
                <a:srgbClr val="660066"/>
              </a:gs>
              <a:gs pos="92000">
                <a:srgbClr val="660066"/>
              </a:gs>
              <a:gs pos="57000">
                <a:srgbClr val="CC0099"/>
              </a:gs>
            </a:gsLst>
            <a:lin ang="5400000" scaled="1"/>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Overview</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ppt_w/2"/>
                                          </p:val>
                                        </p:tav>
                                        <p:tav tm="100000">
                                          <p:val>
                                            <p:strVal val="#ppt_x"/>
                                          </p:val>
                                        </p:tav>
                                      </p:tavLst>
                                    </p:anim>
                                    <p:anim calcmode="lin" valueType="num">
                                      <p:cBhvr>
                                        <p:cTn id="8" dur="500" fill="hold"/>
                                        <p:tgtEl>
                                          <p:spTgt spid="44"/>
                                        </p:tgtEl>
                                        <p:attrNameLst>
                                          <p:attrName>ppt_y</p:attrName>
                                        </p:attrNameLst>
                                      </p:cBhvr>
                                      <p:tavLst>
                                        <p:tav tm="0">
                                          <p:val>
                                            <p:strVal val="#ppt_y"/>
                                          </p:val>
                                        </p:tav>
                                        <p:tav tm="100000">
                                          <p:val>
                                            <p:strVal val="#ppt_y"/>
                                          </p:val>
                                        </p:tav>
                                      </p:tavLst>
                                    </p:anim>
                                    <p:anim calcmode="lin" valueType="num">
                                      <p:cBhvr>
                                        <p:cTn id="9" dur="500" fill="hold"/>
                                        <p:tgtEl>
                                          <p:spTgt spid="44"/>
                                        </p:tgtEl>
                                        <p:attrNameLst>
                                          <p:attrName>ppt_w</p:attrName>
                                        </p:attrNameLst>
                                      </p:cBhvr>
                                      <p:tavLst>
                                        <p:tav tm="0">
                                          <p:val>
                                            <p:fltVal val="0"/>
                                          </p:val>
                                        </p:tav>
                                        <p:tav tm="100000">
                                          <p:val>
                                            <p:strVal val="#ppt_w"/>
                                          </p:val>
                                        </p:tav>
                                      </p:tavLst>
                                    </p:anim>
                                    <p:anim calcmode="lin" valueType="num">
                                      <p:cBhvr>
                                        <p:cTn id="10" dur="500" fill="hold"/>
                                        <p:tgtEl>
                                          <p:spTgt spid="4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right)">
                                      <p:cBhvr>
                                        <p:cTn id="1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75982AA6-9E74-43FC-B452-142C7571DCCC}"/>
              </a:ext>
            </a:extLst>
          </p:cNvPr>
          <p:cNvSpPr>
            <a:spLocks noGrp="1"/>
          </p:cNvSpPr>
          <p:nvPr>
            <p:ph idx="1"/>
          </p:nvPr>
        </p:nvSpPr>
        <p:spPr>
          <a:xfrm>
            <a:off x="137124" y="2341147"/>
            <a:ext cx="4845058" cy="3633540"/>
          </a:xfrm>
        </p:spPr>
        <p:txBody>
          <a:bodyPr/>
          <a:lstStyle/>
          <a:p>
            <a:r>
              <a:rPr lang="en-US" dirty="0"/>
              <a:t>Presenter’s name-Shoubhik Paul</a:t>
            </a:r>
          </a:p>
          <a:p>
            <a:r>
              <a:rPr lang="en-US" dirty="0"/>
              <a:t>Email address-shoubhikpaul@ymail.com</a:t>
            </a:r>
          </a:p>
          <a:p>
            <a:endParaRPr lang="en-US" dirty="0"/>
          </a:p>
        </p:txBody>
      </p:sp>
      <p:pic>
        <p:nvPicPr>
          <p:cNvPr id="13" name="Picture 12">
            <a:extLst>
              <a:ext uri="{FF2B5EF4-FFF2-40B4-BE49-F238E27FC236}">
                <a16:creationId xmlns:a16="http://schemas.microsoft.com/office/drawing/2014/main" id="{EE2C0973-DEE0-0DC6-2939-5BFF36B1E81F}"/>
              </a:ext>
            </a:extLst>
          </p:cNvPr>
          <p:cNvPicPr>
            <a:picLocks noChangeAspect="1"/>
          </p:cNvPicPr>
          <p:nvPr/>
        </p:nvPicPr>
        <p:blipFill rotWithShape="1">
          <a:blip r:embed="rId2">
            <a:extLst>
              <a:ext uri="{28A0092B-C50C-407E-A947-70E740481C1C}">
                <a14:useLocalDpi xmlns:a14="http://schemas.microsoft.com/office/drawing/2010/main" val="0"/>
              </a:ext>
            </a:extLst>
          </a:blip>
          <a:srcRect t="-9053" b="8087"/>
          <a:stretch/>
        </p:blipFill>
        <p:spPr>
          <a:xfrm>
            <a:off x="4654252" y="-675456"/>
            <a:ext cx="7534573" cy="7533456"/>
          </a:xfrm>
          <a:prstGeom prst="rect">
            <a:avLst/>
          </a:prstGeom>
        </p:spPr>
      </p:pic>
    </p:spTree>
    <p:extLst>
      <p:ext uri="{BB962C8B-B14F-4D97-AF65-F5344CB8AC3E}">
        <p14:creationId xmlns:p14="http://schemas.microsoft.com/office/powerpoint/2010/main" val="2261619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B5A6FD2-52EE-71C5-E494-2E4746F46A19}"/>
              </a:ext>
            </a:extLst>
          </p:cNvPr>
          <p:cNvGrpSpPr/>
          <p:nvPr/>
        </p:nvGrpSpPr>
        <p:grpSpPr>
          <a:xfrm>
            <a:off x="117749" y="1314407"/>
            <a:ext cx="2210058" cy="3880935"/>
            <a:chOff x="5130798" y="1709059"/>
            <a:chExt cx="1930404" cy="3881946"/>
          </a:xfrm>
          <a:effectLst>
            <a:reflection blurRad="215900" stA="50000" endA="300" endPos="45000" dir="5400000" sy="-100000" algn="bl" rotWithShape="0"/>
          </a:effectLst>
        </p:grpSpPr>
        <p:sp>
          <p:nvSpPr>
            <p:cNvPr id="2" name="Freeform: Shape 1">
              <a:extLst>
                <a:ext uri="{FF2B5EF4-FFF2-40B4-BE49-F238E27FC236}">
                  <a16:creationId xmlns:a16="http://schemas.microsoft.com/office/drawing/2014/main" id="{BF01BA03-D383-F751-6FFF-4906CEC3FBA0}"/>
                </a:ext>
              </a:extLst>
            </p:cNvPr>
            <p:cNvSpPr/>
            <p:nvPr/>
          </p:nvSpPr>
          <p:spPr>
            <a:xfrm>
              <a:off x="5130798" y="1709059"/>
              <a:ext cx="1930404" cy="3842658"/>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gradFill flip="none" rotWithShape="1">
              <a:gsLst>
                <a:gs pos="60000">
                  <a:srgbClr val="5D86D1"/>
                </a:gs>
                <a:gs pos="20000">
                  <a:srgbClr val="49F2D8"/>
                </a:gs>
                <a:gs pos="100000">
                  <a:srgbClr val="7A62F8"/>
                </a:gs>
              </a:gsLst>
              <a:lin ang="2700000" scaled="1"/>
              <a:tileRect/>
            </a:gradFill>
            <a:ln>
              <a:noFill/>
            </a:ln>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sp>
          <p:nvSpPr>
            <p:cNvPr id="3" name="Freeform: Shape 2">
              <a:extLst>
                <a:ext uri="{FF2B5EF4-FFF2-40B4-BE49-F238E27FC236}">
                  <a16:creationId xmlns:a16="http://schemas.microsoft.com/office/drawing/2014/main" id="{ECA85648-41D5-589C-9C81-9AF4CFE5603A}"/>
                </a:ext>
              </a:extLst>
            </p:cNvPr>
            <p:cNvSpPr/>
            <p:nvPr/>
          </p:nvSpPr>
          <p:spPr>
            <a:xfrm>
              <a:off x="5381784" y="2010231"/>
              <a:ext cx="1416358" cy="2819399"/>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sp>
          <p:nvSpPr>
            <p:cNvPr id="10" name="TextBox 9">
              <a:extLst>
                <a:ext uri="{FF2B5EF4-FFF2-40B4-BE49-F238E27FC236}">
                  <a16:creationId xmlns:a16="http://schemas.microsoft.com/office/drawing/2014/main" id="{5D169FBD-8539-31D3-7366-9D1017A37523}"/>
                </a:ext>
              </a:extLst>
            </p:cNvPr>
            <p:cNvSpPr txBox="1"/>
            <p:nvPr/>
          </p:nvSpPr>
          <p:spPr>
            <a:xfrm>
              <a:off x="5419175" y="2238535"/>
              <a:ext cx="1397103" cy="2493639"/>
            </a:xfrm>
            <a:prstGeom prst="rect">
              <a:avLst/>
            </a:prstGeom>
            <a:noFill/>
            <a:scene3d>
              <a:camera prst="orthographicFront"/>
              <a:lightRig rig="threePt" dir="t"/>
            </a:scene3d>
            <a:sp3d>
              <a:bevelT w="165100" prst="coolSlant"/>
            </a:sp3d>
          </p:spPr>
          <p:txBody>
            <a:bodyPr wrap="square" rtlCol="0">
              <a:spAutoFit/>
            </a:bodyPr>
            <a:lstStyle/>
            <a:p>
              <a:r>
                <a:rPr lang="en-US" sz="1180" dirty="0">
                  <a:solidFill>
                    <a:schemeClr val="bg1">
                      <a:lumMod val="50000"/>
                    </a:schemeClr>
                  </a:solidFill>
                  <a:latin typeface="Bahnschrift SemiBold" panose="020B0502040204020203" pitchFamily="34" charset="0"/>
                </a:rPr>
                <a:t>Insight Generation: The fundamental goal of this project is to extract valuable insights and knowledge from data. These insights can be used to make informed decisions, identify patterns, and gain a deeper understanding of the subject matter.</a:t>
              </a:r>
            </a:p>
          </p:txBody>
        </p:sp>
        <p:sp>
          <p:nvSpPr>
            <p:cNvPr id="13" name="TextBox 12">
              <a:extLst>
                <a:ext uri="{FF2B5EF4-FFF2-40B4-BE49-F238E27FC236}">
                  <a16:creationId xmlns:a16="http://schemas.microsoft.com/office/drawing/2014/main" id="{2F0D0867-8D21-0ABE-DB5B-46E1169F96F2}"/>
                </a:ext>
              </a:extLst>
            </p:cNvPr>
            <p:cNvSpPr txBox="1"/>
            <p:nvPr/>
          </p:nvSpPr>
          <p:spPr>
            <a:xfrm>
              <a:off x="5175622" y="5006230"/>
              <a:ext cx="1081312" cy="584775"/>
            </a:xfrm>
            <a:prstGeom prst="rect">
              <a:avLst/>
            </a:prstGeom>
            <a:noFill/>
            <a:scene3d>
              <a:camera prst="orthographicFront"/>
              <a:lightRig rig="threePt" dir="t"/>
            </a:scene3d>
            <a:sp3d>
              <a:bevelT w="165100" prst="coolSlant"/>
            </a:sp3d>
          </p:spPr>
          <p:txBody>
            <a:bodyPr wrap="square" rtlCol="0">
              <a:spAutoFit/>
            </a:bodyPr>
            <a:lstStyle/>
            <a:p>
              <a:r>
                <a:rPr lang="en-US" sz="3199" dirty="0">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grpSp>
      <p:grpSp>
        <p:nvGrpSpPr>
          <p:cNvPr id="15" name="Group 14">
            <a:extLst>
              <a:ext uri="{FF2B5EF4-FFF2-40B4-BE49-F238E27FC236}">
                <a16:creationId xmlns:a16="http://schemas.microsoft.com/office/drawing/2014/main" id="{E69CA4E4-0747-35DB-A002-90FB40322327}"/>
              </a:ext>
            </a:extLst>
          </p:cNvPr>
          <p:cNvGrpSpPr/>
          <p:nvPr/>
        </p:nvGrpSpPr>
        <p:grpSpPr>
          <a:xfrm>
            <a:off x="2413428" y="1314407"/>
            <a:ext cx="2186259" cy="3880935"/>
            <a:chOff x="5130798" y="1709059"/>
            <a:chExt cx="1930404" cy="3881946"/>
          </a:xfrm>
          <a:effectLst>
            <a:reflection blurRad="215900" stA="50000" endA="300" endPos="45000" dir="5400000" sy="-100000" algn="bl" rotWithShape="0"/>
          </a:effectLst>
        </p:grpSpPr>
        <p:sp>
          <p:nvSpPr>
            <p:cNvPr id="16" name="Freeform: Shape 15">
              <a:extLst>
                <a:ext uri="{FF2B5EF4-FFF2-40B4-BE49-F238E27FC236}">
                  <a16:creationId xmlns:a16="http://schemas.microsoft.com/office/drawing/2014/main" id="{6A59A00F-63E2-6763-AA8B-C0E86FEAB0B0}"/>
                </a:ext>
              </a:extLst>
            </p:cNvPr>
            <p:cNvSpPr/>
            <p:nvPr/>
          </p:nvSpPr>
          <p:spPr>
            <a:xfrm>
              <a:off x="5130798" y="1709059"/>
              <a:ext cx="1930404" cy="3842658"/>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gradFill flip="none" rotWithShape="1">
              <a:gsLst>
                <a:gs pos="60000">
                  <a:srgbClr val="D37BFE"/>
                </a:gs>
                <a:gs pos="20000">
                  <a:srgbClr val="77D6FF"/>
                </a:gs>
                <a:gs pos="100000">
                  <a:srgbClr val="F65FFF"/>
                </a:gs>
              </a:gsLst>
              <a:lin ang="2700000" scaled="1"/>
              <a:tileRect/>
            </a:gradFill>
            <a:ln>
              <a:noFill/>
            </a:ln>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sp>
          <p:nvSpPr>
            <p:cNvPr id="17" name="Freeform: Shape 16">
              <a:extLst>
                <a:ext uri="{FF2B5EF4-FFF2-40B4-BE49-F238E27FC236}">
                  <a16:creationId xmlns:a16="http://schemas.microsoft.com/office/drawing/2014/main" id="{4170ACA8-006C-6697-1B05-4ED415E7DB87}"/>
                </a:ext>
              </a:extLst>
            </p:cNvPr>
            <p:cNvSpPr/>
            <p:nvPr/>
          </p:nvSpPr>
          <p:spPr>
            <a:xfrm>
              <a:off x="5381784" y="2010231"/>
              <a:ext cx="1416358" cy="2819399"/>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p>
          </p:txBody>
        </p:sp>
        <p:sp>
          <p:nvSpPr>
            <p:cNvPr id="20" name="TextBox 19">
              <a:extLst>
                <a:ext uri="{FF2B5EF4-FFF2-40B4-BE49-F238E27FC236}">
                  <a16:creationId xmlns:a16="http://schemas.microsoft.com/office/drawing/2014/main" id="{54EF9705-E780-1EBD-C414-1A6AADD6F4B7}"/>
                </a:ext>
              </a:extLst>
            </p:cNvPr>
            <p:cNvSpPr txBox="1"/>
            <p:nvPr/>
          </p:nvSpPr>
          <p:spPr>
            <a:xfrm>
              <a:off x="5486284" y="3214889"/>
              <a:ext cx="1219432" cy="277071"/>
            </a:xfrm>
            <a:prstGeom prst="rect">
              <a:avLst/>
            </a:prstGeom>
            <a:noFill/>
            <a:scene3d>
              <a:camera prst="orthographicFront"/>
              <a:lightRig rig="threePt" dir="t"/>
            </a:scene3d>
            <a:sp3d>
              <a:bevelT w="165100" prst="coolSlant"/>
            </a:sp3d>
          </p:spPr>
          <p:txBody>
            <a:bodyPr wrap="square" rtlCol="0">
              <a:spAutoFit/>
            </a:bodyPr>
            <a:lstStyle/>
            <a:p>
              <a:pPr algn="ctr"/>
              <a:endParaRPr lang="en-US" sz="1200" dirty="0">
                <a:solidFill>
                  <a:schemeClr val="bg1">
                    <a:lumMod val="50000"/>
                  </a:schemeClr>
                </a:solidFill>
              </a:endParaRPr>
            </a:p>
          </p:txBody>
        </p:sp>
        <p:sp>
          <p:nvSpPr>
            <p:cNvPr id="21" name="TextBox 20">
              <a:extLst>
                <a:ext uri="{FF2B5EF4-FFF2-40B4-BE49-F238E27FC236}">
                  <a16:creationId xmlns:a16="http://schemas.microsoft.com/office/drawing/2014/main" id="{2AC0015F-54ED-3CE6-4143-04C1A40BD3F5}"/>
                </a:ext>
              </a:extLst>
            </p:cNvPr>
            <p:cNvSpPr txBox="1"/>
            <p:nvPr/>
          </p:nvSpPr>
          <p:spPr>
            <a:xfrm>
              <a:off x="5175622" y="5006230"/>
              <a:ext cx="1081312" cy="584775"/>
            </a:xfrm>
            <a:prstGeom prst="rect">
              <a:avLst/>
            </a:prstGeom>
            <a:noFill/>
            <a:scene3d>
              <a:camera prst="orthographicFront"/>
              <a:lightRig rig="threePt" dir="t"/>
            </a:scene3d>
            <a:sp3d>
              <a:bevelT w="165100" prst="coolSlant"/>
            </a:sp3d>
          </p:spPr>
          <p:txBody>
            <a:bodyPr wrap="square" rtlCol="0">
              <a:spAutoFit/>
            </a:bodyPr>
            <a:lstStyle/>
            <a:p>
              <a:r>
                <a:rPr lang="en-US" sz="3199" dirty="0">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grpSp>
      <p:grpSp>
        <p:nvGrpSpPr>
          <p:cNvPr id="22" name="Group 21">
            <a:extLst>
              <a:ext uri="{FF2B5EF4-FFF2-40B4-BE49-F238E27FC236}">
                <a16:creationId xmlns:a16="http://schemas.microsoft.com/office/drawing/2014/main" id="{F55BD332-AEE4-5720-9F25-573FFAB44267}"/>
              </a:ext>
            </a:extLst>
          </p:cNvPr>
          <p:cNvGrpSpPr/>
          <p:nvPr/>
        </p:nvGrpSpPr>
        <p:grpSpPr>
          <a:xfrm>
            <a:off x="4718038" y="1314407"/>
            <a:ext cx="2236691" cy="3880935"/>
            <a:chOff x="5130798" y="1709059"/>
            <a:chExt cx="1930404" cy="3881946"/>
          </a:xfrm>
          <a:effectLst>
            <a:reflection blurRad="215900" stA="50000" endA="300" endPos="45000" dir="5400000" sy="-100000" algn="bl" rotWithShape="0"/>
          </a:effectLst>
        </p:grpSpPr>
        <p:sp>
          <p:nvSpPr>
            <p:cNvPr id="23" name="Freeform: Shape 22">
              <a:extLst>
                <a:ext uri="{FF2B5EF4-FFF2-40B4-BE49-F238E27FC236}">
                  <a16:creationId xmlns:a16="http://schemas.microsoft.com/office/drawing/2014/main" id="{3381E851-2A50-1937-6015-42B28FDB27EB}"/>
                </a:ext>
              </a:extLst>
            </p:cNvPr>
            <p:cNvSpPr/>
            <p:nvPr/>
          </p:nvSpPr>
          <p:spPr>
            <a:xfrm>
              <a:off x="5130798" y="1709059"/>
              <a:ext cx="1930404" cy="3842658"/>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gradFill flip="none" rotWithShape="1">
              <a:gsLst>
                <a:gs pos="60000">
                  <a:srgbClr val="FB5F89"/>
                </a:gs>
                <a:gs pos="20000">
                  <a:srgbClr val="F272ED"/>
                </a:gs>
                <a:gs pos="100000">
                  <a:srgbClr val="FE5C63"/>
                </a:gs>
              </a:gsLst>
              <a:lin ang="2700000" scaled="1"/>
              <a:tileRect/>
            </a:gradFill>
            <a:ln>
              <a:noFill/>
            </a:ln>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sp>
          <p:nvSpPr>
            <p:cNvPr id="24" name="Freeform: Shape 23">
              <a:extLst>
                <a:ext uri="{FF2B5EF4-FFF2-40B4-BE49-F238E27FC236}">
                  <a16:creationId xmlns:a16="http://schemas.microsoft.com/office/drawing/2014/main" id="{1DE826A0-65C6-6DDC-8C3F-D714B3846FCE}"/>
                </a:ext>
              </a:extLst>
            </p:cNvPr>
            <p:cNvSpPr/>
            <p:nvPr/>
          </p:nvSpPr>
          <p:spPr>
            <a:xfrm>
              <a:off x="5381784" y="2010231"/>
              <a:ext cx="1416358" cy="2819399"/>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p>
          </p:txBody>
        </p:sp>
        <p:sp>
          <p:nvSpPr>
            <p:cNvPr id="28" name="TextBox 27">
              <a:extLst>
                <a:ext uri="{FF2B5EF4-FFF2-40B4-BE49-F238E27FC236}">
                  <a16:creationId xmlns:a16="http://schemas.microsoft.com/office/drawing/2014/main" id="{908296E2-A8B3-4F79-EC36-FEE07E7F2B9F}"/>
                </a:ext>
              </a:extLst>
            </p:cNvPr>
            <p:cNvSpPr txBox="1"/>
            <p:nvPr/>
          </p:nvSpPr>
          <p:spPr>
            <a:xfrm>
              <a:off x="5175622" y="5006230"/>
              <a:ext cx="1081312" cy="584775"/>
            </a:xfrm>
            <a:prstGeom prst="rect">
              <a:avLst/>
            </a:prstGeom>
            <a:noFill/>
            <a:scene3d>
              <a:camera prst="orthographicFront"/>
              <a:lightRig rig="threePt" dir="t"/>
            </a:scene3d>
            <a:sp3d>
              <a:bevelT w="165100" prst="coolSlant"/>
            </a:sp3d>
          </p:spPr>
          <p:txBody>
            <a:bodyPr wrap="square" rtlCol="0">
              <a:spAutoFit/>
            </a:bodyPr>
            <a:lstStyle/>
            <a:p>
              <a:r>
                <a:rPr lang="en-US" sz="3199" dirty="0">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grpSp>
      <p:grpSp>
        <p:nvGrpSpPr>
          <p:cNvPr id="29" name="Group 28">
            <a:extLst>
              <a:ext uri="{FF2B5EF4-FFF2-40B4-BE49-F238E27FC236}">
                <a16:creationId xmlns:a16="http://schemas.microsoft.com/office/drawing/2014/main" id="{040428F3-FBAA-3F6B-7BB0-DE6B5256EE7A}"/>
              </a:ext>
            </a:extLst>
          </p:cNvPr>
          <p:cNvGrpSpPr/>
          <p:nvPr/>
        </p:nvGrpSpPr>
        <p:grpSpPr>
          <a:xfrm>
            <a:off x="7085962" y="1314407"/>
            <a:ext cx="2393461" cy="3880935"/>
            <a:chOff x="5130798" y="1709059"/>
            <a:chExt cx="1930404" cy="3881946"/>
          </a:xfrm>
          <a:effectLst>
            <a:reflection blurRad="215900" stA="50000" endA="300" endPos="45000" dir="5400000" sy="-100000" algn="bl" rotWithShape="0"/>
          </a:effectLst>
        </p:grpSpPr>
        <p:sp>
          <p:nvSpPr>
            <p:cNvPr id="30" name="Freeform: Shape 29">
              <a:extLst>
                <a:ext uri="{FF2B5EF4-FFF2-40B4-BE49-F238E27FC236}">
                  <a16:creationId xmlns:a16="http://schemas.microsoft.com/office/drawing/2014/main" id="{36D810CA-057F-2EB7-1F37-E0AEB5E49F51}"/>
                </a:ext>
              </a:extLst>
            </p:cNvPr>
            <p:cNvSpPr/>
            <p:nvPr/>
          </p:nvSpPr>
          <p:spPr>
            <a:xfrm>
              <a:off x="5130798" y="1709059"/>
              <a:ext cx="1930404" cy="3842658"/>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gradFill flip="none" rotWithShape="1">
              <a:gsLst>
                <a:gs pos="60000">
                  <a:srgbClr val="FE9360"/>
                </a:gs>
                <a:gs pos="20000">
                  <a:srgbClr val="FEC52E"/>
                </a:gs>
                <a:gs pos="100000">
                  <a:srgbClr val="FB61F3"/>
                </a:gs>
              </a:gsLst>
              <a:lin ang="2700000" scaled="1"/>
              <a:tileRect/>
            </a:gradFill>
            <a:ln>
              <a:noFill/>
            </a:ln>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sp>
          <p:nvSpPr>
            <p:cNvPr id="31" name="Freeform: Shape 30">
              <a:extLst>
                <a:ext uri="{FF2B5EF4-FFF2-40B4-BE49-F238E27FC236}">
                  <a16:creationId xmlns:a16="http://schemas.microsoft.com/office/drawing/2014/main" id="{3C7BE78D-8415-2E1E-4062-09D203F920CA}"/>
                </a:ext>
              </a:extLst>
            </p:cNvPr>
            <p:cNvSpPr/>
            <p:nvPr/>
          </p:nvSpPr>
          <p:spPr>
            <a:xfrm>
              <a:off x="5381784" y="2010231"/>
              <a:ext cx="1416358" cy="2819399"/>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p>
          </p:txBody>
        </p:sp>
        <p:sp>
          <p:nvSpPr>
            <p:cNvPr id="35" name="TextBox 34">
              <a:extLst>
                <a:ext uri="{FF2B5EF4-FFF2-40B4-BE49-F238E27FC236}">
                  <a16:creationId xmlns:a16="http://schemas.microsoft.com/office/drawing/2014/main" id="{621EFF3C-0FC7-D505-26D8-4DC04DE2D869}"/>
                </a:ext>
              </a:extLst>
            </p:cNvPr>
            <p:cNvSpPr txBox="1"/>
            <p:nvPr/>
          </p:nvSpPr>
          <p:spPr>
            <a:xfrm>
              <a:off x="5175622" y="5006230"/>
              <a:ext cx="1081312" cy="584775"/>
            </a:xfrm>
            <a:prstGeom prst="rect">
              <a:avLst/>
            </a:prstGeom>
            <a:noFill/>
            <a:scene3d>
              <a:camera prst="orthographicFront"/>
              <a:lightRig rig="threePt" dir="t"/>
            </a:scene3d>
            <a:sp3d>
              <a:bevelT w="165100" prst="coolSlant"/>
            </a:sp3d>
          </p:spPr>
          <p:txBody>
            <a:bodyPr wrap="square" rtlCol="0">
              <a:spAutoFit/>
            </a:bodyPr>
            <a:lstStyle/>
            <a:p>
              <a:r>
                <a:rPr lang="en-US" sz="3199" dirty="0">
                  <a:latin typeface="Open Sans Extrabold" panose="020B0906030804020204" pitchFamily="34" charset="0"/>
                  <a:ea typeface="Open Sans Extrabold" panose="020B0906030804020204" pitchFamily="34" charset="0"/>
                  <a:cs typeface="Open Sans Extrabold" panose="020B0906030804020204" pitchFamily="34" charset="0"/>
                </a:rPr>
                <a:t>04</a:t>
              </a:r>
            </a:p>
          </p:txBody>
        </p:sp>
      </p:grpSp>
      <p:grpSp>
        <p:nvGrpSpPr>
          <p:cNvPr id="36" name="Group 35">
            <a:extLst>
              <a:ext uri="{FF2B5EF4-FFF2-40B4-BE49-F238E27FC236}">
                <a16:creationId xmlns:a16="http://schemas.microsoft.com/office/drawing/2014/main" id="{E319047C-EC6D-DA9D-C485-F9B94C53DB9C}"/>
              </a:ext>
            </a:extLst>
          </p:cNvPr>
          <p:cNvGrpSpPr/>
          <p:nvPr/>
        </p:nvGrpSpPr>
        <p:grpSpPr>
          <a:xfrm>
            <a:off x="9630102" y="1307912"/>
            <a:ext cx="2424261" cy="3880935"/>
            <a:chOff x="5130798" y="1709059"/>
            <a:chExt cx="1930404" cy="3881946"/>
          </a:xfrm>
          <a:effectLst>
            <a:reflection blurRad="215900" stA="50000" endA="300" endPos="45000" dir="5400000" sy="-100000" algn="bl" rotWithShape="0"/>
          </a:effectLst>
        </p:grpSpPr>
        <p:sp>
          <p:nvSpPr>
            <p:cNvPr id="37" name="Freeform: Shape 36">
              <a:extLst>
                <a:ext uri="{FF2B5EF4-FFF2-40B4-BE49-F238E27FC236}">
                  <a16:creationId xmlns:a16="http://schemas.microsoft.com/office/drawing/2014/main" id="{438A3E68-1B58-A9A1-EDA4-38B89A3B0BCA}"/>
                </a:ext>
              </a:extLst>
            </p:cNvPr>
            <p:cNvSpPr/>
            <p:nvPr/>
          </p:nvSpPr>
          <p:spPr>
            <a:xfrm>
              <a:off x="5130798" y="1709059"/>
              <a:ext cx="1930404" cy="3842658"/>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gradFill flip="none" rotWithShape="1">
              <a:gsLst>
                <a:gs pos="60000">
                  <a:srgbClr val="FF9F5A"/>
                </a:gs>
                <a:gs pos="20000">
                  <a:srgbClr val="FFF03A"/>
                </a:gs>
                <a:gs pos="100000">
                  <a:srgbClr val="FC776C"/>
                </a:gs>
              </a:gsLst>
              <a:lin ang="2700000" scaled="1"/>
              <a:tileRect/>
            </a:gradFill>
            <a:ln>
              <a:noFill/>
            </a:ln>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sp>
          <p:nvSpPr>
            <p:cNvPr id="38" name="Freeform: Shape 37">
              <a:extLst>
                <a:ext uri="{FF2B5EF4-FFF2-40B4-BE49-F238E27FC236}">
                  <a16:creationId xmlns:a16="http://schemas.microsoft.com/office/drawing/2014/main" id="{5B92E499-8AD0-5389-4103-14533A95779A}"/>
                </a:ext>
              </a:extLst>
            </p:cNvPr>
            <p:cNvSpPr/>
            <p:nvPr/>
          </p:nvSpPr>
          <p:spPr>
            <a:xfrm>
              <a:off x="5381784" y="2010231"/>
              <a:ext cx="1416358" cy="2819399"/>
            </a:xfrm>
            <a:custGeom>
              <a:avLst/>
              <a:gdLst>
                <a:gd name="connsiteX0" fmla="*/ 965205 w 1930404"/>
                <a:gd name="connsiteY0" fmla="*/ 0 h 3842658"/>
                <a:gd name="connsiteX1" fmla="*/ 965204 w 1930404"/>
                <a:gd name="connsiteY1" fmla="*/ 1 h 3842658"/>
                <a:gd name="connsiteX2" fmla="*/ 1930404 w 1930404"/>
                <a:gd name="connsiteY2" fmla="*/ 965201 h 3842658"/>
                <a:gd name="connsiteX3" fmla="*/ 1930404 w 1930404"/>
                <a:gd name="connsiteY3" fmla="*/ 2877458 h 3842658"/>
                <a:gd name="connsiteX4" fmla="*/ 1159726 w 1930404"/>
                <a:gd name="connsiteY4" fmla="*/ 3823049 h 3842658"/>
                <a:gd name="connsiteX5" fmla="*/ 1028944 w 1930404"/>
                <a:gd name="connsiteY5" fmla="*/ 3836233 h 3842658"/>
                <a:gd name="connsiteX6" fmla="*/ 1028944 w 1930404"/>
                <a:gd name="connsiteY6" fmla="*/ 3842658 h 3842658"/>
                <a:gd name="connsiteX7" fmla="*/ 965204 w 1930404"/>
                <a:gd name="connsiteY7" fmla="*/ 3842658 h 3842658"/>
                <a:gd name="connsiteX8" fmla="*/ 0 w 1930404"/>
                <a:gd name="connsiteY8" fmla="*/ 3842658 h 3842658"/>
                <a:gd name="connsiteX9" fmla="*/ 0 w 1930404"/>
                <a:gd name="connsiteY9" fmla="*/ 2162628 h 3842658"/>
                <a:gd name="connsiteX10" fmla="*/ 4 w 1930404"/>
                <a:gd name="connsiteY10" fmla="*/ 2162628 h 3842658"/>
                <a:gd name="connsiteX11" fmla="*/ 5 w 1930404"/>
                <a:gd name="connsiteY11" fmla="*/ 965200 h 3842658"/>
                <a:gd name="connsiteX12" fmla="*/ 965205 w 1930404"/>
                <a:gd name="connsiteY12" fmla="*/ 0 h 384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404" h="3842658">
                  <a:moveTo>
                    <a:pt x="965205" y="0"/>
                  </a:moveTo>
                  <a:lnTo>
                    <a:pt x="965204" y="1"/>
                  </a:lnTo>
                  <a:cubicBezTo>
                    <a:pt x="1498269" y="1"/>
                    <a:pt x="1930404" y="432136"/>
                    <a:pt x="1930404" y="965201"/>
                  </a:cubicBezTo>
                  <a:lnTo>
                    <a:pt x="1930404" y="2877458"/>
                  </a:lnTo>
                  <a:cubicBezTo>
                    <a:pt x="1930404" y="3343890"/>
                    <a:pt x="1599551" y="3733047"/>
                    <a:pt x="1159726" y="3823049"/>
                  </a:cubicBezTo>
                  <a:lnTo>
                    <a:pt x="1028944" y="3836233"/>
                  </a:lnTo>
                  <a:lnTo>
                    <a:pt x="1028944" y="3842658"/>
                  </a:lnTo>
                  <a:lnTo>
                    <a:pt x="965204" y="3842658"/>
                  </a:lnTo>
                  <a:lnTo>
                    <a:pt x="0" y="3842658"/>
                  </a:lnTo>
                  <a:lnTo>
                    <a:pt x="0" y="2162628"/>
                  </a:lnTo>
                  <a:lnTo>
                    <a:pt x="4" y="2162628"/>
                  </a:lnTo>
                  <a:lnTo>
                    <a:pt x="5" y="965200"/>
                  </a:lnTo>
                  <a:cubicBezTo>
                    <a:pt x="5" y="432135"/>
                    <a:pt x="432140" y="0"/>
                    <a:pt x="965205" y="0"/>
                  </a:cubicBezTo>
                  <a:close/>
                </a:path>
              </a:pathLst>
            </a:cu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p>
          </p:txBody>
        </p:sp>
        <p:sp>
          <p:nvSpPr>
            <p:cNvPr id="42" name="TextBox 41">
              <a:extLst>
                <a:ext uri="{FF2B5EF4-FFF2-40B4-BE49-F238E27FC236}">
                  <a16:creationId xmlns:a16="http://schemas.microsoft.com/office/drawing/2014/main" id="{7520B22C-9C8A-F183-C635-53E6FA88998D}"/>
                </a:ext>
              </a:extLst>
            </p:cNvPr>
            <p:cNvSpPr txBox="1"/>
            <p:nvPr/>
          </p:nvSpPr>
          <p:spPr>
            <a:xfrm>
              <a:off x="5175622" y="5006230"/>
              <a:ext cx="1081312" cy="584775"/>
            </a:xfrm>
            <a:prstGeom prst="rect">
              <a:avLst/>
            </a:prstGeom>
            <a:noFill/>
            <a:scene3d>
              <a:camera prst="orthographicFront"/>
              <a:lightRig rig="threePt" dir="t"/>
            </a:scene3d>
            <a:sp3d>
              <a:bevelT w="165100" prst="coolSlant"/>
            </a:sp3d>
          </p:spPr>
          <p:txBody>
            <a:bodyPr wrap="square" rtlCol="0">
              <a:spAutoFit/>
            </a:bodyPr>
            <a:lstStyle/>
            <a:p>
              <a:r>
                <a:rPr lang="en-US" sz="3199" dirty="0">
                  <a:latin typeface="Open Sans Extrabold" panose="020B0906030804020204" pitchFamily="34" charset="0"/>
                  <a:ea typeface="Open Sans Extrabold" panose="020B0906030804020204" pitchFamily="34" charset="0"/>
                  <a:cs typeface="Open Sans Extrabold" panose="020B0906030804020204" pitchFamily="34" charset="0"/>
                </a:rPr>
                <a:t>05</a:t>
              </a:r>
            </a:p>
          </p:txBody>
        </p:sp>
      </p:grpSp>
      <p:sp>
        <p:nvSpPr>
          <p:cNvPr id="4" name="Rectangle 3">
            <a:extLst>
              <a:ext uri="{FF2B5EF4-FFF2-40B4-BE49-F238E27FC236}">
                <a16:creationId xmlns:a16="http://schemas.microsoft.com/office/drawing/2014/main" id="{11E0815F-5B5F-3AAC-7DCF-04EED4D97926}"/>
              </a:ext>
            </a:extLst>
          </p:cNvPr>
          <p:cNvSpPr/>
          <p:nvPr/>
        </p:nvSpPr>
        <p:spPr>
          <a:xfrm>
            <a:off x="3090965" y="188639"/>
            <a:ext cx="5496201" cy="663000"/>
          </a:xfrm>
          <a:prstGeom prst="rect">
            <a:avLst/>
          </a:prstGeom>
          <a:gradFill flip="none" rotWithShape="1">
            <a:gsLst>
              <a:gs pos="100000">
                <a:srgbClr val="7030A0"/>
              </a:gs>
              <a:gs pos="0">
                <a:srgbClr val="FF0000"/>
              </a:gs>
            </a:gsLst>
            <a:path path="circle">
              <a:fillToRect l="50000" t="50000" r="50000" b="50000"/>
            </a:path>
            <a:tileRect/>
          </a:gradFill>
          <a:ln>
            <a:noFill/>
          </a:ln>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3D26ED8-4B4A-5CB0-FBC9-1ABF04265CF6}"/>
              </a:ext>
            </a:extLst>
          </p:cNvPr>
          <p:cNvSpPr/>
          <p:nvPr/>
        </p:nvSpPr>
        <p:spPr>
          <a:xfrm flipH="1">
            <a:off x="7211719" y="305442"/>
            <a:ext cx="1352215" cy="503410"/>
          </a:xfrm>
          <a:prstGeom prst="rect">
            <a:avLst/>
          </a:prstGeom>
          <a:gradFill flip="none" rotWithShape="1">
            <a:gsLst>
              <a:gs pos="8000">
                <a:schemeClr val="tx1">
                  <a:alpha val="35000"/>
                </a:schemeClr>
              </a:gs>
              <a:gs pos="100000">
                <a:schemeClr val="bg1">
                  <a:alpha val="0"/>
                </a:schemeClr>
              </a:gs>
            </a:gsLst>
            <a:lin ang="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Chevron 8">
            <a:extLst>
              <a:ext uri="{FF2B5EF4-FFF2-40B4-BE49-F238E27FC236}">
                <a16:creationId xmlns:a16="http://schemas.microsoft.com/office/drawing/2014/main" id="{1FE3CF5C-56E3-6B96-3DCB-8E72D0B04E00}"/>
              </a:ext>
            </a:extLst>
          </p:cNvPr>
          <p:cNvSpPr/>
          <p:nvPr/>
        </p:nvSpPr>
        <p:spPr>
          <a:xfrm>
            <a:off x="8063636" y="188640"/>
            <a:ext cx="1415788" cy="663001"/>
          </a:xfrm>
          <a:prstGeom prst="chevron">
            <a:avLst>
              <a:gd name="adj" fmla="val 36943"/>
            </a:avLst>
          </a:prstGeom>
          <a:gradFill flip="none" rotWithShape="1">
            <a:gsLst>
              <a:gs pos="35000">
                <a:srgbClr val="FF9900"/>
              </a:gs>
              <a:gs pos="53000">
                <a:srgbClr val="CC3300"/>
              </a:gs>
              <a:gs pos="71000">
                <a:srgbClr val="FF9900"/>
              </a:gs>
            </a:gsLst>
            <a:lin ang="5400000" scaled="1"/>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5173FAD-98FF-C6C1-D825-F15D499BEF07}"/>
              </a:ext>
            </a:extLst>
          </p:cNvPr>
          <p:cNvSpPr txBox="1"/>
          <p:nvPr/>
        </p:nvSpPr>
        <p:spPr>
          <a:xfrm>
            <a:off x="3702140" y="120535"/>
            <a:ext cx="3994336" cy="707886"/>
          </a:xfrm>
          <a:prstGeom prst="rect">
            <a:avLst/>
          </a:prstGeom>
          <a:noFill/>
          <a:effectLst/>
        </p:spPr>
        <p:txBody>
          <a:bodyPr wrap="square" rtlCol="0">
            <a:spAutoFit/>
          </a:bodyPr>
          <a:lstStyle/>
          <a:p>
            <a:pPr algn="ctr"/>
            <a:r>
              <a:rPr lang="en-US" sz="4000" dirty="0"/>
              <a:t>Objectives</a:t>
            </a:r>
          </a:p>
        </p:txBody>
      </p:sp>
      <p:pic>
        <p:nvPicPr>
          <p:cNvPr id="12" name="Graphic 11" descr="Lightbulb">
            <a:extLst>
              <a:ext uri="{FF2B5EF4-FFF2-40B4-BE49-F238E27FC236}">
                <a16:creationId xmlns:a16="http://schemas.microsoft.com/office/drawing/2014/main" id="{355D5455-B1FB-7723-BC9C-5FD0B5EF6F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41192" y="188637"/>
            <a:ext cx="757150" cy="663001"/>
          </a:xfrm>
          <a:prstGeom prst="rect">
            <a:avLst/>
          </a:prstGeom>
        </p:spPr>
      </p:pic>
      <p:sp>
        <p:nvSpPr>
          <p:cNvPr id="5" name="TextBox 4">
            <a:extLst>
              <a:ext uri="{FF2B5EF4-FFF2-40B4-BE49-F238E27FC236}">
                <a16:creationId xmlns:a16="http://schemas.microsoft.com/office/drawing/2014/main" id="{6D8C4979-4BD0-ABF8-A521-9567C4B02357}"/>
              </a:ext>
            </a:extLst>
          </p:cNvPr>
          <p:cNvSpPr txBox="1"/>
          <p:nvPr/>
        </p:nvSpPr>
        <p:spPr>
          <a:xfrm>
            <a:off x="2714745" y="1881173"/>
            <a:ext cx="1672638" cy="1938992"/>
          </a:xfrm>
          <a:prstGeom prst="rect">
            <a:avLst/>
          </a:prstGeom>
          <a:noFill/>
          <a:scene3d>
            <a:camera prst="orthographicFront"/>
            <a:lightRig rig="threePt" dir="t"/>
          </a:scene3d>
          <a:sp3d>
            <a:bevelT w="165100" prst="coolSlant"/>
          </a:sp3d>
        </p:spPr>
        <p:txBody>
          <a:bodyPr wrap="square" rtlCol="0">
            <a:spAutoFit/>
          </a:bodyPr>
          <a:lstStyle/>
          <a:p>
            <a:r>
              <a:rPr lang="en-US" sz="1200" dirty="0">
                <a:solidFill>
                  <a:schemeClr val="bg1">
                    <a:lumMod val="50000"/>
                  </a:schemeClr>
                </a:solidFill>
                <a:latin typeface="Bahnschrift SemiBold" panose="020B0502040204020203" pitchFamily="34" charset="0"/>
              </a:rPr>
              <a:t>Data Quality Improvement:  Projects also focus on improving data quality. The objective is to clean, transform, and enhance data so that it's more reliable and suitable for analysis.</a:t>
            </a:r>
          </a:p>
        </p:txBody>
      </p:sp>
      <p:sp>
        <p:nvSpPr>
          <p:cNvPr id="43" name="TextBox 42">
            <a:extLst>
              <a:ext uri="{FF2B5EF4-FFF2-40B4-BE49-F238E27FC236}">
                <a16:creationId xmlns:a16="http://schemas.microsoft.com/office/drawing/2014/main" id="{18D2492C-32F5-2125-DE86-776019A9E4A4}"/>
              </a:ext>
            </a:extLst>
          </p:cNvPr>
          <p:cNvSpPr txBox="1"/>
          <p:nvPr/>
        </p:nvSpPr>
        <p:spPr>
          <a:xfrm>
            <a:off x="5012749" y="1843745"/>
            <a:ext cx="1637182" cy="1384995"/>
          </a:xfrm>
          <a:prstGeom prst="rect">
            <a:avLst/>
          </a:prstGeom>
          <a:noFill/>
          <a:scene3d>
            <a:camera prst="orthographicFront"/>
            <a:lightRig rig="threePt" dir="t"/>
          </a:scene3d>
          <a:sp3d>
            <a:bevelT w="165100" prst="coolSlant"/>
          </a:sp3d>
        </p:spPr>
        <p:txBody>
          <a:bodyPr wrap="square" rtlCol="0">
            <a:spAutoFit/>
          </a:bodyPr>
          <a:lstStyle/>
          <a:p>
            <a:r>
              <a:rPr lang="en-US" sz="1200" dirty="0">
                <a:solidFill>
                  <a:schemeClr val="bg1">
                    <a:lumMod val="50000"/>
                  </a:schemeClr>
                </a:solidFill>
                <a:latin typeface="Bahnschrift SemiBold" panose="020B0502040204020203" pitchFamily="34" charset="0"/>
              </a:rPr>
              <a:t> Create Interactive Dashboard in Power Bi , Tableau and Excel to communicate findings effectively to clients.</a:t>
            </a:r>
          </a:p>
        </p:txBody>
      </p:sp>
      <p:sp>
        <p:nvSpPr>
          <p:cNvPr id="44" name="TextBox 43">
            <a:extLst>
              <a:ext uri="{FF2B5EF4-FFF2-40B4-BE49-F238E27FC236}">
                <a16:creationId xmlns:a16="http://schemas.microsoft.com/office/drawing/2014/main" id="{1E948341-C62E-FC3D-5401-5B6F17A72511}"/>
              </a:ext>
            </a:extLst>
          </p:cNvPr>
          <p:cNvSpPr txBox="1"/>
          <p:nvPr/>
        </p:nvSpPr>
        <p:spPr>
          <a:xfrm>
            <a:off x="7447367" y="1844824"/>
            <a:ext cx="1705894" cy="1754326"/>
          </a:xfrm>
          <a:prstGeom prst="rect">
            <a:avLst/>
          </a:prstGeom>
          <a:noFill/>
          <a:scene3d>
            <a:camera prst="orthographicFront"/>
            <a:lightRig rig="threePt" dir="t"/>
          </a:scene3d>
          <a:sp3d>
            <a:bevelT w="165100" prst="coolSlant"/>
          </a:sp3d>
        </p:spPr>
        <p:txBody>
          <a:bodyPr wrap="square" rtlCol="0">
            <a:spAutoFit/>
          </a:bodyPr>
          <a:lstStyle/>
          <a:p>
            <a:r>
              <a:rPr lang="en-US" sz="1200" dirty="0">
                <a:solidFill>
                  <a:schemeClr val="bg1">
                    <a:lumMod val="50000"/>
                  </a:schemeClr>
                </a:solidFill>
                <a:latin typeface="Bahnschrift SemiBold" panose="020B0502040204020203" pitchFamily="34" charset="0"/>
              </a:rPr>
              <a:t>Reporting and Recommendation : Summarize findings in a clear and concise presentation and give suggestions to improve the satisfaction of employees.</a:t>
            </a:r>
          </a:p>
        </p:txBody>
      </p:sp>
      <p:sp>
        <p:nvSpPr>
          <p:cNvPr id="45" name="TextBox 44">
            <a:extLst>
              <a:ext uri="{FF2B5EF4-FFF2-40B4-BE49-F238E27FC236}">
                <a16:creationId xmlns:a16="http://schemas.microsoft.com/office/drawing/2014/main" id="{3ABB42D4-B4E1-9C81-C395-26BC1260B5B4}"/>
              </a:ext>
            </a:extLst>
          </p:cNvPr>
          <p:cNvSpPr txBox="1"/>
          <p:nvPr/>
        </p:nvSpPr>
        <p:spPr>
          <a:xfrm>
            <a:off x="10038727" y="1849346"/>
            <a:ext cx="1705894" cy="2123658"/>
          </a:xfrm>
          <a:prstGeom prst="rect">
            <a:avLst/>
          </a:prstGeom>
          <a:noFill/>
          <a:scene3d>
            <a:camera prst="orthographicFront"/>
            <a:lightRig rig="threePt" dir="t"/>
          </a:scene3d>
          <a:sp3d>
            <a:bevelT w="165100" prst="coolSlant"/>
          </a:sp3d>
        </p:spPr>
        <p:txBody>
          <a:bodyPr wrap="square" rtlCol="0">
            <a:spAutoFit/>
          </a:bodyPr>
          <a:lstStyle/>
          <a:p>
            <a:r>
              <a:rPr lang="en-US" sz="1200" dirty="0">
                <a:solidFill>
                  <a:schemeClr val="bg1">
                    <a:lumMod val="50000"/>
                  </a:schemeClr>
                </a:solidFill>
                <a:latin typeface="Bahnschrift SemiBold" panose="020B0502040204020203" pitchFamily="34" charset="0"/>
              </a:rPr>
              <a:t> Retention Strategies: The project is geared towards developing strategies to retain employees, such as better training, mentorship, improving work-life balance, and competitive compensation.</a:t>
            </a:r>
          </a:p>
        </p:txBody>
      </p:sp>
    </p:spTree>
    <p:extLst>
      <p:ext uri="{BB962C8B-B14F-4D97-AF65-F5344CB8AC3E}">
        <p14:creationId xmlns:p14="http://schemas.microsoft.com/office/powerpoint/2010/main" val="334586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8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8000">
                                          <p:cBhvr additive="base">
                                            <p:cTn id="7" dur="500" fill="hold"/>
                                            <p:tgtEl>
                                              <p:spTgt spid="14"/>
                                            </p:tgtEl>
                                            <p:attrNameLst>
                                              <p:attrName>ppt_x</p:attrName>
                                            </p:attrNameLst>
                                          </p:cBhvr>
                                          <p:tavLst>
                                            <p:tav tm="0">
                                              <p:val>
                                                <p:strVal val="#ppt_x"/>
                                              </p:val>
                                            </p:tav>
                                            <p:tav tm="100000">
                                              <p:val>
                                                <p:strVal val="#ppt_x"/>
                                              </p:val>
                                            </p:tav>
                                          </p:tavLst>
                                        </p:anim>
                                        <p:anim calcmode="lin" valueType="num" p14:bounceEnd="58000">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14:presetBounceEnd="58000">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14:bounceEnd="58000">
                                          <p:cBhvr additive="base">
                                            <p:cTn id="13" dur="500" fill="hold"/>
                                            <p:tgtEl>
                                              <p:spTgt spid="15"/>
                                            </p:tgtEl>
                                            <p:attrNameLst>
                                              <p:attrName>ppt_x</p:attrName>
                                            </p:attrNameLst>
                                          </p:cBhvr>
                                          <p:tavLst>
                                            <p:tav tm="0">
                                              <p:val>
                                                <p:strVal val="#ppt_x"/>
                                              </p:val>
                                            </p:tav>
                                            <p:tav tm="100000">
                                              <p:val>
                                                <p:strVal val="#ppt_x"/>
                                              </p:val>
                                            </p:tav>
                                          </p:tavLst>
                                        </p:anim>
                                        <p:anim calcmode="lin" valueType="num" p14:bounceEnd="58000">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14:presetBounceEnd="58000">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14:bounceEnd="58000">
                                          <p:cBhvr additive="base">
                                            <p:cTn id="19" dur="500" fill="hold"/>
                                            <p:tgtEl>
                                              <p:spTgt spid="22"/>
                                            </p:tgtEl>
                                            <p:attrNameLst>
                                              <p:attrName>ppt_x</p:attrName>
                                            </p:attrNameLst>
                                          </p:cBhvr>
                                          <p:tavLst>
                                            <p:tav tm="0">
                                              <p:val>
                                                <p:strVal val="#ppt_x"/>
                                              </p:val>
                                            </p:tav>
                                            <p:tav tm="100000">
                                              <p:val>
                                                <p:strVal val="#ppt_x"/>
                                              </p:val>
                                            </p:tav>
                                          </p:tavLst>
                                        </p:anim>
                                        <p:anim calcmode="lin" valueType="num" p14:bounceEnd="58000">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14:presetBounceEnd="58000">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14:bounceEnd="58000">
                                          <p:cBhvr additive="base">
                                            <p:cTn id="25" dur="500" fill="hold"/>
                                            <p:tgtEl>
                                              <p:spTgt spid="29"/>
                                            </p:tgtEl>
                                            <p:attrNameLst>
                                              <p:attrName>ppt_x</p:attrName>
                                            </p:attrNameLst>
                                          </p:cBhvr>
                                          <p:tavLst>
                                            <p:tav tm="0">
                                              <p:val>
                                                <p:strVal val="#ppt_x"/>
                                              </p:val>
                                            </p:tav>
                                            <p:tav tm="100000">
                                              <p:val>
                                                <p:strVal val="#ppt_x"/>
                                              </p:val>
                                            </p:tav>
                                          </p:tavLst>
                                        </p:anim>
                                        <p:anim calcmode="lin" valueType="num" p14:bounceEnd="58000">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14:presetBounceEnd="58000">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14:bounceEnd="58000">
                                          <p:cBhvr additive="base">
                                            <p:cTn id="31" dur="500" fill="hold"/>
                                            <p:tgtEl>
                                              <p:spTgt spid="36"/>
                                            </p:tgtEl>
                                            <p:attrNameLst>
                                              <p:attrName>ppt_x</p:attrName>
                                            </p:attrNameLst>
                                          </p:cBhvr>
                                          <p:tavLst>
                                            <p:tav tm="0">
                                              <p:val>
                                                <p:strVal val="#ppt_x"/>
                                              </p:val>
                                            </p:tav>
                                            <p:tav tm="100000">
                                              <p:val>
                                                <p:strVal val="#ppt_x"/>
                                              </p:val>
                                            </p:tav>
                                          </p:tavLst>
                                        </p:anim>
                                        <p:anim calcmode="lin" valueType="num" p14:bounceEnd="58000">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E1D19A-9A7C-EB1E-C9B4-665A5E9DF978}"/>
              </a:ext>
            </a:extLst>
          </p:cNvPr>
          <p:cNvPicPr>
            <a:picLocks noChangeAspect="1"/>
          </p:cNvPicPr>
          <p:nvPr/>
        </p:nvPicPr>
        <p:blipFill rotWithShape="1">
          <a:blip r:embed="rId2"/>
          <a:srcRect l="34640" t="23743" r="25779" b="27944"/>
          <a:stretch/>
        </p:blipFill>
        <p:spPr>
          <a:xfrm>
            <a:off x="6742484" y="1268760"/>
            <a:ext cx="5184576" cy="38951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Google Shape;170;p4">
            <a:extLst>
              <a:ext uri="{FF2B5EF4-FFF2-40B4-BE49-F238E27FC236}">
                <a16:creationId xmlns:a16="http://schemas.microsoft.com/office/drawing/2014/main" id="{D6333704-42C2-D866-855B-3A3C8D8FD9E2}"/>
              </a:ext>
            </a:extLst>
          </p:cNvPr>
          <p:cNvSpPr/>
          <p:nvPr/>
        </p:nvSpPr>
        <p:spPr>
          <a:xfrm>
            <a:off x="405780" y="799351"/>
            <a:ext cx="5904656" cy="5942017"/>
          </a:xfrm>
          <a:prstGeom prst="roundRect">
            <a:avLst>
              <a:gd name="adj" fmla="val 2165"/>
            </a:avLst>
          </a:prstGeom>
          <a:gradFill>
            <a:gsLst>
              <a:gs pos="0">
                <a:srgbClr val="FF0066"/>
              </a:gs>
              <a:gs pos="100000">
                <a:srgbClr val="3333CC"/>
              </a:gs>
            </a:gsLst>
            <a:lin ang="2700000" scaled="0"/>
          </a:gradFill>
          <a:ln>
            <a:noFill/>
          </a:ln>
          <a:scene3d>
            <a:camera prst="orthographicFront"/>
            <a:lightRig rig="threePt" dir="t"/>
          </a:scene3d>
          <a:sp3d>
            <a:bevelT w="165100" prst="coolSlant"/>
          </a:sp3d>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Google Shape;171;p4">
            <a:extLst>
              <a:ext uri="{FF2B5EF4-FFF2-40B4-BE49-F238E27FC236}">
                <a16:creationId xmlns:a16="http://schemas.microsoft.com/office/drawing/2014/main" id="{ADC60C97-9632-9EFC-FEBF-84AD53562880}"/>
              </a:ext>
            </a:extLst>
          </p:cNvPr>
          <p:cNvSpPr/>
          <p:nvPr/>
        </p:nvSpPr>
        <p:spPr>
          <a:xfrm>
            <a:off x="642303" y="927807"/>
            <a:ext cx="5410785" cy="814916"/>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i="0" u="none" strike="noStrike" cap="none" dirty="0">
                <a:solidFill>
                  <a:schemeClr val="lt1"/>
                </a:solidFill>
                <a:latin typeface="Bahnschrift SemiBold" panose="020B0502040204020203" pitchFamily="34" charset="0"/>
                <a:ea typeface="Calibri"/>
                <a:cs typeface="Calibri"/>
                <a:sym typeface="Calibri"/>
              </a:rPr>
              <a:t> Department Breakdown: The data is categorized into several departments, including Research &amp; Development, Sales, Software, Human Resources, Support, and Hardware. This breakdown allows see attrition rates for each department separately.</a:t>
            </a:r>
            <a:endParaRPr sz="1200" i="0" u="none" strike="noStrike" cap="none" dirty="0">
              <a:solidFill>
                <a:schemeClr val="lt1"/>
              </a:solidFill>
              <a:latin typeface="Bahnschrift SemiBold" panose="020B0502040204020203" pitchFamily="34" charset="0"/>
              <a:ea typeface="Calibri"/>
              <a:cs typeface="Calibri"/>
              <a:sym typeface="Calibri"/>
            </a:endParaRPr>
          </a:p>
        </p:txBody>
      </p:sp>
      <p:sp>
        <p:nvSpPr>
          <p:cNvPr id="6" name="Google Shape;176;p4">
            <a:extLst>
              <a:ext uri="{FF2B5EF4-FFF2-40B4-BE49-F238E27FC236}">
                <a16:creationId xmlns:a16="http://schemas.microsoft.com/office/drawing/2014/main" id="{8D948A2A-1694-3854-E57B-28FE1666D091}"/>
              </a:ext>
            </a:extLst>
          </p:cNvPr>
          <p:cNvSpPr/>
          <p:nvPr/>
        </p:nvSpPr>
        <p:spPr>
          <a:xfrm>
            <a:off x="642302" y="1848398"/>
            <a:ext cx="5410785" cy="625049"/>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The "Count of Attrition" represents the number of employees who have left the respective departments. This is essential for understanding the scale of attrition in each department.</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7" name="Google Shape;180;p4">
            <a:extLst>
              <a:ext uri="{FF2B5EF4-FFF2-40B4-BE49-F238E27FC236}">
                <a16:creationId xmlns:a16="http://schemas.microsoft.com/office/drawing/2014/main" id="{D18EF578-D254-D2E9-4072-2E03F749BA03}"/>
              </a:ext>
            </a:extLst>
          </p:cNvPr>
          <p:cNvSpPr/>
          <p:nvPr/>
        </p:nvSpPr>
        <p:spPr>
          <a:xfrm>
            <a:off x="645657" y="2579122"/>
            <a:ext cx="5410785" cy="814916"/>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In this data, Research &amp; Development, Software, and Human Resources have attrition rates of 51%, while Sales, Support, and Hardware have rates of 50%. This suggests that Research &amp; Development and Software have slightly higher attrition rates compared to the others.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8" name="Google Shape;184;p4">
            <a:extLst>
              <a:ext uri="{FF2B5EF4-FFF2-40B4-BE49-F238E27FC236}">
                <a16:creationId xmlns:a16="http://schemas.microsoft.com/office/drawing/2014/main" id="{D0A7A8FD-B343-6141-B8DE-448CFE60BA8F}"/>
              </a:ext>
            </a:extLst>
          </p:cNvPr>
          <p:cNvSpPr/>
          <p:nvPr/>
        </p:nvSpPr>
        <p:spPr>
          <a:xfrm>
            <a:off x="645657" y="3477012"/>
            <a:ext cx="5410785" cy="998473"/>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strike="noStrike" cap="none" dirty="0">
                <a:solidFill>
                  <a:schemeClr val="lt1"/>
                </a:solidFill>
                <a:latin typeface="Bahnschrift SemiBold" panose="020B0502040204020203" pitchFamily="34" charset="0"/>
                <a:ea typeface="Calibri"/>
                <a:cs typeface="Calibri"/>
                <a:sym typeface="Calibri"/>
              </a:rPr>
              <a:t>Actionable Insights: High attrition rates can be indicative of various issues within a department, such as dissatisfaction with work conditions, management, or compensation. HR and department heads may need to investigate the causes and implement retention strategies in departments with high attrition rates.</a:t>
            </a:r>
            <a:endParaRPr sz="1200" b="0" i="0" strike="noStrike" cap="none" dirty="0">
              <a:solidFill>
                <a:schemeClr val="lt1"/>
              </a:solidFill>
              <a:latin typeface="Bahnschrift SemiBold" panose="020B0502040204020203" pitchFamily="34" charset="0"/>
              <a:ea typeface="Calibri"/>
              <a:cs typeface="Calibri"/>
              <a:sym typeface="Calibri"/>
            </a:endParaRPr>
          </a:p>
        </p:txBody>
      </p:sp>
      <p:sp>
        <p:nvSpPr>
          <p:cNvPr id="9" name="Google Shape;188;p4">
            <a:extLst>
              <a:ext uri="{FF2B5EF4-FFF2-40B4-BE49-F238E27FC236}">
                <a16:creationId xmlns:a16="http://schemas.microsoft.com/office/drawing/2014/main" id="{386EF3FD-80E3-DE74-6C50-8990B66E3432}"/>
              </a:ext>
            </a:extLst>
          </p:cNvPr>
          <p:cNvSpPr/>
          <p:nvPr/>
        </p:nvSpPr>
        <p:spPr>
          <a:xfrm>
            <a:off x="642303" y="4563073"/>
            <a:ext cx="5426029" cy="954159"/>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The high attrition rates in Research &amp; Development and Software departments might indicate some challenges in retaining employees in these technical roles. This could be due to factors like competition, demanding work environments, or possibly inadequate retention strategies.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10" name="Google Shape;192;p4">
            <a:extLst>
              <a:ext uri="{FF2B5EF4-FFF2-40B4-BE49-F238E27FC236}">
                <a16:creationId xmlns:a16="http://schemas.microsoft.com/office/drawing/2014/main" id="{7C3554DC-D43E-BE2D-7997-239E9CAD3467}"/>
              </a:ext>
            </a:extLst>
          </p:cNvPr>
          <p:cNvSpPr/>
          <p:nvPr/>
        </p:nvSpPr>
        <p:spPr>
          <a:xfrm>
            <a:off x="642303" y="5644521"/>
            <a:ext cx="5410785" cy="954159"/>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Stability in Hardware: The Hardware department has the lowest attrition rate at 49%, which suggests that this department might have more stable employment conditions or effective retention strategies in place.</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2" name="Rectangle 1">
            <a:extLst>
              <a:ext uri="{FF2B5EF4-FFF2-40B4-BE49-F238E27FC236}">
                <a16:creationId xmlns:a16="http://schemas.microsoft.com/office/drawing/2014/main" id="{16508D35-B2DF-613E-2909-CDAC937A1BB1}"/>
              </a:ext>
            </a:extLst>
          </p:cNvPr>
          <p:cNvSpPr/>
          <p:nvPr/>
        </p:nvSpPr>
        <p:spPr>
          <a:xfrm>
            <a:off x="3070076" y="35545"/>
            <a:ext cx="5496201" cy="695526"/>
          </a:xfrm>
          <a:prstGeom prst="rect">
            <a:avLst/>
          </a:prstGeom>
          <a:gradFill flip="none" rotWithShape="1">
            <a:gsLst>
              <a:gs pos="100000">
                <a:srgbClr val="7030A0"/>
              </a:gs>
              <a:gs pos="0">
                <a:srgbClr val="FF0000"/>
              </a:gs>
            </a:gsLst>
            <a:path path="circle">
              <a:fillToRect l="50000" t="50000" r="50000" b="50000"/>
            </a:path>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Bahnschrift SemiBold" panose="020B0502040204020203" pitchFamily="34" charset="0"/>
              </a:rPr>
              <a:t>KPI 1-</a:t>
            </a:r>
            <a:r>
              <a:rPr lang="en-IN" sz="1700" dirty="0">
                <a:latin typeface="Bahnschrift SemiBold" panose="020B0502040204020203" pitchFamily="34" charset="0"/>
              </a:rPr>
              <a:t>Average Attrition rate for all Departments</a:t>
            </a:r>
          </a:p>
          <a:p>
            <a:endParaRPr lang="en-US" sz="1100" dirty="0">
              <a:latin typeface="Bahnschrift SemiBold" panose="020B0502040204020203" pitchFamily="34" charset="0"/>
            </a:endParaRPr>
          </a:p>
        </p:txBody>
      </p:sp>
      <p:sp>
        <p:nvSpPr>
          <p:cNvPr id="29" name="Arrow: Chevron 28">
            <a:extLst>
              <a:ext uri="{FF2B5EF4-FFF2-40B4-BE49-F238E27FC236}">
                <a16:creationId xmlns:a16="http://schemas.microsoft.com/office/drawing/2014/main" id="{24CE56C3-6524-C672-354A-BEBC3B5D2559}"/>
              </a:ext>
            </a:extLst>
          </p:cNvPr>
          <p:cNvSpPr/>
          <p:nvPr/>
        </p:nvSpPr>
        <p:spPr>
          <a:xfrm>
            <a:off x="8042747" y="35548"/>
            <a:ext cx="1508050" cy="695522"/>
          </a:xfrm>
          <a:prstGeom prst="chevron">
            <a:avLst>
              <a:gd name="adj" fmla="val 36943"/>
            </a:avLst>
          </a:prstGeom>
          <a:gradFill flip="none" rotWithShape="1">
            <a:gsLst>
              <a:gs pos="35000">
                <a:srgbClr val="FF9900"/>
              </a:gs>
              <a:gs pos="53000">
                <a:srgbClr val="CC3300"/>
              </a:gs>
              <a:gs pos="71000">
                <a:srgbClr val="FF9900"/>
              </a:gs>
            </a:gsLst>
            <a:lin ang="5400000" scaled="1"/>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descr="Lightbulb">
            <a:extLst>
              <a:ext uri="{FF2B5EF4-FFF2-40B4-BE49-F238E27FC236}">
                <a16:creationId xmlns:a16="http://schemas.microsoft.com/office/drawing/2014/main" id="{CE43A0A1-863A-3966-36F0-98C77302EE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2632" y="35545"/>
            <a:ext cx="706116" cy="695525"/>
          </a:xfrm>
          <a:prstGeom prst="rect">
            <a:avLst/>
          </a:prstGeom>
        </p:spPr>
      </p:pic>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0;p4">
            <a:extLst>
              <a:ext uri="{FF2B5EF4-FFF2-40B4-BE49-F238E27FC236}">
                <a16:creationId xmlns:a16="http://schemas.microsoft.com/office/drawing/2014/main" id="{D6333704-42C2-D866-855B-3A3C8D8FD9E2}"/>
              </a:ext>
            </a:extLst>
          </p:cNvPr>
          <p:cNvSpPr/>
          <p:nvPr/>
        </p:nvSpPr>
        <p:spPr>
          <a:xfrm>
            <a:off x="733676" y="1077672"/>
            <a:ext cx="5788484" cy="4909456"/>
          </a:xfrm>
          <a:prstGeom prst="roundRect">
            <a:avLst>
              <a:gd name="adj" fmla="val 2165"/>
            </a:avLst>
          </a:prstGeom>
          <a:gradFill>
            <a:gsLst>
              <a:gs pos="0">
                <a:srgbClr val="FF0066"/>
              </a:gs>
              <a:gs pos="100000">
                <a:srgbClr val="3333CC"/>
              </a:gs>
            </a:gsLst>
            <a:lin ang="2700000" scaled="0"/>
          </a:gradFill>
          <a:ln>
            <a:noFill/>
          </a:ln>
          <a:scene3d>
            <a:camera prst="orthographicFront"/>
            <a:lightRig rig="threePt" dir="t"/>
          </a:scene3d>
          <a:sp3d>
            <a:bevelT w="165100" prst="coolSlant"/>
          </a:sp3d>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Google Shape;171;p4">
            <a:extLst>
              <a:ext uri="{FF2B5EF4-FFF2-40B4-BE49-F238E27FC236}">
                <a16:creationId xmlns:a16="http://schemas.microsoft.com/office/drawing/2014/main" id="{ADC60C97-9632-9EFC-FEBF-84AD53562880}"/>
              </a:ext>
            </a:extLst>
          </p:cNvPr>
          <p:cNvSpPr/>
          <p:nvPr/>
        </p:nvSpPr>
        <p:spPr>
          <a:xfrm>
            <a:off x="950829" y="3679096"/>
            <a:ext cx="5354177" cy="2101232"/>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Bahnschrift SemiBold" panose="020B0502040204020203" pitchFamily="34" charset="0"/>
                <a:ea typeface="Calibri"/>
                <a:cs typeface="Calibri"/>
                <a:sym typeface="Calibri"/>
              </a:rPr>
              <a:t>To address this, further analysis is needed to determine the root causes, and steps should be taken to ensure fair and equitable compensation for all employees, regardless of gender. This may involve policy adjustments, performance evaluations, and promoting diversity and inclusion in the workplace.</a:t>
            </a:r>
            <a:endParaRPr sz="18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6" name="Google Shape;176;p4">
            <a:extLst>
              <a:ext uri="{FF2B5EF4-FFF2-40B4-BE49-F238E27FC236}">
                <a16:creationId xmlns:a16="http://schemas.microsoft.com/office/drawing/2014/main" id="{8D948A2A-1694-3854-E57B-28FE1666D091}"/>
              </a:ext>
            </a:extLst>
          </p:cNvPr>
          <p:cNvSpPr/>
          <p:nvPr/>
        </p:nvSpPr>
        <p:spPr>
          <a:xfrm>
            <a:off x="950827" y="1372501"/>
            <a:ext cx="5354177" cy="902483"/>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Bahnschrift SemiBold" panose="020B0502040204020203" pitchFamily="34" charset="0"/>
                <a:ea typeface="Calibri"/>
                <a:cs typeface="Calibri"/>
                <a:sym typeface="Calibri"/>
              </a:rPr>
              <a:t>Data shows that Male Research Scientist has 114 </a:t>
            </a:r>
            <a:r>
              <a:rPr lang="en-US" sz="1800" b="0" i="0" u="none" strike="noStrike" cap="none" dirty="0" err="1">
                <a:solidFill>
                  <a:schemeClr val="lt1"/>
                </a:solidFill>
                <a:latin typeface="Bahnschrift SemiBold" panose="020B0502040204020203" pitchFamily="34" charset="0"/>
                <a:ea typeface="Calibri"/>
                <a:cs typeface="Calibri"/>
                <a:sym typeface="Calibri"/>
              </a:rPr>
              <a:t>avearge</a:t>
            </a:r>
            <a:r>
              <a:rPr lang="en-US" sz="1800" b="0" i="0" u="none" strike="noStrike" cap="none" dirty="0">
                <a:solidFill>
                  <a:schemeClr val="lt1"/>
                </a:solidFill>
                <a:latin typeface="Bahnschrift SemiBold" panose="020B0502040204020203" pitchFamily="34" charset="0"/>
                <a:ea typeface="Calibri"/>
                <a:cs typeface="Calibri"/>
                <a:sym typeface="Calibri"/>
              </a:rPr>
              <a:t> hourly rate.</a:t>
            </a:r>
            <a:endParaRPr sz="18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12" name="Google Shape;200;p4">
            <a:extLst>
              <a:ext uri="{FF2B5EF4-FFF2-40B4-BE49-F238E27FC236}">
                <a16:creationId xmlns:a16="http://schemas.microsoft.com/office/drawing/2014/main" id="{A515527B-82ED-0940-7EA5-0B8A17563F54}"/>
              </a:ext>
            </a:extLst>
          </p:cNvPr>
          <p:cNvSpPr/>
          <p:nvPr/>
        </p:nvSpPr>
        <p:spPr>
          <a:xfrm>
            <a:off x="950626" y="2520030"/>
            <a:ext cx="5354177" cy="902483"/>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Bahnschrift SemiBold" panose="020B0502040204020203" pitchFamily="34" charset="0"/>
                <a:ea typeface="Calibri"/>
                <a:cs typeface="Calibri"/>
                <a:sym typeface="Calibri"/>
              </a:rPr>
              <a:t> In conclusion, the data shows a small difference in average hourly rates between male and female research scientists. </a:t>
            </a:r>
            <a:endParaRPr sz="1800" b="0" i="0" u="none" strike="noStrike" cap="none" dirty="0">
              <a:solidFill>
                <a:schemeClr val="lt1"/>
              </a:solidFill>
              <a:latin typeface="Bahnschrift SemiBold" panose="020B0502040204020203" pitchFamily="34" charset="0"/>
              <a:ea typeface="Calibri"/>
              <a:cs typeface="Calibri"/>
              <a:sym typeface="Calibri"/>
            </a:endParaRPr>
          </a:p>
        </p:txBody>
      </p:sp>
      <p:pic>
        <p:nvPicPr>
          <p:cNvPr id="2" name="Picture 1">
            <a:extLst>
              <a:ext uri="{FF2B5EF4-FFF2-40B4-BE49-F238E27FC236}">
                <a16:creationId xmlns:a16="http://schemas.microsoft.com/office/drawing/2014/main" id="{4261F038-0A8E-01A0-4466-BFDA8F9C55D7}"/>
              </a:ext>
            </a:extLst>
          </p:cNvPr>
          <p:cNvPicPr>
            <a:picLocks noChangeAspect="1"/>
          </p:cNvPicPr>
          <p:nvPr/>
        </p:nvPicPr>
        <p:blipFill rotWithShape="1">
          <a:blip r:embed="rId2"/>
          <a:srcRect l="49409" t="27945" r="24007" b="17442"/>
          <a:stretch/>
        </p:blipFill>
        <p:spPr>
          <a:xfrm>
            <a:off x="7606580" y="1077672"/>
            <a:ext cx="4320480" cy="47477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a:extLst>
              <a:ext uri="{FF2B5EF4-FFF2-40B4-BE49-F238E27FC236}">
                <a16:creationId xmlns:a16="http://schemas.microsoft.com/office/drawing/2014/main" id="{66C3733E-28E7-56F1-EAB8-12F878C201D4}"/>
              </a:ext>
            </a:extLst>
          </p:cNvPr>
          <p:cNvSpPr/>
          <p:nvPr/>
        </p:nvSpPr>
        <p:spPr>
          <a:xfrm>
            <a:off x="3070076" y="35546"/>
            <a:ext cx="5496201" cy="729158"/>
          </a:xfrm>
          <a:prstGeom prst="rect">
            <a:avLst/>
          </a:prstGeom>
          <a:gradFill flip="none" rotWithShape="1">
            <a:gsLst>
              <a:gs pos="100000">
                <a:srgbClr val="7030A0"/>
              </a:gs>
              <a:gs pos="1000">
                <a:srgbClr val="FF0000"/>
              </a:gs>
            </a:gsLst>
            <a:path path="circle">
              <a:fillToRect l="50000" t="50000" r="50000" b="50000"/>
            </a:path>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Bahnschrift SemiBold" panose="020B0502040204020203" pitchFamily="34" charset="0"/>
              </a:rPr>
              <a:t>KPI 2-</a:t>
            </a:r>
            <a:r>
              <a:rPr lang="en-IN" sz="1500" dirty="0">
                <a:latin typeface="Bahnschrift SemiBold" panose="020B0502040204020203" pitchFamily="34" charset="0"/>
              </a:rPr>
              <a:t>Average Hourly rate of Male Research Scientist</a:t>
            </a:r>
          </a:p>
        </p:txBody>
      </p:sp>
      <p:sp>
        <p:nvSpPr>
          <p:cNvPr id="29" name="Arrow: Chevron 28">
            <a:extLst>
              <a:ext uri="{FF2B5EF4-FFF2-40B4-BE49-F238E27FC236}">
                <a16:creationId xmlns:a16="http://schemas.microsoft.com/office/drawing/2014/main" id="{77E68A1F-A2C9-3C6C-041F-A984BF431427}"/>
              </a:ext>
            </a:extLst>
          </p:cNvPr>
          <p:cNvSpPr/>
          <p:nvPr/>
        </p:nvSpPr>
        <p:spPr>
          <a:xfrm>
            <a:off x="8042746" y="35548"/>
            <a:ext cx="1531861" cy="729156"/>
          </a:xfrm>
          <a:prstGeom prst="chevron">
            <a:avLst>
              <a:gd name="adj" fmla="val 36943"/>
            </a:avLst>
          </a:prstGeom>
          <a:gradFill flip="none" rotWithShape="1">
            <a:gsLst>
              <a:gs pos="35000">
                <a:srgbClr val="FF9900"/>
              </a:gs>
              <a:gs pos="53000">
                <a:srgbClr val="CC3300"/>
              </a:gs>
              <a:gs pos="71000">
                <a:srgbClr val="FF9900"/>
              </a:gs>
            </a:gsLst>
            <a:lin ang="5400000" scaled="1"/>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Graphic 29" descr="Lightbulb">
            <a:extLst>
              <a:ext uri="{FF2B5EF4-FFF2-40B4-BE49-F238E27FC236}">
                <a16:creationId xmlns:a16="http://schemas.microsoft.com/office/drawing/2014/main" id="{8C0F1516-8F67-4626-10DE-811FCAE597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0897" y="79712"/>
            <a:ext cx="695557" cy="589410"/>
          </a:xfrm>
          <a:prstGeom prst="rect">
            <a:avLst/>
          </a:prstGeom>
        </p:spPr>
      </p:pic>
    </p:spTree>
    <p:extLst>
      <p:ext uri="{BB962C8B-B14F-4D97-AF65-F5344CB8AC3E}">
        <p14:creationId xmlns:p14="http://schemas.microsoft.com/office/powerpoint/2010/main" val="1726074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0;p4">
            <a:extLst>
              <a:ext uri="{FF2B5EF4-FFF2-40B4-BE49-F238E27FC236}">
                <a16:creationId xmlns:a16="http://schemas.microsoft.com/office/drawing/2014/main" id="{D6333704-42C2-D866-855B-3A3C8D8FD9E2}"/>
              </a:ext>
            </a:extLst>
          </p:cNvPr>
          <p:cNvSpPr/>
          <p:nvPr/>
        </p:nvSpPr>
        <p:spPr>
          <a:xfrm>
            <a:off x="523081" y="837279"/>
            <a:ext cx="5715347" cy="5760073"/>
          </a:xfrm>
          <a:prstGeom prst="roundRect">
            <a:avLst>
              <a:gd name="adj" fmla="val 2165"/>
            </a:avLst>
          </a:prstGeom>
          <a:gradFill>
            <a:gsLst>
              <a:gs pos="0">
                <a:srgbClr val="FF0066"/>
              </a:gs>
              <a:gs pos="100000">
                <a:srgbClr val="3333CC"/>
              </a:gs>
            </a:gsLst>
            <a:lin ang="2700000" scaled="0"/>
          </a:gradFill>
          <a:ln>
            <a:noFill/>
          </a:ln>
          <a:scene3d>
            <a:camera prst="orthographicFront"/>
            <a:lightRig rig="threePt" dir="t"/>
          </a:scene3d>
          <a:sp3d>
            <a:bevelT w="165100" prst="coolSlant"/>
          </a:sp3d>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176;p4">
            <a:extLst>
              <a:ext uri="{FF2B5EF4-FFF2-40B4-BE49-F238E27FC236}">
                <a16:creationId xmlns:a16="http://schemas.microsoft.com/office/drawing/2014/main" id="{8D948A2A-1694-3854-E57B-28FE1666D091}"/>
              </a:ext>
            </a:extLst>
          </p:cNvPr>
          <p:cNvSpPr/>
          <p:nvPr/>
        </p:nvSpPr>
        <p:spPr>
          <a:xfrm>
            <a:off x="740235" y="1062553"/>
            <a:ext cx="5354177" cy="710802"/>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 Total Monthly Income: The sum of monthly incomes for the employees who left the organization is 654,552,543 units of currency. This represents the total amount of money paid to these employees before their departure.</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7" name="Google Shape;180;p4">
            <a:extLst>
              <a:ext uri="{FF2B5EF4-FFF2-40B4-BE49-F238E27FC236}">
                <a16:creationId xmlns:a16="http://schemas.microsoft.com/office/drawing/2014/main" id="{D18EF578-D254-D2E9-4072-2E03F749BA03}"/>
              </a:ext>
            </a:extLst>
          </p:cNvPr>
          <p:cNvSpPr/>
          <p:nvPr/>
        </p:nvSpPr>
        <p:spPr>
          <a:xfrm>
            <a:off x="740235" y="1902152"/>
            <a:ext cx="5354177" cy="710802"/>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Average Monthly Income: The average monthly income for these departing employees is 26,073 units of currency. This figure indicates the typical income that employees who left were receiving per month.</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8" name="Google Shape;184;p4">
            <a:extLst>
              <a:ext uri="{FF2B5EF4-FFF2-40B4-BE49-F238E27FC236}">
                <a16:creationId xmlns:a16="http://schemas.microsoft.com/office/drawing/2014/main" id="{D0A7A8FD-B343-6141-B8DE-448CFE60BA8F}"/>
              </a:ext>
            </a:extLst>
          </p:cNvPr>
          <p:cNvSpPr/>
          <p:nvPr/>
        </p:nvSpPr>
        <p:spPr>
          <a:xfrm>
            <a:off x="740235" y="2730493"/>
            <a:ext cx="5354177" cy="652273"/>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Maximum Monthly Income: The highest monthly income among the departing employees was 50,999 units of currency. This reflects the highest level of compensation among those who left the organization.</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9" name="Google Shape;188;p4">
            <a:extLst>
              <a:ext uri="{FF2B5EF4-FFF2-40B4-BE49-F238E27FC236}">
                <a16:creationId xmlns:a16="http://schemas.microsoft.com/office/drawing/2014/main" id="{386EF3FD-80E3-DE74-6C50-8990B66E3432}"/>
              </a:ext>
            </a:extLst>
          </p:cNvPr>
          <p:cNvSpPr/>
          <p:nvPr/>
        </p:nvSpPr>
        <p:spPr>
          <a:xfrm>
            <a:off x="740235" y="3500305"/>
            <a:ext cx="5354177" cy="821486"/>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 Minimum Monthly Income: The lowest monthly income among the departing employees was 1,002 units of currency. This represents the lowest level of compensation among those who left.</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10" name="Google Shape;192;p4">
            <a:extLst>
              <a:ext uri="{FF2B5EF4-FFF2-40B4-BE49-F238E27FC236}">
                <a16:creationId xmlns:a16="http://schemas.microsoft.com/office/drawing/2014/main" id="{7C3554DC-D43E-BE2D-7997-239E9CAD3467}"/>
              </a:ext>
            </a:extLst>
          </p:cNvPr>
          <p:cNvSpPr/>
          <p:nvPr/>
        </p:nvSpPr>
        <p:spPr>
          <a:xfrm>
            <a:off x="732950" y="4464402"/>
            <a:ext cx="5354177" cy="859975"/>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High-Earning Departures: The presence of departing employees with very high monthly incomes might indicate that the organization is losing valuable, well-compensated talent. This can be a concern, especially if these departures result in a loss of expertise and experience.</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12" name="Google Shape;200;p4">
            <a:extLst>
              <a:ext uri="{FF2B5EF4-FFF2-40B4-BE49-F238E27FC236}">
                <a16:creationId xmlns:a16="http://schemas.microsoft.com/office/drawing/2014/main" id="{A515527B-82ED-0940-7EA5-0B8A17563F54}"/>
              </a:ext>
            </a:extLst>
          </p:cNvPr>
          <p:cNvSpPr/>
          <p:nvPr/>
        </p:nvSpPr>
        <p:spPr>
          <a:xfrm>
            <a:off x="740235" y="5453174"/>
            <a:ext cx="5354177" cy="1000161"/>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Potential Retention Issues: The fact that some employees were earning lower incomes before leaving may indicate potential dissatisfaction with their compensation or other aspects of their job. Low income compared to the industry standard or a lack of opportunities for salary growth can be factors contributing to employee turnover.</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pic>
        <p:nvPicPr>
          <p:cNvPr id="2" name="Picture 1">
            <a:extLst>
              <a:ext uri="{FF2B5EF4-FFF2-40B4-BE49-F238E27FC236}">
                <a16:creationId xmlns:a16="http://schemas.microsoft.com/office/drawing/2014/main" id="{2543EDBB-11D0-1338-DD74-93511337AC4F}"/>
              </a:ext>
            </a:extLst>
          </p:cNvPr>
          <p:cNvPicPr>
            <a:picLocks noChangeAspect="1"/>
          </p:cNvPicPr>
          <p:nvPr/>
        </p:nvPicPr>
        <p:blipFill rotWithShape="1">
          <a:blip r:embed="rId2"/>
          <a:srcRect l="67722" t="15846" r="802" b="46848"/>
          <a:stretch/>
        </p:blipFill>
        <p:spPr>
          <a:xfrm>
            <a:off x="6598468" y="1772815"/>
            <a:ext cx="5400600" cy="3680359"/>
          </a:xfrm>
          <a:prstGeom prst="roundRect">
            <a:avLst>
              <a:gd name="adj" fmla="val 8594"/>
            </a:avLst>
          </a:prstGeom>
          <a:gradFill>
            <a:gsLst>
              <a:gs pos="0">
                <a:schemeClr val="accent1">
                  <a:lumMod val="5000"/>
                  <a:lumOff val="95000"/>
                </a:schemeClr>
              </a:gs>
              <a:gs pos="100000">
                <a:schemeClr val="bg2">
                  <a:lumMod val="60000"/>
                  <a:lumOff val="4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reflection blurRad="12700" stA="38000" endPos="28000" dist="5000" dir="5400000" sy="-100000" algn="bl" rotWithShape="0"/>
          </a:effectLst>
        </p:spPr>
      </p:pic>
      <p:sp>
        <p:nvSpPr>
          <p:cNvPr id="31" name="Rectangle 30">
            <a:extLst>
              <a:ext uri="{FF2B5EF4-FFF2-40B4-BE49-F238E27FC236}">
                <a16:creationId xmlns:a16="http://schemas.microsoft.com/office/drawing/2014/main" id="{A1B4D2E7-1EF7-B509-C381-C970C3E66875}"/>
              </a:ext>
            </a:extLst>
          </p:cNvPr>
          <p:cNvSpPr/>
          <p:nvPr/>
        </p:nvSpPr>
        <p:spPr>
          <a:xfrm>
            <a:off x="3070076" y="35545"/>
            <a:ext cx="5496201" cy="735223"/>
          </a:xfrm>
          <a:prstGeom prst="rect">
            <a:avLst/>
          </a:prstGeom>
          <a:gradFill flip="none" rotWithShape="1">
            <a:gsLst>
              <a:gs pos="100000">
                <a:srgbClr val="7030A0"/>
              </a:gs>
              <a:gs pos="1000">
                <a:srgbClr val="FF0000"/>
              </a:gs>
            </a:gsLst>
            <a:path path="circle">
              <a:fillToRect l="50000" t="50000" r="50000" b="50000"/>
            </a:path>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Bold" panose="020B0502040204020203" pitchFamily="34" charset="0"/>
              </a:rPr>
              <a:t>KPI 3-</a:t>
            </a:r>
            <a:r>
              <a:rPr lang="en-IN" dirty="0">
                <a:latin typeface="Bahnschrift SemiBold" panose="020B0502040204020203" pitchFamily="34" charset="0"/>
              </a:rPr>
              <a:t>Attrition rate Vs Monthly income stats</a:t>
            </a:r>
          </a:p>
          <a:p>
            <a:pPr algn="ctr"/>
            <a:endParaRPr lang="en-US" sz="1600" dirty="0">
              <a:latin typeface="Bahnschrift SemiBold" panose="020B0502040204020203" pitchFamily="34" charset="0"/>
            </a:endParaRPr>
          </a:p>
        </p:txBody>
      </p:sp>
      <p:sp>
        <p:nvSpPr>
          <p:cNvPr id="32" name="Arrow: Chevron 31">
            <a:extLst>
              <a:ext uri="{FF2B5EF4-FFF2-40B4-BE49-F238E27FC236}">
                <a16:creationId xmlns:a16="http://schemas.microsoft.com/office/drawing/2014/main" id="{92F8C48F-2268-1D41-BF06-89EBE8F462C3}"/>
              </a:ext>
            </a:extLst>
          </p:cNvPr>
          <p:cNvSpPr/>
          <p:nvPr/>
        </p:nvSpPr>
        <p:spPr>
          <a:xfrm>
            <a:off x="8182644" y="35546"/>
            <a:ext cx="1531861" cy="735222"/>
          </a:xfrm>
          <a:prstGeom prst="chevron">
            <a:avLst>
              <a:gd name="adj" fmla="val 36943"/>
            </a:avLst>
          </a:prstGeom>
          <a:gradFill flip="none" rotWithShape="1">
            <a:gsLst>
              <a:gs pos="35000">
                <a:srgbClr val="FF9900"/>
              </a:gs>
              <a:gs pos="53000">
                <a:srgbClr val="CC3300"/>
              </a:gs>
              <a:gs pos="71000">
                <a:srgbClr val="FF9900"/>
              </a:gs>
            </a:gsLst>
            <a:lin ang="5400000" scaled="1"/>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3" name="Graphic 32" descr="Lightbulb">
            <a:extLst>
              <a:ext uri="{FF2B5EF4-FFF2-40B4-BE49-F238E27FC236}">
                <a16:creationId xmlns:a16="http://schemas.microsoft.com/office/drawing/2014/main" id="{4B779D4E-1C89-CC64-82E3-D310EB5BA1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57914" y="66275"/>
            <a:ext cx="729859" cy="585142"/>
          </a:xfrm>
          <a:prstGeom prst="rect">
            <a:avLst/>
          </a:prstGeom>
        </p:spPr>
      </p:pic>
    </p:spTree>
    <p:extLst>
      <p:ext uri="{BB962C8B-B14F-4D97-AF65-F5344CB8AC3E}">
        <p14:creationId xmlns:p14="http://schemas.microsoft.com/office/powerpoint/2010/main" val="2492229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0;p4">
            <a:extLst>
              <a:ext uri="{FF2B5EF4-FFF2-40B4-BE49-F238E27FC236}">
                <a16:creationId xmlns:a16="http://schemas.microsoft.com/office/drawing/2014/main" id="{D6333704-42C2-D866-855B-3A3C8D8FD9E2}"/>
              </a:ext>
            </a:extLst>
          </p:cNvPr>
          <p:cNvSpPr/>
          <p:nvPr/>
        </p:nvSpPr>
        <p:spPr>
          <a:xfrm>
            <a:off x="189756" y="801092"/>
            <a:ext cx="6408712" cy="6021361"/>
          </a:xfrm>
          <a:prstGeom prst="roundRect">
            <a:avLst>
              <a:gd name="adj" fmla="val 2165"/>
            </a:avLst>
          </a:prstGeom>
          <a:gradFill>
            <a:gsLst>
              <a:gs pos="0">
                <a:srgbClr val="FF0066"/>
              </a:gs>
              <a:gs pos="100000">
                <a:srgbClr val="3333CC"/>
              </a:gs>
            </a:gsLst>
            <a:lin ang="2700000" scaled="0"/>
          </a:gradFill>
          <a:ln>
            <a:noFill/>
          </a:ln>
          <a:scene3d>
            <a:camera prst="orthographicFront"/>
            <a:lightRig rig="threePt" dir="t"/>
          </a:scene3d>
          <a:sp3d>
            <a:bevelT w="165100" prst="coolSlant"/>
          </a:sp3d>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176;p4">
            <a:extLst>
              <a:ext uri="{FF2B5EF4-FFF2-40B4-BE49-F238E27FC236}">
                <a16:creationId xmlns:a16="http://schemas.microsoft.com/office/drawing/2014/main" id="{8D948A2A-1694-3854-E57B-28FE1666D091}"/>
              </a:ext>
            </a:extLst>
          </p:cNvPr>
          <p:cNvSpPr/>
          <p:nvPr/>
        </p:nvSpPr>
        <p:spPr>
          <a:xfrm>
            <a:off x="356982" y="888527"/>
            <a:ext cx="6097467" cy="709597"/>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Consistency in Average Total Working Years: The data indicates a relatively consistent average total working years across different departments, with values ranging from 20.30 to 20.65 years. This suggests that, on average, employees in these departments have a similar level of overall work experience.</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7" name="Google Shape;180;p4">
            <a:extLst>
              <a:ext uri="{FF2B5EF4-FFF2-40B4-BE49-F238E27FC236}">
                <a16:creationId xmlns:a16="http://schemas.microsoft.com/office/drawing/2014/main" id="{D18EF578-D254-D2E9-4072-2E03F749BA03}"/>
              </a:ext>
            </a:extLst>
          </p:cNvPr>
          <p:cNvSpPr/>
          <p:nvPr/>
        </p:nvSpPr>
        <p:spPr>
          <a:xfrm>
            <a:off x="356982" y="1684032"/>
            <a:ext cx="6097467" cy="709597"/>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Stability and Experience: The close alignment of average total working years among these departments indicates that the organization may have a stable and experienced workforce. This stability can be an asset, as experienced employees often bring valuable skills and expertise to their roles.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8" name="Google Shape;184;p4">
            <a:extLst>
              <a:ext uri="{FF2B5EF4-FFF2-40B4-BE49-F238E27FC236}">
                <a16:creationId xmlns:a16="http://schemas.microsoft.com/office/drawing/2014/main" id="{D0A7A8FD-B343-6141-B8DE-448CFE60BA8F}"/>
              </a:ext>
            </a:extLst>
          </p:cNvPr>
          <p:cNvSpPr/>
          <p:nvPr/>
        </p:nvSpPr>
        <p:spPr>
          <a:xfrm>
            <a:off x="356982" y="2468290"/>
            <a:ext cx="6097467" cy="747860"/>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 The Human Resources and Research &amp; Development departments have the lowest average total working years (20.45 and 20.30 years, respectively). This suggests that these departments may have a slightly less experienced workforce compared to others.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9" name="Google Shape;188;p4">
            <a:extLst>
              <a:ext uri="{FF2B5EF4-FFF2-40B4-BE49-F238E27FC236}">
                <a16:creationId xmlns:a16="http://schemas.microsoft.com/office/drawing/2014/main" id="{386EF3FD-80E3-DE74-6C50-8990B66E3432}"/>
              </a:ext>
            </a:extLst>
          </p:cNvPr>
          <p:cNvSpPr/>
          <p:nvPr/>
        </p:nvSpPr>
        <p:spPr>
          <a:xfrm>
            <a:off x="356983" y="3299523"/>
            <a:ext cx="6097468" cy="709596"/>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 In contrast, the Sales and Software departments have slightly higher average total working years (20.62 and 20.65 years, respectively). This may indicate that these departments employ individuals with more extensive industry experience and</a:t>
            </a:r>
          </a:p>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knowledge.</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10" name="Google Shape;192;p4">
            <a:extLst>
              <a:ext uri="{FF2B5EF4-FFF2-40B4-BE49-F238E27FC236}">
                <a16:creationId xmlns:a16="http://schemas.microsoft.com/office/drawing/2014/main" id="{7C3554DC-D43E-BE2D-7997-239E9CAD3467}"/>
              </a:ext>
            </a:extLst>
          </p:cNvPr>
          <p:cNvSpPr/>
          <p:nvPr/>
        </p:nvSpPr>
        <p:spPr>
          <a:xfrm>
            <a:off x="356982" y="4083134"/>
            <a:ext cx="6097468" cy="797030"/>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The relatively consistent average total working years across departments implies that the organization maintains a balanced mix of both experienced and newer employees. This balance is advantageous for knowledge transfer and the development of skills within the company.</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11" name="Google Shape;196;p4">
            <a:extLst>
              <a:ext uri="{FF2B5EF4-FFF2-40B4-BE49-F238E27FC236}">
                <a16:creationId xmlns:a16="http://schemas.microsoft.com/office/drawing/2014/main" id="{42AB0EB1-A506-8C0D-A8CA-C14D1EBDD1BB}"/>
              </a:ext>
            </a:extLst>
          </p:cNvPr>
          <p:cNvSpPr/>
          <p:nvPr/>
        </p:nvSpPr>
        <p:spPr>
          <a:xfrm>
            <a:off x="356984" y="4964183"/>
            <a:ext cx="6097466" cy="797030"/>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The variations in average total working years could be reflective of the unique requirements of each department. For instance, sales and software roles may demand more industry-specific experience, while departments like Human Resources and Research &amp; Development might prioritize other qualifications.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12" name="Google Shape;200;p4">
            <a:extLst>
              <a:ext uri="{FF2B5EF4-FFF2-40B4-BE49-F238E27FC236}">
                <a16:creationId xmlns:a16="http://schemas.microsoft.com/office/drawing/2014/main" id="{A515527B-82ED-0940-7EA5-0B8A17563F54}"/>
              </a:ext>
            </a:extLst>
          </p:cNvPr>
          <p:cNvSpPr/>
          <p:nvPr/>
        </p:nvSpPr>
        <p:spPr>
          <a:xfrm>
            <a:off x="333772" y="5845232"/>
            <a:ext cx="6120679" cy="879558"/>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Workforce Planning: It's important for the organization to continue to focus on workforce planning and development to ensure a consistent supply of skilled employees. As experienced employees retire or leave, the organization should have a strategy in place for succession and skill transfer.</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pic>
        <p:nvPicPr>
          <p:cNvPr id="2" name="Picture 1">
            <a:extLst>
              <a:ext uri="{FF2B5EF4-FFF2-40B4-BE49-F238E27FC236}">
                <a16:creationId xmlns:a16="http://schemas.microsoft.com/office/drawing/2014/main" id="{99273E7F-D775-BBBE-D6C7-083461400F41}"/>
              </a:ext>
            </a:extLst>
          </p:cNvPr>
          <p:cNvPicPr>
            <a:picLocks noChangeAspect="1"/>
          </p:cNvPicPr>
          <p:nvPr/>
        </p:nvPicPr>
        <p:blipFill rotWithShape="1">
          <a:blip r:embed="rId2"/>
          <a:srcRect l="39957" t="31095" r="21643" b="24794"/>
          <a:stretch/>
        </p:blipFill>
        <p:spPr>
          <a:xfrm>
            <a:off x="6837702" y="1517039"/>
            <a:ext cx="5077356" cy="3816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a:extLst>
              <a:ext uri="{FF2B5EF4-FFF2-40B4-BE49-F238E27FC236}">
                <a16:creationId xmlns:a16="http://schemas.microsoft.com/office/drawing/2014/main" id="{BC7D81A6-732D-1FAE-C1D3-36F6C3508A63}"/>
              </a:ext>
            </a:extLst>
          </p:cNvPr>
          <p:cNvSpPr/>
          <p:nvPr/>
        </p:nvSpPr>
        <p:spPr>
          <a:xfrm>
            <a:off x="3070076" y="35546"/>
            <a:ext cx="5496201" cy="657150"/>
          </a:xfrm>
          <a:prstGeom prst="rect">
            <a:avLst/>
          </a:prstGeom>
          <a:gradFill flip="none" rotWithShape="1">
            <a:gsLst>
              <a:gs pos="5000">
                <a:srgbClr val="FF0000"/>
              </a:gs>
              <a:gs pos="100000">
                <a:schemeClr val="accent4">
                  <a:lumMod val="50000"/>
                </a:schemeClr>
              </a:gs>
            </a:gsLst>
            <a:path path="circle">
              <a:fillToRect l="50000" t="50000" r="50000" b="50000"/>
            </a:path>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SemiBold" panose="020B0502040204020203" pitchFamily="34" charset="0"/>
              </a:rPr>
              <a:t>KPI 4-</a:t>
            </a:r>
            <a:r>
              <a:rPr lang="en-IN" sz="1600" dirty="0">
                <a:latin typeface="Bahnschrift SemiBold" panose="020B0502040204020203" pitchFamily="34" charset="0"/>
              </a:rPr>
              <a:t>Average working years for each Department</a:t>
            </a:r>
          </a:p>
          <a:p>
            <a:pPr algn="ctr"/>
            <a:endParaRPr lang="en-US" sz="1600" dirty="0">
              <a:latin typeface="Bahnschrift SemiBold" panose="020B0502040204020203" pitchFamily="34" charset="0"/>
            </a:endParaRPr>
          </a:p>
        </p:txBody>
      </p:sp>
      <p:sp>
        <p:nvSpPr>
          <p:cNvPr id="29" name="Arrow: Chevron 28">
            <a:extLst>
              <a:ext uri="{FF2B5EF4-FFF2-40B4-BE49-F238E27FC236}">
                <a16:creationId xmlns:a16="http://schemas.microsoft.com/office/drawing/2014/main" id="{FA16E0EC-F1EA-865B-01BB-8EDB14E477C7}"/>
              </a:ext>
            </a:extLst>
          </p:cNvPr>
          <p:cNvSpPr/>
          <p:nvPr/>
        </p:nvSpPr>
        <p:spPr>
          <a:xfrm>
            <a:off x="8042746" y="35547"/>
            <a:ext cx="1531861" cy="657145"/>
          </a:xfrm>
          <a:prstGeom prst="chevron">
            <a:avLst>
              <a:gd name="adj" fmla="val 36943"/>
            </a:avLst>
          </a:prstGeom>
          <a:gradFill flip="none" rotWithShape="1">
            <a:gsLst>
              <a:gs pos="35000">
                <a:srgbClr val="FF9900"/>
              </a:gs>
              <a:gs pos="53000">
                <a:srgbClr val="CC3300"/>
              </a:gs>
              <a:gs pos="71000">
                <a:srgbClr val="FF9900"/>
              </a:gs>
            </a:gsLst>
            <a:lin ang="5400000" scaled="1"/>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Graphic 29" descr="Lightbulb">
            <a:extLst>
              <a:ext uri="{FF2B5EF4-FFF2-40B4-BE49-F238E27FC236}">
                <a16:creationId xmlns:a16="http://schemas.microsoft.com/office/drawing/2014/main" id="{B8C6FF10-05DB-E8AA-7BE1-31AADD3A0E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8668" y="35543"/>
            <a:ext cx="720080" cy="657150"/>
          </a:xfrm>
          <a:prstGeom prst="rect">
            <a:avLst/>
          </a:prstGeom>
        </p:spPr>
      </p:pic>
    </p:spTree>
    <p:extLst>
      <p:ext uri="{BB962C8B-B14F-4D97-AF65-F5344CB8AC3E}">
        <p14:creationId xmlns:p14="http://schemas.microsoft.com/office/powerpoint/2010/main" val="3739887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0;p4">
            <a:extLst>
              <a:ext uri="{FF2B5EF4-FFF2-40B4-BE49-F238E27FC236}">
                <a16:creationId xmlns:a16="http://schemas.microsoft.com/office/drawing/2014/main" id="{D6333704-42C2-D866-855B-3A3C8D8FD9E2}"/>
              </a:ext>
            </a:extLst>
          </p:cNvPr>
          <p:cNvSpPr/>
          <p:nvPr/>
        </p:nvSpPr>
        <p:spPr>
          <a:xfrm>
            <a:off x="523081" y="792612"/>
            <a:ext cx="5715347" cy="5823848"/>
          </a:xfrm>
          <a:prstGeom prst="roundRect">
            <a:avLst>
              <a:gd name="adj" fmla="val 2165"/>
            </a:avLst>
          </a:prstGeom>
          <a:gradFill>
            <a:gsLst>
              <a:gs pos="0">
                <a:srgbClr val="FF0066"/>
              </a:gs>
              <a:gs pos="100000">
                <a:srgbClr val="3333CC"/>
              </a:gs>
            </a:gsLst>
            <a:lin ang="2700000" scaled="0"/>
          </a:gradFill>
          <a:ln>
            <a:noFill/>
          </a:ln>
          <a:scene3d>
            <a:camera prst="orthographicFront"/>
            <a:lightRig rig="threePt" dir="t"/>
          </a:scene3d>
          <a:sp3d>
            <a:bevelT w="165100" prst="coolSlant"/>
          </a:sp3d>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176;p4">
            <a:extLst>
              <a:ext uri="{FF2B5EF4-FFF2-40B4-BE49-F238E27FC236}">
                <a16:creationId xmlns:a16="http://schemas.microsoft.com/office/drawing/2014/main" id="{8D948A2A-1694-3854-E57B-28FE1666D091}"/>
              </a:ext>
            </a:extLst>
          </p:cNvPr>
          <p:cNvSpPr/>
          <p:nvPr/>
        </p:nvSpPr>
        <p:spPr>
          <a:xfrm>
            <a:off x="703525" y="908720"/>
            <a:ext cx="5371841" cy="662854"/>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Distribution of Work-Life Balance Ratings: The data displays the distribution of work-life balance ratings for various job roles. Each job role has ratings in each of the four categories (1 to 4).</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7" name="Google Shape;180;p4">
            <a:extLst>
              <a:ext uri="{FF2B5EF4-FFF2-40B4-BE49-F238E27FC236}">
                <a16:creationId xmlns:a16="http://schemas.microsoft.com/office/drawing/2014/main" id="{D18EF578-D254-D2E9-4072-2E03F749BA03}"/>
              </a:ext>
            </a:extLst>
          </p:cNvPr>
          <p:cNvSpPr/>
          <p:nvPr/>
        </p:nvSpPr>
        <p:spPr>
          <a:xfrm>
            <a:off x="693243" y="1635357"/>
            <a:ext cx="5382123" cy="979805"/>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 Variability: There is variation in the work-life balance ratings for different job roles. For some roles, such as "Sales Representative" and "Sales Executive," there is a relatively even distribution across all four ratings. In contrast, roles like "Manufacturing Director" and "Research Director" show a more concentrated distribution in certain categories.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8" name="Google Shape;184;p4">
            <a:extLst>
              <a:ext uri="{FF2B5EF4-FFF2-40B4-BE49-F238E27FC236}">
                <a16:creationId xmlns:a16="http://schemas.microsoft.com/office/drawing/2014/main" id="{D0A7A8FD-B343-6141-B8DE-448CFE60BA8F}"/>
              </a:ext>
            </a:extLst>
          </p:cNvPr>
          <p:cNvSpPr/>
          <p:nvPr/>
        </p:nvSpPr>
        <p:spPr>
          <a:xfrm>
            <a:off x="693244" y="2678945"/>
            <a:ext cx="5382123" cy="808789"/>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Lower Ratings: Job roles like "Sales Representative," "Laboratory Technician," and "Research Scientist" have a notable number of ratings in category 1, indicating that employees in these roles may perceive their work-life balance as less favorable.</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9" name="Google Shape;188;p4">
            <a:extLst>
              <a:ext uri="{FF2B5EF4-FFF2-40B4-BE49-F238E27FC236}">
                <a16:creationId xmlns:a16="http://schemas.microsoft.com/office/drawing/2014/main" id="{386EF3FD-80E3-DE74-6C50-8990B66E3432}"/>
              </a:ext>
            </a:extLst>
          </p:cNvPr>
          <p:cNvSpPr/>
          <p:nvPr/>
        </p:nvSpPr>
        <p:spPr>
          <a:xfrm>
            <a:off x="703525" y="3551517"/>
            <a:ext cx="5354176" cy="808789"/>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Higher Ratings: On the other hand, roles like "Healthcare Representative," "Sales Executive," and "Manager" have a higher number of ratings in category 4, suggesting that employees in these roles tend to view their work-life balance more positively.</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10" name="Google Shape;192;p4">
            <a:extLst>
              <a:ext uri="{FF2B5EF4-FFF2-40B4-BE49-F238E27FC236}">
                <a16:creationId xmlns:a16="http://schemas.microsoft.com/office/drawing/2014/main" id="{7C3554DC-D43E-BE2D-7997-239E9CAD3467}"/>
              </a:ext>
            </a:extLst>
          </p:cNvPr>
          <p:cNvSpPr/>
          <p:nvPr/>
        </p:nvSpPr>
        <p:spPr>
          <a:xfrm>
            <a:off x="693243" y="4424090"/>
            <a:ext cx="5364457" cy="1021134"/>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 Work-Life Balance Perception: The data reveals that the perception of work-life balance can vary significantly among different job roles within the organization. Some roles are seen as more demanding in terms of work-life balance (lower ratings), while others are seen as more balanced and accommodating (higher ratings).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11" name="Google Shape;196;p4">
            <a:extLst>
              <a:ext uri="{FF2B5EF4-FFF2-40B4-BE49-F238E27FC236}">
                <a16:creationId xmlns:a16="http://schemas.microsoft.com/office/drawing/2014/main" id="{42AB0EB1-A506-8C0D-A8CA-C14D1EBDD1BB}"/>
              </a:ext>
            </a:extLst>
          </p:cNvPr>
          <p:cNvSpPr/>
          <p:nvPr/>
        </p:nvSpPr>
        <p:spPr>
          <a:xfrm>
            <a:off x="693243" y="5506827"/>
            <a:ext cx="5364457" cy="969475"/>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 Focus on Specific Roles: The organization should pay special attention to roles where work-life balance ratings are lower, such as "Sales Representative," "Laboratory Technician," and "Research Scientist." These roles may need interventions to improve work-life balance and employee well-being.</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2" name="Rectangle 1">
            <a:extLst>
              <a:ext uri="{FF2B5EF4-FFF2-40B4-BE49-F238E27FC236}">
                <a16:creationId xmlns:a16="http://schemas.microsoft.com/office/drawing/2014/main" id="{60C88D2D-9CA4-3D8C-DE1C-53B7F292C729}"/>
              </a:ext>
            </a:extLst>
          </p:cNvPr>
          <p:cNvSpPr/>
          <p:nvPr/>
        </p:nvSpPr>
        <p:spPr>
          <a:xfrm>
            <a:off x="3070076" y="35546"/>
            <a:ext cx="5496201" cy="669829"/>
          </a:xfrm>
          <a:prstGeom prst="rect">
            <a:avLst/>
          </a:prstGeom>
          <a:gradFill flip="none" rotWithShape="1">
            <a:gsLst>
              <a:gs pos="100000">
                <a:schemeClr val="accent4">
                  <a:lumMod val="50000"/>
                </a:schemeClr>
              </a:gs>
              <a:gs pos="0">
                <a:srgbClr val="FF0000"/>
              </a:gs>
            </a:gsLst>
            <a:path path="circle">
              <a:fillToRect l="50000" t="50000" r="50000" b="50000"/>
            </a:path>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Bahnschrift SemiBold" panose="020B0502040204020203" pitchFamily="34" charset="0"/>
              </a:rPr>
              <a:t>KPI 5-</a:t>
            </a:r>
            <a:r>
              <a:rPr lang="en-IN" sz="2000" dirty="0">
                <a:latin typeface="Bahnschrift SemiBold" panose="020B0502040204020203" pitchFamily="34" charset="0"/>
              </a:rPr>
              <a:t>Job Role Vs Work life balance</a:t>
            </a:r>
          </a:p>
          <a:p>
            <a:pPr algn="ctr"/>
            <a:endParaRPr lang="en-US" sz="1600" dirty="0">
              <a:latin typeface="Bahnschrift SemiBold" panose="020B0502040204020203" pitchFamily="34" charset="0"/>
            </a:endParaRPr>
          </a:p>
        </p:txBody>
      </p:sp>
      <p:sp>
        <p:nvSpPr>
          <p:cNvPr id="3" name="Arrow: Chevron 2">
            <a:extLst>
              <a:ext uri="{FF2B5EF4-FFF2-40B4-BE49-F238E27FC236}">
                <a16:creationId xmlns:a16="http://schemas.microsoft.com/office/drawing/2014/main" id="{5F34CFDE-8DCB-64C0-2F47-598505521B64}"/>
              </a:ext>
            </a:extLst>
          </p:cNvPr>
          <p:cNvSpPr/>
          <p:nvPr/>
        </p:nvSpPr>
        <p:spPr>
          <a:xfrm>
            <a:off x="8042746" y="35547"/>
            <a:ext cx="1531861" cy="669828"/>
          </a:xfrm>
          <a:prstGeom prst="chevron">
            <a:avLst>
              <a:gd name="adj" fmla="val 36943"/>
            </a:avLst>
          </a:prstGeom>
          <a:gradFill flip="none" rotWithShape="1">
            <a:gsLst>
              <a:gs pos="35000">
                <a:srgbClr val="FF9900"/>
              </a:gs>
              <a:gs pos="53000">
                <a:srgbClr val="CC3300"/>
              </a:gs>
              <a:gs pos="71000">
                <a:srgbClr val="FF9900"/>
              </a:gs>
            </a:gsLst>
            <a:lin ang="5400000" scaled="1"/>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Graphic 29" descr="Lightbulb">
            <a:extLst>
              <a:ext uri="{FF2B5EF4-FFF2-40B4-BE49-F238E27FC236}">
                <a16:creationId xmlns:a16="http://schemas.microsoft.com/office/drawing/2014/main" id="{B192E67A-62C1-E6C6-8798-A8B701E2B8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0676" y="15551"/>
            <a:ext cx="725169" cy="689824"/>
          </a:xfrm>
          <a:prstGeom prst="rect">
            <a:avLst/>
          </a:prstGeom>
        </p:spPr>
      </p:pic>
      <p:pic>
        <p:nvPicPr>
          <p:cNvPr id="12" name="Picture 11">
            <a:extLst>
              <a:ext uri="{FF2B5EF4-FFF2-40B4-BE49-F238E27FC236}">
                <a16:creationId xmlns:a16="http://schemas.microsoft.com/office/drawing/2014/main" id="{03FA8657-F673-1354-7C4F-0BF5366B9AC8}"/>
              </a:ext>
            </a:extLst>
          </p:cNvPr>
          <p:cNvPicPr>
            <a:picLocks noChangeAspect="1"/>
          </p:cNvPicPr>
          <p:nvPr/>
        </p:nvPicPr>
        <p:blipFill rotWithShape="1">
          <a:blip r:embed="rId4">
            <a:extLst>
              <a:ext uri="{28A0092B-C50C-407E-A947-70E740481C1C}">
                <a14:useLocalDpi xmlns:a14="http://schemas.microsoft.com/office/drawing/2010/main" val="0"/>
              </a:ext>
            </a:extLst>
          </a:blip>
          <a:srcRect l="571"/>
          <a:stretch/>
        </p:blipFill>
        <p:spPr>
          <a:xfrm>
            <a:off x="6742484" y="1571574"/>
            <a:ext cx="5148246" cy="35136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9751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0;p4">
            <a:extLst>
              <a:ext uri="{FF2B5EF4-FFF2-40B4-BE49-F238E27FC236}">
                <a16:creationId xmlns:a16="http://schemas.microsoft.com/office/drawing/2014/main" id="{D6333704-42C2-D866-855B-3A3C8D8FD9E2}"/>
              </a:ext>
            </a:extLst>
          </p:cNvPr>
          <p:cNvSpPr/>
          <p:nvPr/>
        </p:nvSpPr>
        <p:spPr>
          <a:xfrm>
            <a:off x="489908" y="833483"/>
            <a:ext cx="5505449" cy="5907885"/>
          </a:xfrm>
          <a:prstGeom prst="roundRect">
            <a:avLst>
              <a:gd name="adj" fmla="val 2165"/>
            </a:avLst>
          </a:prstGeom>
          <a:gradFill>
            <a:gsLst>
              <a:gs pos="0">
                <a:srgbClr val="FF0066"/>
              </a:gs>
              <a:gs pos="100000">
                <a:srgbClr val="3333CC"/>
              </a:gs>
            </a:gsLst>
            <a:lin ang="2700000" scaled="0"/>
          </a:gradFill>
          <a:ln>
            <a:noFill/>
          </a:ln>
          <a:scene3d>
            <a:camera prst="orthographicFront"/>
            <a:lightRig rig="threePt" dir="t"/>
          </a:scene3d>
          <a:sp3d>
            <a:bevelT w="165100" prst="coolSlant"/>
          </a:sp3d>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176;p4">
            <a:extLst>
              <a:ext uri="{FF2B5EF4-FFF2-40B4-BE49-F238E27FC236}">
                <a16:creationId xmlns:a16="http://schemas.microsoft.com/office/drawing/2014/main" id="{8D948A2A-1694-3854-E57B-28FE1666D091}"/>
              </a:ext>
            </a:extLst>
          </p:cNvPr>
          <p:cNvSpPr/>
          <p:nvPr/>
        </p:nvSpPr>
        <p:spPr>
          <a:xfrm>
            <a:off x="661643" y="955634"/>
            <a:ext cx="5138153" cy="1004303"/>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 Decreasing Attrition with Years Since Promotion: The data shows a clear trend of decreasing attrition as the number of years since the last promotion increases. In the first year after a promotion, the attrition rate is the highest at 24.82%, but it steadily decreases in subsequent years.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7" name="Google Shape;180;p4">
            <a:extLst>
              <a:ext uri="{FF2B5EF4-FFF2-40B4-BE49-F238E27FC236}">
                <a16:creationId xmlns:a16="http://schemas.microsoft.com/office/drawing/2014/main" id="{D18EF578-D254-D2E9-4072-2E03F749BA03}"/>
              </a:ext>
            </a:extLst>
          </p:cNvPr>
          <p:cNvSpPr/>
          <p:nvPr/>
        </p:nvSpPr>
        <p:spPr>
          <a:xfrm>
            <a:off x="668933" y="2039469"/>
            <a:ext cx="5130864" cy="1046800"/>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 Attrition Stabilizes After Several Years: After around 10 years since the last promotion, the attrition rate stabilizes at a relatively low level, hovering around 2-3%. This suggests that employees who have been with the organization for a longer time after their last promotion are less likely to leave.</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8" name="Google Shape;184;p4">
            <a:extLst>
              <a:ext uri="{FF2B5EF4-FFF2-40B4-BE49-F238E27FC236}">
                <a16:creationId xmlns:a16="http://schemas.microsoft.com/office/drawing/2014/main" id="{D0A7A8FD-B343-6141-B8DE-448CFE60BA8F}"/>
              </a:ext>
            </a:extLst>
          </p:cNvPr>
          <p:cNvSpPr/>
          <p:nvPr/>
        </p:nvSpPr>
        <p:spPr>
          <a:xfrm>
            <a:off x="661642" y="3174389"/>
            <a:ext cx="5138153" cy="1017571"/>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Long-Term Stability: In the data, after 20 years since the last promotion, the attrition rate decreases even further, reaching 0.68% and continues to decline. This indicates a strong level of long-term stability among employees who have remained with the organization for extended periods.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sp>
        <p:nvSpPr>
          <p:cNvPr id="9" name="Google Shape;188;p4">
            <a:extLst>
              <a:ext uri="{FF2B5EF4-FFF2-40B4-BE49-F238E27FC236}">
                <a16:creationId xmlns:a16="http://schemas.microsoft.com/office/drawing/2014/main" id="{386EF3FD-80E3-DE74-6C50-8990B66E3432}"/>
              </a:ext>
            </a:extLst>
          </p:cNvPr>
          <p:cNvSpPr/>
          <p:nvPr/>
        </p:nvSpPr>
        <p:spPr>
          <a:xfrm>
            <a:off x="668933" y="4292255"/>
            <a:ext cx="5130862" cy="1057943"/>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latin typeface="Bahnschrift SemiBold" panose="020B0502040204020203" pitchFamily="34" charset="0"/>
                <a:ea typeface="Calibri"/>
                <a:cs typeface="Calibri"/>
                <a:sym typeface="Calibri"/>
              </a:rPr>
              <a:t>Continuous Monitoring: The organization should regularly monitor attrition rates based on years since the last promotion and make necessary adjustments to policies, training, and development programs to support employee growth and job satisfaction.</a:t>
            </a:r>
            <a:endParaRPr sz="1200" b="0" i="0" u="none" strike="noStrike" cap="none" dirty="0">
              <a:latin typeface="Bahnschrift SemiBold" panose="020B0502040204020203" pitchFamily="34" charset="0"/>
              <a:ea typeface="Calibri"/>
              <a:cs typeface="Calibri"/>
              <a:sym typeface="Calibri"/>
            </a:endParaRPr>
          </a:p>
        </p:txBody>
      </p:sp>
      <p:sp>
        <p:nvSpPr>
          <p:cNvPr id="10" name="Google Shape;192;p4">
            <a:extLst>
              <a:ext uri="{FF2B5EF4-FFF2-40B4-BE49-F238E27FC236}">
                <a16:creationId xmlns:a16="http://schemas.microsoft.com/office/drawing/2014/main" id="{7C3554DC-D43E-BE2D-7997-239E9CAD3467}"/>
              </a:ext>
            </a:extLst>
          </p:cNvPr>
          <p:cNvSpPr/>
          <p:nvPr/>
        </p:nvSpPr>
        <p:spPr>
          <a:xfrm>
            <a:off x="668932" y="5453174"/>
            <a:ext cx="5130861" cy="1144178"/>
          </a:xfrm>
          <a:prstGeom prst="roundRect">
            <a:avLst>
              <a:gd name="adj" fmla="val 16667"/>
            </a:avLst>
          </a:prstGeom>
          <a:solidFill>
            <a:schemeClr val="lt1">
              <a:alpha val="27450"/>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200" b="0" i="0" u="none" strike="noStrike" cap="none" dirty="0">
                <a:solidFill>
                  <a:schemeClr val="lt1"/>
                </a:solidFill>
                <a:latin typeface="Bahnschrift SemiBold" panose="020B0502040204020203" pitchFamily="34" charset="0"/>
                <a:ea typeface="Calibri"/>
                <a:cs typeface="Calibri"/>
                <a:sym typeface="Calibri"/>
              </a:rPr>
              <a:t>Long-Term Retention: Organizations should also focus on maintaining employee loyalty and commitment over the long term. After around 10 years since the last promotion, the attrition rate stabilizes at a relatively low level, signifying that employees are likely to stay for an extended duration if they are content with their roles and opportunities.</a:t>
            </a:r>
            <a:endParaRPr sz="1200" b="0" i="0" u="none" strike="noStrike" cap="none" dirty="0">
              <a:solidFill>
                <a:schemeClr val="lt1"/>
              </a:solidFill>
              <a:latin typeface="Bahnschrift SemiBold" panose="020B0502040204020203" pitchFamily="34" charset="0"/>
              <a:ea typeface="Calibri"/>
              <a:cs typeface="Calibri"/>
              <a:sym typeface="Calibri"/>
            </a:endParaRPr>
          </a:p>
        </p:txBody>
      </p:sp>
      <p:pic>
        <p:nvPicPr>
          <p:cNvPr id="2" name="Picture 1">
            <a:extLst>
              <a:ext uri="{FF2B5EF4-FFF2-40B4-BE49-F238E27FC236}">
                <a16:creationId xmlns:a16="http://schemas.microsoft.com/office/drawing/2014/main" id="{1E240247-EEFA-5A5A-6A7A-E479EFD41A2F}"/>
              </a:ext>
            </a:extLst>
          </p:cNvPr>
          <p:cNvPicPr>
            <a:picLocks noChangeAspect="1"/>
          </p:cNvPicPr>
          <p:nvPr/>
        </p:nvPicPr>
        <p:blipFill rotWithShape="1">
          <a:blip r:embed="rId2"/>
          <a:srcRect l="21643" t="25844" r="21052" b="22693"/>
          <a:stretch/>
        </p:blipFill>
        <p:spPr>
          <a:xfrm>
            <a:off x="6274855" y="1296713"/>
            <a:ext cx="5749799" cy="38229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a:extLst>
              <a:ext uri="{FF2B5EF4-FFF2-40B4-BE49-F238E27FC236}">
                <a16:creationId xmlns:a16="http://schemas.microsoft.com/office/drawing/2014/main" id="{D6B1DBA7-E38B-48A4-17CC-46702D20A95B}"/>
              </a:ext>
            </a:extLst>
          </p:cNvPr>
          <p:cNvSpPr/>
          <p:nvPr/>
        </p:nvSpPr>
        <p:spPr>
          <a:xfrm>
            <a:off x="3406522" y="55553"/>
            <a:ext cx="5568210" cy="731288"/>
          </a:xfrm>
          <a:prstGeom prst="rect">
            <a:avLst/>
          </a:prstGeom>
          <a:gradFill flip="none" rotWithShape="1">
            <a:gsLst>
              <a:gs pos="100000">
                <a:srgbClr val="7030A0"/>
              </a:gs>
              <a:gs pos="0">
                <a:srgbClr val="FF0000"/>
              </a:gs>
            </a:gsLst>
            <a:path path="circle">
              <a:fillToRect l="50000" t="50000" r="50000" b="50000"/>
            </a:path>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SemiBold" panose="020B0502040204020203" pitchFamily="34" charset="0"/>
              </a:rPr>
              <a:t>KPI 6-</a:t>
            </a:r>
            <a:r>
              <a:rPr lang="en-IN" sz="1600" dirty="0">
                <a:latin typeface="Bahnschrift SemiBold" panose="020B0502040204020203" pitchFamily="34" charset="0"/>
              </a:rPr>
              <a:t>Attrition rate Vs Year since last promotion relation</a:t>
            </a:r>
          </a:p>
          <a:p>
            <a:pPr algn="ctr"/>
            <a:endParaRPr lang="en-US" sz="1600" dirty="0">
              <a:latin typeface="Bahnschrift SemiBold" panose="020B0502040204020203" pitchFamily="34" charset="0"/>
            </a:endParaRPr>
          </a:p>
        </p:txBody>
      </p:sp>
      <p:sp>
        <p:nvSpPr>
          <p:cNvPr id="29" name="Arrow: Chevron 28">
            <a:extLst>
              <a:ext uri="{FF2B5EF4-FFF2-40B4-BE49-F238E27FC236}">
                <a16:creationId xmlns:a16="http://schemas.microsoft.com/office/drawing/2014/main" id="{3B2F187B-E17E-14F4-2364-E8F1C93F2551}"/>
              </a:ext>
            </a:extLst>
          </p:cNvPr>
          <p:cNvSpPr/>
          <p:nvPr/>
        </p:nvSpPr>
        <p:spPr>
          <a:xfrm>
            <a:off x="8686701" y="55551"/>
            <a:ext cx="1368152" cy="731287"/>
          </a:xfrm>
          <a:prstGeom prst="chevron">
            <a:avLst>
              <a:gd name="adj" fmla="val 36943"/>
            </a:avLst>
          </a:prstGeom>
          <a:gradFill flip="none" rotWithShape="1">
            <a:gsLst>
              <a:gs pos="35000">
                <a:srgbClr val="FF9900"/>
              </a:gs>
              <a:gs pos="53000">
                <a:srgbClr val="CC3300"/>
              </a:gs>
              <a:gs pos="71000">
                <a:srgbClr val="FF9900"/>
              </a:gs>
            </a:gsLst>
            <a:lin ang="5400000" scaled="1"/>
            <a:tileRect/>
          </a:gra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Graphic 29" descr="Lightbulb">
            <a:extLst>
              <a:ext uri="{FF2B5EF4-FFF2-40B4-BE49-F238E27FC236}">
                <a16:creationId xmlns:a16="http://schemas.microsoft.com/office/drawing/2014/main" id="{6FD11CC6-B103-EDFC-2AFB-93F2E4DEDA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74732" y="55551"/>
            <a:ext cx="792088" cy="731288"/>
          </a:xfrm>
          <a:prstGeom prst="rect">
            <a:avLst/>
          </a:prstGeom>
        </p:spPr>
      </p:pic>
    </p:spTree>
    <p:extLst>
      <p:ext uri="{BB962C8B-B14F-4D97-AF65-F5344CB8AC3E}">
        <p14:creationId xmlns:p14="http://schemas.microsoft.com/office/powerpoint/2010/main" val="2154197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84;p1">
            <a:extLst>
              <a:ext uri="{FF2B5EF4-FFF2-40B4-BE49-F238E27FC236}">
                <a16:creationId xmlns:a16="http://schemas.microsoft.com/office/drawing/2014/main" id="{42B2D983-844C-5A89-9F92-C8032D1046C2}"/>
              </a:ext>
            </a:extLst>
          </p:cNvPr>
          <p:cNvGrpSpPr/>
          <p:nvPr/>
        </p:nvGrpSpPr>
        <p:grpSpPr>
          <a:xfrm rot="2700000">
            <a:off x="6074275" y="1153365"/>
            <a:ext cx="1226684" cy="3381602"/>
            <a:chOff x="5482658" y="842055"/>
            <a:chExt cx="1226684" cy="3381602"/>
          </a:xfrm>
        </p:grpSpPr>
        <p:grpSp>
          <p:nvGrpSpPr>
            <p:cNvPr id="6" name="Google Shape;86;p1">
              <a:extLst>
                <a:ext uri="{FF2B5EF4-FFF2-40B4-BE49-F238E27FC236}">
                  <a16:creationId xmlns:a16="http://schemas.microsoft.com/office/drawing/2014/main" id="{1A586C8A-21EE-FEDD-082B-21EBE11DD006}"/>
                </a:ext>
              </a:extLst>
            </p:cNvPr>
            <p:cNvGrpSpPr/>
            <p:nvPr/>
          </p:nvGrpSpPr>
          <p:grpSpPr>
            <a:xfrm>
              <a:off x="5482658" y="842055"/>
              <a:ext cx="1226684" cy="2174573"/>
              <a:chOff x="1052511" y="1330038"/>
              <a:chExt cx="1828802" cy="3241963"/>
            </a:xfrm>
          </p:grpSpPr>
          <p:sp>
            <p:nvSpPr>
              <p:cNvPr id="15" name="Google Shape;87;p1">
                <a:extLst>
                  <a:ext uri="{FF2B5EF4-FFF2-40B4-BE49-F238E27FC236}">
                    <a16:creationId xmlns:a16="http://schemas.microsoft.com/office/drawing/2014/main" id="{D0200DBF-0C9A-6FF0-C13B-E10DB181C928}"/>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003A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88;p1">
                <a:extLst>
                  <a:ext uri="{FF2B5EF4-FFF2-40B4-BE49-F238E27FC236}">
                    <a16:creationId xmlns:a16="http://schemas.microsoft.com/office/drawing/2014/main" id="{B6836060-51BD-102C-CB38-9CFDA9BDA9C4}"/>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001E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7" name="Google Shape;89;p1">
              <a:extLst>
                <a:ext uri="{FF2B5EF4-FFF2-40B4-BE49-F238E27FC236}">
                  <a16:creationId xmlns:a16="http://schemas.microsoft.com/office/drawing/2014/main" id="{017608DD-BD5D-9D46-86E2-311532A43A21}"/>
                </a:ext>
              </a:extLst>
            </p:cNvPr>
            <p:cNvSpPr/>
            <p:nvPr/>
          </p:nvSpPr>
          <p:spPr>
            <a:xfrm>
              <a:off x="5746980" y="1271059"/>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 name="Google Shape;90;p1">
              <a:extLst>
                <a:ext uri="{FF2B5EF4-FFF2-40B4-BE49-F238E27FC236}">
                  <a16:creationId xmlns:a16="http://schemas.microsoft.com/office/drawing/2014/main" id="{3032E541-9BA0-ED73-41F2-CBF9BF27F390}"/>
                </a:ext>
              </a:extLst>
            </p:cNvPr>
            <p:cNvGrpSpPr/>
            <p:nvPr/>
          </p:nvGrpSpPr>
          <p:grpSpPr>
            <a:xfrm>
              <a:off x="5482658" y="1427313"/>
              <a:ext cx="1226684" cy="2174573"/>
              <a:chOff x="1052511" y="1330038"/>
              <a:chExt cx="1828802" cy="3241963"/>
            </a:xfrm>
          </p:grpSpPr>
          <p:sp>
            <p:nvSpPr>
              <p:cNvPr id="13" name="Google Shape;91;p1">
                <a:extLst>
                  <a:ext uri="{FF2B5EF4-FFF2-40B4-BE49-F238E27FC236}">
                    <a16:creationId xmlns:a16="http://schemas.microsoft.com/office/drawing/2014/main" id="{77296AF5-A9A8-51C6-D63B-A43647BBC864}"/>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00566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92;p1">
                <a:extLst>
                  <a:ext uri="{FF2B5EF4-FFF2-40B4-BE49-F238E27FC236}">
                    <a16:creationId xmlns:a16="http://schemas.microsoft.com/office/drawing/2014/main" id="{661DBF29-98D8-1903-0D17-1FB36A734FB3}"/>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003A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 name="Google Shape;93;p1">
              <a:extLst>
                <a:ext uri="{FF2B5EF4-FFF2-40B4-BE49-F238E27FC236}">
                  <a16:creationId xmlns:a16="http://schemas.microsoft.com/office/drawing/2014/main" id="{AB206CCE-DD3F-23F7-FA73-E4635F664FCE}"/>
                </a:ext>
              </a:extLst>
            </p:cNvPr>
            <p:cNvSpPr/>
            <p:nvPr/>
          </p:nvSpPr>
          <p:spPr>
            <a:xfrm>
              <a:off x="5746980" y="1892830"/>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 name="Google Shape;94;p1">
              <a:extLst>
                <a:ext uri="{FF2B5EF4-FFF2-40B4-BE49-F238E27FC236}">
                  <a16:creationId xmlns:a16="http://schemas.microsoft.com/office/drawing/2014/main" id="{1A3701CB-ED54-5350-B66C-2B7423B9BF67}"/>
                </a:ext>
              </a:extLst>
            </p:cNvPr>
            <p:cNvGrpSpPr/>
            <p:nvPr/>
          </p:nvGrpSpPr>
          <p:grpSpPr>
            <a:xfrm>
              <a:off x="5482658" y="2049084"/>
              <a:ext cx="1226684" cy="2174573"/>
              <a:chOff x="1052511" y="1330038"/>
              <a:chExt cx="1828802" cy="3241963"/>
            </a:xfrm>
          </p:grpSpPr>
          <p:sp>
            <p:nvSpPr>
              <p:cNvPr id="11" name="Google Shape;95;p1">
                <a:extLst>
                  <a:ext uri="{FF2B5EF4-FFF2-40B4-BE49-F238E27FC236}">
                    <a16:creationId xmlns:a16="http://schemas.microsoft.com/office/drawing/2014/main" id="{E405058F-B95F-6995-A0EA-9028DBACAE20}"/>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C1D6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96;p1">
                <a:extLst>
                  <a:ext uri="{FF2B5EF4-FFF2-40B4-BE49-F238E27FC236}">
                    <a16:creationId xmlns:a16="http://schemas.microsoft.com/office/drawing/2014/main" id="{E271B064-1933-97E2-0732-EDCD6E334CBF}"/>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9EB3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nvGrpSpPr>
          <p:cNvPr id="17" name="Google Shape;97;p1">
            <a:extLst>
              <a:ext uri="{FF2B5EF4-FFF2-40B4-BE49-F238E27FC236}">
                <a16:creationId xmlns:a16="http://schemas.microsoft.com/office/drawing/2014/main" id="{213BE437-DA6B-5627-F560-A653DC8A3C34}"/>
              </a:ext>
            </a:extLst>
          </p:cNvPr>
          <p:cNvGrpSpPr/>
          <p:nvPr/>
        </p:nvGrpSpPr>
        <p:grpSpPr>
          <a:xfrm rot="8100000">
            <a:off x="6011767" y="2308847"/>
            <a:ext cx="1226684" cy="3381602"/>
            <a:chOff x="5482658" y="842055"/>
            <a:chExt cx="1226684" cy="3381602"/>
          </a:xfrm>
        </p:grpSpPr>
        <p:grpSp>
          <p:nvGrpSpPr>
            <p:cNvPr id="19" name="Google Shape;99;p1">
              <a:extLst>
                <a:ext uri="{FF2B5EF4-FFF2-40B4-BE49-F238E27FC236}">
                  <a16:creationId xmlns:a16="http://schemas.microsoft.com/office/drawing/2014/main" id="{6F46E2C3-C5B4-0887-AE7E-4F96CCD49EE5}"/>
                </a:ext>
              </a:extLst>
            </p:cNvPr>
            <p:cNvGrpSpPr/>
            <p:nvPr/>
          </p:nvGrpSpPr>
          <p:grpSpPr>
            <a:xfrm>
              <a:off x="5482658" y="842055"/>
              <a:ext cx="1226684" cy="2174573"/>
              <a:chOff x="1052511" y="1330038"/>
              <a:chExt cx="1828802" cy="3241963"/>
            </a:xfrm>
          </p:grpSpPr>
          <p:sp>
            <p:nvSpPr>
              <p:cNvPr id="28" name="Google Shape;100;p1">
                <a:extLst>
                  <a:ext uri="{FF2B5EF4-FFF2-40B4-BE49-F238E27FC236}">
                    <a16:creationId xmlns:a16="http://schemas.microsoft.com/office/drawing/2014/main" id="{1A1F347D-0F3D-BFEB-1982-6F06CA720D0A}"/>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67B8B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101;p1">
                <a:extLst>
                  <a:ext uri="{FF2B5EF4-FFF2-40B4-BE49-F238E27FC236}">
                    <a16:creationId xmlns:a16="http://schemas.microsoft.com/office/drawing/2014/main" id="{A829EC9C-CF1C-8B10-5893-F05681B8F948}"/>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50A0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0" name="Google Shape;102;p1">
              <a:extLst>
                <a:ext uri="{FF2B5EF4-FFF2-40B4-BE49-F238E27FC236}">
                  <a16:creationId xmlns:a16="http://schemas.microsoft.com/office/drawing/2014/main" id="{0E9CF7E2-F276-8330-3116-B64B64B1C8AA}"/>
                </a:ext>
              </a:extLst>
            </p:cNvPr>
            <p:cNvSpPr/>
            <p:nvPr/>
          </p:nvSpPr>
          <p:spPr>
            <a:xfrm>
              <a:off x="5746980" y="1271059"/>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oogle Shape;103;p1">
              <a:extLst>
                <a:ext uri="{FF2B5EF4-FFF2-40B4-BE49-F238E27FC236}">
                  <a16:creationId xmlns:a16="http://schemas.microsoft.com/office/drawing/2014/main" id="{54D87C93-783C-6AA5-BE06-688C49BED110}"/>
                </a:ext>
              </a:extLst>
            </p:cNvPr>
            <p:cNvGrpSpPr/>
            <p:nvPr/>
          </p:nvGrpSpPr>
          <p:grpSpPr>
            <a:xfrm>
              <a:off x="5482658" y="1427313"/>
              <a:ext cx="1226684" cy="2174573"/>
              <a:chOff x="1052511" y="1330038"/>
              <a:chExt cx="1828802" cy="3241963"/>
            </a:xfrm>
          </p:grpSpPr>
          <p:sp>
            <p:nvSpPr>
              <p:cNvPr id="26" name="Google Shape;104;p1">
                <a:extLst>
                  <a:ext uri="{FF2B5EF4-FFF2-40B4-BE49-F238E27FC236}">
                    <a16:creationId xmlns:a16="http://schemas.microsoft.com/office/drawing/2014/main" id="{9EC38222-FAB5-45BC-1AC5-790DF28F60CE}"/>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A8DD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105;p1">
                <a:extLst>
                  <a:ext uri="{FF2B5EF4-FFF2-40B4-BE49-F238E27FC236}">
                    <a16:creationId xmlns:a16="http://schemas.microsoft.com/office/drawing/2014/main" id="{CEEE1B98-6B84-CD73-7E19-E9F6006C8772}"/>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87CCD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2" name="Google Shape;106;p1">
              <a:extLst>
                <a:ext uri="{FF2B5EF4-FFF2-40B4-BE49-F238E27FC236}">
                  <a16:creationId xmlns:a16="http://schemas.microsoft.com/office/drawing/2014/main" id="{16F6D295-CBA1-F274-F2C3-6202E51CF5BC}"/>
                </a:ext>
              </a:extLst>
            </p:cNvPr>
            <p:cNvSpPr/>
            <p:nvPr/>
          </p:nvSpPr>
          <p:spPr>
            <a:xfrm>
              <a:off x="5746980" y="1892830"/>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3" name="Google Shape;107;p1">
              <a:extLst>
                <a:ext uri="{FF2B5EF4-FFF2-40B4-BE49-F238E27FC236}">
                  <a16:creationId xmlns:a16="http://schemas.microsoft.com/office/drawing/2014/main" id="{0656614F-2B08-9A8E-3F0A-578CCE6F1F3C}"/>
                </a:ext>
              </a:extLst>
            </p:cNvPr>
            <p:cNvGrpSpPr/>
            <p:nvPr/>
          </p:nvGrpSpPr>
          <p:grpSpPr>
            <a:xfrm>
              <a:off x="5482658" y="2049084"/>
              <a:ext cx="1226684" cy="2174573"/>
              <a:chOff x="1052511" y="1330038"/>
              <a:chExt cx="1828802" cy="3241963"/>
            </a:xfrm>
          </p:grpSpPr>
          <p:sp>
            <p:nvSpPr>
              <p:cNvPr id="24" name="Google Shape;108;p1">
                <a:extLst>
                  <a:ext uri="{FF2B5EF4-FFF2-40B4-BE49-F238E27FC236}">
                    <a16:creationId xmlns:a16="http://schemas.microsoft.com/office/drawing/2014/main" id="{A4F6A89E-5560-9296-02A1-147C98EBE838}"/>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C1D6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09;p1">
                <a:extLst>
                  <a:ext uri="{FF2B5EF4-FFF2-40B4-BE49-F238E27FC236}">
                    <a16:creationId xmlns:a16="http://schemas.microsoft.com/office/drawing/2014/main" id="{5624E6B9-D509-477E-B0FB-5C713D3F380D}"/>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9EB3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nvGrpSpPr>
          <p:cNvPr id="30" name="Google Shape;110;p1">
            <a:extLst>
              <a:ext uri="{FF2B5EF4-FFF2-40B4-BE49-F238E27FC236}">
                <a16:creationId xmlns:a16="http://schemas.microsoft.com/office/drawing/2014/main" id="{9A117FCD-3DA2-04E5-12D5-EA44A3FBDC49}"/>
              </a:ext>
            </a:extLst>
          </p:cNvPr>
          <p:cNvGrpSpPr/>
          <p:nvPr/>
        </p:nvGrpSpPr>
        <p:grpSpPr>
          <a:xfrm rot="-8100000">
            <a:off x="4884933" y="2313793"/>
            <a:ext cx="1226684" cy="3381602"/>
            <a:chOff x="5482658" y="842055"/>
            <a:chExt cx="1226684" cy="3381602"/>
          </a:xfrm>
        </p:grpSpPr>
        <p:grpSp>
          <p:nvGrpSpPr>
            <p:cNvPr id="32" name="Google Shape;112;p1">
              <a:extLst>
                <a:ext uri="{FF2B5EF4-FFF2-40B4-BE49-F238E27FC236}">
                  <a16:creationId xmlns:a16="http://schemas.microsoft.com/office/drawing/2014/main" id="{51B144D5-096F-109C-0CB4-038AF9A40315}"/>
                </a:ext>
              </a:extLst>
            </p:cNvPr>
            <p:cNvGrpSpPr/>
            <p:nvPr/>
          </p:nvGrpSpPr>
          <p:grpSpPr>
            <a:xfrm>
              <a:off x="5482658" y="842055"/>
              <a:ext cx="1226684" cy="2174573"/>
              <a:chOff x="1052511" y="1330038"/>
              <a:chExt cx="1828802" cy="3241963"/>
            </a:xfrm>
          </p:grpSpPr>
          <p:sp>
            <p:nvSpPr>
              <p:cNvPr id="41" name="Google Shape;113;p1">
                <a:extLst>
                  <a:ext uri="{FF2B5EF4-FFF2-40B4-BE49-F238E27FC236}">
                    <a16:creationId xmlns:a16="http://schemas.microsoft.com/office/drawing/2014/main" id="{8A393CAD-E334-D270-762F-DBF52CB662A6}"/>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ED9A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114;p1">
                <a:extLst>
                  <a:ext uri="{FF2B5EF4-FFF2-40B4-BE49-F238E27FC236}">
                    <a16:creationId xmlns:a16="http://schemas.microsoft.com/office/drawing/2014/main" id="{6784EF2E-B681-D697-631C-6901C4A2791B}"/>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D888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3" name="Google Shape;115;p1">
              <a:extLst>
                <a:ext uri="{FF2B5EF4-FFF2-40B4-BE49-F238E27FC236}">
                  <a16:creationId xmlns:a16="http://schemas.microsoft.com/office/drawing/2014/main" id="{E406AB28-7771-5951-A8C8-9C0F1FBF82F0}"/>
                </a:ext>
              </a:extLst>
            </p:cNvPr>
            <p:cNvSpPr/>
            <p:nvPr/>
          </p:nvSpPr>
          <p:spPr>
            <a:xfrm>
              <a:off x="5746980" y="1271059"/>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4" name="Google Shape;116;p1">
              <a:extLst>
                <a:ext uri="{FF2B5EF4-FFF2-40B4-BE49-F238E27FC236}">
                  <a16:creationId xmlns:a16="http://schemas.microsoft.com/office/drawing/2014/main" id="{55E3B28B-B551-AE39-BDEC-277B23D9C6A3}"/>
                </a:ext>
              </a:extLst>
            </p:cNvPr>
            <p:cNvGrpSpPr/>
            <p:nvPr/>
          </p:nvGrpSpPr>
          <p:grpSpPr>
            <a:xfrm>
              <a:off x="5482658" y="1427313"/>
              <a:ext cx="1226684" cy="2174573"/>
              <a:chOff x="1052511" y="1330038"/>
              <a:chExt cx="1828802" cy="3241963"/>
            </a:xfrm>
          </p:grpSpPr>
          <p:sp>
            <p:nvSpPr>
              <p:cNvPr id="39" name="Google Shape;117;p1">
                <a:extLst>
                  <a:ext uri="{FF2B5EF4-FFF2-40B4-BE49-F238E27FC236}">
                    <a16:creationId xmlns:a16="http://schemas.microsoft.com/office/drawing/2014/main" id="{5B84C7C3-3444-BA4A-269C-7C3236498619}"/>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F1B3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118;p1">
                <a:extLst>
                  <a:ext uri="{FF2B5EF4-FFF2-40B4-BE49-F238E27FC236}">
                    <a16:creationId xmlns:a16="http://schemas.microsoft.com/office/drawing/2014/main" id="{501AE3D8-E874-7528-1B08-9B177D7726EB}"/>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EEA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5" name="Google Shape;119;p1">
              <a:extLst>
                <a:ext uri="{FF2B5EF4-FFF2-40B4-BE49-F238E27FC236}">
                  <a16:creationId xmlns:a16="http://schemas.microsoft.com/office/drawing/2014/main" id="{FFFC1D84-2C47-274C-5279-7C6FA1CD62B7}"/>
                </a:ext>
              </a:extLst>
            </p:cNvPr>
            <p:cNvSpPr/>
            <p:nvPr/>
          </p:nvSpPr>
          <p:spPr>
            <a:xfrm>
              <a:off x="5746980" y="1892830"/>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6" name="Google Shape;120;p1">
              <a:extLst>
                <a:ext uri="{FF2B5EF4-FFF2-40B4-BE49-F238E27FC236}">
                  <a16:creationId xmlns:a16="http://schemas.microsoft.com/office/drawing/2014/main" id="{DEB8A74D-149B-D019-1F32-27DB564369AD}"/>
                </a:ext>
              </a:extLst>
            </p:cNvPr>
            <p:cNvGrpSpPr/>
            <p:nvPr/>
          </p:nvGrpSpPr>
          <p:grpSpPr>
            <a:xfrm>
              <a:off x="5482658" y="2049084"/>
              <a:ext cx="1226684" cy="2174573"/>
              <a:chOff x="1052511" y="1330038"/>
              <a:chExt cx="1828802" cy="3241963"/>
            </a:xfrm>
          </p:grpSpPr>
          <p:sp>
            <p:nvSpPr>
              <p:cNvPr id="37" name="Google Shape;121;p1">
                <a:extLst>
                  <a:ext uri="{FF2B5EF4-FFF2-40B4-BE49-F238E27FC236}">
                    <a16:creationId xmlns:a16="http://schemas.microsoft.com/office/drawing/2014/main" id="{1FE80554-CC27-DDCF-F435-0BDB1DA9B3E5}"/>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C1D6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122;p1">
                <a:extLst>
                  <a:ext uri="{FF2B5EF4-FFF2-40B4-BE49-F238E27FC236}">
                    <a16:creationId xmlns:a16="http://schemas.microsoft.com/office/drawing/2014/main" id="{8C386DB1-E761-598E-E97C-05C8223FEBD4}"/>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9EB3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nvGrpSpPr>
          <p:cNvPr id="43" name="Google Shape;123;p1">
            <a:extLst>
              <a:ext uri="{FF2B5EF4-FFF2-40B4-BE49-F238E27FC236}">
                <a16:creationId xmlns:a16="http://schemas.microsoft.com/office/drawing/2014/main" id="{5BB8D893-B41D-0521-1625-A8564FA1714C}"/>
              </a:ext>
            </a:extLst>
          </p:cNvPr>
          <p:cNvGrpSpPr/>
          <p:nvPr/>
        </p:nvGrpSpPr>
        <p:grpSpPr>
          <a:xfrm rot="-2700000">
            <a:off x="4913000" y="1159657"/>
            <a:ext cx="1226684" cy="3381602"/>
            <a:chOff x="5482658" y="842055"/>
            <a:chExt cx="1226684" cy="3381602"/>
          </a:xfrm>
        </p:grpSpPr>
        <p:grpSp>
          <p:nvGrpSpPr>
            <p:cNvPr id="45" name="Google Shape;125;p1">
              <a:extLst>
                <a:ext uri="{FF2B5EF4-FFF2-40B4-BE49-F238E27FC236}">
                  <a16:creationId xmlns:a16="http://schemas.microsoft.com/office/drawing/2014/main" id="{06375E31-63BE-037D-5204-D617B798E49E}"/>
                </a:ext>
              </a:extLst>
            </p:cNvPr>
            <p:cNvGrpSpPr/>
            <p:nvPr/>
          </p:nvGrpSpPr>
          <p:grpSpPr>
            <a:xfrm>
              <a:off x="5482658" y="842055"/>
              <a:ext cx="1226684" cy="2174573"/>
              <a:chOff x="1052511" y="1330038"/>
              <a:chExt cx="1828802" cy="3241963"/>
            </a:xfrm>
          </p:grpSpPr>
          <p:sp>
            <p:nvSpPr>
              <p:cNvPr id="54" name="Google Shape;126;p1">
                <a:extLst>
                  <a:ext uri="{FF2B5EF4-FFF2-40B4-BE49-F238E27FC236}">
                    <a16:creationId xmlns:a16="http://schemas.microsoft.com/office/drawing/2014/main" id="{42D23484-92A2-6675-D290-16C2375C7442}"/>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9C44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 name="Google Shape;127;p1">
                <a:extLst>
                  <a:ext uri="{FF2B5EF4-FFF2-40B4-BE49-F238E27FC236}">
                    <a16:creationId xmlns:a16="http://schemas.microsoft.com/office/drawing/2014/main" id="{D63DB0F6-5400-0D59-F9C1-A376AC75C970}"/>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AF570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6" name="Google Shape;128;p1">
              <a:extLst>
                <a:ext uri="{FF2B5EF4-FFF2-40B4-BE49-F238E27FC236}">
                  <a16:creationId xmlns:a16="http://schemas.microsoft.com/office/drawing/2014/main" id="{238AF478-8328-DF4E-B66F-E52D80EDB701}"/>
                </a:ext>
              </a:extLst>
            </p:cNvPr>
            <p:cNvSpPr/>
            <p:nvPr/>
          </p:nvSpPr>
          <p:spPr>
            <a:xfrm>
              <a:off x="5746980" y="1271059"/>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47" name="Google Shape;129;p1">
              <a:extLst>
                <a:ext uri="{FF2B5EF4-FFF2-40B4-BE49-F238E27FC236}">
                  <a16:creationId xmlns:a16="http://schemas.microsoft.com/office/drawing/2014/main" id="{EDEAAAC6-EF2A-BE81-3CB9-F235F3E91A00}"/>
                </a:ext>
              </a:extLst>
            </p:cNvPr>
            <p:cNvGrpSpPr/>
            <p:nvPr/>
          </p:nvGrpSpPr>
          <p:grpSpPr>
            <a:xfrm>
              <a:off x="5482658" y="1427313"/>
              <a:ext cx="1226684" cy="2174573"/>
              <a:chOff x="1052511" y="1330038"/>
              <a:chExt cx="1828802" cy="3241963"/>
            </a:xfrm>
          </p:grpSpPr>
          <p:sp>
            <p:nvSpPr>
              <p:cNvPr id="52" name="Google Shape;130;p1">
                <a:extLst>
                  <a:ext uri="{FF2B5EF4-FFF2-40B4-BE49-F238E27FC236}">
                    <a16:creationId xmlns:a16="http://schemas.microsoft.com/office/drawing/2014/main" id="{8EFA8A61-C905-8141-B46F-B0E7B8E7A244}"/>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CB742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131;p1">
                <a:extLst>
                  <a:ext uri="{FF2B5EF4-FFF2-40B4-BE49-F238E27FC236}">
                    <a16:creationId xmlns:a16="http://schemas.microsoft.com/office/drawing/2014/main" id="{C01C2A59-0E2F-1856-1517-8C4859203DB8}"/>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E9913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8" name="Google Shape;132;p1">
              <a:extLst>
                <a:ext uri="{FF2B5EF4-FFF2-40B4-BE49-F238E27FC236}">
                  <a16:creationId xmlns:a16="http://schemas.microsoft.com/office/drawing/2014/main" id="{33B80A58-DEB1-FADD-B7CA-E8B778E50A90}"/>
                </a:ext>
              </a:extLst>
            </p:cNvPr>
            <p:cNvSpPr/>
            <p:nvPr/>
          </p:nvSpPr>
          <p:spPr>
            <a:xfrm>
              <a:off x="5746980" y="1892830"/>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49" name="Google Shape;133;p1">
              <a:extLst>
                <a:ext uri="{FF2B5EF4-FFF2-40B4-BE49-F238E27FC236}">
                  <a16:creationId xmlns:a16="http://schemas.microsoft.com/office/drawing/2014/main" id="{2B587057-9713-A0BB-0955-14651CC32949}"/>
                </a:ext>
              </a:extLst>
            </p:cNvPr>
            <p:cNvGrpSpPr/>
            <p:nvPr/>
          </p:nvGrpSpPr>
          <p:grpSpPr>
            <a:xfrm>
              <a:off x="5482658" y="2049084"/>
              <a:ext cx="1226684" cy="2174573"/>
              <a:chOff x="1052511" y="1330038"/>
              <a:chExt cx="1828802" cy="3241963"/>
            </a:xfrm>
          </p:grpSpPr>
          <p:sp>
            <p:nvSpPr>
              <p:cNvPr id="50" name="Google Shape;134;p1">
                <a:extLst>
                  <a:ext uri="{FF2B5EF4-FFF2-40B4-BE49-F238E27FC236}">
                    <a16:creationId xmlns:a16="http://schemas.microsoft.com/office/drawing/2014/main" id="{8E83611B-2DD7-C449-17D5-45BF2EB5CEC5}"/>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C1D6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135;p1">
                <a:extLst>
                  <a:ext uri="{FF2B5EF4-FFF2-40B4-BE49-F238E27FC236}">
                    <a16:creationId xmlns:a16="http://schemas.microsoft.com/office/drawing/2014/main" id="{90EDEB9A-0AD8-9DBB-16B0-FF5EB2F33114}"/>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9EB3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nvGrpSpPr>
          <p:cNvPr id="56" name="Google Shape;136;p1">
            <a:extLst>
              <a:ext uri="{FF2B5EF4-FFF2-40B4-BE49-F238E27FC236}">
                <a16:creationId xmlns:a16="http://schemas.microsoft.com/office/drawing/2014/main" id="{1E5C2737-37CB-8C52-242F-AECAFAC066CA}"/>
              </a:ext>
            </a:extLst>
          </p:cNvPr>
          <p:cNvGrpSpPr/>
          <p:nvPr/>
        </p:nvGrpSpPr>
        <p:grpSpPr>
          <a:xfrm rot="5400000">
            <a:off x="6375171" y="1695282"/>
            <a:ext cx="1226684" cy="3381602"/>
            <a:chOff x="5482658" y="842055"/>
            <a:chExt cx="1226684" cy="3381602"/>
          </a:xfrm>
        </p:grpSpPr>
        <p:grpSp>
          <p:nvGrpSpPr>
            <p:cNvPr id="58" name="Google Shape;138;p1">
              <a:extLst>
                <a:ext uri="{FF2B5EF4-FFF2-40B4-BE49-F238E27FC236}">
                  <a16:creationId xmlns:a16="http://schemas.microsoft.com/office/drawing/2014/main" id="{F68A4137-9D15-84C5-1E5E-90CA9E8C8393}"/>
                </a:ext>
              </a:extLst>
            </p:cNvPr>
            <p:cNvGrpSpPr/>
            <p:nvPr/>
          </p:nvGrpSpPr>
          <p:grpSpPr>
            <a:xfrm>
              <a:off x="5482658" y="842055"/>
              <a:ext cx="1226684" cy="2174573"/>
              <a:chOff x="1052511" y="1330038"/>
              <a:chExt cx="1828802" cy="3241963"/>
            </a:xfrm>
          </p:grpSpPr>
          <p:sp>
            <p:nvSpPr>
              <p:cNvPr id="67" name="Google Shape;139;p1">
                <a:extLst>
                  <a:ext uri="{FF2B5EF4-FFF2-40B4-BE49-F238E27FC236}">
                    <a16:creationId xmlns:a16="http://schemas.microsoft.com/office/drawing/2014/main" id="{DEF2BB16-B18A-F1B5-63B1-8F5877619C30}"/>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2877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8" name="Google Shape;140;p1">
                <a:extLst>
                  <a:ext uri="{FF2B5EF4-FFF2-40B4-BE49-F238E27FC236}">
                    <a16:creationId xmlns:a16="http://schemas.microsoft.com/office/drawing/2014/main" id="{B550F3FD-68BC-3A57-AA1D-9DD671DAB816}"/>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1757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59" name="Google Shape;141;p1">
              <a:extLst>
                <a:ext uri="{FF2B5EF4-FFF2-40B4-BE49-F238E27FC236}">
                  <a16:creationId xmlns:a16="http://schemas.microsoft.com/office/drawing/2014/main" id="{CF78E506-A2D1-A04B-46A2-13D8010FBEA1}"/>
                </a:ext>
              </a:extLst>
            </p:cNvPr>
            <p:cNvSpPr/>
            <p:nvPr/>
          </p:nvSpPr>
          <p:spPr>
            <a:xfrm>
              <a:off x="5746980" y="1271059"/>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60" name="Google Shape;142;p1">
              <a:extLst>
                <a:ext uri="{FF2B5EF4-FFF2-40B4-BE49-F238E27FC236}">
                  <a16:creationId xmlns:a16="http://schemas.microsoft.com/office/drawing/2014/main" id="{03A0C380-D202-A7A3-FD2E-2FC66AA25715}"/>
                </a:ext>
              </a:extLst>
            </p:cNvPr>
            <p:cNvGrpSpPr/>
            <p:nvPr/>
          </p:nvGrpSpPr>
          <p:grpSpPr>
            <a:xfrm>
              <a:off x="5482658" y="1427313"/>
              <a:ext cx="1226684" cy="2174573"/>
              <a:chOff x="1052511" y="1330038"/>
              <a:chExt cx="1828802" cy="3241963"/>
            </a:xfrm>
          </p:grpSpPr>
          <p:sp>
            <p:nvSpPr>
              <p:cNvPr id="65" name="Google Shape;143;p1">
                <a:extLst>
                  <a:ext uri="{FF2B5EF4-FFF2-40B4-BE49-F238E27FC236}">
                    <a16:creationId xmlns:a16="http://schemas.microsoft.com/office/drawing/2014/main" id="{C72083B7-42F4-1EC5-34E8-202B7A22350B}"/>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4D979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144;p1">
                <a:extLst>
                  <a:ext uri="{FF2B5EF4-FFF2-40B4-BE49-F238E27FC236}">
                    <a16:creationId xmlns:a16="http://schemas.microsoft.com/office/drawing/2014/main" id="{E8FF3F6D-F886-C80E-9672-E267FC9788EE}"/>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368C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61" name="Google Shape;145;p1">
              <a:extLst>
                <a:ext uri="{FF2B5EF4-FFF2-40B4-BE49-F238E27FC236}">
                  <a16:creationId xmlns:a16="http://schemas.microsoft.com/office/drawing/2014/main" id="{947CBA2E-5CF4-0CF6-3C58-F59572F79302}"/>
                </a:ext>
              </a:extLst>
            </p:cNvPr>
            <p:cNvSpPr/>
            <p:nvPr/>
          </p:nvSpPr>
          <p:spPr>
            <a:xfrm>
              <a:off x="5746980" y="1892830"/>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62" name="Google Shape;146;p1">
              <a:extLst>
                <a:ext uri="{FF2B5EF4-FFF2-40B4-BE49-F238E27FC236}">
                  <a16:creationId xmlns:a16="http://schemas.microsoft.com/office/drawing/2014/main" id="{748F3382-CC09-D440-28A3-D1F6A5CD700A}"/>
                </a:ext>
              </a:extLst>
            </p:cNvPr>
            <p:cNvGrpSpPr/>
            <p:nvPr/>
          </p:nvGrpSpPr>
          <p:grpSpPr>
            <a:xfrm>
              <a:off x="5482658" y="2049084"/>
              <a:ext cx="1226684" cy="2174573"/>
              <a:chOff x="1052511" y="1330038"/>
              <a:chExt cx="1828802" cy="3241963"/>
            </a:xfrm>
          </p:grpSpPr>
          <p:sp>
            <p:nvSpPr>
              <p:cNvPr id="63" name="Google Shape;147;p1">
                <a:extLst>
                  <a:ext uri="{FF2B5EF4-FFF2-40B4-BE49-F238E27FC236}">
                    <a16:creationId xmlns:a16="http://schemas.microsoft.com/office/drawing/2014/main" id="{4E6155A2-F21C-DA32-22D0-EE15A4A26C36}"/>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7ABDC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148;p1">
                <a:extLst>
                  <a:ext uri="{FF2B5EF4-FFF2-40B4-BE49-F238E27FC236}">
                    <a16:creationId xmlns:a16="http://schemas.microsoft.com/office/drawing/2014/main" id="{4F422BB1-E82C-43FE-8EB9-F91630D4CEAB}"/>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65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nvGrpSpPr>
          <p:cNvPr id="69" name="Google Shape;149;p1">
            <a:extLst>
              <a:ext uri="{FF2B5EF4-FFF2-40B4-BE49-F238E27FC236}">
                <a16:creationId xmlns:a16="http://schemas.microsoft.com/office/drawing/2014/main" id="{AA5A4686-F049-1B80-B82E-E50D091CA86D}"/>
              </a:ext>
            </a:extLst>
          </p:cNvPr>
          <p:cNvGrpSpPr/>
          <p:nvPr/>
        </p:nvGrpSpPr>
        <p:grpSpPr>
          <a:xfrm rot="10800000">
            <a:off x="5477457" y="2625192"/>
            <a:ext cx="1226684" cy="3381602"/>
            <a:chOff x="5482658" y="842055"/>
            <a:chExt cx="1226684" cy="3381602"/>
          </a:xfrm>
        </p:grpSpPr>
        <p:grpSp>
          <p:nvGrpSpPr>
            <p:cNvPr id="71" name="Google Shape;151;p1">
              <a:extLst>
                <a:ext uri="{FF2B5EF4-FFF2-40B4-BE49-F238E27FC236}">
                  <a16:creationId xmlns:a16="http://schemas.microsoft.com/office/drawing/2014/main" id="{DABD3B51-700C-DC1D-F8B2-0A0EE58B6848}"/>
                </a:ext>
              </a:extLst>
            </p:cNvPr>
            <p:cNvGrpSpPr/>
            <p:nvPr/>
          </p:nvGrpSpPr>
          <p:grpSpPr>
            <a:xfrm>
              <a:off x="5482658" y="842055"/>
              <a:ext cx="1226684" cy="2174573"/>
              <a:chOff x="1052511" y="1330038"/>
              <a:chExt cx="1828802" cy="3241963"/>
            </a:xfrm>
          </p:grpSpPr>
          <p:sp>
            <p:nvSpPr>
              <p:cNvPr id="80" name="Google Shape;152;p1">
                <a:extLst>
                  <a:ext uri="{FF2B5EF4-FFF2-40B4-BE49-F238E27FC236}">
                    <a16:creationId xmlns:a16="http://schemas.microsoft.com/office/drawing/2014/main" id="{6A2FE990-441F-B9A1-32DC-3DC87C3ED3E5}"/>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085A7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 name="Google Shape;153;p1">
                <a:extLst>
                  <a:ext uri="{FF2B5EF4-FFF2-40B4-BE49-F238E27FC236}">
                    <a16:creationId xmlns:a16="http://schemas.microsoft.com/office/drawing/2014/main" id="{3099C07D-D1A5-42FB-A5A2-F2B014015355}"/>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0047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72" name="Google Shape;154;p1">
              <a:extLst>
                <a:ext uri="{FF2B5EF4-FFF2-40B4-BE49-F238E27FC236}">
                  <a16:creationId xmlns:a16="http://schemas.microsoft.com/office/drawing/2014/main" id="{E927A9DD-E6A5-9F26-3500-A3D26766ED00}"/>
                </a:ext>
              </a:extLst>
            </p:cNvPr>
            <p:cNvSpPr/>
            <p:nvPr/>
          </p:nvSpPr>
          <p:spPr>
            <a:xfrm>
              <a:off x="5746980" y="1271059"/>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73" name="Google Shape;155;p1">
              <a:extLst>
                <a:ext uri="{FF2B5EF4-FFF2-40B4-BE49-F238E27FC236}">
                  <a16:creationId xmlns:a16="http://schemas.microsoft.com/office/drawing/2014/main" id="{36534564-E7D6-7725-4BBD-F2D38E9D8E82}"/>
                </a:ext>
              </a:extLst>
            </p:cNvPr>
            <p:cNvGrpSpPr/>
            <p:nvPr/>
          </p:nvGrpSpPr>
          <p:grpSpPr>
            <a:xfrm>
              <a:off x="5482658" y="1427313"/>
              <a:ext cx="1226684" cy="2174573"/>
              <a:chOff x="1052511" y="1330038"/>
              <a:chExt cx="1828802" cy="3241963"/>
            </a:xfrm>
          </p:grpSpPr>
          <p:sp>
            <p:nvSpPr>
              <p:cNvPr id="78" name="Google Shape;156;p1">
                <a:extLst>
                  <a:ext uri="{FF2B5EF4-FFF2-40B4-BE49-F238E27FC236}">
                    <a16:creationId xmlns:a16="http://schemas.microsoft.com/office/drawing/2014/main" id="{BD702000-0678-C6D5-E62E-BC3AD2E5FF7A}"/>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0D8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 name="Google Shape;157;p1">
                <a:extLst>
                  <a:ext uri="{FF2B5EF4-FFF2-40B4-BE49-F238E27FC236}">
                    <a16:creationId xmlns:a16="http://schemas.microsoft.com/office/drawing/2014/main" id="{EDFDE3FD-D432-7BE2-44A2-C3CB99623E21}"/>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116D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74" name="Google Shape;158;p1">
              <a:extLst>
                <a:ext uri="{FF2B5EF4-FFF2-40B4-BE49-F238E27FC236}">
                  <a16:creationId xmlns:a16="http://schemas.microsoft.com/office/drawing/2014/main" id="{C00327E6-316E-9A66-56C7-213944B7C8C0}"/>
                </a:ext>
              </a:extLst>
            </p:cNvPr>
            <p:cNvSpPr/>
            <p:nvPr/>
          </p:nvSpPr>
          <p:spPr>
            <a:xfrm>
              <a:off x="5746980" y="1892830"/>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75" name="Google Shape;159;p1">
              <a:extLst>
                <a:ext uri="{FF2B5EF4-FFF2-40B4-BE49-F238E27FC236}">
                  <a16:creationId xmlns:a16="http://schemas.microsoft.com/office/drawing/2014/main" id="{4E883EB8-3F87-90C8-D668-A4928EAAEC6B}"/>
                </a:ext>
              </a:extLst>
            </p:cNvPr>
            <p:cNvGrpSpPr/>
            <p:nvPr/>
          </p:nvGrpSpPr>
          <p:grpSpPr>
            <a:xfrm>
              <a:off x="5482658" y="2049084"/>
              <a:ext cx="1226684" cy="2174573"/>
              <a:chOff x="1052511" y="1330038"/>
              <a:chExt cx="1828802" cy="3241963"/>
            </a:xfrm>
          </p:grpSpPr>
          <p:sp>
            <p:nvSpPr>
              <p:cNvPr id="76" name="Google Shape;160;p1">
                <a:extLst>
                  <a:ext uri="{FF2B5EF4-FFF2-40B4-BE49-F238E27FC236}">
                    <a16:creationId xmlns:a16="http://schemas.microsoft.com/office/drawing/2014/main" id="{C025C18F-A4C2-4B93-C585-304BEA70077B}"/>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01B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 name="Google Shape;161;p1">
                <a:extLst>
                  <a:ext uri="{FF2B5EF4-FFF2-40B4-BE49-F238E27FC236}">
                    <a16:creationId xmlns:a16="http://schemas.microsoft.com/office/drawing/2014/main" id="{43D42919-E3E4-F34F-FFFE-56EF48A61974}"/>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0C9A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nvGrpSpPr>
          <p:cNvPr id="82" name="Google Shape;162;p1">
            <a:extLst>
              <a:ext uri="{FF2B5EF4-FFF2-40B4-BE49-F238E27FC236}">
                <a16:creationId xmlns:a16="http://schemas.microsoft.com/office/drawing/2014/main" id="{A785416A-E0B9-E153-7AE4-BE9BE24F125D}"/>
              </a:ext>
            </a:extLst>
          </p:cNvPr>
          <p:cNvGrpSpPr/>
          <p:nvPr/>
        </p:nvGrpSpPr>
        <p:grpSpPr>
          <a:xfrm rot="-5400000">
            <a:off x="4604659" y="1701150"/>
            <a:ext cx="1226684" cy="3381602"/>
            <a:chOff x="5482658" y="842055"/>
            <a:chExt cx="1226684" cy="3381602"/>
          </a:xfrm>
        </p:grpSpPr>
        <p:grpSp>
          <p:nvGrpSpPr>
            <p:cNvPr id="84" name="Google Shape;164;p1">
              <a:extLst>
                <a:ext uri="{FF2B5EF4-FFF2-40B4-BE49-F238E27FC236}">
                  <a16:creationId xmlns:a16="http://schemas.microsoft.com/office/drawing/2014/main" id="{11401F1D-6316-02FA-1810-F00C82813E1F}"/>
                </a:ext>
              </a:extLst>
            </p:cNvPr>
            <p:cNvGrpSpPr/>
            <p:nvPr/>
          </p:nvGrpSpPr>
          <p:grpSpPr>
            <a:xfrm>
              <a:off x="5482658" y="842055"/>
              <a:ext cx="1226684" cy="2174573"/>
              <a:chOff x="1052511" y="1330038"/>
              <a:chExt cx="1828802" cy="3241963"/>
            </a:xfrm>
          </p:grpSpPr>
          <p:sp>
            <p:nvSpPr>
              <p:cNvPr id="93" name="Google Shape;165;p1">
                <a:extLst>
                  <a:ext uri="{FF2B5EF4-FFF2-40B4-BE49-F238E27FC236}">
                    <a16:creationId xmlns:a16="http://schemas.microsoft.com/office/drawing/2014/main" id="{8B40DFED-574C-4909-FA1E-A2C8AF033858}"/>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812F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166;p1">
                <a:extLst>
                  <a:ext uri="{FF2B5EF4-FFF2-40B4-BE49-F238E27FC236}">
                    <a16:creationId xmlns:a16="http://schemas.microsoft.com/office/drawing/2014/main" id="{486C6A9A-DDF6-380D-E24F-59F7FC242BDC}"/>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6823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85" name="Google Shape;167;p1">
              <a:extLst>
                <a:ext uri="{FF2B5EF4-FFF2-40B4-BE49-F238E27FC236}">
                  <a16:creationId xmlns:a16="http://schemas.microsoft.com/office/drawing/2014/main" id="{CF77E9FC-57F4-A256-2A26-156FFD677595}"/>
                </a:ext>
              </a:extLst>
            </p:cNvPr>
            <p:cNvSpPr/>
            <p:nvPr/>
          </p:nvSpPr>
          <p:spPr>
            <a:xfrm>
              <a:off x="5746980" y="1271059"/>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6" name="Google Shape;168;p1">
              <a:extLst>
                <a:ext uri="{FF2B5EF4-FFF2-40B4-BE49-F238E27FC236}">
                  <a16:creationId xmlns:a16="http://schemas.microsoft.com/office/drawing/2014/main" id="{953C5697-F572-41E3-3445-7D1B6D897DD5}"/>
                </a:ext>
              </a:extLst>
            </p:cNvPr>
            <p:cNvGrpSpPr/>
            <p:nvPr/>
          </p:nvGrpSpPr>
          <p:grpSpPr>
            <a:xfrm>
              <a:off x="5482658" y="1427313"/>
              <a:ext cx="1226684" cy="2174573"/>
              <a:chOff x="1052511" y="1330038"/>
              <a:chExt cx="1828802" cy="3241963"/>
            </a:xfrm>
          </p:grpSpPr>
          <p:sp>
            <p:nvSpPr>
              <p:cNvPr id="91" name="Google Shape;169;p1">
                <a:extLst>
                  <a:ext uri="{FF2B5EF4-FFF2-40B4-BE49-F238E27FC236}">
                    <a16:creationId xmlns:a16="http://schemas.microsoft.com/office/drawing/2014/main" id="{EA3B16EF-79C0-0DD5-E91C-56F82EEA621C}"/>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BC4E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170;p1">
                <a:extLst>
                  <a:ext uri="{FF2B5EF4-FFF2-40B4-BE49-F238E27FC236}">
                    <a16:creationId xmlns:a16="http://schemas.microsoft.com/office/drawing/2014/main" id="{BC2AB5BA-C741-D7B1-C82D-8F0CB2281E97}"/>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9B3C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87" name="Google Shape;171;p1">
              <a:extLst>
                <a:ext uri="{FF2B5EF4-FFF2-40B4-BE49-F238E27FC236}">
                  <a16:creationId xmlns:a16="http://schemas.microsoft.com/office/drawing/2014/main" id="{ACEF5692-2085-B306-C384-85B7773CCB47}"/>
                </a:ext>
              </a:extLst>
            </p:cNvPr>
            <p:cNvSpPr/>
            <p:nvPr/>
          </p:nvSpPr>
          <p:spPr>
            <a:xfrm>
              <a:off x="5746980" y="1892830"/>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8" name="Google Shape;172;p1">
              <a:extLst>
                <a:ext uri="{FF2B5EF4-FFF2-40B4-BE49-F238E27FC236}">
                  <a16:creationId xmlns:a16="http://schemas.microsoft.com/office/drawing/2014/main" id="{5F6C81C9-5155-D04C-0FB5-4081D7F33D05}"/>
                </a:ext>
              </a:extLst>
            </p:cNvPr>
            <p:cNvGrpSpPr/>
            <p:nvPr/>
          </p:nvGrpSpPr>
          <p:grpSpPr>
            <a:xfrm>
              <a:off x="5482658" y="2049084"/>
              <a:ext cx="1226684" cy="2174573"/>
              <a:chOff x="1052511" y="1330038"/>
              <a:chExt cx="1828802" cy="3241963"/>
            </a:xfrm>
          </p:grpSpPr>
          <p:sp>
            <p:nvSpPr>
              <p:cNvPr id="89" name="Google Shape;173;p1">
                <a:extLst>
                  <a:ext uri="{FF2B5EF4-FFF2-40B4-BE49-F238E27FC236}">
                    <a16:creationId xmlns:a16="http://schemas.microsoft.com/office/drawing/2014/main" id="{77A3562C-D302-3B5A-D4AE-63FDFBC01F0C}"/>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F370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174;p1">
                <a:extLst>
                  <a:ext uri="{FF2B5EF4-FFF2-40B4-BE49-F238E27FC236}">
                    <a16:creationId xmlns:a16="http://schemas.microsoft.com/office/drawing/2014/main" id="{4FF1046B-A72E-517D-AA93-2C4985F87CA8}"/>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D85C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nvGrpSpPr>
          <p:cNvPr id="95" name="Google Shape;175;p1">
            <a:extLst>
              <a:ext uri="{FF2B5EF4-FFF2-40B4-BE49-F238E27FC236}">
                <a16:creationId xmlns:a16="http://schemas.microsoft.com/office/drawing/2014/main" id="{F663D46C-C1EF-055A-6AEF-9AAF23DDB30F}"/>
              </a:ext>
            </a:extLst>
          </p:cNvPr>
          <p:cNvGrpSpPr/>
          <p:nvPr/>
        </p:nvGrpSpPr>
        <p:grpSpPr>
          <a:xfrm>
            <a:off x="5482658" y="842055"/>
            <a:ext cx="1226684" cy="3381602"/>
            <a:chOff x="5482658" y="842055"/>
            <a:chExt cx="1226684" cy="3381602"/>
          </a:xfrm>
        </p:grpSpPr>
        <p:grpSp>
          <p:nvGrpSpPr>
            <p:cNvPr id="97" name="Google Shape;177;p1">
              <a:extLst>
                <a:ext uri="{FF2B5EF4-FFF2-40B4-BE49-F238E27FC236}">
                  <a16:creationId xmlns:a16="http://schemas.microsoft.com/office/drawing/2014/main" id="{9795802D-86B4-51F8-A872-BEA6624702A1}"/>
                </a:ext>
              </a:extLst>
            </p:cNvPr>
            <p:cNvGrpSpPr/>
            <p:nvPr/>
          </p:nvGrpSpPr>
          <p:grpSpPr>
            <a:xfrm>
              <a:off x="5482658" y="842055"/>
              <a:ext cx="1226684" cy="2174573"/>
              <a:chOff x="1052511" y="1330038"/>
              <a:chExt cx="1828802" cy="3241963"/>
            </a:xfrm>
          </p:grpSpPr>
          <p:sp>
            <p:nvSpPr>
              <p:cNvPr id="106" name="Google Shape;178;p1">
                <a:extLst>
                  <a:ext uri="{FF2B5EF4-FFF2-40B4-BE49-F238E27FC236}">
                    <a16:creationId xmlns:a16="http://schemas.microsoft.com/office/drawing/2014/main" id="{B95313D7-35B3-CE6E-5EB5-05ECB2C69354}"/>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6B7E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79;p1">
                <a:extLst>
                  <a:ext uri="{FF2B5EF4-FFF2-40B4-BE49-F238E27FC236}">
                    <a16:creationId xmlns:a16="http://schemas.microsoft.com/office/drawing/2014/main" id="{988D2B52-0034-0C58-60EC-83E2ECF5E9EC}"/>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5565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8" name="Google Shape;180;p1">
              <a:extLst>
                <a:ext uri="{FF2B5EF4-FFF2-40B4-BE49-F238E27FC236}">
                  <a16:creationId xmlns:a16="http://schemas.microsoft.com/office/drawing/2014/main" id="{10EC10E0-7DC7-AD12-CB21-DB9B2DC5C4FE}"/>
                </a:ext>
              </a:extLst>
            </p:cNvPr>
            <p:cNvSpPr/>
            <p:nvPr/>
          </p:nvSpPr>
          <p:spPr>
            <a:xfrm>
              <a:off x="5746980" y="1271059"/>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9" name="Google Shape;181;p1">
              <a:extLst>
                <a:ext uri="{FF2B5EF4-FFF2-40B4-BE49-F238E27FC236}">
                  <a16:creationId xmlns:a16="http://schemas.microsoft.com/office/drawing/2014/main" id="{77CF20DA-E128-9744-DAFA-D9AA3BF78538}"/>
                </a:ext>
              </a:extLst>
            </p:cNvPr>
            <p:cNvGrpSpPr/>
            <p:nvPr/>
          </p:nvGrpSpPr>
          <p:grpSpPr>
            <a:xfrm>
              <a:off x="5482658" y="1427313"/>
              <a:ext cx="1226684" cy="2174573"/>
              <a:chOff x="1052511" y="1330038"/>
              <a:chExt cx="1828802" cy="3241963"/>
            </a:xfrm>
          </p:grpSpPr>
          <p:sp>
            <p:nvSpPr>
              <p:cNvPr id="104" name="Google Shape;182;p1">
                <a:extLst>
                  <a:ext uri="{FF2B5EF4-FFF2-40B4-BE49-F238E27FC236}">
                    <a16:creationId xmlns:a16="http://schemas.microsoft.com/office/drawing/2014/main" id="{E645A92E-7050-6106-3071-AAFCD8F402EC}"/>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9EB3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83;p1">
                <a:extLst>
                  <a:ext uri="{FF2B5EF4-FFF2-40B4-BE49-F238E27FC236}">
                    <a16:creationId xmlns:a16="http://schemas.microsoft.com/office/drawing/2014/main" id="{21776784-FD5B-50F0-41E1-8536601CD69F}"/>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8196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00" name="Google Shape;184;p1">
              <a:extLst>
                <a:ext uri="{FF2B5EF4-FFF2-40B4-BE49-F238E27FC236}">
                  <a16:creationId xmlns:a16="http://schemas.microsoft.com/office/drawing/2014/main" id="{4B248CEB-5348-109F-3121-F13686262B70}"/>
                </a:ext>
              </a:extLst>
            </p:cNvPr>
            <p:cNvSpPr/>
            <p:nvPr/>
          </p:nvSpPr>
          <p:spPr>
            <a:xfrm>
              <a:off x="5746980" y="1892830"/>
              <a:ext cx="705936" cy="561402"/>
            </a:xfrm>
            <a:prstGeom prst="triangle">
              <a:avLst>
                <a:gd name="adj" fmla="val 50000"/>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1" name="Google Shape;185;p1">
              <a:extLst>
                <a:ext uri="{FF2B5EF4-FFF2-40B4-BE49-F238E27FC236}">
                  <a16:creationId xmlns:a16="http://schemas.microsoft.com/office/drawing/2014/main" id="{579AEA55-C691-29E1-98E3-DD4C2619D074}"/>
                </a:ext>
              </a:extLst>
            </p:cNvPr>
            <p:cNvGrpSpPr/>
            <p:nvPr/>
          </p:nvGrpSpPr>
          <p:grpSpPr>
            <a:xfrm>
              <a:off x="5482658" y="2049084"/>
              <a:ext cx="1226684" cy="2174573"/>
              <a:chOff x="1052511" y="1330038"/>
              <a:chExt cx="1828802" cy="3241963"/>
            </a:xfrm>
          </p:grpSpPr>
          <p:sp>
            <p:nvSpPr>
              <p:cNvPr id="102" name="Google Shape;186;p1">
                <a:extLst>
                  <a:ext uri="{FF2B5EF4-FFF2-40B4-BE49-F238E27FC236}">
                    <a16:creationId xmlns:a16="http://schemas.microsoft.com/office/drawing/2014/main" id="{BED59851-C4F3-1003-3257-1241B751BF36}"/>
                  </a:ext>
                </a:extLst>
              </p:cNvPr>
              <p:cNvSpPr/>
              <p:nvPr/>
            </p:nvSpPr>
            <p:spPr>
              <a:xfrm rot="-5400000">
                <a:off x="-111148" y="2495183"/>
                <a:ext cx="3240476" cy="913158"/>
              </a:xfrm>
              <a:custGeom>
                <a:avLst/>
                <a:gdLst/>
                <a:ahLst/>
                <a:cxnLst/>
                <a:rect l="l" t="t" r="r" b="b"/>
                <a:pathLst>
                  <a:path w="3240476" h="913158" extrusionOk="0">
                    <a:moveTo>
                      <a:pt x="3240476" y="913158"/>
                    </a:moveTo>
                    <a:lnTo>
                      <a:pt x="0" y="913157"/>
                    </a:lnTo>
                    <a:lnTo>
                      <a:pt x="0" y="0"/>
                    </a:lnTo>
                    <a:lnTo>
                      <a:pt x="2147445" y="1"/>
                    </a:lnTo>
                    <a:lnTo>
                      <a:pt x="3240476" y="913158"/>
                    </a:lnTo>
                    <a:close/>
                  </a:path>
                </a:pathLst>
              </a:custGeom>
              <a:solidFill>
                <a:srgbClr val="C1D6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87;p1">
                <a:extLst>
                  <a:ext uri="{FF2B5EF4-FFF2-40B4-BE49-F238E27FC236}">
                    <a16:creationId xmlns:a16="http://schemas.microsoft.com/office/drawing/2014/main" id="{0B49B4EB-82AB-D061-621B-AA7EA02EAD8C}"/>
                  </a:ext>
                </a:extLst>
              </p:cNvPr>
              <p:cNvSpPr/>
              <p:nvPr/>
            </p:nvSpPr>
            <p:spPr>
              <a:xfrm rot="-5400000">
                <a:off x="802509" y="2493197"/>
                <a:ext cx="3241963" cy="915644"/>
              </a:xfrm>
              <a:custGeom>
                <a:avLst/>
                <a:gdLst/>
                <a:ahLst/>
                <a:cxnLst/>
                <a:rect l="l" t="t" r="r" b="b"/>
                <a:pathLst>
                  <a:path w="3241963" h="915644" extrusionOk="0">
                    <a:moveTo>
                      <a:pt x="3241963" y="1244"/>
                    </a:moveTo>
                    <a:lnTo>
                      <a:pt x="2147444" y="915644"/>
                    </a:lnTo>
                    <a:lnTo>
                      <a:pt x="0" y="915643"/>
                    </a:lnTo>
                    <a:lnTo>
                      <a:pt x="0" y="0"/>
                    </a:lnTo>
                    <a:lnTo>
                      <a:pt x="3240476" y="1"/>
                    </a:lnTo>
                    <a:lnTo>
                      <a:pt x="3241963" y="1244"/>
                    </a:lnTo>
                    <a:close/>
                  </a:path>
                </a:pathLst>
              </a:custGeom>
              <a:solidFill>
                <a:srgbClr val="9EB3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nvGrpSpPr>
          <p:cNvPr id="108" name="Google Shape;188;p1">
            <a:extLst>
              <a:ext uri="{FF2B5EF4-FFF2-40B4-BE49-F238E27FC236}">
                <a16:creationId xmlns:a16="http://schemas.microsoft.com/office/drawing/2014/main" id="{1D3DCEAF-70DD-6706-C6AE-7AADD6B9E3D2}"/>
              </a:ext>
            </a:extLst>
          </p:cNvPr>
          <p:cNvGrpSpPr/>
          <p:nvPr/>
        </p:nvGrpSpPr>
        <p:grpSpPr>
          <a:xfrm>
            <a:off x="5181600" y="2514600"/>
            <a:ext cx="1828800" cy="1828800"/>
            <a:chOff x="5181600" y="2514600"/>
            <a:chExt cx="1828800" cy="1828800"/>
          </a:xfrm>
        </p:grpSpPr>
        <p:sp>
          <p:nvSpPr>
            <p:cNvPr id="109" name="Google Shape;189;p1">
              <a:extLst>
                <a:ext uri="{FF2B5EF4-FFF2-40B4-BE49-F238E27FC236}">
                  <a16:creationId xmlns:a16="http://schemas.microsoft.com/office/drawing/2014/main" id="{8C229DAF-0368-2D13-A894-0C24638603B3}"/>
                </a:ext>
              </a:extLst>
            </p:cNvPr>
            <p:cNvSpPr/>
            <p:nvPr/>
          </p:nvSpPr>
          <p:spPr>
            <a:xfrm>
              <a:off x="5181600" y="2514600"/>
              <a:ext cx="1828800" cy="1828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90;p1">
              <a:extLst>
                <a:ext uri="{FF2B5EF4-FFF2-40B4-BE49-F238E27FC236}">
                  <a16:creationId xmlns:a16="http://schemas.microsoft.com/office/drawing/2014/main" id="{B94233CF-543B-8749-33E4-11C9AA642852}"/>
                </a:ext>
              </a:extLst>
            </p:cNvPr>
            <p:cNvSpPr txBox="1"/>
            <p:nvPr/>
          </p:nvSpPr>
          <p:spPr>
            <a:xfrm>
              <a:off x="5490483" y="2739148"/>
              <a:ext cx="1204956"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0" i="0" u="none" strike="noStrike" cap="none" dirty="0">
                  <a:solidFill>
                    <a:srgbClr val="3F3F3F"/>
                  </a:solidFill>
                  <a:latin typeface="Oswald"/>
                  <a:ea typeface="Oswald"/>
                  <a:cs typeface="Oswald"/>
                  <a:sym typeface="Oswald"/>
                </a:rPr>
                <a:t>8</a:t>
              </a:r>
              <a:endParaRPr dirty="0"/>
            </a:p>
          </p:txBody>
        </p:sp>
        <p:sp>
          <p:nvSpPr>
            <p:cNvPr id="111" name="Google Shape;191;p1">
              <a:extLst>
                <a:ext uri="{FF2B5EF4-FFF2-40B4-BE49-F238E27FC236}">
                  <a16:creationId xmlns:a16="http://schemas.microsoft.com/office/drawing/2014/main" id="{1EA8DCD4-53FD-6C88-12B0-87B654EB8EF4}"/>
                </a:ext>
              </a:extLst>
            </p:cNvPr>
            <p:cNvSpPr txBox="1"/>
            <p:nvPr/>
          </p:nvSpPr>
          <p:spPr>
            <a:xfrm>
              <a:off x="5497829" y="3671242"/>
              <a:ext cx="1189891"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dirty="0">
                  <a:solidFill>
                    <a:schemeClr val="bg1">
                      <a:lumMod val="95000"/>
                      <a:lumOff val="5000"/>
                    </a:schemeClr>
                  </a:solidFill>
                </a:rPr>
                <a:t>Suggestions</a:t>
              </a:r>
              <a:endParaRPr sz="1600" dirty="0">
                <a:solidFill>
                  <a:schemeClr val="bg1">
                    <a:lumMod val="95000"/>
                    <a:lumOff val="5000"/>
                  </a:schemeClr>
                </a:solidFill>
              </a:endParaRPr>
            </a:p>
          </p:txBody>
        </p:sp>
      </p:grpSp>
      <p:sp>
        <p:nvSpPr>
          <p:cNvPr id="114" name="Google Shape;194;p1">
            <a:extLst>
              <a:ext uri="{FF2B5EF4-FFF2-40B4-BE49-F238E27FC236}">
                <a16:creationId xmlns:a16="http://schemas.microsoft.com/office/drawing/2014/main" id="{8FF613A4-F355-A796-8D31-06935EDADE65}"/>
              </a:ext>
            </a:extLst>
          </p:cNvPr>
          <p:cNvSpPr txBox="1"/>
          <p:nvPr/>
        </p:nvSpPr>
        <p:spPr>
          <a:xfrm>
            <a:off x="3737660" y="0"/>
            <a:ext cx="4951158" cy="954067"/>
          </a:xfrm>
          <a:prstGeom prst="rect">
            <a:avLst/>
          </a:prstGeom>
          <a:noFill/>
          <a:ln>
            <a:noFill/>
          </a:ln>
        </p:spPr>
        <p:txBody>
          <a:bodyPr spcFirstLastPara="1" wrap="square" lIns="91425" tIns="45700" rIns="91425" bIns="45700" anchor="t" anchorCtr="0">
            <a:spAutoFit/>
          </a:bodyPr>
          <a:lstStyle/>
          <a:p>
            <a:pPr marR="0" lvl="0" rtl="0">
              <a:spcBef>
                <a:spcPts val="0"/>
              </a:spcBef>
              <a:spcAft>
                <a:spcPts val="0"/>
              </a:spcAft>
            </a:pPr>
            <a:r>
              <a:rPr lang="en-US" sz="1400" dirty="0">
                <a:solidFill>
                  <a:schemeClr val="bg1"/>
                </a:solidFill>
                <a:latin typeface="Bahnschrift SemiBold" panose="020B0502040204020203" pitchFamily="34" charset="0"/>
              </a:rPr>
              <a:t>1. Recognition and Rewards: Implement recognition and reward programs to acknowledge and celebrate employee contributions. Feeling valued and appreciated at work can improve employee morale and reduce attrition.</a:t>
            </a:r>
            <a:endParaRPr sz="1400" dirty="0">
              <a:solidFill>
                <a:schemeClr val="bg1"/>
              </a:solidFill>
              <a:latin typeface="Bahnschrift SemiBold" panose="020B0502040204020203" pitchFamily="34" charset="0"/>
            </a:endParaRPr>
          </a:p>
        </p:txBody>
      </p:sp>
      <p:sp>
        <p:nvSpPr>
          <p:cNvPr id="117" name="Google Shape;197;p1">
            <a:extLst>
              <a:ext uri="{FF2B5EF4-FFF2-40B4-BE49-F238E27FC236}">
                <a16:creationId xmlns:a16="http://schemas.microsoft.com/office/drawing/2014/main" id="{E9F51797-A15D-9EF8-2EEC-83E674E54A7C}"/>
              </a:ext>
            </a:extLst>
          </p:cNvPr>
          <p:cNvSpPr txBox="1"/>
          <p:nvPr/>
        </p:nvSpPr>
        <p:spPr>
          <a:xfrm>
            <a:off x="7832220" y="1012753"/>
            <a:ext cx="4356605" cy="1169511"/>
          </a:xfrm>
          <a:prstGeom prst="rect">
            <a:avLst/>
          </a:prstGeom>
          <a:noFill/>
          <a:ln>
            <a:noFill/>
          </a:ln>
        </p:spPr>
        <p:txBody>
          <a:bodyPr spcFirstLastPara="1" wrap="square" lIns="91425" tIns="45700" rIns="91425" bIns="45700" anchor="t" anchorCtr="0">
            <a:spAutoFit/>
          </a:bodyPr>
          <a:lstStyle/>
          <a:p>
            <a:pPr lvl="0"/>
            <a:r>
              <a:rPr lang="en-US" sz="1400" dirty="0">
                <a:solidFill>
                  <a:schemeClr val="bg1"/>
                </a:solidFill>
                <a:latin typeface="Bahnschrift SemiBold" panose="020B0502040204020203" pitchFamily="34" charset="0"/>
              </a:rPr>
              <a:t>2. Communication and Transparency: Maintain open and transparent communication with employees. Keep them informed about company goals, changes, and initiatives. Feeling connected to the mission can improve employee engage organization’s retention.</a:t>
            </a:r>
            <a:endParaRPr sz="1400" dirty="0">
              <a:solidFill>
                <a:schemeClr val="bg1"/>
              </a:solidFill>
              <a:latin typeface="Bahnschrift SemiBold" panose="020B0502040204020203" pitchFamily="34" charset="0"/>
            </a:endParaRPr>
          </a:p>
        </p:txBody>
      </p:sp>
      <p:sp>
        <p:nvSpPr>
          <p:cNvPr id="120" name="Google Shape;200;p1">
            <a:extLst>
              <a:ext uri="{FF2B5EF4-FFF2-40B4-BE49-F238E27FC236}">
                <a16:creationId xmlns:a16="http://schemas.microsoft.com/office/drawing/2014/main" id="{76F2E2D9-24C0-4753-0DE7-EDDA0C80BF37}"/>
              </a:ext>
            </a:extLst>
          </p:cNvPr>
          <p:cNvSpPr txBox="1"/>
          <p:nvPr/>
        </p:nvSpPr>
        <p:spPr>
          <a:xfrm>
            <a:off x="8622543" y="2809606"/>
            <a:ext cx="3544071" cy="1169511"/>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400" dirty="0">
                <a:solidFill>
                  <a:schemeClr val="bg1"/>
                </a:solidFill>
                <a:latin typeface="Bahnschrift SemiBold" panose="020B0502040204020203" pitchFamily="34" charset="0"/>
              </a:rPr>
              <a:t>3. Exit Interviews: Conduct exit interviews with departing employees to gather insights on their reasons for leaving. Use this feedback to make improvements and refine retention strategies.</a:t>
            </a:r>
            <a:endParaRPr sz="1400" dirty="0">
              <a:solidFill>
                <a:schemeClr val="bg1"/>
              </a:solidFill>
              <a:latin typeface="Bahnschrift SemiBold" panose="020B0502040204020203" pitchFamily="34" charset="0"/>
            </a:endParaRPr>
          </a:p>
        </p:txBody>
      </p:sp>
      <p:sp>
        <p:nvSpPr>
          <p:cNvPr id="123" name="Google Shape;203;p1">
            <a:extLst>
              <a:ext uri="{FF2B5EF4-FFF2-40B4-BE49-F238E27FC236}">
                <a16:creationId xmlns:a16="http://schemas.microsoft.com/office/drawing/2014/main" id="{6B55BF84-09D0-CA07-7ADF-521E11D09F41}"/>
              </a:ext>
            </a:extLst>
          </p:cNvPr>
          <p:cNvSpPr txBox="1"/>
          <p:nvPr/>
        </p:nvSpPr>
        <p:spPr>
          <a:xfrm>
            <a:off x="7759960" y="4774687"/>
            <a:ext cx="4428865" cy="1169511"/>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400" dirty="0">
                <a:latin typeface="Bahnschrift SemiBold" panose="020B0502040204020203" pitchFamily="34" charset="0"/>
              </a:rPr>
              <a:t>4. Performance-Based Pay: Implement performance-based pay structures that reward high-performing employees with competitive compensation. This can help retain top talent and motivate others to excel.</a:t>
            </a:r>
            <a:endParaRPr sz="1400" dirty="0">
              <a:latin typeface="Bahnschrift SemiBold" panose="020B0502040204020203" pitchFamily="34" charset="0"/>
            </a:endParaRPr>
          </a:p>
        </p:txBody>
      </p:sp>
      <p:sp>
        <p:nvSpPr>
          <p:cNvPr id="126" name="Google Shape;206;p1">
            <a:extLst>
              <a:ext uri="{FF2B5EF4-FFF2-40B4-BE49-F238E27FC236}">
                <a16:creationId xmlns:a16="http://schemas.microsoft.com/office/drawing/2014/main" id="{C1083E18-F7AF-1B9A-1E45-342049E1A8A0}"/>
              </a:ext>
            </a:extLst>
          </p:cNvPr>
          <p:cNvSpPr txBox="1"/>
          <p:nvPr/>
        </p:nvSpPr>
        <p:spPr>
          <a:xfrm>
            <a:off x="3944160" y="5873811"/>
            <a:ext cx="4744658" cy="954067"/>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400" dirty="0">
                <a:latin typeface="Bahnschrift SemiBold" panose="020B0502040204020203" pitchFamily="34" charset="0"/>
              </a:rPr>
              <a:t>5. Regular Salary Reviews: Implement regular salary reviews and adjustments to keep pace with changes in the job market and cost of living. This can prevent employees from feeling that their salaries are stagnant. </a:t>
            </a:r>
            <a:endParaRPr sz="1400" dirty="0">
              <a:latin typeface="Bahnschrift SemiBold" panose="020B0502040204020203" pitchFamily="34" charset="0"/>
            </a:endParaRPr>
          </a:p>
        </p:txBody>
      </p:sp>
      <p:sp>
        <p:nvSpPr>
          <p:cNvPr id="129" name="Google Shape;209;p1">
            <a:extLst>
              <a:ext uri="{FF2B5EF4-FFF2-40B4-BE49-F238E27FC236}">
                <a16:creationId xmlns:a16="http://schemas.microsoft.com/office/drawing/2014/main" id="{672C3190-B51A-E9AD-682A-37C4B994F549}"/>
              </a:ext>
            </a:extLst>
          </p:cNvPr>
          <p:cNvSpPr txBox="1"/>
          <p:nvPr/>
        </p:nvSpPr>
        <p:spPr>
          <a:xfrm>
            <a:off x="116301" y="4550811"/>
            <a:ext cx="4415593" cy="1600398"/>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400" dirty="0">
                <a:latin typeface="Bahnschrift SemiBold" panose="020B0502040204020203" pitchFamily="34" charset="0"/>
              </a:rPr>
              <a:t> 6. Consistency in Average Total Working Years: The data indicates a relatively consistent average total working years across different departments, with values ranging from 20.30 to 20.65 years. This suggests that, on average, employees in these departments have a similar level of overall work experience.</a:t>
            </a:r>
            <a:endParaRPr sz="1400" dirty="0">
              <a:latin typeface="Bahnschrift SemiBold" panose="020B0502040204020203" pitchFamily="34" charset="0"/>
            </a:endParaRPr>
          </a:p>
        </p:txBody>
      </p:sp>
      <p:sp>
        <p:nvSpPr>
          <p:cNvPr id="135" name="Google Shape;215;p1">
            <a:extLst>
              <a:ext uri="{FF2B5EF4-FFF2-40B4-BE49-F238E27FC236}">
                <a16:creationId xmlns:a16="http://schemas.microsoft.com/office/drawing/2014/main" id="{7E76D606-447D-E1B9-C386-272FDFBF680C}"/>
              </a:ext>
            </a:extLst>
          </p:cNvPr>
          <p:cNvSpPr txBox="1"/>
          <p:nvPr/>
        </p:nvSpPr>
        <p:spPr>
          <a:xfrm>
            <a:off x="285633" y="1102536"/>
            <a:ext cx="4228398" cy="1169511"/>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400" dirty="0">
                <a:solidFill>
                  <a:schemeClr val="bg1"/>
                </a:solidFill>
                <a:latin typeface="Bahnschrift SemiBold" panose="020B0502040204020203" pitchFamily="34" charset="0"/>
              </a:rPr>
              <a:t>8. Long-Term Incentives: Consider long-term incentive programs that reward employees for their extended tenure with the organization. This can be in the form of additional benefits, stock options, or unique privileges.</a:t>
            </a:r>
            <a:endParaRPr sz="1400" dirty="0">
              <a:solidFill>
                <a:schemeClr val="bg1"/>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1AC75155-12EB-42AC-BDC9-29C0A942C3FF}"/>
              </a:ext>
            </a:extLst>
          </p:cNvPr>
          <p:cNvSpPr txBox="1"/>
          <p:nvPr/>
        </p:nvSpPr>
        <p:spPr>
          <a:xfrm>
            <a:off x="49060" y="2750536"/>
            <a:ext cx="3604857" cy="1384995"/>
          </a:xfrm>
          <a:prstGeom prst="rect">
            <a:avLst/>
          </a:prstGeom>
          <a:noFill/>
        </p:spPr>
        <p:txBody>
          <a:bodyPr wrap="square">
            <a:spAutoFit/>
          </a:bodyPr>
          <a:lstStyle/>
          <a:p>
            <a:r>
              <a:rPr lang="en-IN" sz="1400" dirty="0">
                <a:solidFill>
                  <a:schemeClr val="bg1"/>
                </a:solidFill>
                <a:latin typeface="Bahnschrift SemiBold" panose="020B0502040204020203" pitchFamily="34" charset="0"/>
              </a:rPr>
              <a:t>7. Flexible Work Arrangements: Implement flexible work arrangements where feasible, such as remote work options, flexible hours, or compressed workweeks. This can help employees better balance their personal and professional lives.</a:t>
            </a:r>
          </a:p>
        </p:txBody>
      </p:sp>
    </p:spTree>
    <p:extLst>
      <p:ext uri="{BB962C8B-B14F-4D97-AF65-F5344CB8AC3E}">
        <p14:creationId xmlns:p14="http://schemas.microsoft.com/office/powerpoint/2010/main" val="39626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500"/>
                                        <p:tgtEl>
                                          <p:spTgt spid="108"/>
                                        </p:tgtEl>
                                        <p:attrNameLst>
                                          <p:attrName>ppt_w</p:attrName>
                                        </p:attrNameLst>
                                      </p:cBhvr>
                                      <p:tavLst>
                                        <p:tav tm="0">
                                          <p:val>
                                            <p:strVal val="0"/>
                                          </p:val>
                                        </p:tav>
                                        <p:tav tm="100000">
                                          <p:val>
                                            <p:strVal val="#ppt_w"/>
                                          </p:val>
                                        </p:tav>
                                      </p:tavLst>
                                    </p:anim>
                                    <p:anim calcmode="lin" valueType="num">
                                      <p:cBhvr additive="base">
                                        <p:cTn id="8" dur="500"/>
                                        <p:tgtEl>
                                          <p:spTgt spid="108"/>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p:tgtEl>
                                          <p:spTgt spid="95"/>
                                        </p:tgtEl>
                                        <p:attrNameLst>
                                          <p:attrName>ppt_w</p:attrName>
                                        </p:attrNameLst>
                                      </p:cBhvr>
                                      <p:tavLst>
                                        <p:tav tm="0">
                                          <p:val>
                                            <p:strVal val="0"/>
                                          </p:val>
                                        </p:tav>
                                        <p:tav tm="100000">
                                          <p:val>
                                            <p:strVal val="#ppt_w"/>
                                          </p:val>
                                        </p:tav>
                                      </p:tavLst>
                                    </p:anim>
                                    <p:anim calcmode="lin" valueType="num">
                                      <p:cBhvr additive="base">
                                        <p:cTn id="13" dur="500"/>
                                        <p:tgtEl>
                                          <p:spTgt spid="95"/>
                                        </p:tgtEl>
                                        <p:attrNameLst>
                                          <p:attrName>ppt_h</p:attrName>
                                        </p:attrNameLst>
                                      </p:cBhvr>
                                      <p:tavLst>
                                        <p:tav tm="0">
                                          <p:val>
                                            <p:str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ppt_w</p:attrName>
                                        </p:attrNameLst>
                                      </p:cBhvr>
                                      <p:tavLst>
                                        <p:tav tm="0">
                                          <p:val>
                                            <p:strVal val="0"/>
                                          </p:val>
                                        </p:tav>
                                        <p:tav tm="100000">
                                          <p:val>
                                            <p:strVal val="#ppt_w"/>
                                          </p:val>
                                        </p:tav>
                                      </p:tavLst>
                                    </p:anim>
                                    <p:anim calcmode="lin" valueType="num">
                                      <p:cBhvr additive="base">
                                        <p:cTn id="17" dur="500"/>
                                        <p:tgtEl>
                                          <p:spTgt spid="4"/>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additive="base">
                                        <p:cTn id="20" dur="500"/>
                                        <p:tgtEl>
                                          <p:spTgt spid="56"/>
                                        </p:tgtEl>
                                        <p:attrNameLst>
                                          <p:attrName>ppt_w</p:attrName>
                                        </p:attrNameLst>
                                      </p:cBhvr>
                                      <p:tavLst>
                                        <p:tav tm="0">
                                          <p:val>
                                            <p:strVal val="0"/>
                                          </p:val>
                                        </p:tav>
                                        <p:tav tm="100000">
                                          <p:val>
                                            <p:strVal val="#ppt_w"/>
                                          </p:val>
                                        </p:tav>
                                      </p:tavLst>
                                    </p:anim>
                                    <p:anim calcmode="lin" valueType="num">
                                      <p:cBhvr additive="base">
                                        <p:cTn id="21" dur="500"/>
                                        <p:tgtEl>
                                          <p:spTgt spid="56"/>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p:tgtEl>
                                          <p:spTgt spid="17"/>
                                        </p:tgtEl>
                                        <p:attrNameLst>
                                          <p:attrName>ppt_w</p:attrName>
                                        </p:attrNameLst>
                                      </p:cBhvr>
                                      <p:tavLst>
                                        <p:tav tm="0">
                                          <p:val>
                                            <p:strVal val="0"/>
                                          </p:val>
                                        </p:tav>
                                        <p:tav tm="100000">
                                          <p:val>
                                            <p:strVal val="#ppt_w"/>
                                          </p:val>
                                        </p:tav>
                                      </p:tavLst>
                                    </p:anim>
                                    <p:anim calcmode="lin" valueType="num">
                                      <p:cBhvr additive="base">
                                        <p:cTn id="25" dur="500"/>
                                        <p:tgtEl>
                                          <p:spTgt spid="17"/>
                                        </p:tgtEl>
                                        <p:attrNameLst>
                                          <p:attrName>ppt_h</p:attrName>
                                        </p:attrNameLst>
                                      </p:cBhvr>
                                      <p:tavLst>
                                        <p:tav tm="0">
                                          <p:val>
                                            <p:str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p:tgtEl>
                                          <p:spTgt spid="69"/>
                                        </p:tgtEl>
                                        <p:attrNameLst>
                                          <p:attrName>ppt_w</p:attrName>
                                        </p:attrNameLst>
                                      </p:cBhvr>
                                      <p:tavLst>
                                        <p:tav tm="0">
                                          <p:val>
                                            <p:strVal val="0"/>
                                          </p:val>
                                        </p:tav>
                                        <p:tav tm="100000">
                                          <p:val>
                                            <p:strVal val="#ppt_w"/>
                                          </p:val>
                                        </p:tav>
                                      </p:tavLst>
                                    </p:anim>
                                    <p:anim calcmode="lin" valueType="num">
                                      <p:cBhvr additive="base">
                                        <p:cTn id="29" dur="500"/>
                                        <p:tgtEl>
                                          <p:spTgt spid="69"/>
                                        </p:tgtEl>
                                        <p:attrNameLst>
                                          <p:attrName>ppt_h</p:attrName>
                                        </p:attrNameLst>
                                      </p:cBhvr>
                                      <p:tavLst>
                                        <p:tav tm="0">
                                          <p:val>
                                            <p:str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ppt_w</p:attrName>
                                        </p:attrNameLst>
                                      </p:cBhvr>
                                      <p:tavLst>
                                        <p:tav tm="0">
                                          <p:val>
                                            <p:strVal val="0"/>
                                          </p:val>
                                        </p:tav>
                                        <p:tav tm="100000">
                                          <p:val>
                                            <p:strVal val="#ppt_w"/>
                                          </p:val>
                                        </p:tav>
                                      </p:tavLst>
                                    </p:anim>
                                    <p:anim calcmode="lin" valueType="num">
                                      <p:cBhvr additive="base">
                                        <p:cTn id="33" dur="500"/>
                                        <p:tgtEl>
                                          <p:spTgt spid="30"/>
                                        </p:tgtEl>
                                        <p:attrNameLst>
                                          <p:attrName>ppt_h</p:attrName>
                                        </p:attrNameLst>
                                      </p:cBhvr>
                                      <p:tavLst>
                                        <p:tav tm="0">
                                          <p:val>
                                            <p:strVal val="0"/>
                                          </p:val>
                                        </p:tav>
                                        <p:tav tm="100000">
                                          <p:val>
                                            <p:strVal val="#ppt_h"/>
                                          </p:val>
                                        </p:tav>
                                      </p:tavLst>
                                    </p:anim>
                                  </p:childTnLst>
                                </p:cTn>
                              </p:par>
                              <p:par>
                                <p:cTn id="34" presetID="23" presetClass="entr" presetSubtype="16" fill="hold" nodeType="withEffect">
                                  <p:stCondLst>
                                    <p:cond delay="0"/>
                                  </p:stCondLst>
                                  <p:childTnLst>
                                    <p:set>
                                      <p:cBhvr>
                                        <p:cTn id="35" dur="1" fill="hold">
                                          <p:stCondLst>
                                            <p:cond delay="0"/>
                                          </p:stCondLst>
                                        </p:cTn>
                                        <p:tgtEl>
                                          <p:spTgt spid="82"/>
                                        </p:tgtEl>
                                        <p:attrNameLst>
                                          <p:attrName>style.visibility</p:attrName>
                                        </p:attrNameLst>
                                      </p:cBhvr>
                                      <p:to>
                                        <p:strVal val="visible"/>
                                      </p:to>
                                    </p:set>
                                    <p:anim calcmode="lin" valueType="num">
                                      <p:cBhvr additive="base">
                                        <p:cTn id="36" dur="500"/>
                                        <p:tgtEl>
                                          <p:spTgt spid="82"/>
                                        </p:tgtEl>
                                        <p:attrNameLst>
                                          <p:attrName>ppt_w</p:attrName>
                                        </p:attrNameLst>
                                      </p:cBhvr>
                                      <p:tavLst>
                                        <p:tav tm="0">
                                          <p:val>
                                            <p:strVal val="0"/>
                                          </p:val>
                                        </p:tav>
                                        <p:tav tm="100000">
                                          <p:val>
                                            <p:strVal val="#ppt_w"/>
                                          </p:val>
                                        </p:tav>
                                      </p:tavLst>
                                    </p:anim>
                                    <p:anim calcmode="lin" valueType="num">
                                      <p:cBhvr additive="base">
                                        <p:cTn id="37" dur="500"/>
                                        <p:tgtEl>
                                          <p:spTgt spid="82"/>
                                        </p:tgtEl>
                                        <p:attrNameLst>
                                          <p:attrName>ppt_h</p:attrName>
                                        </p:attrNameLst>
                                      </p:cBhvr>
                                      <p:tavLst>
                                        <p:tav tm="0">
                                          <p:val>
                                            <p:strVal val="0"/>
                                          </p:val>
                                        </p:tav>
                                        <p:tav tm="100000">
                                          <p:val>
                                            <p:strVal val="#ppt_h"/>
                                          </p:val>
                                        </p:tav>
                                      </p:tavLst>
                                    </p:anim>
                                  </p:childTnLst>
                                </p:cTn>
                              </p:par>
                              <p:par>
                                <p:cTn id="38" presetID="23" presetClass="entr" presetSubtype="16"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500"/>
                                        <p:tgtEl>
                                          <p:spTgt spid="43"/>
                                        </p:tgtEl>
                                        <p:attrNameLst>
                                          <p:attrName>ppt_w</p:attrName>
                                        </p:attrNameLst>
                                      </p:cBhvr>
                                      <p:tavLst>
                                        <p:tav tm="0">
                                          <p:val>
                                            <p:strVal val="0"/>
                                          </p:val>
                                        </p:tav>
                                        <p:tav tm="100000">
                                          <p:val>
                                            <p:strVal val="#ppt_w"/>
                                          </p:val>
                                        </p:tav>
                                      </p:tavLst>
                                    </p:anim>
                                    <p:anim calcmode="lin" valueType="num">
                                      <p:cBhvr additive="base">
                                        <p:cTn id="41" dur="500"/>
                                        <p:tgtEl>
                                          <p:spTgt spid="4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541</TotalTime>
  <Words>2022</Words>
  <Application>Microsoft Office PowerPoint</Application>
  <PresentationFormat>Custom</PresentationFormat>
  <Paragraphs>78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Rounded MT Bold</vt:lpstr>
      <vt:lpstr>Bahnschrift SemiBold</vt:lpstr>
      <vt:lpstr>Calibri</vt:lpstr>
      <vt:lpstr>Century Gothic</vt:lpstr>
      <vt:lpstr>Open Sans Extrabold</vt:lpstr>
      <vt:lpstr>Oswald</vt:lpstr>
      <vt:lpstr>Tw Cen MT</vt:lpstr>
      <vt:lpstr>Wingdings 3</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Shoubhik Paul</dc:creator>
  <cp:lastModifiedBy>Shoubhik Paul</cp:lastModifiedBy>
  <cp:revision>22</cp:revision>
  <dcterms:created xsi:type="dcterms:W3CDTF">2023-10-24T09:31:21Z</dcterms:created>
  <dcterms:modified xsi:type="dcterms:W3CDTF">2023-10-31T07:28:28Z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