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2" r:id="rId4"/>
    <p:sldId id="258" r:id="rId5"/>
    <p:sldId id="259" r:id="rId6"/>
    <p:sldId id="257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C4CA8-C3A7-4D25-8039-B322C3AEB46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EDAF7-1577-43D2-997F-4E0E9F62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DC16-6031-16A8-3B7E-1ED1A5F22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0E4D-09D6-978A-942A-2F9CA5383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090F3-4832-E08F-E8BB-06F175CE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52ED-1905-42C9-892D-104C5B0D1D8F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CD532-269F-B6EC-6FEB-CFAE0E6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67-48B6-6B61-A6FA-EF56B9F9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0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17A-BED4-5C0B-241C-607B3C78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70A01-258C-3AA8-2C13-03E97F74F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1B96-3F95-97FD-D462-5573E077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C588-EC1B-4F61-B386-288C3FC5475E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69F8-1CDD-E491-4F9D-7D8B0784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9F65-1351-FAAE-6812-6F37C62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2A74-8E88-C825-018E-E0A7028F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B56B8-E29A-269F-D31E-054389BAA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F707-F4A4-D228-17E8-83526C9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E065-B62D-4864-AE5E-74F33929366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4F6B-6CAD-E538-D15B-ABD9B00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F3A6-1FA7-B32B-DAB3-261B99CD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BC5C-936D-36D5-058C-D1F35E438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002F3-B141-0CC1-997B-E666E2C1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7829-E190-60D3-E83E-DF4ABF79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82B-99D4-4E2F-8AE2-5F7DEC6C6FE8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2955-259E-CE29-9828-C896B41E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B744-645F-6E4C-D395-3FE0F88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6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76AE-0486-A81E-DFA4-A0A71A2D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87F0-9B10-7DC2-6A42-45B7E33E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1BC9-CC1E-1612-B9D8-178F514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EDB0-158D-40B9-BA89-577A92E76CD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4A80-2A9A-9EEB-009D-EE4C634E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CF2B-D9EF-DBD5-CD28-362558ED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A3CB-60F8-D6FA-2F2D-995F1D04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1BB0-589E-73E3-CBDE-9D7BFB79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EFA6-2A73-DB50-27E9-3E356B48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CA1E-16BE-4490-AF28-13A1C5ABC46E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7BBA-7C14-3033-3DF8-49B94672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A80A-DBD2-6C82-B80F-B5595A4E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428A-84C6-0A23-701C-7CB36984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8217-A731-34D1-0FB6-D432DAC84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6DFA-3D80-4C07-4F3A-5962CC00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AD397-4CA6-BF34-E721-A78F62B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269-7619-4A7E-A67B-7D55DEA3AD9C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72CB-D866-4F09-4C6C-CA70E50B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45E1-5A60-63A9-D27B-3F250BC6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8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E232-B599-3583-EE59-4B0B7BE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7D32-7F8D-EDDE-E20A-6718BF94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31B33-8DD9-E37A-5DCA-8C465DC9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9F7D8-C4A0-E2A5-CC95-39A4B0099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B5034-C092-BC55-7471-B6454318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1F314-99E0-FC47-0BD4-0FC07FED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625A-8678-4560-8841-F3213AAD4B5F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34422-F4B5-18C3-327E-8008E95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06FD-DE69-10ED-20E0-C1230C1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32AF-157B-B6AC-98FF-30A1D40B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21EA-57E3-49B3-E8E9-8BE253E4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3DA9-25ED-4171-82F4-3C4645605EF4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40602-775A-27BF-3DE8-621BF770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DA58-889A-EEE9-8C8A-92EBFD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2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F9BED-A643-CE14-86B8-64C71562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2C24-159D-48C3-84BA-ADC68215BF8A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E61FF-15F5-B8E4-69A4-3EA37674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E4A35-D49F-3B02-5B1B-2EDDE887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9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ECA4-361A-F765-854D-C5BE30B0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7251-B626-2BA5-670E-D1A215FA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D9A0-DD03-C73F-35D1-88995B17C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3252E-4AA4-09CE-9854-15C7E982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57FB-D5F0-4ED3-B832-AD04971B11DA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0818-ACA2-16F8-3484-5E3D01A2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7F62F-9848-97BB-DB6E-9843B1C5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96AB-0323-5A4E-7913-431E00E1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AC56-BE70-6AA6-D1F5-6B85E6B2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A320-A14C-B977-8E83-7209AC8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4AE2-9686-4CEB-BB92-45A8E48210B7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B5CE-493C-F8B5-5B11-C349C673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842F-C068-020A-D181-0881DAA6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BD49FAB0-E526-4C0F-9197-BF9631552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956B-2310-4361-43A9-FB6BAFF4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CCCEF-88F2-A300-4486-27513B223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4A9E-735C-8430-4833-37761D73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7F1E-3EA4-8FEE-BDFB-AB5D716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E9D8-9DC0-495F-BD5D-9563E1434E4E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BB1F-FF2D-3302-539B-8B251707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BF3F-F06D-D4B9-97B2-F017851E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2C22-723C-2D58-6E50-1BE67789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F882-4B4A-A02C-B8E5-DC870EAD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E9D2-38FB-8C1E-EA9D-90EA92A6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4979-AABF-4E1B-A62A-0430959ACF9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40BB3-82B9-893B-3735-7B607C35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6857-E22E-4799-7886-65EC24E0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1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514C-4351-7AA8-4751-F5CE3FB8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FBB0-0587-E47B-7831-3A63867A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91F5-52BE-B381-37BC-C5A6847B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7235-585D-4CF5-8D15-9BA485E595A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1BD7-10F0-81C7-B46A-331AC1B6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BA3C-0181-A2C3-0C69-3421F3CD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5A36-03C4-57A6-97FC-7F023CA8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2CFE-B6A8-BF6F-7006-745824BB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C6D2-FC4F-1256-63FE-CF366BB6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833-4F08-4126-B23B-F0D578CD8A7C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19C9-9E02-9643-2E85-647BFED8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9541-C830-DEFD-F6F9-647D8EEA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34A1-6730-F066-B75C-B3B1C19D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A618-0063-3475-B518-B80F4E1F2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819FF-325E-6267-43DC-AC4277AF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22A9-B8B8-F88B-1575-DF5E99CC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DC04-C038-4A3F-A662-C195CFFC5DE1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41AE-40F8-5C9A-1662-A77575F2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043A-150B-28D8-EAEE-6B51EF3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74D7-01DD-4269-46A3-024C2145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15D0-8B0B-2EB4-5451-3792E345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03E4-4299-2020-DB7E-9595CF77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5CCD8-A09C-94D2-9C44-930B4D73A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DF2C7-7803-37F9-EF89-7C3CC6EB8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8B412-933B-F812-44FF-7B4AF1B2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4D60-44BA-4D29-A462-90EB51837C12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16104-CF24-067E-2D20-A3E75CF0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7DD96-061F-A456-6228-B3830FC2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467-FD59-7AF5-3D40-74E60D1A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2114B-239F-28AE-3868-683F6588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1D18-63A6-4F1A-9ECD-2AFA0B3AAE63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49708-DD6E-B36C-2A89-1DA9F495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0D46E-6473-E6FE-3030-777E2706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2168C-BD35-26B8-9638-CF7ACA97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4DD0-7339-4539-A6AA-945A92179A28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65AD5-ABA7-AF98-F079-C46D69EF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4FD36-A059-F0E3-3B37-FFABBC03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51C5-5BA4-93FC-F0EA-5D03F2EF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C81-216B-DF18-537F-1AB4491D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D07D9-996D-E27E-92B1-ED9F8D9A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E774-18C5-2EA3-8E5D-D87CD193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2E63-BF70-4F8F-9A7A-967423517D80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8378-C819-4E8E-5EA2-1BAB80AB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81BF-9B14-7A13-A08C-4FB6F2A5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64FA-E3E3-2DD8-A0FD-2079DDB6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1FC3C-E807-4D8B-F651-71C95EE73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B336-066E-4B62-5E17-9193D5BE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0BA1D-B742-8CDD-B3E6-B95D2441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733C-2042-4CA2-A615-DF38CE208604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58FA-0E92-4108-842E-97C870CC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CFA0-8728-74D9-A4E9-7784E00F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68F45-EF9B-F73D-FEE3-21CB6FD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73548-20F0-8CE2-608A-B6898849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4198-9F97-D1DC-A4D9-F4F079BC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ADD8-7065-4869-B8DA-E182ED87CA1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6E3E-5437-46D4-D730-54978E354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62E6-3E4E-DA59-AE55-ADAC5793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FAB0-E526-4C0F-9197-BF9631552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F49FF-5234-B30E-AAA3-53CF2A3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0EAB-3B12-F946-7085-6B4EE23F3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05BF-B83B-B888-6B2E-091E6205A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B057-4F34-411B-ACE6-559A34262EE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3BE-153D-1FFC-F009-AF113E924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38B8-4137-729F-1FF0-A8DDDC4A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7BE2-BD50-4AD3-AACE-D03498AB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D7AD3-5FF7-8576-7E9A-D44545525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7" b="113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4279-291F-DCE4-A874-6360D675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925" y="850294"/>
            <a:ext cx="10058400" cy="16175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Health Care Insurance (HCI) Co.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6B5AA-39BE-9CF2-3D7A-04C57FE3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147321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Pipeline Integration</a:t>
            </a:r>
          </a:p>
          <a:p>
            <a:r>
              <a:rPr lang="en-US" dirty="0">
                <a:solidFill>
                  <a:srgbClr val="FFFFFF"/>
                </a:solidFill>
              </a:rPr>
              <a:t> Data Engineer </a:t>
            </a:r>
          </a:p>
          <a:p>
            <a:r>
              <a:rPr lang="en-US" dirty="0">
                <a:solidFill>
                  <a:srgbClr val="FFFFFF"/>
                </a:solidFill>
              </a:rPr>
              <a:t>Shourav Dey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B6A4-93A4-39C0-64F1-678B9457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D8DB-DDCD-9146-24CC-554BE3CF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EDCA-6BCC-B6B5-796F-9578CD57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of scalable, optimized and secure data pipeline.</a:t>
            </a:r>
          </a:p>
          <a:p>
            <a:r>
              <a:rPr lang="en-US" dirty="0"/>
              <a:t>Understanding Customer Behavior</a:t>
            </a:r>
          </a:p>
          <a:p>
            <a:r>
              <a:rPr lang="en-US" dirty="0"/>
              <a:t>Analyze Competitors’ data</a:t>
            </a:r>
          </a:p>
          <a:p>
            <a:r>
              <a:rPr lang="en-US" dirty="0"/>
              <a:t>Initiative to create customized offers and royalty programs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9CE6-85B6-A5B2-595E-4B9ABD33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5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0754-3391-EF63-95F3-AD3218EA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34A8-BC51-4ECA-A84F-A13902D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pipeline prototype will:</a:t>
            </a:r>
          </a:p>
          <a:p>
            <a:pPr lvl="1"/>
            <a:r>
              <a:rPr lang="en-US" dirty="0"/>
              <a:t>Boost revenue</a:t>
            </a:r>
          </a:p>
          <a:p>
            <a:pPr lvl="1"/>
            <a:r>
              <a:rPr lang="en-US" dirty="0"/>
              <a:t>Provide insights</a:t>
            </a:r>
          </a:p>
          <a:p>
            <a:pPr lvl="1"/>
            <a:r>
              <a:rPr lang="en-US" dirty="0"/>
              <a:t>Clean and validate data for decision making</a:t>
            </a:r>
          </a:p>
          <a:p>
            <a:pPr lvl="1"/>
            <a:r>
              <a:rPr lang="en-US" dirty="0"/>
              <a:t>Promote targeted marketing segmentation</a:t>
            </a:r>
          </a:p>
          <a:p>
            <a:pPr lvl="1"/>
            <a:r>
              <a:rPr lang="en-US" dirty="0"/>
              <a:t>Enable data scientists to perform hassle-free data analysis and deploy ML models.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47A3-7CE4-B664-2481-C2637CE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18F3-33F1-F4D6-2903-54F3F7C4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pPr algn="ctr"/>
            <a:r>
              <a:rPr lang="en-US" dirty="0"/>
              <a:t>Dataset and ERD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8BB43929-E66B-A414-2BE0-1A8D635A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9" y="1213812"/>
            <a:ext cx="8266845" cy="5279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E0C25-BC8A-A6D0-847F-FBC16BD7D0FB}"/>
              </a:ext>
            </a:extLst>
          </p:cNvPr>
          <p:cNvSpPr txBox="1"/>
          <p:nvPr/>
        </p:nvSpPr>
        <p:spPr>
          <a:xfrm>
            <a:off x="9116008" y="1213812"/>
            <a:ext cx="2855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tables are present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were stored in their raw csv and </a:t>
            </a:r>
            <a:r>
              <a:rPr lang="en-US" dirty="0" err="1"/>
              <a:t>json</a:t>
            </a:r>
            <a:r>
              <a:rPr lang="en-US" dirty="0"/>
              <a:t> format in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cleaning they were stored in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analysis temp view table was created in Databricks to run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were stored in Redshift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BF436-CC59-BB94-DB12-F68B95DA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BAD1-3313-49A9-FCF3-007B0777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52453" cy="1034467"/>
          </a:xfrm>
        </p:spPr>
        <p:txBody>
          <a:bodyPr/>
          <a:lstStyle/>
          <a:p>
            <a:pPr algn="ctr"/>
            <a:r>
              <a:rPr lang="en-US" dirty="0"/>
              <a:t>ETL Pipeline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81575-8024-5C83-AA4D-5834623A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6" y="1399592"/>
            <a:ext cx="8927227" cy="4875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60A48-2E59-3B85-599D-4A7529612851}"/>
              </a:ext>
            </a:extLst>
          </p:cNvPr>
          <p:cNvSpPr txBox="1"/>
          <p:nvPr/>
        </p:nvSpPr>
        <p:spPr>
          <a:xfrm>
            <a:off x="9470571" y="653143"/>
            <a:ext cx="2575249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Requirements:</a:t>
            </a:r>
          </a:p>
          <a:p>
            <a:r>
              <a:rPr lang="en-US" sz="1700" dirty="0"/>
              <a:t>AWS S3: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IAM Roles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AccessKey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SecretKey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S3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/>
              <a:t>Databricks: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Driver, 2 cores, 15.3 GB RAM and 1DBU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12.2 LTS (Apache Spark 3.3.2)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Average processing time less than 5s.</a:t>
            </a:r>
          </a:p>
          <a:p>
            <a:endParaRPr lang="en-US" sz="1700" dirty="0"/>
          </a:p>
          <a:p>
            <a:r>
              <a:rPr lang="en-US" sz="1700" dirty="0"/>
              <a:t>AWS Redshift: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IAM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Database and schema (set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Tempdir</a:t>
            </a:r>
            <a:r>
              <a:rPr lang="en-US" sz="1700" dirty="0"/>
              <a:t> in S3 for data ingestion from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User ID and Pass.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3A81-0E0E-3445-02C0-C9020FA1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066-19D0-6131-E225-90E78A4A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4604"/>
            <a:ext cx="10703767" cy="4664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11171C"/>
                </a:solidFill>
                <a:effectLst/>
                <a:latin typeface="-apple-system"/>
              </a:rPr>
              <a:t>USE CASES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EA38B-0AA4-9F93-E005-5F45A510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6" y="1212763"/>
            <a:ext cx="3856054" cy="16460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FE266B-0369-F264-46BC-32D922AA5ABD}"/>
              </a:ext>
            </a:extLst>
          </p:cNvPr>
          <p:cNvSpPr txBox="1">
            <a:spLocks/>
          </p:cNvSpPr>
          <p:nvPr/>
        </p:nvSpPr>
        <p:spPr>
          <a:xfrm>
            <a:off x="0" y="728187"/>
            <a:ext cx="5374433" cy="564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800" b="1" dirty="0">
                <a:solidFill>
                  <a:srgbClr val="1117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1117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Which disease has a maximum number of claims.</a:t>
            </a:r>
            <a:br>
              <a:rPr lang="en-US" sz="1800" b="1" dirty="0">
                <a:solidFill>
                  <a:srgbClr val="1117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398E5-BC95-4B31-1367-6EE95601EF80}"/>
              </a:ext>
            </a:extLst>
          </p:cNvPr>
          <p:cNvSpPr txBox="1"/>
          <p:nvPr/>
        </p:nvSpPr>
        <p:spPr>
          <a:xfrm>
            <a:off x="116339" y="2962005"/>
            <a:ext cx="849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2 Find those Subscribers having age less than 30 and they subscribe any subgroup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F092F-7934-67EC-CEE8-DA26F672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96" y="3351287"/>
            <a:ext cx="8494261" cy="1058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956FF3-E682-C2DA-14F8-5C8D375827F2}"/>
              </a:ext>
            </a:extLst>
          </p:cNvPr>
          <p:cNvSpPr txBox="1"/>
          <p:nvPr/>
        </p:nvSpPr>
        <p:spPr>
          <a:xfrm>
            <a:off x="256166" y="4557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3 Find out which group has maximum subgroups.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9DA9D2-19DA-8D2C-21BD-A3A0C2ED1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72" y="4989517"/>
            <a:ext cx="3299746" cy="15469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9451C-00AC-A332-1C16-FB5CBABDE264}"/>
              </a:ext>
            </a:extLst>
          </p:cNvPr>
          <p:cNvSpPr txBox="1"/>
          <p:nvPr/>
        </p:nvSpPr>
        <p:spPr>
          <a:xfrm>
            <a:off x="6096000" y="84745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Find out hospital which serve the most number of patients.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A31ECD-9A22-E81B-41AB-66B9946F3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58" y="1263201"/>
            <a:ext cx="4808637" cy="17222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EF3721-7B93-149D-A49F-C7F76A70B64C}"/>
              </a:ext>
            </a:extLst>
          </p:cNvPr>
          <p:cNvSpPr txBox="1"/>
          <p:nvPr/>
        </p:nvSpPr>
        <p:spPr>
          <a:xfrm>
            <a:off x="5915333" y="4460849"/>
            <a:ext cx="645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5 Find out which subgroups subscribe the  most number of times.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A4407A-5F65-6D17-9B00-4508B8BBD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082" y="4810323"/>
            <a:ext cx="5411780" cy="19587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D9AA0-7B39-2A52-100C-62858F90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92DC-DA80-5854-A485-8649551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29"/>
            <a:ext cx="10515600" cy="558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Cases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BE616-6713-75E5-52FC-2E6759C6187E}"/>
              </a:ext>
            </a:extLst>
          </p:cNvPr>
          <p:cNvSpPr txBox="1"/>
          <p:nvPr/>
        </p:nvSpPr>
        <p:spPr>
          <a:xfrm>
            <a:off x="439988" y="773181"/>
            <a:ext cx="2145069" cy="91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6 Find out total number of claims which were rejected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6DAED-C90B-4A12-4F4C-E19BAF47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40" y="1788158"/>
            <a:ext cx="2371332" cy="805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F9697-BDB0-CE72-C440-2EB35DC0381D}"/>
              </a:ext>
            </a:extLst>
          </p:cNvPr>
          <p:cNvSpPr txBox="1"/>
          <p:nvPr/>
        </p:nvSpPr>
        <p:spPr>
          <a:xfrm>
            <a:off x="372893" y="3429000"/>
            <a:ext cx="2638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7 From where most claims are coming (city)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A6A3B-C051-772C-DB09-5DAE492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5" y="4263426"/>
            <a:ext cx="3208176" cy="2053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8B7351-6080-83EA-5803-720EB6CD6FC2}"/>
              </a:ext>
            </a:extLst>
          </p:cNvPr>
          <p:cNvSpPr txBox="1"/>
          <p:nvPr/>
        </p:nvSpPr>
        <p:spPr>
          <a:xfrm>
            <a:off x="3703330" y="827058"/>
            <a:ext cx="31730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8 Which groups of policies subscriber subscribe mostly Government or private (group type)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971F08-FC05-289C-262F-AE70809FE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237" y="2099000"/>
            <a:ext cx="4336158" cy="1892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B93C83-25FB-1578-A124-66832D9DF418}"/>
              </a:ext>
            </a:extLst>
          </p:cNvPr>
          <p:cNvSpPr txBox="1"/>
          <p:nvPr/>
        </p:nvSpPr>
        <p:spPr>
          <a:xfrm>
            <a:off x="3425743" y="4189595"/>
            <a:ext cx="3728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9 Average monthly premium subscriber pay to insurance company.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7BC21-9CB6-F8FF-973F-E3E8E42E1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117" y="4835926"/>
            <a:ext cx="2650767" cy="7038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E1481A-F3CD-0130-5FE5-9664ADAF1EDD}"/>
              </a:ext>
            </a:extLst>
          </p:cNvPr>
          <p:cNvSpPr txBox="1"/>
          <p:nvPr/>
        </p:nvSpPr>
        <p:spPr>
          <a:xfrm>
            <a:off x="7859241" y="7731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10. Find out Which group is most profitable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AE5044-E900-E0BD-5FFD-38C6C5D01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231" y="1232421"/>
            <a:ext cx="3190003" cy="13821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FB1EF1-B214-1481-6FF3-F7906C7D74F9}"/>
              </a:ext>
            </a:extLst>
          </p:cNvPr>
          <p:cNvSpPr txBox="1"/>
          <p:nvPr/>
        </p:nvSpPr>
        <p:spPr>
          <a:xfrm>
            <a:off x="8115119" y="2767543"/>
            <a:ext cx="4076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11. List patients who have cashless insurance and have total charges greater than or equal for Rs. 50,000.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3C3FD1E-6020-74DA-1BD5-8ADD6A4DD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188" y="3843893"/>
            <a:ext cx="4250667" cy="25700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750C-F314-AFE3-F6AE-DCF4DF2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4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5283-0CA8-1D77-D8CF-EB8B28CE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dirty="0"/>
              <a:t>Findings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4FAA-9535-11EA-A736-FA2FE2FB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2845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Based on our analysis: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1. Sending promotions to the patients with diseases like Glaucoma or the diseases that hits most number of claims.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2. There are a very few subscribers under the age of 30 but targeted marketing campaign can retain lifetime loyalty.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3. Get on board with the hospitals with high count of patients.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4. Run marketing campaigns in the cities with most claims.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5. The biggest competitors are all from the Private sector and average premium is Rs. 1870/month.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6. Also work with cancer patients since they are the most profitable groups and subscribe the most times maybe offer them discounts or lower rate of monthly premium.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B45E3-0F52-532D-2A69-7CD9AE767229}"/>
              </a:ext>
            </a:extLst>
          </p:cNvPr>
          <p:cNvSpPr txBox="1"/>
          <p:nvPr/>
        </p:nvSpPr>
        <p:spPr>
          <a:xfrm>
            <a:off x="1007706" y="4292082"/>
            <a:ext cx="1007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automated scripts were deployed for the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Lambda function or Glue for on demand automation and further scalability if budget permits.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677DE-192C-DC88-23E9-6DCC1667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A9AB3-02D6-D6E3-E35A-AD1E767A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Any Questions 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E75976-7806-AC29-EBF8-B4DA3B0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FAB0-E526-4C0F-9197-BF963155213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Times New Roman</vt:lpstr>
      <vt:lpstr>Office Theme</vt:lpstr>
      <vt:lpstr>Custom Design</vt:lpstr>
      <vt:lpstr>Health Care Insurance (HCI) Co.</vt:lpstr>
      <vt:lpstr>Problem Statement(s)</vt:lpstr>
      <vt:lpstr>Goals</vt:lpstr>
      <vt:lpstr>Dataset and ERD</vt:lpstr>
      <vt:lpstr>ETL Pipeline</vt:lpstr>
      <vt:lpstr>USE CASES</vt:lpstr>
      <vt:lpstr>Use Cases Continued</vt:lpstr>
      <vt:lpstr>Findings and Limitations</vt:lpstr>
      <vt:lpstr>Thank you!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Insurance Co.</dc:title>
  <dc:creator>Dey, Shourav Bikash</dc:creator>
  <cp:lastModifiedBy>Dey, Shourav Bikash</cp:lastModifiedBy>
  <cp:revision>9</cp:revision>
  <dcterms:created xsi:type="dcterms:W3CDTF">2024-03-07T06:55:00Z</dcterms:created>
  <dcterms:modified xsi:type="dcterms:W3CDTF">2024-03-08T01:46:55Z</dcterms:modified>
</cp:coreProperties>
</file>