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63C03-4D22-20C7-99B0-A0ABA5C5389A}" v="548" dt="2024-12-12T09:46:59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34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153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4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85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8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2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8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6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8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-coded on electronic circuit board">
            <a:extLst>
              <a:ext uri="{FF2B5EF4-FFF2-40B4-BE49-F238E27FC236}">
                <a16:creationId xmlns:a16="http://schemas.microsoft.com/office/drawing/2014/main" id="{16BB094D-20B4-02ED-D7FA-C6D897C3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16" r="-2" b="10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Analysis on ASL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>
                <a:solidFill>
                  <a:srgbClr val="C34D6C"/>
                </a:solidFill>
              </a:rPr>
              <a:t>Shourish Kothawale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catter plot with colors by target&#10;&#10;Description automatically generated">
            <a:extLst>
              <a:ext uri="{FF2B5EF4-FFF2-40B4-BE49-F238E27FC236}">
                <a16:creationId xmlns:a16="http://schemas.microsoft.com/office/drawing/2014/main" id="{F5A54FB5-B631-1B64-0BBF-7658A232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00050"/>
            <a:ext cx="7029450" cy="605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252C6-FAC8-62CE-818C-3F7BDBABA694}"/>
              </a:ext>
            </a:extLst>
          </p:cNvPr>
          <p:cNvSpPr txBox="1"/>
          <p:nvPr/>
        </p:nvSpPr>
        <p:spPr>
          <a:xfrm>
            <a:off x="93068" y="1524000"/>
            <a:ext cx="2408152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TSNE just like its counterpart has similar problems. This is evident since there are 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10,000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dimensions, and it would be a very hard to capture them in 2 PCs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nfused matrix&#10;&#10;Description automatically generated">
            <a:extLst>
              <a:ext uri="{FF2B5EF4-FFF2-40B4-BE49-F238E27FC236}">
                <a16:creationId xmlns:a16="http://schemas.microsoft.com/office/drawing/2014/main" id="{286761B1-07BF-F787-D3DB-82CD88C7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714375"/>
            <a:ext cx="5848350" cy="542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0D23A-47A8-0BDA-80D4-4CB56380BAA4}"/>
              </a:ext>
            </a:extLst>
          </p:cNvPr>
          <p:cNvSpPr txBox="1"/>
          <p:nvPr/>
        </p:nvSpPr>
        <p:spPr>
          <a:xfrm>
            <a:off x="325740" y="2274366"/>
            <a:ext cx="2454687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3% accuracy, Very Bad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Could be that Layers weren't optimized well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Or Logical Error setting up CNN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nfused matrix&#10;&#10;Description automatically generated">
            <a:extLst>
              <a:ext uri="{FF2B5EF4-FFF2-40B4-BE49-F238E27FC236}">
                <a16:creationId xmlns:a16="http://schemas.microsoft.com/office/drawing/2014/main" id="{62325C7E-99F8-3ECC-2B97-D8CA5A9F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8" y="790575"/>
            <a:ext cx="5686425" cy="527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E474A-CF7D-0586-3D2F-248F1AFBFB15}"/>
              </a:ext>
            </a:extLst>
          </p:cNvPr>
          <p:cNvSpPr txBox="1"/>
          <p:nvPr/>
        </p:nvSpPr>
        <p:spPr>
          <a:xfrm>
            <a:off x="639847" y="2274366"/>
            <a:ext cx="2035878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95% Accuracy Very Good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</a:rPr>
              <a:t>Kfold</a:t>
            </a:r>
            <a:r>
              <a:rPr lang="en-US" dirty="0">
                <a:solidFill>
                  <a:srgbClr val="000000"/>
                </a:solidFill>
              </a:rPr>
              <a:t> 5 fold for Hyperparameter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Centers 5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ABA3-D24A-5039-F893-E2076A30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Future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9409-2077-7B69-EFA9-A9FA075F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Transfer Learning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Use pre-trained CNN models (e.g., MobileNetV2, ResNet) to improve accuracy and reduce training time.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Real-Time ASL Translation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Integrate model with a camera for live ASL gesture recognition.</a:t>
            </a:r>
            <a:endParaRPr lang="en-US"/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Model Improvements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Experiment with different CNN architectures, add layers, and tune hyperparameters.</a:t>
            </a:r>
            <a:endParaRPr lang="en-US"/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Dataset Expansion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Include colored images and noise to enhance robustness for real-world conditions.</a:t>
            </a:r>
            <a:endParaRPr lang="en-US"/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6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CC07-1134-EE2A-8309-9EA54A8F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F1B6-375B-7E02-3218-B3D5A61F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Demonstrated the potential of CNNs for ASL gesture classification with an emphasis on data preprocessing and analysis.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Identified challenges in hyperparameter tuning and image fidelity, highlighting areas for improvement.</a:t>
            </a:r>
            <a:endParaRPr lang="en-US"/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Future work will focus on leveraging transfer learning, live ASL translation, and expanding the dataset for increased robustness.</a:t>
            </a:r>
            <a:endParaRPr lang="en-US"/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Project serves as a foundation for refining deep learning techniques in ASL recognition.</a:t>
            </a:r>
            <a:endParaRPr lang="en-US"/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02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FFDE-95B2-48AC-3C94-D4E9A76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152F-20D4-E25B-26D5-660EE4A8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Project Goal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Automate classification of American Sign Language (ASL) letters using deep learning.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Dataset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Sign Language MNIST from Kaggle, 200x200 pixel images of ASL hand gestures.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Steps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Exploratory Data Analysis (EDA)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Understand dataset, identify patterns.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Data Munging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Preprocess and transform data.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Modeling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Implement and evaluate Convolutional Neural Networks (CNNs).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Comparison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Compare performance of CNNs with other techniques.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Objective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Optimize classification models for accurate ASL letter recognition.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95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3B72C4-7714-8D9F-4218-A665808B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3" y="1409585"/>
            <a:ext cx="9286875" cy="47529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D5F710-4852-EB19-54FA-1FB07F85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12" y="248959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Data Peek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E1DDA-FEA3-1638-3125-EA99C7E707D0}"/>
              </a:ext>
            </a:extLst>
          </p:cNvPr>
          <p:cNvSpPr txBox="1"/>
          <p:nvPr/>
        </p:nvSpPr>
        <p:spPr>
          <a:xfrm>
            <a:off x="8946230" y="5700458"/>
            <a:ext cx="2326718" cy="92333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Head and Tail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Pixels are Integer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Target is string</a:t>
            </a:r>
          </a:p>
        </p:txBody>
      </p:sp>
    </p:spTree>
    <p:extLst>
      <p:ext uri="{BB962C8B-B14F-4D97-AF65-F5344CB8AC3E}">
        <p14:creationId xmlns:p14="http://schemas.microsoft.com/office/powerpoint/2010/main" val="26022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6364-BA99-E551-15DD-AF6E7C65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Data Munging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4AFE-45F9-EAC3-A237-98C56396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Data Munging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Cleaning and transforming data for machine learning.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Dataset Reduction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Reduced from 84,000 to 8,400 images for efficiency.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Grayscale Conversion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Transformed color images to grayscale to focus on key features and reduce complexity.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Image Resizing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Resized images from 200x200 to 100x100 pixels for faster processing while retaining essential details.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Outcome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Data cleaned, transformed, and optimized for model training.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146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A069-5A26-5AEF-4B16-432F16F9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09" y="2798432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9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hands with letters&#10;&#10;Description automatically generated">
            <a:extLst>
              <a:ext uri="{FF2B5EF4-FFF2-40B4-BE49-F238E27FC236}">
                <a16:creationId xmlns:a16="http://schemas.microsoft.com/office/drawing/2014/main" id="{65541FB0-BDD9-9AAD-C5B2-40E88E74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676" b="200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0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line graph&#10;&#10;Description automatically generated">
            <a:extLst>
              <a:ext uri="{FF2B5EF4-FFF2-40B4-BE49-F238E27FC236}">
                <a16:creationId xmlns:a16="http://schemas.microsoft.com/office/drawing/2014/main" id="{D83E4216-91D1-D6C0-644C-D0A5EB77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5" y="315061"/>
            <a:ext cx="5276083" cy="4320323"/>
          </a:xfrm>
          <a:prstGeom prst="rect">
            <a:avLst/>
          </a:prstGeom>
        </p:spPr>
      </p:pic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62BE661D-9E8A-6FF3-3484-9A898C9D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857" y="2056279"/>
            <a:ext cx="5282283" cy="4443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F7473-1F61-FCF4-9504-6908ABE32BF1}"/>
              </a:ext>
            </a:extLst>
          </p:cNvPr>
          <p:cNvSpPr txBox="1"/>
          <p:nvPr/>
        </p:nvSpPr>
        <p:spPr>
          <a:xfrm>
            <a:off x="2585608" y="4829780"/>
            <a:ext cx="3509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Nearest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3B9AC-B8D4-9511-2D18-A1D1BB224EFF}"/>
              </a:ext>
            </a:extLst>
          </p:cNvPr>
          <p:cNvSpPr txBox="1"/>
          <p:nvPr/>
        </p:nvSpPr>
        <p:spPr>
          <a:xfrm>
            <a:off x="8592130" y="1529432"/>
            <a:ext cx="3509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Further away</a:t>
            </a:r>
          </a:p>
        </p:txBody>
      </p:sp>
    </p:spTree>
    <p:extLst>
      <p:ext uri="{BB962C8B-B14F-4D97-AF65-F5344CB8AC3E}">
        <p14:creationId xmlns:p14="http://schemas.microsoft.com/office/powerpoint/2010/main" val="194954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number of values&#10;&#10;Description automatically generated">
            <a:extLst>
              <a:ext uri="{FF2B5EF4-FFF2-40B4-BE49-F238E27FC236}">
                <a16:creationId xmlns:a16="http://schemas.microsoft.com/office/drawing/2014/main" id="{9B47D49E-308B-2078-DC25-1B9F75D5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20" y="643467"/>
            <a:ext cx="8603960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2C664B-2BF4-4011-C4BB-515C39F5AFB2}"/>
              </a:ext>
            </a:extLst>
          </p:cNvPr>
          <p:cNvSpPr/>
          <p:nvPr/>
        </p:nvSpPr>
        <p:spPr>
          <a:xfrm>
            <a:off x="6800369" y="973310"/>
            <a:ext cx="1511193" cy="45463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3E73E-9A93-347A-95BD-5083BAF5C6CC}"/>
              </a:ext>
            </a:extLst>
          </p:cNvPr>
          <p:cNvSpPr txBox="1"/>
          <p:nvPr/>
        </p:nvSpPr>
        <p:spPr>
          <a:xfrm>
            <a:off x="8693711" y="1715269"/>
            <a:ext cx="12678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Clustered in range 125 to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818B1-A580-C092-6B18-360305277A64}"/>
              </a:ext>
            </a:extLst>
          </p:cNvPr>
          <p:cNvSpPr txBox="1"/>
          <p:nvPr/>
        </p:nvSpPr>
        <p:spPr>
          <a:xfrm>
            <a:off x="4598687" y="1994474"/>
            <a:ext cx="1907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Pixel Contributions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6B7F09-98B0-9725-5DD6-49781B3EF848}"/>
              </a:ext>
            </a:extLst>
          </p:cNvPr>
          <p:cNvCxnSpPr/>
          <p:nvPr/>
        </p:nvCxnSpPr>
        <p:spPr>
          <a:xfrm flipH="1">
            <a:off x="8445984" y="2693176"/>
            <a:ext cx="337374" cy="25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7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catter plot&#10;&#10;Description automatically generated">
            <a:extLst>
              <a:ext uri="{FF2B5EF4-FFF2-40B4-BE49-F238E27FC236}">
                <a16:creationId xmlns:a16="http://schemas.microsoft.com/office/drawing/2014/main" id="{42CE79E1-50D2-D265-A09C-6A89C3D1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09550"/>
            <a:ext cx="7639050" cy="643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CE487-A076-9CE4-4FD5-DD015ED2A2C6}"/>
              </a:ext>
            </a:extLst>
          </p:cNvPr>
          <p:cNvSpPr txBox="1"/>
          <p:nvPr/>
        </p:nvSpPr>
        <p:spPr>
          <a:xfrm>
            <a:off x="112327" y="1511975"/>
            <a:ext cx="1982500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PCA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Very spread out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(24.92% from PC1 and 13.95% from PC2)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38.87% total variability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0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0F3F2"/>
      </a:lt2>
      <a:accent1>
        <a:srgbClr val="C34D6C"/>
      </a:accent1>
      <a:accent2>
        <a:srgbClr val="B13B8B"/>
      </a:accent2>
      <a:accent3>
        <a:srgbClr val="B84DC3"/>
      </a:accent3>
      <a:accent4>
        <a:srgbClr val="753BB1"/>
      </a:accent4>
      <a:accent5>
        <a:srgbClr val="554DC3"/>
      </a:accent5>
      <a:accent6>
        <a:srgbClr val="3B64B1"/>
      </a:accent6>
      <a:hlink>
        <a:srgbClr val="7258C7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SlateVTI</vt:lpstr>
      <vt:lpstr>Analysis on ASL Dataset</vt:lpstr>
      <vt:lpstr>Introduction</vt:lpstr>
      <vt:lpstr>Data Peek</vt:lpstr>
      <vt:lpstr>Data Munging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123</cp:revision>
  <dcterms:created xsi:type="dcterms:W3CDTF">2024-12-12T09:27:18Z</dcterms:created>
  <dcterms:modified xsi:type="dcterms:W3CDTF">2024-12-12T09:47:16Z</dcterms:modified>
</cp:coreProperties>
</file>