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7" r:id="rId4"/>
    <p:sldId id="269" r:id="rId5"/>
    <p:sldId id="264" r:id="rId6"/>
    <p:sldId id="265" r:id="rId7"/>
    <p:sldId id="268" r:id="rId8"/>
  </p:sldIdLst>
  <p:sldSz cx="7315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4660"/>
  </p:normalViewPr>
  <p:slideViewPr>
    <p:cSldViewPr snapToGrid="0">
      <p:cViewPr varScale="1">
        <p:scale>
          <a:sx n="87" d="100"/>
          <a:sy n="87" d="100"/>
        </p:scale>
        <p:origin x="204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122363"/>
            <a:ext cx="6217920" cy="238760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3602038"/>
            <a:ext cx="5486400" cy="1655762"/>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BBB580-611D-48AC-AD80-C1E2CE51B5B0}"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C299-5830-47A7-8A37-00613028E570}" type="slidenum">
              <a:rPr lang="en-US" smtClean="0"/>
              <a:t>‹#›</a:t>
            </a:fld>
            <a:endParaRPr lang="en-US"/>
          </a:p>
        </p:txBody>
      </p:sp>
    </p:spTree>
    <p:extLst>
      <p:ext uri="{BB962C8B-B14F-4D97-AF65-F5344CB8AC3E}">
        <p14:creationId xmlns:p14="http://schemas.microsoft.com/office/powerpoint/2010/main" val="288075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BB580-611D-48AC-AD80-C1E2CE51B5B0}"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C299-5830-47A7-8A37-00613028E570}" type="slidenum">
              <a:rPr lang="en-US" smtClean="0"/>
              <a:t>‹#›</a:t>
            </a:fld>
            <a:endParaRPr lang="en-US"/>
          </a:p>
        </p:txBody>
      </p:sp>
    </p:spTree>
    <p:extLst>
      <p:ext uri="{BB962C8B-B14F-4D97-AF65-F5344CB8AC3E}">
        <p14:creationId xmlns:p14="http://schemas.microsoft.com/office/powerpoint/2010/main" val="12502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365125"/>
            <a:ext cx="157734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365125"/>
            <a:ext cx="464058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BB580-611D-48AC-AD80-C1E2CE51B5B0}"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C299-5830-47A7-8A37-00613028E570}" type="slidenum">
              <a:rPr lang="en-US" smtClean="0"/>
              <a:t>‹#›</a:t>
            </a:fld>
            <a:endParaRPr lang="en-US"/>
          </a:p>
        </p:txBody>
      </p:sp>
    </p:spTree>
    <p:extLst>
      <p:ext uri="{BB962C8B-B14F-4D97-AF65-F5344CB8AC3E}">
        <p14:creationId xmlns:p14="http://schemas.microsoft.com/office/powerpoint/2010/main" val="29382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BB580-611D-48AC-AD80-C1E2CE51B5B0}"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C299-5830-47A7-8A37-00613028E570}" type="slidenum">
              <a:rPr lang="en-US" smtClean="0"/>
              <a:t>‹#›</a:t>
            </a:fld>
            <a:endParaRPr lang="en-US"/>
          </a:p>
        </p:txBody>
      </p:sp>
    </p:spTree>
    <p:extLst>
      <p:ext uri="{BB962C8B-B14F-4D97-AF65-F5344CB8AC3E}">
        <p14:creationId xmlns:p14="http://schemas.microsoft.com/office/powerpoint/2010/main" val="815990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1709740"/>
            <a:ext cx="6309360" cy="2852737"/>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4589465"/>
            <a:ext cx="6309360" cy="1500187"/>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BBB580-611D-48AC-AD80-C1E2CE51B5B0}"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4C299-5830-47A7-8A37-00613028E570}" type="slidenum">
              <a:rPr lang="en-US" smtClean="0"/>
              <a:t>‹#›</a:t>
            </a:fld>
            <a:endParaRPr lang="en-US"/>
          </a:p>
        </p:txBody>
      </p:sp>
    </p:spTree>
    <p:extLst>
      <p:ext uri="{BB962C8B-B14F-4D97-AF65-F5344CB8AC3E}">
        <p14:creationId xmlns:p14="http://schemas.microsoft.com/office/powerpoint/2010/main" val="285215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1825625"/>
            <a:ext cx="3108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1825625"/>
            <a:ext cx="3108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BBB580-611D-48AC-AD80-C1E2CE51B5B0}"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4C299-5830-47A7-8A37-00613028E570}" type="slidenum">
              <a:rPr lang="en-US" smtClean="0"/>
              <a:t>‹#›</a:t>
            </a:fld>
            <a:endParaRPr lang="en-US"/>
          </a:p>
        </p:txBody>
      </p:sp>
    </p:spTree>
    <p:extLst>
      <p:ext uri="{BB962C8B-B14F-4D97-AF65-F5344CB8AC3E}">
        <p14:creationId xmlns:p14="http://schemas.microsoft.com/office/powerpoint/2010/main" val="3707711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365127"/>
            <a:ext cx="630936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1681163"/>
            <a:ext cx="3094672" cy="82391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2505075"/>
            <a:ext cx="309467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1681163"/>
            <a:ext cx="3109913" cy="82391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2505075"/>
            <a:ext cx="310991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BBB580-611D-48AC-AD80-C1E2CE51B5B0}"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4C299-5830-47A7-8A37-00613028E570}" type="slidenum">
              <a:rPr lang="en-US" smtClean="0"/>
              <a:t>‹#›</a:t>
            </a:fld>
            <a:endParaRPr lang="en-US"/>
          </a:p>
        </p:txBody>
      </p:sp>
    </p:spTree>
    <p:extLst>
      <p:ext uri="{BB962C8B-B14F-4D97-AF65-F5344CB8AC3E}">
        <p14:creationId xmlns:p14="http://schemas.microsoft.com/office/powerpoint/2010/main" val="254159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BBB580-611D-48AC-AD80-C1E2CE51B5B0}"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4C299-5830-47A7-8A37-00613028E570}" type="slidenum">
              <a:rPr lang="en-US" smtClean="0"/>
              <a:t>‹#›</a:t>
            </a:fld>
            <a:endParaRPr lang="en-US"/>
          </a:p>
        </p:txBody>
      </p:sp>
    </p:spTree>
    <p:extLst>
      <p:ext uri="{BB962C8B-B14F-4D97-AF65-F5344CB8AC3E}">
        <p14:creationId xmlns:p14="http://schemas.microsoft.com/office/powerpoint/2010/main" val="52552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BB580-611D-48AC-AD80-C1E2CE51B5B0}"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4C299-5830-47A7-8A37-00613028E570}" type="slidenum">
              <a:rPr lang="en-US" smtClean="0"/>
              <a:t>‹#›</a:t>
            </a:fld>
            <a:endParaRPr lang="en-US"/>
          </a:p>
        </p:txBody>
      </p:sp>
    </p:spTree>
    <p:extLst>
      <p:ext uri="{BB962C8B-B14F-4D97-AF65-F5344CB8AC3E}">
        <p14:creationId xmlns:p14="http://schemas.microsoft.com/office/powerpoint/2010/main" val="390040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457200"/>
            <a:ext cx="2359342" cy="160020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987427"/>
            <a:ext cx="3703320" cy="4873625"/>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2057400"/>
            <a:ext cx="2359342" cy="3811588"/>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0DBBB580-611D-48AC-AD80-C1E2CE51B5B0}"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4C299-5830-47A7-8A37-00613028E570}" type="slidenum">
              <a:rPr lang="en-US" smtClean="0"/>
              <a:t>‹#›</a:t>
            </a:fld>
            <a:endParaRPr lang="en-US"/>
          </a:p>
        </p:txBody>
      </p:sp>
    </p:spTree>
    <p:extLst>
      <p:ext uri="{BB962C8B-B14F-4D97-AF65-F5344CB8AC3E}">
        <p14:creationId xmlns:p14="http://schemas.microsoft.com/office/powerpoint/2010/main" val="305873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457200"/>
            <a:ext cx="2359342" cy="160020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987427"/>
            <a:ext cx="3703320" cy="4873625"/>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2057400"/>
            <a:ext cx="2359342" cy="3811588"/>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0DBBB580-611D-48AC-AD80-C1E2CE51B5B0}"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4C299-5830-47A7-8A37-00613028E570}" type="slidenum">
              <a:rPr lang="en-US" smtClean="0"/>
              <a:t>‹#›</a:t>
            </a:fld>
            <a:endParaRPr lang="en-US"/>
          </a:p>
        </p:txBody>
      </p:sp>
    </p:spTree>
    <p:extLst>
      <p:ext uri="{BB962C8B-B14F-4D97-AF65-F5344CB8AC3E}">
        <p14:creationId xmlns:p14="http://schemas.microsoft.com/office/powerpoint/2010/main" val="4057992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65127"/>
            <a:ext cx="630936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1825625"/>
            <a:ext cx="630936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6356352"/>
            <a:ext cx="1645920" cy="365125"/>
          </a:xfrm>
          <a:prstGeom prst="rect">
            <a:avLst/>
          </a:prstGeom>
        </p:spPr>
        <p:txBody>
          <a:bodyPr vert="horz" lIns="91440" tIns="45720" rIns="91440" bIns="45720" rtlCol="0" anchor="ctr"/>
          <a:lstStyle>
            <a:lvl1pPr algn="l">
              <a:defRPr sz="960">
                <a:solidFill>
                  <a:schemeClr val="tx1">
                    <a:tint val="75000"/>
                  </a:schemeClr>
                </a:solidFill>
              </a:defRPr>
            </a:lvl1pPr>
          </a:lstStyle>
          <a:p>
            <a:fld id="{0DBBB580-611D-48AC-AD80-C1E2CE51B5B0}" type="datetimeFigureOut">
              <a:rPr lang="en-US" smtClean="0"/>
              <a:t>12/3/2021</a:t>
            </a:fld>
            <a:endParaRPr lang="en-US"/>
          </a:p>
        </p:txBody>
      </p:sp>
      <p:sp>
        <p:nvSpPr>
          <p:cNvPr id="5" name="Footer Placeholder 4"/>
          <p:cNvSpPr>
            <a:spLocks noGrp="1"/>
          </p:cNvSpPr>
          <p:nvPr>
            <p:ph type="ftr" sz="quarter" idx="3"/>
          </p:nvPr>
        </p:nvSpPr>
        <p:spPr>
          <a:xfrm>
            <a:off x="2423160" y="6356352"/>
            <a:ext cx="2468880" cy="365125"/>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6356352"/>
            <a:ext cx="1645920" cy="365125"/>
          </a:xfrm>
          <a:prstGeom prst="rect">
            <a:avLst/>
          </a:prstGeom>
        </p:spPr>
        <p:txBody>
          <a:bodyPr vert="horz" lIns="91440" tIns="45720" rIns="91440" bIns="45720" rtlCol="0" anchor="ctr"/>
          <a:lstStyle>
            <a:lvl1pPr algn="r">
              <a:defRPr sz="960">
                <a:solidFill>
                  <a:schemeClr val="tx1">
                    <a:tint val="75000"/>
                  </a:schemeClr>
                </a:solidFill>
              </a:defRPr>
            </a:lvl1pPr>
          </a:lstStyle>
          <a:p>
            <a:fld id="{18A4C299-5830-47A7-8A37-00613028E570}" type="slidenum">
              <a:rPr lang="en-US" smtClean="0"/>
              <a:t>‹#›</a:t>
            </a:fld>
            <a:endParaRPr lang="en-US"/>
          </a:p>
        </p:txBody>
      </p:sp>
    </p:spTree>
    <p:extLst>
      <p:ext uri="{BB962C8B-B14F-4D97-AF65-F5344CB8AC3E}">
        <p14:creationId xmlns:p14="http://schemas.microsoft.com/office/powerpoint/2010/main" val="4143183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sciencedirect.com/science/article/pii/S2352914819300176" TargetMode="External"/><Relationship Id="rId3" Type="http://schemas.openxmlformats.org/officeDocument/2006/relationships/hyperlink" Target="https://www.diabetes.org/a1c/diagnosis" TargetMode="External"/><Relationship Id="rId7" Type="http://schemas.openxmlformats.org/officeDocument/2006/relationships/hyperlink" Target="https://play.google.com/store/apps/details?id=com.mydiabetes&amp;hl=en&amp;gl=U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youtube.com/watch?v=v6VJ2RO66Ag" TargetMode="External"/><Relationship Id="rId5" Type="http://schemas.openxmlformats.org/officeDocument/2006/relationships/hyperlink" Target="https://www.frontiersin.org/articles/10.3389/fendo.2019.00135/full" TargetMode="External"/><Relationship Id="rId4" Type="http://schemas.openxmlformats.org/officeDocument/2006/relationships/hyperlink" Target="https://www.healthline.com/health/diabetes/top-iphone-android-apps#fooducate" TargetMode="External"/><Relationship Id="rId9" Type="http://schemas.openxmlformats.org/officeDocument/2006/relationships/hyperlink" Target="https://www.sciencedirect.com/science/article/pii/S1877050918308548"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tb.test.woza.work/"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play.google.com/store/apps/details?id=com.mysugr.android.companion&amp;hl=en_IN&amp;gl=US" TargetMode="External"/><Relationship Id="rId5" Type="http://schemas.openxmlformats.org/officeDocument/2006/relationships/hyperlink" Target="https://data.mendeley.com/datasets/wj9rwkp9c2/1" TargetMode="External"/><Relationship Id="rId4" Type="http://schemas.openxmlformats.org/officeDocument/2006/relationships/hyperlink" Target="https://www.kaggle.com/mathchi/diabetes-data-se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P - Edu"/>
          <p:cNvPicPr/>
          <p:nvPr/>
        </p:nvPicPr>
        <p:blipFill rotWithShape="1">
          <a:blip r:embed="rId2" cstate="print">
            <a:extLst>
              <a:ext uri="{28A0092B-C50C-407E-A947-70E740481C1C}">
                <a14:useLocalDpi xmlns:a14="http://schemas.microsoft.com/office/drawing/2010/main" val="0"/>
              </a:ext>
            </a:extLst>
          </a:blip>
          <a:srcRect l="23632" t="2559" r="24417" b="-2559"/>
          <a:stretch/>
        </p:blipFill>
        <p:spPr bwMode="auto">
          <a:xfrm>
            <a:off x="110994" y="0"/>
            <a:ext cx="1526218" cy="748937"/>
          </a:xfrm>
          <a:prstGeom prst="rect">
            <a:avLst/>
          </a:prstGeom>
          <a:noFill/>
        </p:spPr>
      </p:pic>
      <p:grpSp>
        <p:nvGrpSpPr>
          <p:cNvPr id="10" name="Group 9"/>
          <p:cNvGrpSpPr/>
          <p:nvPr/>
        </p:nvGrpSpPr>
        <p:grpSpPr>
          <a:xfrm>
            <a:off x="8916" y="905691"/>
            <a:ext cx="7297368" cy="1628503"/>
            <a:chOff x="131090" y="905691"/>
            <a:chExt cx="7297368" cy="1628503"/>
          </a:xfrm>
        </p:grpSpPr>
        <p:sp>
          <p:nvSpPr>
            <p:cNvPr id="6" name="TextBox 5"/>
            <p:cNvSpPr txBox="1"/>
            <p:nvPr/>
          </p:nvSpPr>
          <p:spPr>
            <a:xfrm>
              <a:off x="131090" y="1061074"/>
              <a:ext cx="7297368" cy="1323439"/>
            </a:xfrm>
            <a:prstGeom prst="rect">
              <a:avLst/>
            </a:prstGeom>
            <a:noFill/>
          </p:spPr>
          <p:txBody>
            <a:bodyPr wrap="square" rtlCol="0">
              <a:spAutoFit/>
            </a:bodyPr>
            <a:lstStyle/>
            <a:p>
              <a:pPr algn="ctr"/>
              <a:r>
                <a:rPr lang="en-US" sz="4000" b="1" dirty="0">
                  <a:latin typeface="Aharoni" panose="02010803020104030203" pitchFamily="2" charset="-79"/>
                  <a:cs typeface="Aharoni" panose="02010803020104030203" pitchFamily="2" charset="-79"/>
                </a:rPr>
                <a:t>CAPSTONE PROJECT PROPOSAL </a:t>
              </a:r>
            </a:p>
          </p:txBody>
        </p:sp>
        <p:sp>
          <p:nvSpPr>
            <p:cNvPr id="8" name="Rectangle 7"/>
            <p:cNvSpPr/>
            <p:nvPr/>
          </p:nvSpPr>
          <p:spPr>
            <a:xfrm>
              <a:off x="1030290" y="905691"/>
              <a:ext cx="5477692" cy="1628503"/>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874103" y="6012874"/>
            <a:ext cx="5511705" cy="55898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828592" y="6092310"/>
            <a:ext cx="5477692" cy="40011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Project Proposal : AY 2021-2022</a:t>
            </a:r>
          </a:p>
        </p:txBody>
      </p:sp>
      <p:sp>
        <p:nvSpPr>
          <p:cNvPr id="12" name="TextBox 11">
            <a:extLst>
              <a:ext uri="{FF2B5EF4-FFF2-40B4-BE49-F238E27FC236}">
                <a16:creationId xmlns:a16="http://schemas.microsoft.com/office/drawing/2014/main" id="{0FB02BB1-B17C-4F72-92F9-91BC9C6B742C}"/>
              </a:ext>
            </a:extLst>
          </p:cNvPr>
          <p:cNvSpPr txBox="1"/>
          <p:nvPr/>
        </p:nvSpPr>
        <p:spPr>
          <a:xfrm>
            <a:off x="874103" y="2613630"/>
            <a:ext cx="5326428" cy="2252989"/>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Project Group </a:t>
            </a:r>
            <a:r>
              <a:rPr lang="en-US" sz="24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Shourish Kothawale – 19202A0047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Shishir Nath – 19202A0054</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Shubham Jadhav- 19202A0011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Piyush Nirbhavane – 19202A0006</a:t>
            </a:r>
          </a:p>
        </p:txBody>
      </p:sp>
      <p:sp>
        <p:nvSpPr>
          <p:cNvPr id="15" name="TextBox 14">
            <a:extLst>
              <a:ext uri="{FF2B5EF4-FFF2-40B4-BE49-F238E27FC236}">
                <a16:creationId xmlns:a16="http://schemas.microsoft.com/office/drawing/2014/main" id="{1E9640FF-949F-49CF-B98C-69955365845F}"/>
              </a:ext>
            </a:extLst>
          </p:cNvPr>
          <p:cNvSpPr txBox="1"/>
          <p:nvPr/>
        </p:nvSpPr>
        <p:spPr>
          <a:xfrm>
            <a:off x="874103" y="5049974"/>
            <a:ext cx="5326428" cy="86799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Project Guide </a:t>
            </a:r>
            <a:r>
              <a:rPr lang="en-US" sz="24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Sridevi Taradi</a:t>
            </a:r>
          </a:p>
        </p:txBody>
      </p:sp>
    </p:spTree>
    <p:extLst>
      <p:ext uri="{BB962C8B-B14F-4D97-AF65-F5344CB8AC3E}">
        <p14:creationId xmlns:p14="http://schemas.microsoft.com/office/powerpoint/2010/main" val="398510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P - Edu"/>
          <p:cNvPicPr/>
          <p:nvPr/>
        </p:nvPicPr>
        <p:blipFill rotWithShape="1">
          <a:blip r:embed="rId2" cstate="print">
            <a:extLst>
              <a:ext uri="{28A0092B-C50C-407E-A947-70E740481C1C}">
                <a14:useLocalDpi xmlns:a14="http://schemas.microsoft.com/office/drawing/2010/main" val="0"/>
              </a:ext>
            </a:extLst>
          </a:blip>
          <a:srcRect l="23632" t="2559" r="24417" b="-2559"/>
          <a:stretch/>
        </p:blipFill>
        <p:spPr bwMode="auto">
          <a:xfrm>
            <a:off x="134142" y="35316"/>
            <a:ext cx="1526218" cy="748937"/>
          </a:xfrm>
          <a:prstGeom prst="rect">
            <a:avLst/>
          </a:prstGeom>
          <a:noFill/>
        </p:spPr>
      </p:pic>
      <p:sp>
        <p:nvSpPr>
          <p:cNvPr id="9" name="Rectangle 8"/>
          <p:cNvSpPr/>
          <p:nvPr/>
        </p:nvSpPr>
        <p:spPr>
          <a:xfrm>
            <a:off x="526473" y="1211312"/>
            <a:ext cx="6317672" cy="7335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6901" y="3408435"/>
            <a:ext cx="5326428" cy="1175771"/>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Category of the Project</a:t>
            </a:r>
            <a:r>
              <a:rPr lang="en-US" sz="24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Beneficial to the society</a:t>
            </a:r>
          </a:p>
        </p:txBody>
      </p:sp>
      <p:sp>
        <p:nvSpPr>
          <p:cNvPr id="14" name="TextBox 13"/>
          <p:cNvSpPr txBox="1"/>
          <p:nvPr/>
        </p:nvSpPr>
        <p:spPr>
          <a:xfrm>
            <a:off x="621269" y="1322213"/>
            <a:ext cx="5477692" cy="523220"/>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Domain: Data Science</a:t>
            </a:r>
          </a:p>
        </p:txBody>
      </p:sp>
      <p:sp>
        <p:nvSpPr>
          <p:cNvPr id="12" name="Rectangle 11"/>
          <p:cNvSpPr/>
          <p:nvPr/>
        </p:nvSpPr>
        <p:spPr>
          <a:xfrm>
            <a:off x="526473" y="2159634"/>
            <a:ext cx="6317671" cy="73358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23455" y="2264816"/>
            <a:ext cx="5689422" cy="523220"/>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Topic: Diabetes Detection Web App</a:t>
            </a:r>
          </a:p>
        </p:txBody>
      </p:sp>
    </p:spTree>
    <p:extLst>
      <p:ext uri="{BB962C8B-B14F-4D97-AF65-F5344CB8AC3E}">
        <p14:creationId xmlns:p14="http://schemas.microsoft.com/office/powerpoint/2010/main" val="422576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P - Edu"/>
          <p:cNvPicPr/>
          <p:nvPr/>
        </p:nvPicPr>
        <p:blipFill rotWithShape="1">
          <a:blip r:embed="rId2" cstate="print">
            <a:extLst>
              <a:ext uri="{28A0092B-C50C-407E-A947-70E740481C1C}">
                <a14:useLocalDpi xmlns:a14="http://schemas.microsoft.com/office/drawing/2010/main" val="0"/>
              </a:ext>
            </a:extLst>
          </a:blip>
          <a:srcRect l="23632" t="2559" r="24417" b="-2559"/>
          <a:stretch/>
        </p:blipFill>
        <p:spPr bwMode="auto">
          <a:xfrm>
            <a:off x="134142" y="35316"/>
            <a:ext cx="1526218" cy="748937"/>
          </a:xfrm>
          <a:prstGeom prst="rect">
            <a:avLst/>
          </a:prstGeom>
          <a:noFill/>
        </p:spPr>
      </p:pic>
      <p:sp>
        <p:nvSpPr>
          <p:cNvPr id="9" name="Rectangle 8"/>
          <p:cNvSpPr/>
          <p:nvPr/>
        </p:nvSpPr>
        <p:spPr>
          <a:xfrm>
            <a:off x="526473" y="1211312"/>
            <a:ext cx="6317672" cy="7335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21269" y="1322213"/>
            <a:ext cx="5477692" cy="523220"/>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Problem Statement:</a:t>
            </a:r>
          </a:p>
        </p:txBody>
      </p:sp>
      <p:sp>
        <p:nvSpPr>
          <p:cNvPr id="8" name="TextBox 7">
            <a:extLst>
              <a:ext uri="{FF2B5EF4-FFF2-40B4-BE49-F238E27FC236}">
                <a16:creationId xmlns:a16="http://schemas.microsoft.com/office/drawing/2014/main" id="{10717DDA-749A-4EC0-858D-95AADA378E1C}"/>
              </a:ext>
            </a:extLst>
          </p:cNvPr>
          <p:cNvSpPr txBox="1"/>
          <p:nvPr/>
        </p:nvSpPr>
        <p:spPr>
          <a:xfrm>
            <a:off x="526473" y="2371956"/>
            <a:ext cx="6428509"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To create a web app which detects diabetes, along with the type of diabetes through factors like insulin, blood glucose, age etc. with the help of Data Science and Analysis. </a:t>
            </a:r>
          </a:p>
        </p:txBody>
      </p:sp>
      <p:pic>
        <p:nvPicPr>
          <p:cNvPr id="1026" name="Picture 2" descr="How Baking Soda Affects People with Type 2 Diabetes">
            <a:extLst>
              <a:ext uri="{FF2B5EF4-FFF2-40B4-BE49-F238E27FC236}">
                <a16:creationId xmlns:a16="http://schemas.microsoft.com/office/drawing/2014/main" id="{7794A8C0-DDF9-44E0-9494-8A85F0D75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268" y="3998477"/>
            <a:ext cx="2807731" cy="18690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The Day I Learned What Data Science Is - ExtremeTech">
            <a:extLst>
              <a:ext uri="{FF2B5EF4-FFF2-40B4-BE49-F238E27FC236}">
                <a16:creationId xmlns:a16="http://schemas.microsoft.com/office/drawing/2014/main" id="{BC3AE3DC-EFD9-4876-9169-3F55FB762B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998477"/>
            <a:ext cx="3322738" cy="18690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966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ppt_x"/>
                                          </p:val>
                                        </p:tav>
                                        <p:tav tm="100000">
                                          <p:val>
                                            <p:strVal val="#ppt_x"/>
                                          </p:val>
                                        </p:tav>
                                      </p:tavLst>
                                    </p:anim>
                                    <p:anim calcmode="lin" valueType="num">
                                      <p:cBhvr additive="base">
                                        <p:cTn id="1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P - Edu"/>
          <p:cNvPicPr/>
          <p:nvPr/>
        </p:nvPicPr>
        <p:blipFill rotWithShape="1">
          <a:blip r:embed="rId2" cstate="print">
            <a:extLst>
              <a:ext uri="{28A0092B-C50C-407E-A947-70E740481C1C}">
                <a14:useLocalDpi xmlns:a14="http://schemas.microsoft.com/office/drawing/2010/main" val="0"/>
              </a:ext>
            </a:extLst>
          </a:blip>
          <a:srcRect l="23632" t="2559" r="24417" b="-2559"/>
          <a:stretch/>
        </p:blipFill>
        <p:spPr bwMode="auto">
          <a:xfrm>
            <a:off x="134142" y="35316"/>
            <a:ext cx="1526218" cy="748937"/>
          </a:xfrm>
          <a:prstGeom prst="rect">
            <a:avLst/>
          </a:prstGeom>
          <a:noFill/>
        </p:spPr>
      </p:pic>
      <p:sp>
        <p:nvSpPr>
          <p:cNvPr id="9" name="Rectangle 8"/>
          <p:cNvSpPr/>
          <p:nvPr/>
        </p:nvSpPr>
        <p:spPr>
          <a:xfrm>
            <a:off x="637310" y="700392"/>
            <a:ext cx="6317672" cy="7335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37310" y="807441"/>
            <a:ext cx="5477692" cy="523220"/>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Abstract:</a:t>
            </a:r>
          </a:p>
        </p:txBody>
      </p:sp>
      <p:sp>
        <p:nvSpPr>
          <p:cNvPr id="8" name="TextBox 7">
            <a:extLst>
              <a:ext uri="{FF2B5EF4-FFF2-40B4-BE49-F238E27FC236}">
                <a16:creationId xmlns:a16="http://schemas.microsoft.com/office/drawing/2014/main" id="{10717DDA-749A-4EC0-858D-95AADA378E1C}"/>
              </a:ext>
            </a:extLst>
          </p:cNvPr>
          <p:cNvSpPr txBox="1"/>
          <p:nvPr/>
        </p:nvSpPr>
        <p:spPr>
          <a:xfrm>
            <a:off x="247180" y="1433977"/>
            <a:ext cx="6820840" cy="5293757"/>
          </a:xfrm>
          <a:prstGeom prst="rect">
            <a:avLst/>
          </a:prstGeom>
          <a:noFill/>
        </p:spPr>
        <p:txBody>
          <a:bodyPr wrap="square" rtlCol="0">
            <a:spAutoFit/>
          </a:bodyPr>
          <a:lstStyle/>
          <a:p>
            <a:r>
              <a:rPr lang="en-IN" sz="1600" b="1" dirty="0">
                <a:solidFill>
                  <a:srgbClr val="000000"/>
                </a:solidFill>
                <a:effectLst/>
                <a:latin typeface="Times New Roman" panose="02020603050405020304" pitchFamily="18" charset="0"/>
                <a:ea typeface="Times New Roman" panose="02020603050405020304" pitchFamily="18" charset="0"/>
              </a:rPr>
              <a:t>Diabetes</a:t>
            </a:r>
            <a:r>
              <a:rPr lang="en-IN" sz="1600" dirty="0">
                <a:solidFill>
                  <a:srgbClr val="000000"/>
                </a:solidFill>
                <a:effectLst/>
                <a:latin typeface="Times New Roman" panose="02020603050405020304" pitchFamily="18" charset="0"/>
                <a:ea typeface="Times New Roman" panose="02020603050405020304" pitchFamily="18" charset="0"/>
              </a:rPr>
              <a:t> is a very common and nasty disease; it occurs due to high blood glucose also known as blood sugar levels. It frequently remains undiagnosed which could lead to complications. Diabetes has many types, and some of them can even turn lethal if it isn’t diagnosed on time. </a:t>
            </a:r>
          </a:p>
          <a:p>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600" dirty="0">
                <a:solidFill>
                  <a:srgbClr val="000000"/>
                </a:solidFill>
                <a:effectLst/>
                <a:latin typeface="Times New Roman" panose="02020603050405020304" pitchFamily="18" charset="0"/>
                <a:ea typeface="Times New Roman" panose="02020603050405020304" pitchFamily="18" charset="0"/>
              </a:rPr>
              <a:t>The disease has been linked with the pancreas, as the pancreas is the main organ that controls blood sugar. Since the pancreas are not able to produce enough insulin, this causes the blood glucose level to rise causing the illness. Sometimes the blood is not able to use the insulin produced efficiently, this increases the chances of getting diabetes. The disease is so common that </a:t>
            </a:r>
            <a:r>
              <a:rPr lang="en-IN" sz="1600" b="1" dirty="0">
                <a:solidFill>
                  <a:srgbClr val="000000"/>
                </a:solidFill>
                <a:effectLst/>
                <a:latin typeface="Times New Roman" panose="02020603050405020304" pitchFamily="18" charset="0"/>
                <a:ea typeface="Times New Roman" panose="02020603050405020304" pitchFamily="18" charset="0"/>
              </a:rPr>
              <a:t>1 out of 10 people</a:t>
            </a:r>
            <a:r>
              <a:rPr lang="en-IN" sz="1600" dirty="0">
                <a:solidFill>
                  <a:srgbClr val="000000"/>
                </a:solidFill>
                <a:effectLst/>
                <a:latin typeface="Times New Roman" panose="02020603050405020304" pitchFamily="18" charset="0"/>
                <a:ea typeface="Times New Roman" panose="02020603050405020304" pitchFamily="18" charset="0"/>
              </a:rPr>
              <a:t> (2021) suffer from diabetes. </a:t>
            </a:r>
          </a:p>
          <a:p>
            <a:endParaRPr lang="en-IN" sz="1600" dirty="0">
              <a:solidFill>
                <a:srgbClr val="000000"/>
              </a:solidFill>
              <a:latin typeface="Times New Roman" panose="02020603050405020304" pitchFamily="18" charset="0"/>
              <a:ea typeface="Times New Roman" panose="02020603050405020304" pitchFamily="18" charset="0"/>
            </a:endParaRPr>
          </a:p>
          <a:p>
            <a:r>
              <a:rPr lang="en-IN" sz="1600" dirty="0">
                <a:solidFill>
                  <a:srgbClr val="000000"/>
                </a:solidFill>
                <a:effectLst/>
                <a:latin typeface="Times New Roman" panose="02020603050405020304" pitchFamily="18" charset="0"/>
                <a:ea typeface="Times New Roman" panose="02020603050405020304" pitchFamily="18" charset="0"/>
              </a:rPr>
              <a:t>In order to solve this problem, we have decided to create a web app that will take in variables from the user related to diabetes, and will show whether or not they have diabetes (</a:t>
            </a:r>
            <a:r>
              <a:rPr lang="en-IN" sz="1600" b="1" dirty="0">
                <a:solidFill>
                  <a:srgbClr val="000000"/>
                </a:solidFill>
                <a:effectLst/>
                <a:latin typeface="Times New Roman" panose="02020603050405020304" pitchFamily="18" charset="0"/>
                <a:ea typeface="Times New Roman" panose="02020603050405020304" pitchFamily="18" charset="0"/>
              </a:rPr>
              <a:t>Diabetes Detecting System</a:t>
            </a:r>
            <a:r>
              <a:rPr lang="en-IN" sz="1600" dirty="0">
                <a:solidFill>
                  <a:srgbClr val="000000"/>
                </a:solidFill>
                <a:effectLst/>
                <a:latin typeface="Times New Roman" panose="02020603050405020304" pitchFamily="18" charset="0"/>
                <a:ea typeface="Times New Roman" panose="02020603050405020304" pitchFamily="18" charset="0"/>
              </a:rPr>
              <a:t>), and if they have diabetes what level of diabetes do, they have. In addition, we will also provide some information to the user about what they have been diagnosed with and why, and also provide some preventive measures so that the disease doesn’t complicate. We will also add more features like monthly graphs along with alerts, and even a graph tracking their diabetes journey over time.</a:t>
            </a:r>
          </a:p>
          <a:p>
            <a:pPr algn="just"/>
            <a:endParaRPr lang="en-US"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2175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P - Edu"/>
          <p:cNvPicPr/>
          <p:nvPr/>
        </p:nvPicPr>
        <p:blipFill rotWithShape="1">
          <a:blip r:embed="rId2" cstate="print">
            <a:extLst>
              <a:ext uri="{28A0092B-C50C-407E-A947-70E740481C1C}">
                <a14:useLocalDpi xmlns:a14="http://schemas.microsoft.com/office/drawing/2010/main" val="0"/>
              </a:ext>
            </a:extLst>
          </a:blip>
          <a:srcRect l="23632" t="2559" r="24417" b="-2559"/>
          <a:stretch/>
        </p:blipFill>
        <p:spPr bwMode="auto">
          <a:xfrm>
            <a:off x="134142" y="35316"/>
            <a:ext cx="1526218" cy="748937"/>
          </a:xfrm>
          <a:prstGeom prst="rect">
            <a:avLst/>
          </a:prstGeom>
          <a:noFill/>
        </p:spPr>
      </p:pic>
      <p:sp>
        <p:nvSpPr>
          <p:cNvPr id="9" name="Rectangle 8"/>
          <p:cNvSpPr/>
          <p:nvPr/>
        </p:nvSpPr>
        <p:spPr>
          <a:xfrm>
            <a:off x="443192" y="949701"/>
            <a:ext cx="6428509" cy="7335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3192" y="1853131"/>
            <a:ext cx="6428509"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Details of Market Survey, Literature Review, Topics from Hackathon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p:txBody>
      </p:sp>
      <p:sp>
        <p:nvSpPr>
          <p:cNvPr id="14" name="TextBox 13"/>
          <p:cNvSpPr txBox="1"/>
          <p:nvPr/>
        </p:nvSpPr>
        <p:spPr>
          <a:xfrm>
            <a:off x="821618" y="1012269"/>
            <a:ext cx="54776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Current Trends / Technology:</a:t>
            </a:r>
          </a:p>
        </p:txBody>
      </p:sp>
      <p:sp>
        <p:nvSpPr>
          <p:cNvPr id="12" name="TextBox 11"/>
          <p:cNvSpPr txBox="1"/>
          <p:nvPr/>
        </p:nvSpPr>
        <p:spPr>
          <a:xfrm>
            <a:off x="425608" y="2730862"/>
            <a:ext cx="6240924" cy="546232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References:</a:t>
            </a:r>
          </a:p>
          <a:p>
            <a:pPr algn="just"/>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3"/>
              </a:rPr>
              <a:t>https://www.diabetes.org/a1c/diagnosis</a:t>
            </a:r>
            <a:r>
              <a:rPr lang="en-US" sz="1400" dirty="0">
                <a:latin typeface="Times New Roman" panose="02020603050405020304" pitchFamily="18" charset="0"/>
                <a:cs typeface="Times New Roman" panose="02020603050405020304" pitchFamily="18" charset="0"/>
              </a:rPr>
              <a:t> (Different Diabetes Detection Methods)</a:t>
            </a: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4"/>
              </a:rPr>
              <a:t>https://www.healthline.com/health/diabetes/top-iphone-android-apps#fooducate</a:t>
            </a:r>
            <a:r>
              <a:rPr lang="en-US" sz="1400" dirty="0">
                <a:latin typeface="Times New Roman" panose="02020603050405020304" pitchFamily="18" charset="0"/>
                <a:cs typeface="Times New Roman" panose="02020603050405020304" pitchFamily="18" charset="0"/>
              </a:rPr>
              <a:t> (Different Diabetes detection and tracking apps.)</a:t>
            </a: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5"/>
              </a:rPr>
              <a:t>https://www.frontiersin.org/articles/10.3389/fendo.2019.00135/full</a:t>
            </a:r>
            <a:endParaRPr lang="en-US" sz="1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6"/>
              </a:rPr>
              <a:t>https://www.youtube.com/watch?v=v6VJ2RO66Ag</a:t>
            </a:r>
            <a:endParaRPr lang="en-US" sz="1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7"/>
              </a:rPr>
              <a:t>https://play.google.com/store/apps/details?id=com.mydiabetes&amp;hl=en&amp;gl=US</a:t>
            </a:r>
            <a:r>
              <a:rPr lang="en-US" sz="1400" dirty="0">
                <a:latin typeface="Times New Roman" panose="02020603050405020304" pitchFamily="18" charset="0"/>
                <a:cs typeface="Times New Roman" panose="02020603050405020304" pitchFamily="18" charset="0"/>
              </a:rPr>
              <a:t> </a:t>
            </a:r>
          </a:p>
          <a:p>
            <a:pPr marL="342900" lvl="0" indent="-342900">
              <a:lnSpc>
                <a:spcPct val="107000"/>
              </a:lnSpc>
              <a:spcAft>
                <a:spcPts val="800"/>
              </a:spcAft>
              <a:buFont typeface="Arial" panose="020B0604020202020204" pitchFamily="34" charset="0"/>
              <a:buChar char="•"/>
              <a:tabLst>
                <a:tab pos="457200" algn="l"/>
              </a:tabLst>
            </a:pP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a:t>
            </a:r>
            <a:r>
              <a:rPr lang="en-IN"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ttps://www.sciencedirect.com/science/article/pii/S2352914819300176</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(Prediction Model for diabetes)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https://www.sciencedirect.com/science/article/pii/S1877050918308548</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(Classification algorithm for diabetes)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035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P - Edu"/>
          <p:cNvPicPr/>
          <p:nvPr/>
        </p:nvPicPr>
        <p:blipFill rotWithShape="1">
          <a:blip r:embed="rId2" cstate="print">
            <a:extLst>
              <a:ext uri="{28A0092B-C50C-407E-A947-70E740481C1C}">
                <a14:useLocalDpi xmlns:a14="http://schemas.microsoft.com/office/drawing/2010/main" val="0"/>
              </a:ext>
            </a:extLst>
          </a:blip>
          <a:srcRect l="23632" t="2559" r="24417" b="-2559"/>
          <a:stretch/>
        </p:blipFill>
        <p:spPr bwMode="auto">
          <a:xfrm>
            <a:off x="134142" y="35316"/>
            <a:ext cx="1526218" cy="748937"/>
          </a:xfrm>
          <a:prstGeom prst="rect">
            <a:avLst/>
          </a:prstGeom>
          <a:noFill/>
        </p:spPr>
      </p:pic>
      <p:sp>
        <p:nvSpPr>
          <p:cNvPr id="9" name="Rectangle 8"/>
          <p:cNvSpPr/>
          <p:nvPr/>
        </p:nvSpPr>
        <p:spPr>
          <a:xfrm>
            <a:off x="346210" y="949701"/>
            <a:ext cx="6428509" cy="110077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46209" y="2246916"/>
            <a:ext cx="6428509"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Technical Paper reviewed, sites reviewed any other source of information</a:t>
            </a:r>
          </a:p>
        </p:txBody>
      </p:sp>
      <p:sp>
        <p:nvSpPr>
          <p:cNvPr id="14" name="TextBox 13"/>
          <p:cNvSpPr txBox="1"/>
          <p:nvPr/>
        </p:nvSpPr>
        <p:spPr>
          <a:xfrm>
            <a:off x="821618" y="1054883"/>
            <a:ext cx="54776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Implementation Feasibility</a:t>
            </a:r>
          </a:p>
        </p:txBody>
      </p:sp>
      <p:sp>
        <p:nvSpPr>
          <p:cNvPr id="12" name="TextBox 11"/>
          <p:cNvSpPr txBox="1"/>
          <p:nvPr/>
        </p:nvSpPr>
        <p:spPr>
          <a:xfrm>
            <a:off x="346208" y="3040766"/>
            <a:ext cx="6353529" cy="360098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References:</a:t>
            </a: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3"/>
              </a:rPr>
              <a:t>http://tb.test.woza.work/</a:t>
            </a:r>
            <a:r>
              <a:rPr lang="en-US" sz="1400" dirty="0">
                <a:latin typeface="Times New Roman" panose="02020603050405020304" pitchFamily="18" charset="0"/>
                <a:cs typeface="Times New Roman" panose="02020603050405020304" pitchFamily="18" charset="0"/>
              </a:rPr>
              <a:t> (Similar app where we got the idea related to TB)</a:t>
            </a: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4"/>
              </a:rPr>
              <a:t>https://www.kaggle.com/mathchi/diabetes-data-set</a:t>
            </a:r>
            <a:r>
              <a:rPr lang="en-US" sz="1400" dirty="0">
                <a:latin typeface="Times New Roman" panose="02020603050405020304" pitchFamily="18" charset="0"/>
                <a:cs typeface="Times New Roman" panose="02020603050405020304" pitchFamily="18" charset="0"/>
              </a:rPr>
              <a:t> (Data set from national institute of diabetes on Kaggle)</a:t>
            </a: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5"/>
              </a:rPr>
              <a:t>https://data.mendeley.com/datasets/wj9rwkp9c2/1</a:t>
            </a:r>
            <a:r>
              <a:rPr lang="en-US" sz="1400" dirty="0">
                <a:latin typeface="Times New Roman" panose="02020603050405020304" pitchFamily="18" charset="0"/>
                <a:cs typeface="Times New Roman" panose="02020603050405020304" pitchFamily="18" charset="0"/>
              </a:rPr>
              <a:t> (Another dataset regarding diabetes)</a:t>
            </a:r>
          </a:p>
          <a:p>
            <a:pPr marL="342900" indent="-3429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6"/>
              </a:rPr>
              <a:t>https://play.google.com/store/apps/details?id=com.mysugr.android.companion&amp;hl=en_IN&amp;gl=US</a:t>
            </a:r>
            <a:r>
              <a:rPr lang="en-US" sz="14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21618" y="1500087"/>
            <a:ext cx="642850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terms of cost and software/hardware requirement </a:t>
            </a:r>
          </a:p>
        </p:txBody>
      </p:sp>
      <p:sp>
        <p:nvSpPr>
          <p:cNvPr id="8" name="TextBox 7"/>
          <p:cNvSpPr txBox="1"/>
          <p:nvPr/>
        </p:nvSpPr>
        <p:spPr>
          <a:xfrm>
            <a:off x="346209" y="5569942"/>
            <a:ext cx="6428509" cy="206210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Cost of the Project:</a:t>
            </a:r>
          </a:p>
          <a:p>
            <a:endParaRPr lang="en-US" sz="2000" b="1"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No additional cost since it is a webapp and no other hardware is required.</a:t>
            </a:r>
          </a:p>
          <a:p>
            <a:endParaRPr lang="en-US" sz="1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656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P - Edu"/>
          <p:cNvPicPr/>
          <p:nvPr/>
        </p:nvPicPr>
        <p:blipFill rotWithShape="1">
          <a:blip r:embed="rId2" cstate="print">
            <a:extLst>
              <a:ext uri="{28A0092B-C50C-407E-A947-70E740481C1C}">
                <a14:useLocalDpi xmlns:a14="http://schemas.microsoft.com/office/drawing/2010/main" val="0"/>
              </a:ext>
            </a:extLst>
          </a:blip>
          <a:srcRect l="23632" t="2559" r="24417" b="-2559"/>
          <a:stretch/>
        </p:blipFill>
        <p:spPr bwMode="auto">
          <a:xfrm>
            <a:off x="134142" y="35316"/>
            <a:ext cx="1526218" cy="748937"/>
          </a:xfrm>
          <a:prstGeom prst="rect">
            <a:avLst/>
          </a:prstGeom>
          <a:noFill/>
        </p:spPr>
      </p:pic>
      <p:sp>
        <p:nvSpPr>
          <p:cNvPr id="9" name="Rectangle 8"/>
          <p:cNvSpPr/>
          <p:nvPr/>
        </p:nvSpPr>
        <p:spPr>
          <a:xfrm>
            <a:off x="346210" y="949701"/>
            <a:ext cx="6428509" cy="110077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21618" y="1054883"/>
            <a:ext cx="54776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Implementation Feasibility</a:t>
            </a:r>
          </a:p>
        </p:txBody>
      </p:sp>
      <p:sp>
        <p:nvSpPr>
          <p:cNvPr id="12" name="TextBox 11"/>
          <p:cNvSpPr txBox="1"/>
          <p:nvPr/>
        </p:nvSpPr>
        <p:spPr>
          <a:xfrm>
            <a:off x="346208" y="3040766"/>
            <a:ext cx="6353529" cy="707886"/>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21618" y="1500087"/>
            <a:ext cx="642850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terms of cost and software/hardware requirement </a:t>
            </a:r>
          </a:p>
        </p:txBody>
      </p:sp>
      <p:sp>
        <p:nvSpPr>
          <p:cNvPr id="8" name="TextBox 7"/>
          <p:cNvSpPr txBox="1"/>
          <p:nvPr/>
        </p:nvSpPr>
        <p:spPr>
          <a:xfrm>
            <a:off x="540483" y="2155655"/>
            <a:ext cx="6428509" cy="517943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Hardware and Software required</a:t>
            </a:r>
            <a:r>
              <a:rPr lang="en-US" sz="2000" dirty="0">
                <a:latin typeface="Times New Roman" panose="02020603050405020304" pitchFamily="18" charset="0"/>
                <a:cs typeface="Times New Roman" panose="02020603050405020304" pitchFamily="18" charset="0"/>
              </a:rPr>
              <a:t>:</a:t>
            </a:r>
          </a:p>
          <a:p>
            <a:pPr marL="342900" lvl="0" indent="-342900" algn="just">
              <a:lnSpc>
                <a:spcPct val="151000"/>
              </a:lnSpc>
              <a:buFont typeface="Symbol" panose="05050102010706020507" pitchFamily="18" charset="2"/>
              <a:buChar char=""/>
            </a:pPr>
            <a:r>
              <a:rPr lang="en-IN" sz="1200" dirty="0">
                <a:solidFill>
                  <a:srgbClr val="000000"/>
                </a:solidFill>
                <a:effectLst/>
                <a:latin typeface="Times New Roman" panose="02020603050405020304" pitchFamily="18" charset="0"/>
                <a:ea typeface="Times New Roman" panose="02020603050405020304" pitchFamily="18" charset="0"/>
              </a:rPr>
              <a:t>Python for implementation.</a:t>
            </a:r>
          </a:p>
          <a:p>
            <a:pPr marL="342900" lvl="0" indent="-342900" algn="just">
              <a:lnSpc>
                <a:spcPct val="151000"/>
              </a:lnSpc>
              <a:buFont typeface="Symbol" panose="05050102010706020507" pitchFamily="18" charset="2"/>
              <a:buChar char=""/>
            </a:pPr>
            <a:r>
              <a:rPr lang="en-IN" sz="1200" dirty="0">
                <a:solidFill>
                  <a:srgbClr val="000000"/>
                </a:solidFill>
                <a:effectLst/>
                <a:latin typeface="Times New Roman" panose="02020603050405020304" pitchFamily="18" charset="0"/>
                <a:ea typeface="Times New Roman" panose="02020603050405020304" pitchFamily="18" charset="0"/>
              </a:rPr>
              <a:t>Python Libraries like pandas, matplotlib, seaborn, </a:t>
            </a:r>
            <a:r>
              <a:rPr lang="en-IN" sz="1200" dirty="0" err="1">
                <a:solidFill>
                  <a:srgbClr val="000000"/>
                </a:solidFill>
                <a:effectLst/>
                <a:latin typeface="Times New Roman" panose="02020603050405020304" pitchFamily="18" charset="0"/>
                <a:ea typeface="Times New Roman" panose="02020603050405020304" pitchFamily="18" charset="0"/>
              </a:rPr>
              <a:t>sklearn</a:t>
            </a:r>
            <a:r>
              <a:rPr lang="en-IN" sz="1200" dirty="0">
                <a:solidFill>
                  <a:srgbClr val="000000"/>
                </a:solidFill>
                <a:effectLst/>
                <a:latin typeface="Times New Roman" panose="02020603050405020304" pitchFamily="18" charset="0"/>
                <a:ea typeface="Times New Roman" panose="02020603050405020304" pitchFamily="18" charset="0"/>
              </a:rPr>
              <a:t>, for manipulating data.</a:t>
            </a:r>
          </a:p>
          <a:p>
            <a:pPr marL="342900" lvl="0" indent="-342900" algn="just">
              <a:lnSpc>
                <a:spcPct val="151000"/>
              </a:lnSpc>
              <a:buFont typeface="Symbol" panose="05050102010706020507" pitchFamily="18" charset="2"/>
              <a:buChar char=""/>
            </a:pPr>
            <a:r>
              <a:rPr lang="en-IN" sz="1200" dirty="0">
                <a:solidFill>
                  <a:srgbClr val="000000"/>
                </a:solidFill>
                <a:effectLst/>
                <a:latin typeface="Times New Roman" panose="02020603050405020304" pitchFamily="18" charset="0"/>
                <a:ea typeface="Times New Roman" panose="02020603050405020304" pitchFamily="18" charset="0"/>
              </a:rPr>
              <a:t>HTML is used to structure the webpage.</a:t>
            </a:r>
          </a:p>
          <a:p>
            <a:pPr marL="342900" lvl="0" indent="-342900" algn="just">
              <a:lnSpc>
                <a:spcPct val="151000"/>
              </a:lnSpc>
              <a:buFont typeface="Symbol" panose="05050102010706020507" pitchFamily="18" charset="2"/>
              <a:buChar char=""/>
            </a:pPr>
            <a:r>
              <a:rPr lang="en-IN" sz="1200" dirty="0">
                <a:solidFill>
                  <a:srgbClr val="000000"/>
                </a:solidFill>
                <a:effectLst/>
                <a:latin typeface="Times New Roman" panose="02020603050405020304" pitchFamily="18" charset="0"/>
                <a:ea typeface="Times New Roman" panose="02020603050405020304" pitchFamily="18" charset="0"/>
              </a:rPr>
              <a:t>CSS for styling the webpage</a:t>
            </a:r>
          </a:p>
          <a:p>
            <a:pPr marL="342900" lvl="0" indent="-342900" algn="just">
              <a:lnSpc>
                <a:spcPct val="151000"/>
              </a:lnSpc>
              <a:buFont typeface="Symbol" panose="05050102010706020507" pitchFamily="18" charset="2"/>
              <a:buChar char=""/>
            </a:pPr>
            <a:r>
              <a:rPr lang="en-IN" sz="1200" dirty="0">
                <a:solidFill>
                  <a:srgbClr val="000000"/>
                </a:solidFill>
                <a:effectLst/>
                <a:latin typeface="Times New Roman" panose="02020603050405020304" pitchFamily="18" charset="0"/>
                <a:ea typeface="Times New Roman" panose="02020603050405020304" pitchFamily="18" charset="0"/>
              </a:rPr>
              <a:t>JavaScript for making the webpage more responsive.</a:t>
            </a:r>
          </a:p>
          <a:p>
            <a:pPr marL="342900" lvl="0" indent="-342900" algn="just">
              <a:lnSpc>
                <a:spcPct val="151000"/>
              </a:lnSpc>
              <a:buFont typeface="Symbol" panose="05050102010706020507" pitchFamily="18" charset="2"/>
              <a:buChar char=""/>
            </a:pPr>
            <a:r>
              <a:rPr lang="en-IN" sz="1200" dirty="0" err="1">
                <a:solidFill>
                  <a:srgbClr val="000000"/>
                </a:solidFill>
                <a:effectLst/>
                <a:latin typeface="Times New Roman" panose="02020603050405020304" pitchFamily="18" charset="0"/>
                <a:ea typeface="Times New Roman" panose="02020603050405020304" pitchFamily="18" charset="0"/>
              </a:rPr>
              <a:t>Jupyter</a:t>
            </a:r>
            <a:r>
              <a:rPr lang="en-IN" sz="1200" dirty="0">
                <a:solidFill>
                  <a:srgbClr val="000000"/>
                </a:solidFill>
                <a:effectLst/>
                <a:latin typeface="Times New Roman" panose="02020603050405020304" pitchFamily="18" charset="0"/>
                <a:ea typeface="Times New Roman" panose="02020603050405020304" pitchFamily="18" charset="0"/>
              </a:rPr>
              <a:t> Notebook/Spyder for Data Science and Analysis</a:t>
            </a:r>
          </a:p>
          <a:p>
            <a:pPr marL="342900" lvl="0" indent="-342900" algn="just">
              <a:lnSpc>
                <a:spcPct val="151000"/>
              </a:lnSpc>
              <a:spcAft>
                <a:spcPts val="580"/>
              </a:spcAft>
              <a:buFont typeface="Symbol" panose="05050102010706020507" pitchFamily="18" charset="2"/>
              <a:buChar char=""/>
            </a:pPr>
            <a:r>
              <a:rPr lang="en-IN" sz="1200">
                <a:solidFill>
                  <a:srgbClr val="000000"/>
                </a:solidFill>
                <a:effectLst/>
                <a:latin typeface="Times New Roman" panose="02020603050405020304" pitchFamily="18" charset="0"/>
                <a:ea typeface="Times New Roman" panose="02020603050405020304" pitchFamily="18" charset="0"/>
              </a:rPr>
              <a:t>MySQL for </a:t>
            </a:r>
            <a:r>
              <a:rPr lang="en-IN" sz="1200" dirty="0">
                <a:solidFill>
                  <a:srgbClr val="000000"/>
                </a:solidFill>
                <a:effectLst/>
                <a:latin typeface="Times New Roman" panose="02020603050405020304" pitchFamily="18" charset="0"/>
                <a:ea typeface="Times New Roman" panose="02020603050405020304" pitchFamily="18" charset="0"/>
              </a:rPr>
              <a:t>Database</a:t>
            </a:r>
          </a:p>
          <a:p>
            <a:pPr marL="342900" lvl="0" indent="-342900" algn="just">
              <a:lnSpc>
                <a:spcPct val="151000"/>
              </a:lnSpc>
              <a:spcAft>
                <a:spcPts val="580"/>
              </a:spcAft>
              <a:buFont typeface="Symbol" panose="05050102010706020507" pitchFamily="18" charset="2"/>
              <a:buChar char=""/>
            </a:pPr>
            <a:r>
              <a:rPr lang="en-IN" sz="1200" dirty="0">
                <a:solidFill>
                  <a:srgbClr val="000000"/>
                </a:solidFill>
                <a:latin typeface="Times New Roman" panose="02020603050405020304" pitchFamily="18" charset="0"/>
                <a:ea typeface="Times New Roman" panose="02020603050405020304" pitchFamily="18" charset="0"/>
              </a:rPr>
              <a:t>Laptop – Win 11</a:t>
            </a:r>
          </a:p>
          <a:p>
            <a:pPr marL="342900" lvl="0" indent="-342900" algn="just">
              <a:lnSpc>
                <a:spcPct val="151000"/>
              </a:lnSpc>
              <a:spcAft>
                <a:spcPts val="580"/>
              </a:spcAft>
              <a:buFont typeface="Symbol" panose="05050102010706020507" pitchFamily="18" charset="2"/>
              <a:buChar char=""/>
            </a:pPr>
            <a:r>
              <a:rPr lang="en-IN" sz="1200" dirty="0">
                <a:solidFill>
                  <a:srgbClr val="000000"/>
                </a:solidFill>
                <a:effectLst/>
                <a:latin typeface="Times New Roman" panose="02020603050405020304" pitchFamily="18" charset="0"/>
                <a:ea typeface="Times New Roman" panose="02020603050405020304" pitchFamily="18" charset="0"/>
              </a:rPr>
              <a:t>Text Editor for </a:t>
            </a:r>
            <a:r>
              <a:rPr lang="en-IN" sz="1200" dirty="0">
                <a:solidFill>
                  <a:srgbClr val="000000"/>
                </a:solidFill>
                <a:latin typeface="Times New Roman" panose="02020603050405020304" pitchFamily="18" charset="0"/>
                <a:ea typeface="Times New Roman" panose="02020603050405020304" pitchFamily="18" charset="0"/>
              </a:rPr>
              <a:t>Client Side Scripting </a:t>
            </a:r>
            <a:r>
              <a:rPr lang="en-IN" sz="1200" dirty="0">
                <a:solidFill>
                  <a:srgbClr val="000000"/>
                </a:solidFill>
                <a:effectLst/>
                <a:latin typeface="Times New Roman" panose="02020603050405020304" pitchFamily="18" charset="0"/>
                <a:ea typeface="Times New Roman" panose="02020603050405020304" pitchFamily="18" charset="0"/>
              </a:rPr>
              <a:t>(VS Code)</a:t>
            </a:r>
          </a:p>
          <a:p>
            <a:pPr marL="342900" lvl="0" indent="-342900" algn="just">
              <a:lnSpc>
                <a:spcPct val="151000"/>
              </a:lnSpc>
              <a:spcAft>
                <a:spcPts val="580"/>
              </a:spcAft>
              <a:buFont typeface="Symbol" panose="05050102010706020507" pitchFamily="18" charset="2"/>
              <a:buChar char=""/>
            </a:pPr>
            <a:r>
              <a:rPr lang="en-IN" sz="1200" dirty="0" err="1">
                <a:solidFill>
                  <a:srgbClr val="000000"/>
                </a:solidFill>
                <a:latin typeface="Times New Roman" panose="02020603050405020304" pitchFamily="18" charset="0"/>
                <a:ea typeface="Times New Roman" panose="02020603050405020304" pitchFamily="18" charset="0"/>
              </a:rPr>
              <a:t>Pycharm</a:t>
            </a:r>
            <a:r>
              <a:rPr lang="en-IN" sz="1200" dirty="0">
                <a:solidFill>
                  <a:srgbClr val="000000"/>
                </a:solidFill>
                <a:latin typeface="Times New Roman" panose="02020603050405020304" pitchFamily="18" charset="0"/>
                <a:ea typeface="Times New Roman" panose="02020603050405020304" pitchFamily="18" charset="0"/>
              </a:rPr>
              <a:t> Python IDE</a:t>
            </a:r>
          </a:p>
          <a:p>
            <a:pPr marL="342900" lvl="0" indent="-342900" algn="just">
              <a:lnSpc>
                <a:spcPct val="151000"/>
              </a:lnSpc>
              <a:spcAft>
                <a:spcPts val="580"/>
              </a:spcAft>
              <a:buFont typeface="Symbol" panose="05050102010706020507" pitchFamily="18" charset="2"/>
              <a:buChar char=""/>
            </a:pPr>
            <a:r>
              <a:rPr lang="en-IN" sz="1200" dirty="0">
                <a:solidFill>
                  <a:srgbClr val="000000"/>
                </a:solidFill>
                <a:effectLst/>
                <a:latin typeface="Times New Roman" panose="02020603050405020304" pitchFamily="18" charset="0"/>
                <a:ea typeface="Times New Roman" panose="02020603050405020304" pitchFamily="18" charset="0"/>
              </a:rPr>
              <a:t>Flask Python for web framework</a:t>
            </a:r>
          </a:p>
          <a:p>
            <a:pPr marL="342900" lvl="0" indent="-342900" algn="just">
              <a:lnSpc>
                <a:spcPct val="151000"/>
              </a:lnSpc>
              <a:spcAft>
                <a:spcPts val="580"/>
              </a:spcAft>
              <a:buFont typeface="Symbol" panose="05050102010706020507" pitchFamily="18" charset="2"/>
              <a:buChar char=""/>
            </a:pPr>
            <a:r>
              <a:rPr lang="en-IN" sz="1200" dirty="0">
                <a:solidFill>
                  <a:srgbClr val="000000"/>
                </a:solidFill>
                <a:latin typeface="Times New Roman" panose="02020603050405020304" pitchFamily="18" charset="0"/>
                <a:ea typeface="Times New Roman" panose="02020603050405020304" pitchFamily="18" charset="0"/>
              </a:rPr>
              <a:t>Algorithm Random forest</a:t>
            </a:r>
          </a:p>
          <a:p>
            <a:pPr marL="342900" lvl="0" indent="-342900" algn="just">
              <a:lnSpc>
                <a:spcPct val="151000"/>
              </a:lnSpc>
              <a:spcAft>
                <a:spcPts val="580"/>
              </a:spcAft>
              <a:buFont typeface="Symbol" panose="05050102010706020507" pitchFamily="18" charset="2"/>
              <a:buChar char=""/>
            </a:pPr>
            <a:r>
              <a:rPr lang="en-IN" sz="1200" dirty="0">
                <a:solidFill>
                  <a:srgbClr val="000000"/>
                </a:solidFill>
                <a:effectLst/>
                <a:latin typeface="Times New Roman" panose="02020603050405020304" pitchFamily="18" charset="0"/>
                <a:ea typeface="Times New Roman" panose="02020603050405020304" pitchFamily="18" charset="0"/>
              </a:rPr>
              <a:t>Heroku for</a:t>
            </a:r>
            <a:r>
              <a:rPr lang="en-IN" sz="1200" dirty="0">
                <a:solidFill>
                  <a:srgbClr val="000000"/>
                </a:solidFill>
                <a:latin typeface="Times New Roman" panose="02020603050405020304" pitchFamily="18" charset="0"/>
                <a:ea typeface="Times New Roman" panose="02020603050405020304" pitchFamily="18" charset="0"/>
              </a:rPr>
              <a:t> app deployment on web</a:t>
            </a:r>
            <a:endParaRPr lang="en-IN" sz="1200" dirty="0">
              <a:solidFill>
                <a:srgbClr val="000000"/>
              </a:solidFill>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092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TotalTime>
  <Words>736</Words>
  <Application>Microsoft Office PowerPoint</Application>
  <PresentationFormat>Custom</PresentationFormat>
  <Paragraphs>66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Aharoni</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Shourish Kothawale</cp:lastModifiedBy>
  <cp:revision>55</cp:revision>
  <dcterms:created xsi:type="dcterms:W3CDTF">2021-09-20T11:03:30Z</dcterms:created>
  <dcterms:modified xsi:type="dcterms:W3CDTF">2021-12-03T07:34:23Z</dcterms:modified>
</cp:coreProperties>
</file>