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8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3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41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831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58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69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93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03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8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1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1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8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8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1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8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7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71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8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F335A0-D592-175B-BFF2-9335E3679A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23" b="115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9D3F9-4193-F8AE-3999-9399DF19B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05242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PCA Analysis on Iris Dataset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36608-FC77-4863-78F7-46B179D61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3BB169"/>
                </a:solidFill>
              </a:rPr>
              <a:t>By </a:t>
            </a:r>
            <a:r>
              <a:rPr lang="en-US" sz="1800" dirty="0" err="1">
                <a:solidFill>
                  <a:srgbClr val="3BB169"/>
                </a:solidFill>
              </a:rPr>
              <a:t>Shourish</a:t>
            </a:r>
            <a:r>
              <a:rPr lang="en-US" sz="1800" dirty="0">
                <a:solidFill>
                  <a:srgbClr val="3BB169"/>
                </a:solidFill>
              </a:rPr>
              <a:t> </a:t>
            </a:r>
            <a:r>
              <a:rPr lang="en-US" sz="1800" dirty="0" err="1">
                <a:solidFill>
                  <a:srgbClr val="3BB169"/>
                </a:solidFill>
              </a:rPr>
              <a:t>Kothawale</a:t>
            </a:r>
            <a:r>
              <a:rPr lang="en-US" sz="1800" dirty="0">
                <a:solidFill>
                  <a:srgbClr val="3BB169"/>
                </a:solidFill>
              </a:rPr>
              <a:t> &amp; Rafael Prignano</a:t>
            </a:r>
          </a:p>
        </p:txBody>
      </p:sp>
    </p:spTree>
    <p:extLst>
      <p:ext uri="{BB962C8B-B14F-4D97-AF65-F5344CB8AC3E}">
        <p14:creationId xmlns:p14="http://schemas.microsoft.com/office/powerpoint/2010/main" val="224711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38AB-989A-4B0E-E384-17C401E8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1299D1-D206-E8F6-CCDE-CDED4D30FB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4443" y="1859340"/>
            <a:ext cx="85378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Rotation Attribute: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 for fitting PCs to data points.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Eigenvectors: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Represents directions of PCs as unit vectors.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Orthogonality: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Eigenvectors are uncorrelated (zero covariance).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PCs with highest variability are prioritized.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5D1FE-C924-47E6-D5F2-7C93C5D5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70" y="3967020"/>
            <a:ext cx="8688012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4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62C799-B874-4F21-9E26-28BC92A6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C2706-EA31-84C4-BF05-6FF64B56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2819401"/>
          </a:xfrm>
        </p:spPr>
        <p:txBody>
          <a:bodyPr>
            <a:normAutofit/>
          </a:bodyPr>
          <a:lstStyle/>
          <a:p>
            <a:r>
              <a:rPr lang="en-US" dirty="0"/>
              <a:t>Summary of PCA Object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08062A-730E-43F4-31DB-3414B9B3FB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0641" y="659342"/>
            <a:ext cx="6889687" cy="29504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PC Summary: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Critical for eliminating unneeded PCs in PCA analysis.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Key Metric: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Proportion of Variance shows each PC's influence.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Top Contributors: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PC1: Accounts for 72.77% of variability (most significant).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PC2: Contributes 23.03% (second most variability).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Cumulative Variance: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PC1 + PC2 together explain 95.80% of the total variability.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Only 4.20% variability is lost.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Conclusion: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Dimensional reduction to two PCs is sufficient.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CE938-6CFB-D4A6-F65B-F4A4CBC90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37" y="4190379"/>
            <a:ext cx="9593726" cy="230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4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DA19-21FA-7F9C-DD55-FF44D887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791F91-2625-4F16-375D-D61738D75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0819" y="2201448"/>
            <a:ext cx="1028063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Orthogonality in PCA: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Ensures PCs are linearly independent.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Test: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Perform correlation analysis; orthogonal PCs have zero correlation.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Avoid redundancy and maximize variability capture.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Non-Orthogonal Vectors: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Can be formed by basis vectors, reducing variability representation.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Bi-plots help confirm PCA produces linearly independent components. </a:t>
            </a:r>
          </a:p>
        </p:txBody>
      </p:sp>
    </p:spTree>
    <p:extLst>
      <p:ext uri="{BB962C8B-B14F-4D97-AF65-F5344CB8AC3E}">
        <p14:creationId xmlns:p14="http://schemas.microsoft.com/office/powerpoint/2010/main" val="409976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AC6BA4F-E18D-4E82-3051-DAA6DB299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52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BF53-4870-C981-A2AB-0A4C7ECD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Biplot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67D1D1-6CDB-1CEB-05EC-57C47934D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502663"/>
            <a:ext cx="855093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Biplot Overview: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Visualizes observations and variables in 2D using principal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Points: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Represent individual samples; positions indicate similarity or differences.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Arrows: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Show variable contributions to PCs: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Longer arrows: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Strong influence.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Shorter arrows: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Weak influence.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Angles Between Arrows: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Small angles: Strong positive correlation.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Wide angles or opposite directions: Weak or negative correlation.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Highlights patterns (e.g., clusters) and shows variable influences.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Benefit: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Simplifies complex data for easy interpretation. </a:t>
            </a:r>
          </a:p>
        </p:txBody>
      </p:sp>
    </p:spTree>
    <p:extLst>
      <p:ext uri="{BB962C8B-B14F-4D97-AF65-F5344CB8AC3E}">
        <p14:creationId xmlns:p14="http://schemas.microsoft.com/office/powerpoint/2010/main" val="88090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20F250-8DA2-D4C0-6EB4-720D9C676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489" y="403250"/>
            <a:ext cx="7070374" cy="605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91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BDE7-6F7E-7938-EE34-13AE0B9C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Biplot 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9EC21-0B01-FA41-84AD-A4830B77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83160"/>
            <a:ext cx="10353762" cy="4638982"/>
          </a:xfrm>
        </p:spPr>
        <p:txBody>
          <a:bodyPr>
            <a:normAutofit fontScale="55000" lnSpcReduction="20000"/>
          </a:bodyPr>
          <a:lstStyle/>
          <a:p>
            <a:r>
              <a:rPr lang="en-US" sz="3300" b="1" dirty="0"/>
              <a:t>Color-Coded Points &amp; Species Groups: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/>
              <a:t>Red:</a:t>
            </a:r>
            <a:r>
              <a:rPr lang="en-US" sz="3300" dirty="0"/>
              <a:t> Iris-</a:t>
            </a:r>
            <a:r>
              <a:rPr lang="en-US" sz="3300" dirty="0" err="1"/>
              <a:t>setosa</a:t>
            </a:r>
            <a:r>
              <a:rPr lang="en-US" sz="3300" dirty="0"/>
              <a:t> (distinct, well-separated cluster).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/>
              <a:t>Green:</a:t>
            </a:r>
            <a:r>
              <a:rPr lang="en-US" sz="3300" dirty="0"/>
              <a:t> Iris-versicolor (overlaps with Iris-virginica).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/>
              <a:t>Blue:</a:t>
            </a:r>
            <a:r>
              <a:rPr lang="en-US" sz="3300" dirty="0"/>
              <a:t> Iris-virginica (overlaps with Iris-versicolor).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300" dirty="0"/>
          </a:p>
          <a:p>
            <a:r>
              <a:rPr lang="en-US" sz="3300" b="1" dirty="0"/>
              <a:t>Variable Contributions (Arrows):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 err="1"/>
              <a:t>PetalLengthCm</a:t>
            </a:r>
            <a:r>
              <a:rPr lang="en-US" sz="3300" b="1" dirty="0"/>
              <a:t> &amp; </a:t>
            </a:r>
            <a:r>
              <a:rPr lang="en-US" sz="3300" b="1" dirty="0" err="1"/>
              <a:t>PetalWidthCm</a:t>
            </a:r>
            <a:r>
              <a:rPr lang="en-US" sz="3300" b="1" dirty="0"/>
              <a:t>:</a:t>
            </a:r>
            <a:endParaRPr lang="en-US" sz="3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300" dirty="0"/>
              <a:t>Long arrows aligned with PC1, indicating strong influence and high correlation.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 err="1"/>
              <a:t>SepalLengthCm</a:t>
            </a:r>
            <a:r>
              <a:rPr lang="en-US" sz="3300" b="1" dirty="0"/>
              <a:t>:</a:t>
            </a:r>
            <a:endParaRPr lang="en-US" sz="3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300" dirty="0"/>
              <a:t>Contributes to PC1 but less strongly than petal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 err="1"/>
              <a:t>SepalWidthCm</a:t>
            </a:r>
            <a:r>
              <a:rPr lang="en-US" sz="3300" b="1" dirty="0"/>
              <a:t>:</a:t>
            </a:r>
            <a:endParaRPr lang="en-US" sz="3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300" dirty="0"/>
              <a:t>Points toward PC2, showing less correlation with other variables.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81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ECD2-4CA0-48F2-C9F0-6DB80C59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Biplot Analysis Summary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2C6A-6EB0-E846-AAAA-5D00B24A1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Ellipses (Confidence Regions):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Iris-</a:t>
            </a:r>
            <a:r>
              <a:rPr lang="en-US" b="1" dirty="0" err="1"/>
              <a:t>setosa</a:t>
            </a:r>
            <a:r>
              <a:rPr lang="en-US" b="1" dirty="0"/>
              <a:t>:</a:t>
            </a:r>
            <a:r>
              <a:rPr lang="en-US" dirty="0"/>
              <a:t> Tight and distinct, indicating clear separation.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Iris-versicolor &amp; Iris-virginica:</a:t>
            </a:r>
            <a:r>
              <a:rPr lang="en-US" dirty="0"/>
              <a:t> Overlapping, showing similarities and reduced separability.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Summary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Petal dimensions are key for species differentiation.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Sepal width primarily influences PC2.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Iris-</a:t>
            </a:r>
            <a:r>
              <a:rPr lang="en-US" dirty="0" err="1"/>
              <a:t>setosa</a:t>
            </a:r>
            <a:r>
              <a:rPr lang="en-US" dirty="0"/>
              <a:t> is unique, while Iris-versicolor and Iris-virginica share overlapping traits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08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E708-7B4E-E699-7150-1F557E18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Application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D10D7B-3F83-3F3E-BC9F-D7CA7285F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6202" y="2278082"/>
            <a:ext cx="10908948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Predict categorical outcomes using principal components (PCs) as predictors.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Role of PCA: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771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Reduces dimensionality by capturing the most significant variance in the data.</a:t>
            </a:r>
          </a:p>
          <a:p>
            <a:pPr marL="3771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PCs (linear combinations of original features) serve as independent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Multinomial Logistic Regression: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771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Models log-odds of each category relative to a reference category.</a:t>
            </a:r>
          </a:p>
          <a:p>
            <a:pPr marL="3771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Classifies data into multiple categories based on PCs.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771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Simplifies the model by reducing dimensions.</a:t>
            </a:r>
          </a:p>
          <a:p>
            <a:pPr marL="3771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Improves performance by focusing on key variance sources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3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A484-5B39-22B8-5951-7FE19749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027639-1B9C-85EA-04EB-679E62B5D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959" y="3915236"/>
            <a:ext cx="8659433" cy="26483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8BFFD0-1CDC-0C2D-9159-3DB154C3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959" y="214082"/>
            <a:ext cx="8688012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7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7105-7E80-5D8D-A268-36A13B9A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E579C-4ADA-C1D1-B362-D2F5DEEC7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after the goddess of the rainbow, Iris.</a:t>
            </a:r>
          </a:p>
          <a:p>
            <a:r>
              <a:rPr lang="en-US" dirty="0"/>
              <a:t>Created by Ronald Fisher in 1936 that soon became an essential foundation for data visualization and science</a:t>
            </a:r>
          </a:p>
          <a:p>
            <a:r>
              <a:rPr lang="en-US" dirty="0"/>
              <a:t>Famous dataset for being beginner friendly</a:t>
            </a:r>
          </a:p>
          <a:p>
            <a:r>
              <a:rPr lang="en-US" dirty="0"/>
              <a:t>Contains sepal length and width, petal length &amp; width (measured in cm)</a:t>
            </a:r>
          </a:p>
          <a:p>
            <a:r>
              <a:rPr lang="en-US" dirty="0"/>
              <a:t>150 observations of three species</a:t>
            </a:r>
          </a:p>
          <a:p>
            <a:pPr lvl="1"/>
            <a:r>
              <a:rPr lang="en-US" dirty="0" err="1"/>
              <a:t>Setosa</a:t>
            </a:r>
            <a:r>
              <a:rPr lang="en-US" dirty="0"/>
              <a:t>, Versicolor, </a:t>
            </a:r>
            <a:r>
              <a:rPr lang="en-US" dirty="0" err="1"/>
              <a:t>Virginic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1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76AB-BF29-924C-DF5C-C83A94F6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64DC5-2112-ABD8-201F-3EF7014D5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A9E16-4230-0F59-B845-BBC6F2CF5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46" y="1066801"/>
            <a:ext cx="10052459" cy="419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64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CF59-CE34-729B-CE9A-D9081818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34581-A4B6-1728-E399-579DDBDA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Strengths of PCA: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Dimensional Reduction:</a:t>
            </a:r>
            <a:r>
              <a:rPr lang="en-US" sz="1600" dirty="0"/>
              <a:t> Reduces variables while retaining most of the variance.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Reduced </a:t>
            </a:r>
            <a:r>
              <a:rPr lang="en-US" sz="1400" b="1" dirty="0"/>
              <a:t>Multicollinearity</a:t>
            </a:r>
            <a:r>
              <a:rPr lang="en-US" sz="1600" b="1" dirty="0"/>
              <a:t>:</a:t>
            </a:r>
            <a:r>
              <a:rPr lang="en-US" sz="1600" dirty="0"/>
              <a:t> Converts correlated variables into uncorrelated components.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In-Depth Filtering:</a:t>
            </a:r>
            <a:r>
              <a:rPr lang="en-US" sz="1600" dirty="0"/>
              <a:t> Highlights key variances and filters out noise.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Enhanced Visualization:</a:t>
            </a:r>
            <a:r>
              <a:rPr lang="en-US" sz="1600" dirty="0"/>
              <a:t> Reduces high-dimensional data to two or three dimensions for better interpretation.</a:t>
            </a:r>
          </a:p>
          <a:p>
            <a:r>
              <a:rPr lang="en-US" sz="1800" b="1" dirty="0"/>
              <a:t>Challenges of PCA: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Scaling Sensitivity:</a:t>
            </a:r>
            <a:r>
              <a:rPr lang="en-US" sz="1600" dirty="0"/>
              <a:t> Improper scaling can lead to inaccurate results.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Variance Limitation:</a:t>
            </a:r>
            <a:r>
              <a:rPr lang="en-US" sz="1600" dirty="0"/>
              <a:t> Focuses heavily on variance, which may not capture all relevant patterns.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Explainability Loss:</a:t>
            </a:r>
            <a:r>
              <a:rPr lang="en-US" sz="1600" dirty="0"/>
              <a:t> PCs are combinations of original variables, making interpretation less intuitive.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66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ADE9-A384-EEE5-91DB-5C1D2102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978D-2D1F-BB36-C433-7093D35E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Applications of PCA: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Visualization:</a:t>
            </a:r>
            <a:r>
              <a:rPr lang="en-US" sz="2400" dirty="0"/>
              <a:t> Simplifies complex datasets for better clarity.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Exploratory Data Analysis:</a:t>
            </a:r>
            <a:r>
              <a:rPr lang="en-US" sz="2400" dirty="0"/>
              <a:t> Identifies key patterns and relationships in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Feature Redundancy Reduction:</a:t>
            </a:r>
            <a:r>
              <a:rPr lang="en-US" sz="2400" dirty="0"/>
              <a:t> Improves performance by removing redundant features while preserving critical information.</a:t>
            </a:r>
          </a:p>
          <a:p>
            <a:r>
              <a:rPr lang="en-US" sz="2400" b="1" dirty="0"/>
              <a:t>Effectiveness: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PCA is a powerful tool for reducing redundant data while maintaining essential variance, despite its limitations in explainability and scaling sensitivity.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3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2AD2-81EC-7E00-404B-70C179D2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00E-7998-3D8C-8507-C8F0D66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Problem: High correlations and redundancy among numerous variables can produce unclear analysis.</a:t>
            </a:r>
          </a:p>
          <a:p>
            <a:r>
              <a:rPr lang="en-US" dirty="0"/>
              <a:t>Solution: Principal Component Analysis (PCA): Reduces correlated numeric variables into a smaller, uncorrelated set called </a:t>
            </a:r>
            <a:r>
              <a:rPr lang="en-US" b="1" dirty="0"/>
              <a:t>multicollinearity</a:t>
            </a:r>
            <a:r>
              <a:rPr lang="en-US" dirty="0"/>
              <a:t> that will enable accurate statistical analysis.</a:t>
            </a:r>
          </a:p>
          <a:p>
            <a:r>
              <a:rPr lang="en-US" dirty="0"/>
              <a:t>Project Objective: Apply Principal Component Analysis to the iris dataset and retain key patterns present in the dataset and illustrate the visualizations and distinguish special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36128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11C4-581D-7F76-F7FD-30A6F5C2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167149"/>
            <a:ext cx="10353762" cy="125730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5224A-4E41-189C-273E-E31B4027C9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4" y="1302334"/>
            <a:ext cx="845634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Scatterplots:</a:t>
            </a:r>
          </a:p>
          <a:p>
            <a:pPr marL="3771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Visualize relationships between pairs of variables.</a:t>
            </a:r>
          </a:p>
          <a:p>
            <a:pPr marL="3771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Reveal trends, correlations, clusters, and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Correlation Types:</a:t>
            </a:r>
          </a:p>
          <a:p>
            <a:pPr marL="3771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Positive: Both variables increase together.</a:t>
            </a:r>
          </a:p>
          <a:p>
            <a:pPr marL="3771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Negative: One variable increases as the other decreases.</a:t>
            </a:r>
          </a:p>
          <a:p>
            <a:pPr marL="3771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Correlation: No apparent relationship.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Species Differentiation:</a:t>
            </a:r>
          </a:p>
          <a:p>
            <a:pPr marL="3771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 are colored/shaped by species (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Setosa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Versicolor, Virginica).</a:t>
            </a:r>
          </a:p>
          <a:p>
            <a:pPr marL="3771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Highlights variations in relationships across species.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Purpose:</a:t>
            </a:r>
          </a:p>
          <a:p>
            <a:pPr marL="3771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Provides preliminary insights into patterns and relationships.</a:t>
            </a:r>
          </a:p>
          <a:p>
            <a:pPr marL="3771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Serves as a foundation for statistical analysis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35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9E97-6FD6-7232-4D35-0DF20B47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Scatterplot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B7AA-41B4-0354-5FBF-94D02BC6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53663"/>
            <a:ext cx="10353762" cy="4896223"/>
          </a:xfrm>
        </p:spPr>
        <p:txBody>
          <a:bodyPr numCol="2">
            <a:noAutofit/>
          </a:bodyPr>
          <a:lstStyle/>
          <a:p>
            <a:r>
              <a:rPr lang="en-US" sz="1600" b="1" dirty="0"/>
              <a:t>Strongest Positive Relationships:</a:t>
            </a:r>
          </a:p>
          <a:p>
            <a:pPr marL="3690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PetalLengthCm</a:t>
            </a:r>
            <a:r>
              <a:rPr lang="en-US" sz="1600" b="1" dirty="0"/>
              <a:t> vs. </a:t>
            </a:r>
            <a:r>
              <a:rPr lang="en-US" sz="1600" b="1" dirty="0" err="1"/>
              <a:t>PetalWidthCm</a:t>
            </a:r>
            <a:r>
              <a:rPr lang="en-US" sz="1600" b="1" dirty="0"/>
              <a:t> (0.96)</a:t>
            </a:r>
            <a:r>
              <a:rPr lang="en-US" sz="1600" dirty="0"/>
              <a:t>:</a:t>
            </a:r>
          </a:p>
          <a:p>
            <a:pPr marL="457200" lvl="1" indent="0">
              <a:buNone/>
            </a:pPr>
            <a:r>
              <a:rPr lang="en-US" sz="1600" dirty="0"/>
              <a:t>	Extremely strong positive correlation; almost perfectly related.</a:t>
            </a:r>
          </a:p>
          <a:p>
            <a:pPr marL="3690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SepalLengthCm</a:t>
            </a:r>
            <a:r>
              <a:rPr lang="en-US" sz="1600" b="1" dirty="0"/>
              <a:t> vs. </a:t>
            </a:r>
            <a:r>
              <a:rPr lang="en-US" sz="1600" b="1" dirty="0" err="1"/>
              <a:t>PetalLengthCm</a:t>
            </a:r>
            <a:r>
              <a:rPr lang="en-US" sz="1600" b="1" dirty="0"/>
              <a:t> (0.87)</a:t>
            </a:r>
            <a:r>
              <a:rPr lang="en-US" sz="1600" dirty="0"/>
              <a:t>:</a:t>
            </a:r>
          </a:p>
          <a:p>
            <a:pPr marL="457200" lvl="1" indent="0">
              <a:buNone/>
            </a:pPr>
            <a:r>
              <a:rPr lang="en-US" sz="1600" dirty="0"/>
              <a:t>	Strong positive relationship.</a:t>
            </a:r>
          </a:p>
          <a:p>
            <a:pPr marL="3690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SepalLengthCm</a:t>
            </a:r>
            <a:r>
              <a:rPr lang="en-US" sz="1600" b="1" dirty="0"/>
              <a:t> vs. </a:t>
            </a:r>
            <a:r>
              <a:rPr lang="en-US" sz="1600" b="1" dirty="0" err="1"/>
              <a:t>PetalWidthCm</a:t>
            </a:r>
            <a:r>
              <a:rPr lang="en-US" sz="1600" b="1" dirty="0"/>
              <a:t> (0.82)</a:t>
            </a:r>
            <a:r>
              <a:rPr lang="en-US" sz="1600" dirty="0"/>
              <a:t>:</a:t>
            </a:r>
          </a:p>
          <a:p>
            <a:pPr marL="457200" lvl="1" indent="0">
              <a:buNone/>
            </a:pPr>
            <a:r>
              <a:rPr lang="en-US" sz="1600" dirty="0"/>
              <a:t>	Strong positive correlation, but slightly weaker than the above.</a:t>
            </a:r>
          </a:p>
          <a:p>
            <a:r>
              <a:rPr lang="en-US" sz="1600" b="1" dirty="0"/>
              <a:t>Weakest Relationship:</a:t>
            </a:r>
          </a:p>
          <a:p>
            <a:pPr marL="450000" lvl="1" indent="0">
              <a:buNone/>
            </a:pPr>
            <a:r>
              <a:rPr lang="en-US" sz="1600" b="1" dirty="0" err="1"/>
              <a:t>SepalLengthCm</a:t>
            </a:r>
            <a:r>
              <a:rPr lang="en-US" sz="1600" b="1" dirty="0"/>
              <a:t> vs. </a:t>
            </a:r>
            <a:r>
              <a:rPr lang="en-US" sz="1600" b="1" dirty="0" err="1"/>
              <a:t>SepalWidthCm</a:t>
            </a:r>
            <a:r>
              <a:rPr lang="en-US" sz="1600" b="1" dirty="0"/>
              <a:t> (-0.11)</a:t>
            </a:r>
            <a:r>
              <a:rPr lang="en-US" sz="1600" dirty="0"/>
              <a:t>:</a:t>
            </a:r>
          </a:p>
          <a:p>
            <a:pPr marL="10489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Virtually no linear relationship; correlation close to zero.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Negative Correlations:</a:t>
            </a:r>
          </a:p>
          <a:p>
            <a:pPr marL="450000" lvl="1" indent="0">
              <a:buNone/>
            </a:pPr>
            <a:r>
              <a:rPr lang="en-US" sz="1600" b="1" dirty="0" err="1"/>
              <a:t>SepalWidthCm</a:t>
            </a:r>
            <a:r>
              <a:rPr lang="en-US" sz="1600" b="1" dirty="0"/>
              <a:t> vs. </a:t>
            </a:r>
            <a:r>
              <a:rPr lang="en-US" sz="1600" b="1" dirty="0" err="1"/>
              <a:t>PetalLengthCm</a:t>
            </a:r>
            <a:r>
              <a:rPr lang="en-US" sz="1600" b="1" dirty="0"/>
              <a:t> (-0.42)</a:t>
            </a:r>
            <a:r>
              <a:rPr lang="en-US" sz="1600" dirty="0"/>
              <a:t>:</a:t>
            </a:r>
          </a:p>
          <a:p>
            <a:pPr marL="763200" lvl="2" indent="0">
              <a:buNone/>
            </a:pPr>
            <a:r>
              <a:rPr lang="en-US" sz="1600" dirty="0"/>
              <a:t>Weak to moderate negative trend.</a:t>
            </a:r>
          </a:p>
          <a:p>
            <a:pPr marL="450000" lvl="1" indent="0">
              <a:buNone/>
            </a:pPr>
            <a:r>
              <a:rPr lang="en-US" sz="1600" b="1" dirty="0" err="1"/>
              <a:t>SepalWidthCm</a:t>
            </a:r>
            <a:r>
              <a:rPr lang="en-US" sz="1600" b="1" dirty="0"/>
              <a:t> vs. </a:t>
            </a:r>
            <a:r>
              <a:rPr lang="en-US" sz="1600" b="1" dirty="0" err="1"/>
              <a:t>PetalWidthCm</a:t>
            </a:r>
            <a:r>
              <a:rPr lang="en-US" sz="1600" b="1" dirty="0"/>
              <a:t> (-0.36)</a:t>
            </a:r>
            <a:r>
              <a:rPr lang="en-US" sz="1600" dirty="0"/>
              <a:t>:</a:t>
            </a:r>
          </a:p>
          <a:p>
            <a:pPr marL="763200" lvl="2" indent="0">
              <a:buNone/>
            </a:pPr>
            <a:r>
              <a:rPr lang="en-US" sz="1600" dirty="0"/>
              <a:t>Weak to moderate negative trend.</a:t>
            </a:r>
          </a:p>
        </p:txBody>
      </p:sp>
    </p:spTree>
    <p:extLst>
      <p:ext uri="{BB962C8B-B14F-4D97-AF65-F5344CB8AC3E}">
        <p14:creationId xmlns:p14="http://schemas.microsoft.com/office/powerpoint/2010/main" val="109120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2F1D-B153-5896-A097-5CA05F50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0421"/>
            <a:ext cx="10353762" cy="577516"/>
          </a:xfrm>
        </p:spPr>
        <p:txBody>
          <a:bodyPr>
            <a:normAutofit fontScale="90000"/>
          </a:bodyPr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69B6-060C-8321-A8B0-1B3DC159C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866275"/>
            <a:ext cx="10353762" cy="5542546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SepalLengthCm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Distribution: Roughly normal, with a central peak and minimal right skew</a:t>
            </a:r>
          </a:p>
          <a:p>
            <a:pPr lvl="1"/>
            <a:r>
              <a:rPr lang="en-US" dirty="0"/>
              <a:t>Values are centered with a few higher extremes</a:t>
            </a:r>
          </a:p>
          <a:p>
            <a:r>
              <a:rPr lang="en-US" dirty="0" err="1"/>
              <a:t>SepalWidthCm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Distribution: Slightly bimodal, indicating two subgroups</a:t>
            </a:r>
          </a:p>
          <a:p>
            <a:pPr lvl="1"/>
            <a:r>
              <a:rPr lang="en-US" dirty="0"/>
              <a:t>Potentially linked to species or categories</a:t>
            </a:r>
          </a:p>
          <a:p>
            <a:r>
              <a:rPr lang="en-US" dirty="0" err="1"/>
              <a:t>PetalLengthCm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Distribution: Clear peak at the lower range, skewed.</a:t>
            </a:r>
          </a:p>
          <a:p>
            <a:pPr lvl="1"/>
            <a:r>
              <a:rPr lang="en-US" dirty="0"/>
              <a:t>Most values are low with extreme outliers</a:t>
            </a:r>
          </a:p>
          <a:p>
            <a:r>
              <a:rPr lang="en-US" dirty="0" err="1"/>
              <a:t>PetalWidthCm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Distribution: Skewed to the right and unimodal</a:t>
            </a:r>
          </a:p>
          <a:p>
            <a:pPr lvl="1"/>
            <a:r>
              <a:rPr lang="en-US" dirty="0"/>
              <a:t>Most flowers have smaller petal widths with </a:t>
            </a:r>
            <a:r>
              <a:rPr lang="en-US" dirty="0" err="1"/>
              <a:t>fewert</a:t>
            </a:r>
            <a:r>
              <a:rPr lang="en-US" dirty="0"/>
              <a:t> larger outliers</a:t>
            </a:r>
          </a:p>
        </p:txBody>
      </p:sp>
    </p:spTree>
    <p:extLst>
      <p:ext uri="{BB962C8B-B14F-4D97-AF65-F5344CB8AC3E}">
        <p14:creationId xmlns:p14="http://schemas.microsoft.com/office/powerpoint/2010/main" val="60611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2199-8F53-5EDC-A1D1-AB2351BD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3A9BB-0B04-50D0-6600-08F9E963E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1F1F3E-EC11-26DB-3537-9185B1769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165" y="344401"/>
            <a:ext cx="8636875" cy="616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94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3701-191D-413D-8DBB-1A84E238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EA1B-75FB-A1FD-2CD1-620E9114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PCA: Dimensionality reduction technique that can transform correlated variables and make them uncorrelated called principal components. </a:t>
            </a:r>
          </a:p>
          <a:p>
            <a:r>
              <a:rPr lang="en-US" dirty="0"/>
              <a:t>PCA helps create clearer visualization and reveal the underlying structure behind data.</a:t>
            </a:r>
          </a:p>
          <a:p>
            <a:r>
              <a:rPr lang="en-US" dirty="0"/>
              <a:t> 2 steps for PCA:</a:t>
            </a:r>
          </a:p>
          <a:p>
            <a:pPr lvl="1"/>
            <a:r>
              <a:rPr lang="en-US" dirty="0"/>
              <a:t>PC1: Captures maximum variance in the dataset</a:t>
            </a:r>
          </a:p>
          <a:p>
            <a:pPr lvl="1"/>
            <a:r>
              <a:rPr lang="en-US" dirty="0"/>
              <a:t>PC2: Captures remaining variance orthogonal to PC1.</a:t>
            </a:r>
          </a:p>
          <a:p>
            <a:pPr marL="4500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2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4A6F-04CB-708E-EF50-95EDBAF1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and Center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8892B-4037-CBE6-AE03-A293503BF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591" y="2135686"/>
            <a:ext cx="8564170" cy="1028844"/>
          </a:xfr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5771F633-2076-80CA-44C7-C10265CBF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591" y="3628378"/>
            <a:ext cx="71387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sdev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 of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prcomp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shows each PC's standard deviation, reflecting its variability. PCA maximizes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sdev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capture the dataset's variability with fewer PCs. 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20C347C-7B8B-CEC6-31EA-46DA0C7CE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591" y="4916494"/>
            <a:ext cx="76500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*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 of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prcomp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shows the mean subtracted for each PC, helping to understand each feature's mean and calculate variability. </a:t>
            </a:r>
          </a:p>
        </p:txBody>
      </p:sp>
    </p:spTree>
    <p:extLst>
      <p:ext uri="{BB962C8B-B14F-4D97-AF65-F5344CB8AC3E}">
        <p14:creationId xmlns:p14="http://schemas.microsoft.com/office/powerpoint/2010/main" val="2402165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392025"/>
      </a:dk2>
      <a:lt2>
        <a:srgbClr val="E8E2E6"/>
      </a:lt2>
      <a:accent1>
        <a:srgbClr val="3BB169"/>
      </a:accent1>
      <a:accent2>
        <a:srgbClr val="4AB547"/>
      </a:accent2>
      <a:accent3>
        <a:srgbClr val="45B19C"/>
      </a:accent3>
      <a:accent4>
        <a:srgbClr val="B13B8C"/>
      </a:accent4>
      <a:accent5>
        <a:srgbClr val="C34D6D"/>
      </a:accent5>
      <a:accent6>
        <a:srgbClr val="B14C3B"/>
      </a:accent6>
      <a:hlink>
        <a:srgbClr val="BF3F8D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1211</Words>
  <Application>Microsoft Office PowerPoint</Application>
  <PresentationFormat>Widescreen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Bodoni MT</vt:lpstr>
      <vt:lpstr>Goudy Old Style</vt:lpstr>
      <vt:lpstr>Wingdings 2</vt:lpstr>
      <vt:lpstr>SlateVTI</vt:lpstr>
      <vt:lpstr>PCA Analysis on Iris Dataset </vt:lpstr>
      <vt:lpstr>Introduction</vt:lpstr>
      <vt:lpstr>Problem Statement</vt:lpstr>
      <vt:lpstr>Exploratory Data Analysis</vt:lpstr>
      <vt:lpstr>Bivariate Scatterplot Matrix</vt:lpstr>
      <vt:lpstr>Histograms</vt:lpstr>
      <vt:lpstr>PowerPoint Presentation</vt:lpstr>
      <vt:lpstr>Principal Component Analysis Overview</vt:lpstr>
      <vt:lpstr>Standard Deviation and Center</vt:lpstr>
      <vt:lpstr>Rotation</vt:lpstr>
      <vt:lpstr>Summary of PCA Object</vt:lpstr>
      <vt:lpstr>Orthogonality</vt:lpstr>
      <vt:lpstr>PowerPoint Presentation</vt:lpstr>
      <vt:lpstr>Biplot</vt:lpstr>
      <vt:lpstr>PowerPoint Presentation</vt:lpstr>
      <vt:lpstr>Biplot Analysis Summary</vt:lpstr>
      <vt:lpstr>Biplot Analysis Summary cont.</vt:lpstr>
      <vt:lpstr>Advanced Application</vt:lpstr>
      <vt:lpstr>PowerPoint Presentation</vt:lpstr>
      <vt:lpstr>PowerPoint Presentation</vt:lpstr>
      <vt:lpstr>Advantages and Disadvantages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Prignano</dc:creator>
  <cp:lastModifiedBy>Rafael Prignano</cp:lastModifiedBy>
  <cp:revision>3</cp:revision>
  <dcterms:created xsi:type="dcterms:W3CDTF">2024-12-10T06:53:12Z</dcterms:created>
  <dcterms:modified xsi:type="dcterms:W3CDTF">2024-12-10T11:33:21Z</dcterms:modified>
</cp:coreProperties>
</file>