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8" r:id="rId2"/>
    <p:sldId id="257" r:id="rId3"/>
    <p:sldId id="258" r:id="rId4"/>
    <p:sldId id="266" r:id="rId5"/>
    <p:sldId id="259" r:id="rId6"/>
    <p:sldId id="260" r:id="rId7"/>
    <p:sldId id="270" r:id="rId8"/>
    <p:sldId id="271" r:id="rId9"/>
    <p:sldId id="262" r:id="rId10"/>
    <p:sldId id="272" r:id="rId11"/>
    <p:sldId id="273" r:id="rId12"/>
    <p:sldId id="274" r:id="rId13"/>
    <p:sldId id="275" r:id="rId14"/>
    <p:sldId id="277" r:id="rId15"/>
    <p:sldId id="276" r:id="rId16"/>
    <p:sldId id="278" r:id="rId17"/>
    <p:sldId id="265" r:id="rId18"/>
    <p:sldId id="279" r:id="rId19"/>
    <p:sldId id="280" r:id="rId20"/>
    <p:sldId id="281" r:id="rId21"/>
    <p:sldId id="267" r:id="rId22"/>
  </p:sldIdLst>
  <p:sldSz cx="18288000" cy="10287000"/>
  <p:notesSz cx="6858000" cy="9144000"/>
  <p:embeddedFontLst>
    <p:embeddedFont>
      <p:font typeface="Futura Ultra-Bold" panose="020B0604020202020204" charset="0"/>
      <p:regular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23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Vlad\Desktop\uuuu.png">
            <a:extLst>
              <a:ext uri="{FF2B5EF4-FFF2-40B4-BE49-F238E27FC236}">
                <a16:creationId xmlns:a16="http://schemas.microsoft.com/office/drawing/2014/main" id="{54FA2717-8BAD-9B3E-C901-B2C1271D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18288000" cy="102870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8525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51275" y="650556"/>
            <a:ext cx="8163796" cy="508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ru-RU" sz="3000" b="1" dirty="0">
                <a:solidFill>
                  <a:schemeClr val="bg1"/>
                </a:solidFill>
                <a:latin typeface="Georgia" panose="02040502050405020303" pitchFamily="18" charset="0"/>
              </a:rPr>
              <a:t>Локальная настройка (на элементе)</a:t>
            </a:r>
            <a:endParaRPr lang="en-US" sz="3000" b="1" dirty="0">
              <a:solidFill>
                <a:schemeClr val="bg1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8195065" y="690046"/>
            <a:ext cx="669334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10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42988" y="2933700"/>
            <a:ext cx="16025812" cy="5942413"/>
            <a:chOff x="0" y="0"/>
            <a:chExt cx="10801350" cy="746634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801350" cy="7466330"/>
            </a:xfrm>
            <a:custGeom>
              <a:avLst/>
              <a:gdLst/>
              <a:ahLst/>
              <a:cxnLst/>
              <a:rect l="l" t="t" r="r" b="b"/>
              <a:pathLst>
                <a:path w="10801350" h="7466330">
                  <a:moveTo>
                    <a:pt x="0" y="0"/>
                  </a:moveTo>
                  <a:lnTo>
                    <a:pt x="10801350" y="0"/>
                  </a:lnTo>
                  <a:lnTo>
                    <a:pt x="10801350" y="7466330"/>
                  </a:lnTo>
                  <a:lnTo>
                    <a:pt x="0" y="746633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11" name="Текст 2">
            <a:extLst>
              <a:ext uri="{FF2B5EF4-FFF2-40B4-BE49-F238E27FC236}">
                <a16:creationId xmlns:a16="http://schemas.microsoft.com/office/drawing/2014/main" id="{9FE7A814-C6F8-0F71-9C8B-1AE831A4C55F}"/>
              </a:ext>
            </a:extLst>
          </p:cNvPr>
          <p:cNvSpPr txBox="1">
            <a:spLocks/>
          </p:cNvSpPr>
          <p:nvPr/>
        </p:nvSpPr>
        <p:spPr>
          <a:xfrm>
            <a:off x="9143946" y="3695700"/>
            <a:ext cx="7051677" cy="468085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data-</a:t>
            </a:r>
            <a:r>
              <a:rPr lang="en-US" b="1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aos</a:t>
            </a:r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-duration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увеличивает длительность анимации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data-</a:t>
            </a:r>
            <a:r>
              <a:rPr lang="en-US" b="1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aos</a:t>
            </a:r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-delay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добавляет задержку в мс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data-</a:t>
            </a:r>
            <a:r>
              <a:rPr lang="en-US" b="1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aos</a:t>
            </a:r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-offset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меняет точку запуска анимации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data-</a:t>
            </a:r>
            <a:r>
              <a:rPr lang="en-US" b="1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aos</a:t>
            </a:r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-easing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задаёт собственную функцию сглаживания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data-</a:t>
            </a:r>
            <a:r>
              <a:rPr lang="en-US" b="1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aos</a:t>
            </a:r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-anchor-placement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управляет моментом начала анимации на основе положения элемента относительно области просмотра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2B4ABF-6E00-43AC-6089-3775D6CCBBE8}"/>
              </a:ext>
            </a:extLst>
          </p:cNvPr>
          <p:cNvSpPr txBox="1"/>
          <p:nvPr/>
        </p:nvSpPr>
        <p:spPr>
          <a:xfrm>
            <a:off x="2743858" y="4000500"/>
            <a:ext cx="32759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Georgia" panose="02040502050405020303" pitchFamily="18" charset="0"/>
              </a:rPr>
              <a:t>AOS позволяет локально переопределять параметры через атрибуты на каждом элементе.</a:t>
            </a:r>
          </a:p>
        </p:txBody>
      </p:sp>
    </p:spTree>
    <p:extLst>
      <p:ext uri="{BB962C8B-B14F-4D97-AF65-F5344CB8AC3E}">
        <p14:creationId xmlns:p14="http://schemas.microsoft.com/office/powerpoint/2010/main" val="10383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51275" y="650556"/>
            <a:ext cx="8163796" cy="508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ru-RU" sz="3000" b="1" dirty="0">
                <a:solidFill>
                  <a:schemeClr val="bg1"/>
                </a:solidFill>
                <a:latin typeface="Georgia" panose="02040502050405020303" pitchFamily="18" charset="0"/>
              </a:rPr>
              <a:t>Локальная настройка (на элементе)</a:t>
            </a:r>
            <a:endParaRPr lang="en-US" sz="3000" b="1" dirty="0">
              <a:solidFill>
                <a:schemeClr val="bg1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8195065" y="690046"/>
            <a:ext cx="669334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11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7273045-DD24-2F34-A03B-4C0CFF5EE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52" y="2186231"/>
            <a:ext cx="11367694" cy="745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85800" y="650651"/>
            <a:ext cx="7041993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  <a:ea typeface="Futura Ultra-Bold"/>
                <a:cs typeface="Futura Ultra-Bold"/>
                <a:sym typeface="Futura Ultra-Bold"/>
              </a:rPr>
              <a:t>Продвинутая кастомизация</a:t>
            </a:r>
            <a:endParaRPr lang="en-US" sz="3600" b="1" dirty="0">
              <a:solidFill>
                <a:schemeClr val="bg1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8179445" y="650651"/>
            <a:ext cx="669334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12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42988" y="2933700"/>
            <a:ext cx="16025812" cy="5942413"/>
            <a:chOff x="0" y="0"/>
            <a:chExt cx="10801350" cy="746634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801350" cy="7466330"/>
            </a:xfrm>
            <a:custGeom>
              <a:avLst/>
              <a:gdLst/>
              <a:ahLst/>
              <a:cxnLst/>
              <a:rect l="l" t="t" r="r" b="b"/>
              <a:pathLst>
                <a:path w="10801350" h="7466330">
                  <a:moveTo>
                    <a:pt x="0" y="0"/>
                  </a:moveTo>
                  <a:lnTo>
                    <a:pt x="10801350" y="0"/>
                  </a:lnTo>
                  <a:lnTo>
                    <a:pt x="10801350" y="7466330"/>
                  </a:lnTo>
                  <a:lnTo>
                    <a:pt x="0" y="746633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11" name="Текст 2">
            <a:extLst>
              <a:ext uri="{FF2B5EF4-FFF2-40B4-BE49-F238E27FC236}">
                <a16:creationId xmlns:a16="http://schemas.microsoft.com/office/drawing/2014/main" id="{15A50AEC-3554-3996-9638-C4A63B58E26D}"/>
              </a:ext>
            </a:extLst>
          </p:cNvPr>
          <p:cNvSpPr txBox="1">
            <a:spLocks/>
          </p:cNvSpPr>
          <p:nvPr/>
        </p:nvSpPr>
        <p:spPr>
          <a:xfrm>
            <a:off x="1524000" y="3771900"/>
            <a:ext cx="152400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AOS предоставляет расширенный API для того, чтобы реагировать в коде на события начала или окончания анимации, а также пересчитывать анимированные элементы после загрузки динамического контента.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Работает с любыми фреймворками и виртуальными списками (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React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Virtualized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Vue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Virtual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Scroll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), а также с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lazy-loading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изображений и видео.</a:t>
            </a:r>
          </a:p>
        </p:txBody>
      </p:sp>
    </p:spTree>
    <p:extLst>
      <p:ext uri="{BB962C8B-B14F-4D97-AF65-F5344CB8AC3E}">
        <p14:creationId xmlns:p14="http://schemas.microsoft.com/office/powerpoint/2010/main" val="75623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9">
            <a:extLst>
              <a:ext uri="{FF2B5EF4-FFF2-40B4-BE49-F238E27FC236}">
                <a16:creationId xmlns:a16="http://schemas.microsoft.com/office/drawing/2014/main" id="{08390ABF-4B00-D6C5-518E-489FED94B164}"/>
              </a:ext>
            </a:extLst>
          </p:cNvPr>
          <p:cNvSpPr/>
          <p:nvPr/>
        </p:nvSpPr>
        <p:spPr>
          <a:xfrm>
            <a:off x="9753600" y="1897188"/>
            <a:ext cx="6781800" cy="7562217"/>
          </a:xfrm>
          <a:custGeom>
            <a:avLst/>
            <a:gdLst/>
            <a:ahLst/>
            <a:cxnLst/>
            <a:rect l="l" t="t" r="r" b="b"/>
            <a:pathLst>
              <a:path w="1338988" h="1474834">
                <a:moveTo>
                  <a:pt x="77663" y="0"/>
                </a:moveTo>
                <a:lnTo>
                  <a:pt x="1261325" y="0"/>
                </a:lnTo>
                <a:cubicBezTo>
                  <a:pt x="1281922" y="0"/>
                  <a:pt x="1301676" y="8182"/>
                  <a:pt x="1316241" y="22747"/>
                </a:cubicBezTo>
                <a:cubicBezTo>
                  <a:pt x="1330805" y="37312"/>
                  <a:pt x="1338988" y="57066"/>
                  <a:pt x="1338988" y="77663"/>
                </a:cubicBezTo>
                <a:lnTo>
                  <a:pt x="1338988" y="1397171"/>
                </a:lnTo>
                <a:cubicBezTo>
                  <a:pt x="1338988" y="1440063"/>
                  <a:pt x="1304217" y="1474834"/>
                  <a:pt x="1261325" y="1474834"/>
                </a:cubicBezTo>
                <a:lnTo>
                  <a:pt x="77663" y="1474834"/>
                </a:lnTo>
                <a:cubicBezTo>
                  <a:pt x="34771" y="1474834"/>
                  <a:pt x="0" y="1440063"/>
                  <a:pt x="0" y="1397171"/>
                </a:cubicBezTo>
                <a:lnTo>
                  <a:pt x="0" y="77663"/>
                </a:lnTo>
                <a:cubicBezTo>
                  <a:pt x="0" y="57066"/>
                  <a:pt x="8182" y="37312"/>
                  <a:pt x="22747" y="22747"/>
                </a:cubicBezTo>
                <a:cubicBezTo>
                  <a:pt x="37312" y="8182"/>
                  <a:pt x="57066" y="0"/>
                  <a:pt x="77663" y="0"/>
                </a:cubicBezTo>
                <a:close/>
              </a:path>
            </a:pathLst>
          </a:custGeom>
          <a:solidFill>
            <a:srgbClr val="5755FE"/>
          </a:solidFill>
        </p:spPr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40CFB637-BFEB-B7F7-9894-B3E5316576D0}"/>
              </a:ext>
            </a:extLst>
          </p:cNvPr>
          <p:cNvSpPr/>
          <p:nvPr/>
        </p:nvSpPr>
        <p:spPr>
          <a:xfrm>
            <a:off x="2286000" y="1897188"/>
            <a:ext cx="6639683" cy="7562217"/>
          </a:xfrm>
          <a:custGeom>
            <a:avLst/>
            <a:gdLst/>
            <a:ahLst/>
            <a:cxnLst/>
            <a:rect l="l" t="t" r="r" b="b"/>
            <a:pathLst>
              <a:path w="1338988" h="1474834">
                <a:moveTo>
                  <a:pt x="77663" y="0"/>
                </a:moveTo>
                <a:lnTo>
                  <a:pt x="1261325" y="0"/>
                </a:lnTo>
                <a:cubicBezTo>
                  <a:pt x="1281922" y="0"/>
                  <a:pt x="1301676" y="8182"/>
                  <a:pt x="1316241" y="22747"/>
                </a:cubicBezTo>
                <a:cubicBezTo>
                  <a:pt x="1330805" y="37312"/>
                  <a:pt x="1338988" y="57066"/>
                  <a:pt x="1338988" y="77663"/>
                </a:cubicBezTo>
                <a:lnTo>
                  <a:pt x="1338988" y="1397171"/>
                </a:lnTo>
                <a:cubicBezTo>
                  <a:pt x="1338988" y="1440063"/>
                  <a:pt x="1304217" y="1474834"/>
                  <a:pt x="1261325" y="1474834"/>
                </a:cubicBezTo>
                <a:lnTo>
                  <a:pt x="77663" y="1474834"/>
                </a:lnTo>
                <a:cubicBezTo>
                  <a:pt x="34771" y="1474834"/>
                  <a:pt x="0" y="1440063"/>
                  <a:pt x="0" y="1397171"/>
                </a:cubicBezTo>
                <a:lnTo>
                  <a:pt x="0" y="77663"/>
                </a:lnTo>
                <a:cubicBezTo>
                  <a:pt x="0" y="57066"/>
                  <a:pt x="8182" y="37312"/>
                  <a:pt x="22747" y="22747"/>
                </a:cubicBezTo>
                <a:cubicBezTo>
                  <a:pt x="37312" y="8182"/>
                  <a:pt x="57066" y="0"/>
                  <a:pt x="77663" y="0"/>
                </a:cubicBezTo>
                <a:close/>
              </a:path>
            </a:pathLst>
          </a:custGeom>
          <a:solidFill>
            <a:srgbClr val="5755FE"/>
          </a:solidFill>
        </p:spPr>
      </p:sp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10218922" y="6848917"/>
            <a:ext cx="1867147" cy="201180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24" name="TextBox 24"/>
          <p:cNvSpPr txBox="1"/>
          <p:nvPr/>
        </p:nvSpPr>
        <p:spPr>
          <a:xfrm>
            <a:off x="561880" y="484396"/>
            <a:ext cx="6870382" cy="1060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ru-RU" sz="3200" b="1" dirty="0">
                <a:solidFill>
                  <a:schemeClr val="bg1"/>
                </a:solidFill>
                <a:latin typeface="Georgia" panose="02040502050405020303" pitchFamily="18" charset="0"/>
              </a:rPr>
              <a:t>Продвинутая кастомизация (методы)</a:t>
            </a:r>
            <a:endParaRPr lang="en-US" sz="3200" b="1" dirty="0">
              <a:solidFill>
                <a:schemeClr val="bg1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188001" y="708964"/>
            <a:ext cx="665448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AB98C-C3A2-0278-CC27-8E668A3221AF}"/>
              </a:ext>
            </a:extLst>
          </p:cNvPr>
          <p:cNvSpPr txBox="1"/>
          <p:nvPr/>
        </p:nvSpPr>
        <p:spPr>
          <a:xfrm>
            <a:off x="2606085" y="3499135"/>
            <a:ext cx="599951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AOS.refresh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() — обновить все позиции элементов, актуально при добавлении новых блоков.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19DF9-117A-A24F-A347-679298AB1243}"/>
              </a:ext>
            </a:extLst>
          </p:cNvPr>
          <p:cNvSpPr txBox="1"/>
          <p:nvPr/>
        </p:nvSpPr>
        <p:spPr>
          <a:xfrm>
            <a:off x="10218922" y="3499135"/>
            <a:ext cx="60116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AOS.refreshHard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() — полная перезапись внутренних данных AOS.</a:t>
            </a:r>
          </a:p>
        </p:txBody>
      </p:sp>
    </p:spTree>
    <p:extLst>
      <p:ext uri="{BB962C8B-B14F-4D97-AF65-F5344CB8AC3E}">
        <p14:creationId xmlns:p14="http://schemas.microsoft.com/office/powerpoint/2010/main" val="1007873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15342" y="666840"/>
            <a:ext cx="6870382" cy="519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ru-RU" sz="3200" b="1" dirty="0">
                <a:solidFill>
                  <a:schemeClr val="bg1"/>
                </a:solidFill>
                <a:latin typeface="Georgia" panose="02040502050405020303" pitchFamily="18" charset="0"/>
              </a:rPr>
              <a:t>Продвинутая кастомизация</a:t>
            </a:r>
            <a:endParaRPr lang="en-US" sz="3200" b="1" dirty="0">
              <a:solidFill>
                <a:schemeClr val="bg1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8148429" y="715115"/>
            <a:ext cx="731365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14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05726" y="4344543"/>
            <a:ext cx="10985576" cy="4912994"/>
            <a:chOff x="-15380847" y="857117"/>
            <a:chExt cx="14647434" cy="5961932"/>
          </a:xfrm>
        </p:grpSpPr>
        <p:sp>
          <p:nvSpPr>
            <p:cNvPr id="11" name="Freeform 11"/>
            <p:cNvSpPr/>
            <p:nvPr/>
          </p:nvSpPr>
          <p:spPr>
            <a:xfrm>
              <a:off x="-15380847" y="857117"/>
              <a:ext cx="14647434" cy="5961932"/>
            </a:xfrm>
            <a:custGeom>
              <a:avLst/>
              <a:gdLst/>
              <a:ahLst/>
              <a:cxnLst/>
              <a:rect l="l" t="t" r="r" b="b"/>
              <a:pathLst>
                <a:path w="6823964" h="7466330">
                  <a:moveTo>
                    <a:pt x="0" y="0"/>
                  </a:moveTo>
                  <a:lnTo>
                    <a:pt x="6823964" y="0"/>
                  </a:lnTo>
                  <a:lnTo>
                    <a:pt x="6823964" y="7466330"/>
                  </a:lnTo>
                  <a:lnTo>
                    <a:pt x="0" y="7466330"/>
                  </a:lnTo>
                  <a:close/>
                </a:path>
              </a:pathLst>
            </a:custGeom>
            <a:solidFill>
              <a:srgbClr val="5755FE"/>
            </a:solidFill>
          </p:spPr>
          <p:txBody>
            <a:bodyPr/>
            <a:lstStyle/>
            <a:p>
              <a:endParaRPr lang="ru-RU" dirty="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491817" y="4344543"/>
            <a:ext cx="4417026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 dirty="0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16914" y="5155876"/>
            <a:ext cx="10363200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AOS.refresh</a:t>
            </a: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():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Обновляет позиции элементов и повторно сканирует страницу на наличие </a:t>
            </a:r>
            <a:r>
              <a:rPr kumimoji="0" lang="ru-RU" altLang="ru-RU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data-aos</a:t>
            </a:r>
            <a:r>
              <a:rPr kumimoji="0" lang="ru-RU" alt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Используется, если структура DOM осталась прежней, но, например, изменилась высота или положение элементов.</a:t>
            </a:r>
          </a:p>
          <a:p>
            <a:endParaRPr lang="ru-RU" sz="3200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49FDF6D-0062-BF73-324C-9180C417E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26" y="2591942"/>
            <a:ext cx="10985576" cy="15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6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15342" y="666840"/>
            <a:ext cx="6870382" cy="519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ru-RU" sz="3200" b="1" dirty="0">
                <a:solidFill>
                  <a:schemeClr val="bg1"/>
                </a:solidFill>
                <a:latin typeface="Georgia" panose="02040502050405020303" pitchFamily="18" charset="0"/>
              </a:rPr>
              <a:t>Продвинутая кастомизация</a:t>
            </a:r>
            <a:endParaRPr lang="en-US" sz="3200" b="1" dirty="0">
              <a:solidFill>
                <a:schemeClr val="bg1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8113391" y="688221"/>
            <a:ext cx="801441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15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124200" y="3024296"/>
            <a:ext cx="12420600" cy="4912994"/>
            <a:chOff x="-15380847" y="857117"/>
            <a:chExt cx="14647434" cy="5961932"/>
          </a:xfrm>
        </p:grpSpPr>
        <p:sp>
          <p:nvSpPr>
            <p:cNvPr id="11" name="Freeform 11"/>
            <p:cNvSpPr/>
            <p:nvPr/>
          </p:nvSpPr>
          <p:spPr>
            <a:xfrm>
              <a:off x="-15380847" y="857117"/>
              <a:ext cx="14647434" cy="5961932"/>
            </a:xfrm>
            <a:custGeom>
              <a:avLst/>
              <a:gdLst/>
              <a:ahLst/>
              <a:cxnLst/>
              <a:rect l="l" t="t" r="r" b="b"/>
              <a:pathLst>
                <a:path w="6823964" h="7466330">
                  <a:moveTo>
                    <a:pt x="0" y="0"/>
                  </a:moveTo>
                  <a:lnTo>
                    <a:pt x="6823964" y="0"/>
                  </a:lnTo>
                  <a:lnTo>
                    <a:pt x="6823964" y="7466330"/>
                  </a:lnTo>
                  <a:lnTo>
                    <a:pt x="0" y="7466330"/>
                  </a:lnTo>
                  <a:close/>
                </a:path>
              </a:pathLst>
            </a:custGeom>
            <a:solidFill>
              <a:srgbClr val="5755FE"/>
            </a:solidFill>
          </p:spPr>
          <p:txBody>
            <a:bodyPr/>
            <a:lstStyle/>
            <a:p>
              <a:endParaRPr lang="ru-RU" dirty="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491817" y="4344543"/>
            <a:ext cx="4417026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 dirty="0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5BC2CFD-557D-D617-ACAC-9385DB63D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6614" y="3481507"/>
            <a:ext cx="1137466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000" b="1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AOS.refreshHard</a:t>
            </a:r>
            <a:r>
              <a:rPr lang="ru-RU" altLang="ru-RU" sz="3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3000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0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Полностью пересоздаёт все внутренние структуры AOS: удаляет предыдущие настройки и </a:t>
            </a:r>
            <a:r>
              <a:rPr lang="ru-RU" altLang="ru-RU" sz="3000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пересканирует</a:t>
            </a:r>
            <a:r>
              <a:rPr lang="ru-RU" altLang="ru-RU" sz="30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DOM заново.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3000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0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Используется, если добавились новые элементы с </a:t>
            </a:r>
            <a:r>
              <a:rPr lang="ru-RU" altLang="ru-RU" sz="3000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data-aos</a:t>
            </a:r>
            <a:r>
              <a:rPr lang="ru-RU" altLang="ru-RU" sz="30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в DOM динамически.</a:t>
            </a:r>
          </a:p>
        </p:txBody>
      </p:sp>
    </p:spTree>
    <p:extLst>
      <p:ext uri="{BB962C8B-B14F-4D97-AF65-F5344CB8AC3E}">
        <p14:creationId xmlns:p14="http://schemas.microsoft.com/office/powerpoint/2010/main" val="4144413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15342" y="666840"/>
            <a:ext cx="6870382" cy="519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ru-RU" sz="3200" b="1" dirty="0">
                <a:solidFill>
                  <a:schemeClr val="bg1"/>
                </a:solidFill>
                <a:latin typeface="Georgia" panose="02040502050405020303" pitchFamily="18" charset="0"/>
              </a:rPr>
              <a:t>Продвинутая кастомизация</a:t>
            </a:r>
            <a:endParaRPr lang="en-US" sz="3200" b="1" dirty="0">
              <a:solidFill>
                <a:schemeClr val="bg1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8113391" y="688221"/>
            <a:ext cx="801441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16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07691" y="2241837"/>
            <a:ext cx="15011400" cy="2901663"/>
            <a:chOff x="-15380847" y="857117"/>
            <a:chExt cx="14647434" cy="5961932"/>
          </a:xfrm>
        </p:grpSpPr>
        <p:sp>
          <p:nvSpPr>
            <p:cNvPr id="11" name="Freeform 11"/>
            <p:cNvSpPr/>
            <p:nvPr/>
          </p:nvSpPr>
          <p:spPr>
            <a:xfrm>
              <a:off x="-15380847" y="857117"/>
              <a:ext cx="14647434" cy="5961932"/>
            </a:xfrm>
            <a:custGeom>
              <a:avLst/>
              <a:gdLst/>
              <a:ahLst/>
              <a:cxnLst/>
              <a:rect l="l" t="t" r="r" b="b"/>
              <a:pathLst>
                <a:path w="6823964" h="7466330">
                  <a:moveTo>
                    <a:pt x="0" y="0"/>
                  </a:moveTo>
                  <a:lnTo>
                    <a:pt x="6823964" y="0"/>
                  </a:lnTo>
                  <a:lnTo>
                    <a:pt x="6823964" y="7466330"/>
                  </a:lnTo>
                  <a:lnTo>
                    <a:pt x="0" y="7466330"/>
                  </a:lnTo>
                  <a:close/>
                </a:path>
              </a:pathLst>
            </a:custGeom>
            <a:solidFill>
              <a:srgbClr val="5755FE"/>
            </a:solidFill>
          </p:spPr>
          <p:txBody>
            <a:bodyPr/>
            <a:lstStyle/>
            <a:p>
              <a:endParaRPr lang="ru-RU" dirty="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491817" y="4344543"/>
            <a:ext cx="4417026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 dirty="0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0A0BF8F-BE77-CFC3-8104-AF9B3F733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491" y="2838081"/>
            <a:ext cx="13944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События</a:t>
            </a:r>
            <a:r>
              <a:rPr lang="ru-RU" altLang="ru-RU" sz="30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000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ru-RU" altLang="ru-RU" sz="30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('</a:t>
            </a:r>
            <a:r>
              <a:rPr lang="ru-RU" altLang="ru-RU" sz="3000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aos:in</a:t>
            </a:r>
            <a:r>
              <a:rPr lang="ru-RU" altLang="ru-RU" sz="30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', ({ </a:t>
            </a:r>
            <a:r>
              <a:rPr lang="ru-RU" altLang="ru-RU" sz="3000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detail</a:t>
            </a:r>
            <a:r>
              <a:rPr lang="ru-RU" altLang="ru-RU" sz="30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}) =&gt; { /* элемент вошёл */ })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000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ru-RU" altLang="ru-RU" sz="30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('</a:t>
            </a:r>
            <a:r>
              <a:rPr lang="ru-RU" altLang="ru-RU" sz="3000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aos:out</a:t>
            </a:r>
            <a:r>
              <a:rPr lang="ru-RU" altLang="ru-RU" sz="30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', ({ </a:t>
            </a:r>
            <a:r>
              <a:rPr lang="ru-RU" altLang="ru-RU" sz="3000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detail</a:t>
            </a:r>
            <a:r>
              <a:rPr lang="ru-RU" altLang="ru-RU" sz="30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}) =&gt; { /* элемент вышел */ })</a:t>
            </a:r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94648431-9B06-6613-1ADC-A2402CB41A92}"/>
              </a:ext>
            </a:extLst>
          </p:cNvPr>
          <p:cNvGrpSpPr/>
          <p:nvPr/>
        </p:nvGrpSpPr>
        <p:grpSpPr>
          <a:xfrm>
            <a:off x="607691" y="5506521"/>
            <a:ext cx="3761185" cy="4142774"/>
            <a:chOff x="0" y="0"/>
            <a:chExt cx="1338988" cy="1474834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1F79E9A-D4AB-241E-9F95-9E672D32FB2A}"/>
                </a:ext>
              </a:extLst>
            </p:cNvPr>
            <p:cNvSpPr/>
            <p:nvPr/>
          </p:nvSpPr>
          <p:spPr>
            <a:xfrm>
              <a:off x="0" y="0"/>
              <a:ext cx="1338988" cy="1474834"/>
            </a:xfrm>
            <a:custGeom>
              <a:avLst/>
              <a:gdLst/>
              <a:ahLst/>
              <a:cxnLst/>
              <a:rect l="l" t="t" r="r" b="b"/>
              <a:pathLst>
                <a:path w="1338988" h="1474834">
                  <a:moveTo>
                    <a:pt x="77663" y="0"/>
                  </a:moveTo>
                  <a:lnTo>
                    <a:pt x="1261325" y="0"/>
                  </a:lnTo>
                  <a:cubicBezTo>
                    <a:pt x="1281922" y="0"/>
                    <a:pt x="1301676" y="8182"/>
                    <a:pt x="1316241" y="22747"/>
                  </a:cubicBezTo>
                  <a:cubicBezTo>
                    <a:pt x="1330805" y="37312"/>
                    <a:pt x="1338988" y="57066"/>
                    <a:pt x="1338988" y="77663"/>
                  </a:cubicBezTo>
                  <a:lnTo>
                    <a:pt x="1338988" y="1397171"/>
                  </a:lnTo>
                  <a:cubicBezTo>
                    <a:pt x="1338988" y="1440063"/>
                    <a:pt x="1304217" y="1474834"/>
                    <a:pt x="1261325" y="1474834"/>
                  </a:cubicBezTo>
                  <a:lnTo>
                    <a:pt x="77663" y="1474834"/>
                  </a:lnTo>
                  <a:cubicBezTo>
                    <a:pt x="34771" y="1474834"/>
                    <a:pt x="0" y="1440063"/>
                    <a:pt x="0" y="1397171"/>
                  </a:cubicBezTo>
                  <a:lnTo>
                    <a:pt x="0" y="77663"/>
                  </a:lnTo>
                  <a:cubicBezTo>
                    <a:pt x="0" y="57066"/>
                    <a:pt x="8182" y="37312"/>
                    <a:pt x="22747" y="22747"/>
                  </a:cubicBezTo>
                  <a:cubicBezTo>
                    <a:pt x="37312" y="8182"/>
                    <a:pt x="57066" y="0"/>
                    <a:pt x="77663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8E8DDE31-0E85-6366-4DF6-9B307D41E831}"/>
                </a:ext>
              </a:extLst>
            </p:cNvPr>
            <p:cNvSpPr txBox="1"/>
            <p:nvPr/>
          </p:nvSpPr>
          <p:spPr>
            <a:xfrm>
              <a:off x="0" y="-38100"/>
              <a:ext cx="1338988" cy="1512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D036707-098F-4690-FB23-03887481A267}"/>
              </a:ext>
            </a:extLst>
          </p:cNvPr>
          <p:cNvSpPr txBox="1"/>
          <p:nvPr/>
        </p:nvSpPr>
        <p:spPr>
          <a:xfrm>
            <a:off x="763351" y="5970125"/>
            <a:ext cx="34498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Georgia" panose="02040502050405020303" pitchFamily="18" charset="0"/>
              </a:rPr>
              <a:t>Пример анимации счётчика (например, чисел), только когда блок становится видимым на экране: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F13EB28-A7F7-99E7-262D-BD282DF8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252" y="5970125"/>
            <a:ext cx="10759804" cy="327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7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650651"/>
            <a:ext cx="6699093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ru-RU" sz="3600" b="1" dirty="0">
                <a:solidFill>
                  <a:srgbClr val="FFFFFF"/>
                </a:solidFill>
                <a:latin typeface="Georgia" panose="02040502050405020303" pitchFamily="18" charset="0"/>
                <a:ea typeface="Futura Ultra-Bold"/>
                <a:cs typeface="Futura Ultra-Bold"/>
                <a:sym typeface="Futura Ultra-Bold"/>
              </a:rPr>
              <a:t>Задача 1</a:t>
            </a:r>
            <a:endParaRPr lang="en-US" sz="3600" b="1" dirty="0">
              <a:solidFill>
                <a:srgbClr val="FFFFFF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8142413" y="650651"/>
            <a:ext cx="756681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17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915398" y="7857316"/>
            <a:ext cx="9372602" cy="1028700"/>
            <a:chOff x="0" y="0"/>
            <a:chExt cx="12496802" cy="13716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496800" cy="1371600"/>
            </a:xfrm>
            <a:custGeom>
              <a:avLst/>
              <a:gdLst/>
              <a:ahLst/>
              <a:cxnLst/>
              <a:rect l="l" t="t" r="r" b="b"/>
              <a:pathLst>
                <a:path w="12496800" h="1371600">
                  <a:moveTo>
                    <a:pt x="0" y="0"/>
                  </a:moveTo>
                  <a:lnTo>
                    <a:pt x="12496800" y="0"/>
                  </a:lnTo>
                  <a:lnTo>
                    <a:pt x="12496800" y="137160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4D0D4B3-86E8-EB55-984F-C28EB976D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33" y="2321868"/>
            <a:ext cx="7446426" cy="6564148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35994E81-28D0-3988-467A-C20C864AB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9338" y="2789009"/>
            <a:ext cx="584472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000" dirty="0">
                <a:latin typeface="Georgia" panose="02040502050405020303" pitchFamily="18" charset="0"/>
                <a:cs typeface="Times New Roman" panose="02020603050405020304" pitchFamily="18" charset="0"/>
              </a:rPr>
              <a:t>Есть блок &lt;</a:t>
            </a:r>
            <a:r>
              <a:rPr lang="ru-RU" altLang="ru-RU" sz="3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div</a:t>
            </a:r>
            <a:r>
              <a:rPr lang="ru-RU" altLang="ru-RU" sz="3000" dirty="0">
                <a:latin typeface="Georgia" panose="02040502050405020303" pitchFamily="18" charset="0"/>
                <a:cs typeface="Times New Roman" panose="02020603050405020304" pitchFamily="18" charset="0"/>
              </a:rPr>
              <a:t>&gt; с </a:t>
            </a:r>
            <a:r>
              <a:rPr lang="ru-RU" altLang="ru-RU" sz="3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data-aos</a:t>
            </a:r>
            <a:r>
              <a:rPr lang="ru-RU" altLang="ru-RU" sz="3000" dirty="0">
                <a:latin typeface="Georgia" panose="02040502050405020303" pitchFamily="18" charset="0"/>
                <a:cs typeface="Times New Roman" panose="02020603050405020304" pitchFamily="18" charset="0"/>
              </a:rPr>
              <a:t>="</a:t>
            </a:r>
            <a:r>
              <a:rPr lang="ru-RU" altLang="ru-RU" sz="3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zoom-in</a:t>
            </a:r>
            <a:r>
              <a:rPr lang="ru-RU" altLang="ru-RU" sz="3000" dirty="0">
                <a:latin typeface="Georgia" panose="02040502050405020303" pitchFamily="18" charset="0"/>
                <a:cs typeface="Times New Roman" panose="02020603050405020304" pitchFamily="18" charset="0"/>
              </a:rPr>
              <a:t>". Какие дополнительные </a:t>
            </a:r>
            <a:r>
              <a:rPr lang="ru-RU" altLang="ru-RU" sz="3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data</a:t>
            </a:r>
            <a:r>
              <a:rPr lang="ru-RU" altLang="ru-RU" sz="3000" dirty="0">
                <a:latin typeface="Georgia" panose="02040502050405020303" pitchFamily="18" charset="0"/>
                <a:cs typeface="Times New Roman" panose="02020603050405020304" pitchFamily="18" charset="0"/>
              </a:rPr>
              <a:t>-атрибуты добавить, чтобы: 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3000" dirty="0">
                <a:latin typeface="Georgia" panose="02040502050405020303" pitchFamily="18" charset="0"/>
                <a:cs typeface="Times New Roman" panose="02020603050405020304" pitchFamily="18" charset="0"/>
              </a:rPr>
              <a:t>анимация начиналась через 500 мс после появления блока в области видимости</a:t>
            </a:r>
            <a:r>
              <a:rPr lang="en-US" altLang="ru-RU" sz="3000" dirty="0">
                <a:latin typeface="Georgia" panose="02040502050405020303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3000" dirty="0">
                <a:latin typeface="Georgia" panose="02040502050405020303" pitchFamily="18" charset="0"/>
                <a:cs typeface="Times New Roman" panose="02020603050405020304" pitchFamily="18" charset="0"/>
              </a:rPr>
              <a:t>длилась 1,2 с</a:t>
            </a:r>
            <a:r>
              <a:rPr lang="en-US" altLang="ru-RU" sz="3000" dirty="0">
                <a:latin typeface="Georgia" panose="02040502050405020303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3000" dirty="0">
                <a:latin typeface="Georgia" panose="02040502050405020303" pitchFamily="18" charset="0"/>
                <a:cs typeface="Times New Roman" panose="02020603050405020304" pitchFamily="18" charset="0"/>
              </a:rPr>
              <a:t>запускалась только один раз при первом </a:t>
            </a:r>
            <a:r>
              <a:rPr lang="ru-RU" altLang="ru-RU" sz="3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скролле</a:t>
            </a:r>
            <a:r>
              <a:rPr lang="ru-RU" altLang="ru-RU" sz="3000" dirty="0">
                <a:latin typeface="Georgia" panose="02040502050405020303" pitchFamily="18" charset="0"/>
                <a:cs typeface="Times New Roman" panose="02020603050405020304" pitchFamily="18" charset="0"/>
              </a:rPr>
              <a:t> вниз.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650651"/>
            <a:ext cx="6699093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ru-RU" sz="3600" b="1" dirty="0">
                <a:solidFill>
                  <a:srgbClr val="FFFFFF"/>
                </a:solidFill>
                <a:latin typeface="Georgia" panose="02040502050405020303" pitchFamily="18" charset="0"/>
                <a:ea typeface="Futura Ultra-Bold"/>
                <a:cs typeface="Futura Ultra-Bold"/>
                <a:sym typeface="Futura Ultra-Bold"/>
              </a:rPr>
              <a:t>Решение задачи 1</a:t>
            </a:r>
            <a:endParaRPr lang="en-US" sz="3600" b="1" dirty="0">
              <a:solidFill>
                <a:srgbClr val="FFFFFF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8142413" y="650651"/>
            <a:ext cx="756681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18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417312-3170-2A95-BCB9-F317898E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95500"/>
            <a:ext cx="9753600" cy="712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71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650651"/>
            <a:ext cx="6699093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ru-RU" sz="3600" b="1" dirty="0">
                <a:solidFill>
                  <a:srgbClr val="FFFFFF"/>
                </a:solidFill>
                <a:latin typeface="Georgia" panose="02040502050405020303" pitchFamily="18" charset="0"/>
                <a:ea typeface="Futura Ultra-Bold"/>
                <a:cs typeface="Futura Ultra-Bold"/>
                <a:sym typeface="Futura Ultra-Bold"/>
              </a:rPr>
              <a:t>Задача 2</a:t>
            </a:r>
            <a:endParaRPr lang="en-US" sz="3600" b="1" dirty="0">
              <a:solidFill>
                <a:srgbClr val="FFFFFF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8142413" y="650651"/>
            <a:ext cx="756681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19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915398" y="7178979"/>
            <a:ext cx="9372602" cy="1028700"/>
            <a:chOff x="0" y="0"/>
            <a:chExt cx="12496802" cy="13716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496800" cy="1371600"/>
            </a:xfrm>
            <a:custGeom>
              <a:avLst/>
              <a:gdLst/>
              <a:ahLst/>
              <a:cxnLst/>
              <a:rect l="l" t="t" r="r" b="b"/>
              <a:pathLst>
                <a:path w="12496800" h="1371600">
                  <a:moveTo>
                    <a:pt x="0" y="0"/>
                  </a:moveTo>
                  <a:lnTo>
                    <a:pt x="12496800" y="0"/>
                  </a:lnTo>
                  <a:lnTo>
                    <a:pt x="12496800" y="137160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AC2FA9-6F9A-8F7D-8611-6BBCDDF1E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89" y="2019300"/>
            <a:ext cx="5182133" cy="7793015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3CBF9852-884F-0219-B0BA-B80DB6E28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6203" y="2933700"/>
            <a:ext cx="737098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30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Дополнить код так, чтобы: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30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Все секции должны выезжать сверху, длительностью 800 </a:t>
            </a:r>
            <a:r>
              <a:rPr lang="ru-RU" altLang="ru-RU" sz="3000" dirty="0" err="1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мс</a:t>
            </a:r>
            <a:r>
              <a:rPr lang="ru-RU" altLang="ru-RU" sz="30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без задержки.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30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Одна конкретная секция (</a:t>
            </a:r>
            <a:r>
              <a:rPr lang="en-US" altLang="ru-RU" sz="30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id=“</a:t>
            </a:r>
            <a:r>
              <a:rPr lang="en-US" altLang="ru-RU" sz="3000" dirty="0" err="1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revies</a:t>
            </a:r>
            <a:r>
              <a:rPr lang="en-US" altLang="ru-RU" sz="30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”) </a:t>
            </a:r>
            <a:r>
              <a:rPr lang="ru-RU" altLang="ru-RU" sz="30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должна появляться с эффектом </a:t>
            </a:r>
            <a:r>
              <a:rPr lang="ru-RU" altLang="ru-RU" sz="3000" dirty="0" err="1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flip-left</a:t>
            </a:r>
            <a:r>
              <a:rPr lang="ru-RU" altLang="ru-RU" sz="30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длительностью 1500 </a:t>
            </a:r>
            <a:r>
              <a:rPr lang="ru-RU" altLang="ru-RU" sz="3000" dirty="0" err="1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мс</a:t>
            </a:r>
            <a:r>
              <a:rPr lang="ru-RU" altLang="ru-RU" sz="30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и задержкой 300 </a:t>
            </a:r>
            <a:r>
              <a:rPr lang="ru-RU" altLang="ru-RU" sz="3000" dirty="0" err="1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мс</a:t>
            </a:r>
            <a:r>
              <a:rPr lang="ru-RU" altLang="ru-RU" sz="30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888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276352"/>
            <a:ext cx="15055544" cy="5599761"/>
            <a:chOff x="0" y="0"/>
            <a:chExt cx="20074059" cy="74663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74105" cy="7466330"/>
            </a:xfrm>
            <a:custGeom>
              <a:avLst/>
              <a:gdLst/>
              <a:ahLst/>
              <a:cxnLst/>
              <a:rect l="l" t="t" r="r" b="b"/>
              <a:pathLst>
                <a:path w="20074105" h="7466330">
                  <a:moveTo>
                    <a:pt x="0" y="0"/>
                  </a:moveTo>
                  <a:lnTo>
                    <a:pt x="20074105" y="0"/>
                  </a:lnTo>
                  <a:lnTo>
                    <a:pt x="20074105" y="7466330"/>
                  </a:lnTo>
                  <a:lnTo>
                    <a:pt x="0" y="7466330"/>
                  </a:lnTo>
                  <a:close/>
                </a:path>
              </a:pathLst>
            </a:custGeom>
            <a:solidFill>
              <a:srgbClr val="5755FE"/>
            </a:solidFill>
          </p:spPr>
          <p:txBody>
            <a:bodyPr/>
            <a:lstStyle/>
            <a:p>
              <a:endParaRPr lang="ru-RU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2851788" y="3872477"/>
            <a:ext cx="4407512" cy="4407512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012248" y="4026582"/>
            <a:ext cx="4086592" cy="4099302"/>
            <a:chOff x="0" y="0"/>
            <a:chExt cx="3440244" cy="34509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40303" cy="3450971"/>
            </a:xfrm>
            <a:custGeom>
              <a:avLst/>
              <a:gdLst/>
              <a:ahLst/>
              <a:cxnLst/>
              <a:rect l="l" t="t" r="r" b="b"/>
              <a:pathLst>
                <a:path w="3440303" h="3450971">
                  <a:moveTo>
                    <a:pt x="0" y="1725422"/>
                  </a:moveTo>
                  <a:cubicBezTo>
                    <a:pt x="0" y="772541"/>
                    <a:pt x="770128" y="0"/>
                    <a:pt x="1720088" y="0"/>
                  </a:cubicBezTo>
                  <a:cubicBezTo>
                    <a:pt x="2670048" y="0"/>
                    <a:pt x="3440303" y="772541"/>
                    <a:pt x="3440303" y="1725422"/>
                  </a:cubicBezTo>
                  <a:cubicBezTo>
                    <a:pt x="3440303" y="2678303"/>
                    <a:pt x="2670175" y="3450971"/>
                    <a:pt x="1720088" y="3450971"/>
                  </a:cubicBezTo>
                  <a:cubicBezTo>
                    <a:pt x="770001" y="3450971"/>
                    <a:pt x="0" y="2678430"/>
                    <a:pt x="0" y="1725422"/>
                  </a:cubicBezTo>
                  <a:close/>
                </a:path>
              </a:pathLst>
            </a:custGeom>
            <a:blipFill>
              <a:blip r:embed="rId2"/>
              <a:stretch>
                <a:fillRect l="-5301" r="-45257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57200" y="3872477"/>
            <a:ext cx="11396748" cy="4103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Georgia" panose="02040502050405020303" pitchFamily="18" charset="0"/>
              </a:rPr>
              <a:t>1. Добавление анимаций элементов при прокрутке страницы</a:t>
            </a:r>
          </a:p>
          <a:p>
            <a:r>
              <a:rPr lang="ru-RU" sz="4000" dirty="0">
                <a:solidFill>
                  <a:schemeClr val="bg1"/>
                </a:solidFill>
                <a:latin typeface="Georgia" panose="02040502050405020303" pitchFamily="18" charset="0"/>
              </a:rPr>
              <a:t>2. Повышение вовлечённости и визуальной привлекательности сайта</a:t>
            </a:r>
          </a:p>
          <a:p>
            <a:r>
              <a:rPr lang="ru-RU" sz="4000" dirty="0">
                <a:solidFill>
                  <a:schemeClr val="bg1"/>
                </a:solidFill>
                <a:latin typeface="Georgia" panose="02040502050405020303" pitchFamily="18" charset="0"/>
              </a:rPr>
              <a:t>3. Легковесная альтернатива сложным JS-анимациям</a:t>
            </a:r>
          </a:p>
          <a:p>
            <a:pPr marL="194310" lvl="1" algn="l">
              <a:lnSpc>
                <a:spcPts val="3240"/>
              </a:lnSpc>
            </a:pPr>
            <a:endParaRPr lang="en-US" sz="4000" dirty="0">
              <a:solidFill>
                <a:schemeClr val="bg1"/>
              </a:solidFill>
              <a:latin typeface="Georgia" panose="02040502050405020303" pitchFamily="18" charset="0"/>
              <a:ea typeface="Futura"/>
              <a:cs typeface="Futura"/>
              <a:sym typeface="Futura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28700" y="650651"/>
            <a:ext cx="6375082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+mj-cs"/>
              </a:rPr>
              <a:t>Что такое </a:t>
            </a:r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+mj-cs"/>
              </a:rPr>
              <a:t>AOS?</a:t>
            </a:r>
            <a:endParaRPr lang="ru-RU" sz="3600" b="1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260235" y="650651"/>
            <a:ext cx="521037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650651"/>
            <a:ext cx="6699093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ru-RU" sz="3600" b="1" dirty="0">
                <a:solidFill>
                  <a:srgbClr val="FFFFFF"/>
                </a:solidFill>
                <a:latin typeface="Georgia" panose="02040502050405020303" pitchFamily="18" charset="0"/>
                <a:ea typeface="Futura Ultra-Bold"/>
                <a:cs typeface="Futura Ultra-Bold"/>
                <a:sym typeface="Futura Ultra-Bold"/>
              </a:rPr>
              <a:t>Решение задачи 2</a:t>
            </a:r>
            <a:endParaRPr lang="en-US" sz="3600" b="1" dirty="0">
              <a:solidFill>
                <a:srgbClr val="FFFFFF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8142413" y="650651"/>
            <a:ext cx="756681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20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51FBC3D-CE43-FF24-881F-4E586A39C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46" y="1897188"/>
            <a:ext cx="6248400" cy="77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11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154531"/>
            <a:ext cx="18288000" cy="5132469"/>
            <a:chOff x="0" y="0"/>
            <a:chExt cx="24384000" cy="68432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6" cy="6843313"/>
            </a:xfrm>
            <a:custGeom>
              <a:avLst/>
              <a:gdLst/>
              <a:ahLst/>
              <a:cxnLst/>
              <a:rect l="l" t="t" r="r" b="b"/>
              <a:pathLst>
                <a:path w="24384006" h="6843313">
                  <a:moveTo>
                    <a:pt x="0" y="0"/>
                  </a:moveTo>
                  <a:lnTo>
                    <a:pt x="24384006" y="0"/>
                  </a:lnTo>
                  <a:lnTo>
                    <a:pt x="24384006" y="6843313"/>
                  </a:lnTo>
                  <a:lnTo>
                    <a:pt x="0" y="6843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28700" y="3610197"/>
            <a:ext cx="8236043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ru-RU" sz="9000" dirty="0">
                <a:solidFill>
                  <a:srgbClr val="000000"/>
                </a:solidFill>
                <a:latin typeface="Georgia" panose="02040502050405020303" pitchFamily="18" charset="0"/>
                <a:ea typeface="Futura"/>
                <a:cs typeface="Futura"/>
                <a:sym typeface="Futura"/>
              </a:rPr>
              <a:t>Спасибо</a:t>
            </a:r>
            <a:endParaRPr lang="en-US" sz="9000" dirty="0">
              <a:solidFill>
                <a:srgbClr val="000000"/>
              </a:solidFill>
              <a:latin typeface="Georgia" panose="02040502050405020303" pitchFamily="18" charset="0"/>
              <a:ea typeface="Futura"/>
              <a:cs typeface="Futura"/>
              <a:sym typeface="Futur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85800" y="4981797"/>
            <a:ext cx="8578943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ru-RU" sz="9000" b="1" dirty="0">
                <a:solidFill>
                  <a:srgbClr val="FFFFFF"/>
                </a:solidFill>
                <a:latin typeface="Georgia" panose="02040502050405020303" pitchFamily="18" charset="0"/>
                <a:ea typeface="Futura Ultra-Bold"/>
                <a:cs typeface="Futura Ultra-Bold"/>
                <a:sym typeface="Futura Ultra-Bold"/>
              </a:rPr>
              <a:t>За внимание!</a:t>
            </a:r>
            <a:endParaRPr lang="en-US" sz="9000" b="1" dirty="0">
              <a:solidFill>
                <a:srgbClr val="FFFFFF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grpSp>
        <p:nvGrpSpPr>
          <p:cNvPr id="9" name="Group 9"/>
          <p:cNvGrpSpPr/>
          <p:nvPr/>
        </p:nvGrpSpPr>
        <p:grpSpPr>
          <a:xfrm rot="-2699999">
            <a:off x="9860567" y="-2818322"/>
            <a:ext cx="4565743" cy="7536262"/>
            <a:chOff x="0" y="0"/>
            <a:chExt cx="4163738" cy="687270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163695" cy="6872732"/>
            </a:xfrm>
            <a:custGeom>
              <a:avLst/>
              <a:gdLst/>
              <a:ahLst/>
              <a:cxnLst/>
              <a:rect l="l" t="t" r="r" b="b"/>
              <a:pathLst>
                <a:path w="4163695" h="6872732">
                  <a:moveTo>
                    <a:pt x="4163695" y="6872732"/>
                  </a:moveTo>
                  <a:cubicBezTo>
                    <a:pt x="3960622" y="6872732"/>
                    <a:pt x="3960622" y="6872732"/>
                    <a:pt x="3960622" y="6872732"/>
                  </a:cubicBezTo>
                  <a:cubicBezTo>
                    <a:pt x="3960622" y="4746879"/>
                    <a:pt x="2234184" y="3014345"/>
                    <a:pt x="107950" y="3014345"/>
                  </a:cubicBezTo>
                  <a:cubicBezTo>
                    <a:pt x="6350" y="3014345"/>
                    <a:pt x="6350" y="3014345"/>
                    <a:pt x="6350" y="30143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073" y="0"/>
                    <a:pt x="203073" y="0"/>
                    <a:pt x="203073" y="0"/>
                  </a:cubicBezTo>
                  <a:cubicBezTo>
                    <a:pt x="209423" y="2817622"/>
                    <a:pt x="209423" y="2817622"/>
                    <a:pt x="209423" y="2817622"/>
                  </a:cubicBezTo>
                  <a:cubicBezTo>
                    <a:pt x="2399157" y="2868422"/>
                    <a:pt x="4163695" y="4670679"/>
                    <a:pt x="4163695" y="6872732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2699999">
            <a:off x="12094709" y="5591409"/>
            <a:ext cx="4580404" cy="7504006"/>
            <a:chOff x="0" y="0"/>
            <a:chExt cx="4177108" cy="68432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77157" cy="6843268"/>
            </a:xfrm>
            <a:custGeom>
              <a:avLst/>
              <a:gdLst/>
              <a:ahLst/>
              <a:cxnLst/>
              <a:rect l="l" t="t" r="r" b="b"/>
              <a:pathLst>
                <a:path w="4177157" h="6843268">
                  <a:moveTo>
                    <a:pt x="3973957" y="6843268"/>
                  </a:moveTo>
                  <a:cubicBezTo>
                    <a:pt x="3961257" y="4062730"/>
                    <a:pt x="3961257" y="4062730"/>
                    <a:pt x="3961257" y="4062730"/>
                  </a:cubicBezTo>
                  <a:cubicBezTo>
                    <a:pt x="1771142" y="4005707"/>
                    <a:pt x="0" y="2209165"/>
                    <a:pt x="0" y="0"/>
                  </a:cubicBezTo>
                  <a:cubicBezTo>
                    <a:pt x="203200" y="0"/>
                    <a:pt x="203200" y="0"/>
                    <a:pt x="203200" y="0"/>
                  </a:cubicBezTo>
                  <a:cubicBezTo>
                    <a:pt x="203200" y="2126615"/>
                    <a:pt x="1936242" y="3859657"/>
                    <a:pt x="4062857" y="3859657"/>
                  </a:cubicBezTo>
                  <a:cubicBezTo>
                    <a:pt x="4164457" y="3859657"/>
                    <a:pt x="4164457" y="3859657"/>
                    <a:pt x="4164457" y="3859657"/>
                  </a:cubicBezTo>
                  <a:cubicBezTo>
                    <a:pt x="4177157" y="6836918"/>
                    <a:pt x="4177157" y="6836918"/>
                    <a:pt x="4177157" y="6836918"/>
                  </a:cubicBezTo>
                  <a:lnTo>
                    <a:pt x="3973957" y="684326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9746131" y="1635611"/>
            <a:ext cx="7019788" cy="7015778"/>
            <a:chOff x="0" y="0"/>
            <a:chExt cx="9359718" cy="935437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359773" cy="9354312"/>
            </a:xfrm>
            <a:custGeom>
              <a:avLst/>
              <a:gdLst/>
              <a:ahLst/>
              <a:cxnLst/>
              <a:rect l="l" t="t" r="r" b="b"/>
              <a:pathLst>
                <a:path w="9359773" h="9354312">
                  <a:moveTo>
                    <a:pt x="0" y="4677156"/>
                  </a:moveTo>
                  <a:cubicBezTo>
                    <a:pt x="0" y="2094103"/>
                    <a:pt x="2095246" y="0"/>
                    <a:pt x="4679823" y="0"/>
                  </a:cubicBezTo>
                  <a:cubicBezTo>
                    <a:pt x="7264400" y="0"/>
                    <a:pt x="9359773" y="2094103"/>
                    <a:pt x="9359773" y="4677156"/>
                  </a:cubicBezTo>
                  <a:cubicBezTo>
                    <a:pt x="9359773" y="7260209"/>
                    <a:pt x="7264527" y="9354312"/>
                    <a:pt x="4679823" y="9354312"/>
                  </a:cubicBezTo>
                  <a:cubicBezTo>
                    <a:pt x="2095119" y="9354312"/>
                    <a:pt x="0" y="7260336"/>
                    <a:pt x="0" y="467715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9987429" y="1873554"/>
            <a:ext cx="6537191" cy="6539891"/>
            <a:chOff x="0" y="0"/>
            <a:chExt cx="6476924" cy="64796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477000" cy="6479540"/>
            </a:xfrm>
            <a:custGeom>
              <a:avLst/>
              <a:gdLst/>
              <a:ahLst/>
              <a:cxnLst/>
              <a:rect l="l" t="t" r="r" b="b"/>
              <a:pathLst>
                <a:path w="6477000" h="6479540">
                  <a:moveTo>
                    <a:pt x="0" y="3239770"/>
                  </a:moveTo>
                  <a:cubicBezTo>
                    <a:pt x="0" y="1450467"/>
                    <a:pt x="1449959" y="0"/>
                    <a:pt x="3238500" y="0"/>
                  </a:cubicBezTo>
                  <a:cubicBezTo>
                    <a:pt x="5027041" y="0"/>
                    <a:pt x="6477000" y="1450467"/>
                    <a:pt x="6477000" y="3239770"/>
                  </a:cubicBezTo>
                  <a:cubicBezTo>
                    <a:pt x="6477000" y="5029073"/>
                    <a:pt x="5027041" y="6479540"/>
                    <a:pt x="3238500" y="6479540"/>
                  </a:cubicBezTo>
                  <a:cubicBezTo>
                    <a:pt x="1449959" y="6479540"/>
                    <a:pt x="0" y="5029073"/>
                    <a:pt x="0" y="3239770"/>
                  </a:cubicBezTo>
                  <a:close/>
                </a:path>
              </a:pathLst>
            </a:custGeom>
            <a:blipFill>
              <a:blip r:embed="rId2"/>
              <a:stretch>
                <a:fillRect l="-25029" r="-25029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3276352"/>
            <a:ext cx="5083970" cy="5599761"/>
            <a:chOff x="0" y="0"/>
            <a:chExt cx="1338988" cy="14748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38988" cy="1474834"/>
            </a:xfrm>
            <a:custGeom>
              <a:avLst/>
              <a:gdLst/>
              <a:ahLst/>
              <a:cxnLst/>
              <a:rect l="l" t="t" r="r" b="b"/>
              <a:pathLst>
                <a:path w="1338988" h="1474834">
                  <a:moveTo>
                    <a:pt x="77663" y="0"/>
                  </a:moveTo>
                  <a:lnTo>
                    <a:pt x="1261325" y="0"/>
                  </a:lnTo>
                  <a:cubicBezTo>
                    <a:pt x="1281922" y="0"/>
                    <a:pt x="1301676" y="8182"/>
                    <a:pt x="1316241" y="22747"/>
                  </a:cubicBezTo>
                  <a:cubicBezTo>
                    <a:pt x="1330805" y="37312"/>
                    <a:pt x="1338988" y="57066"/>
                    <a:pt x="1338988" y="77663"/>
                  </a:cubicBezTo>
                  <a:lnTo>
                    <a:pt x="1338988" y="1397171"/>
                  </a:lnTo>
                  <a:cubicBezTo>
                    <a:pt x="1338988" y="1440063"/>
                    <a:pt x="1304217" y="1474834"/>
                    <a:pt x="1261325" y="1474834"/>
                  </a:cubicBezTo>
                  <a:lnTo>
                    <a:pt x="77663" y="1474834"/>
                  </a:lnTo>
                  <a:cubicBezTo>
                    <a:pt x="34771" y="1474834"/>
                    <a:pt x="0" y="1440063"/>
                    <a:pt x="0" y="1397171"/>
                  </a:cubicBezTo>
                  <a:lnTo>
                    <a:pt x="0" y="77663"/>
                  </a:lnTo>
                  <a:cubicBezTo>
                    <a:pt x="0" y="57066"/>
                    <a:pt x="8182" y="37312"/>
                    <a:pt x="22747" y="22747"/>
                  </a:cubicBezTo>
                  <a:cubicBezTo>
                    <a:pt x="37312" y="8182"/>
                    <a:pt x="57066" y="0"/>
                    <a:pt x="77663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338988" cy="1512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75330" y="3276352"/>
            <a:ext cx="5083970" cy="5599761"/>
            <a:chOff x="0" y="0"/>
            <a:chExt cx="1338988" cy="147483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38988" cy="1474834"/>
            </a:xfrm>
            <a:custGeom>
              <a:avLst/>
              <a:gdLst/>
              <a:ahLst/>
              <a:cxnLst/>
              <a:rect l="l" t="t" r="r" b="b"/>
              <a:pathLst>
                <a:path w="1338988" h="1474834">
                  <a:moveTo>
                    <a:pt x="77663" y="0"/>
                  </a:moveTo>
                  <a:lnTo>
                    <a:pt x="1261325" y="0"/>
                  </a:lnTo>
                  <a:cubicBezTo>
                    <a:pt x="1281922" y="0"/>
                    <a:pt x="1301676" y="8182"/>
                    <a:pt x="1316241" y="22747"/>
                  </a:cubicBezTo>
                  <a:cubicBezTo>
                    <a:pt x="1330805" y="37312"/>
                    <a:pt x="1338988" y="57066"/>
                    <a:pt x="1338988" y="77663"/>
                  </a:cubicBezTo>
                  <a:lnTo>
                    <a:pt x="1338988" y="1397171"/>
                  </a:lnTo>
                  <a:cubicBezTo>
                    <a:pt x="1338988" y="1440063"/>
                    <a:pt x="1304217" y="1474834"/>
                    <a:pt x="1261325" y="1474834"/>
                  </a:cubicBezTo>
                  <a:lnTo>
                    <a:pt x="77663" y="1474834"/>
                  </a:lnTo>
                  <a:cubicBezTo>
                    <a:pt x="34771" y="1474834"/>
                    <a:pt x="0" y="1440063"/>
                    <a:pt x="0" y="1397171"/>
                  </a:cubicBezTo>
                  <a:lnTo>
                    <a:pt x="0" y="77663"/>
                  </a:lnTo>
                  <a:cubicBezTo>
                    <a:pt x="0" y="57066"/>
                    <a:pt x="8182" y="37312"/>
                    <a:pt x="22747" y="22747"/>
                  </a:cubicBezTo>
                  <a:cubicBezTo>
                    <a:pt x="37312" y="8182"/>
                    <a:pt x="57066" y="0"/>
                    <a:pt x="77663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338988" cy="1512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602015" y="3276352"/>
            <a:ext cx="5083970" cy="5599761"/>
            <a:chOff x="0" y="0"/>
            <a:chExt cx="1338988" cy="14748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38988" cy="1474834"/>
            </a:xfrm>
            <a:custGeom>
              <a:avLst/>
              <a:gdLst/>
              <a:ahLst/>
              <a:cxnLst/>
              <a:rect l="l" t="t" r="r" b="b"/>
              <a:pathLst>
                <a:path w="1338988" h="1474834">
                  <a:moveTo>
                    <a:pt x="77663" y="0"/>
                  </a:moveTo>
                  <a:lnTo>
                    <a:pt x="1261325" y="0"/>
                  </a:lnTo>
                  <a:cubicBezTo>
                    <a:pt x="1281922" y="0"/>
                    <a:pt x="1301676" y="8182"/>
                    <a:pt x="1316241" y="22747"/>
                  </a:cubicBezTo>
                  <a:cubicBezTo>
                    <a:pt x="1330805" y="37312"/>
                    <a:pt x="1338988" y="57066"/>
                    <a:pt x="1338988" y="77663"/>
                  </a:cubicBezTo>
                  <a:lnTo>
                    <a:pt x="1338988" y="1397171"/>
                  </a:lnTo>
                  <a:cubicBezTo>
                    <a:pt x="1338988" y="1440063"/>
                    <a:pt x="1304217" y="1474834"/>
                    <a:pt x="1261325" y="1474834"/>
                  </a:cubicBezTo>
                  <a:lnTo>
                    <a:pt x="77663" y="1474834"/>
                  </a:lnTo>
                  <a:cubicBezTo>
                    <a:pt x="34771" y="1474834"/>
                    <a:pt x="0" y="1440063"/>
                    <a:pt x="0" y="1397171"/>
                  </a:cubicBezTo>
                  <a:lnTo>
                    <a:pt x="0" y="77663"/>
                  </a:lnTo>
                  <a:cubicBezTo>
                    <a:pt x="0" y="57066"/>
                    <a:pt x="8182" y="37312"/>
                    <a:pt x="22747" y="22747"/>
                  </a:cubicBezTo>
                  <a:cubicBezTo>
                    <a:pt x="37312" y="8182"/>
                    <a:pt x="57066" y="0"/>
                    <a:pt x="77663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338988" cy="1512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650651"/>
            <a:ext cx="6375082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Возможности и функции</a:t>
            </a:r>
            <a:endParaRPr lang="en-US" sz="3600" b="1" dirty="0">
              <a:solidFill>
                <a:schemeClr val="bg1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260235" y="650651"/>
            <a:ext cx="521037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3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2789540" y="3850187"/>
            <a:ext cx="1562289" cy="1562286"/>
            <a:chOff x="0" y="0"/>
            <a:chExt cx="2083052" cy="208304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083054" cy="2083054"/>
            </a:xfrm>
            <a:custGeom>
              <a:avLst/>
              <a:gdLst/>
              <a:ahLst/>
              <a:cxnLst/>
              <a:rect l="l" t="t" r="r" b="b"/>
              <a:pathLst>
                <a:path w="2083054" h="2083054">
                  <a:moveTo>
                    <a:pt x="0" y="1041527"/>
                  </a:moveTo>
                  <a:cubicBezTo>
                    <a:pt x="0" y="1616710"/>
                    <a:pt x="466344" y="2083054"/>
                    <a:pt x="1041527" y="2083054"/>
                  </a:cubicBezTo>
                  <a:cubicBezTo>
                    <a:pt x="1616710" y="2083054"/>
                    <a:pt x="2083054" y="1616710"/>
                    <a:pt x="2083054" y="1041527"/>
                  </a:cubicBezTo>
                  <a:cubicBezTo>
                    <a:pt x="2083054" y="466344"/>
                    <a:pt x="1616710" y="0"/>
                    <a:pt x="1041527" y="0"/>
                  </a:cubicBezTo>
                  <a:cubicBezTo>
                    <a:pt x="466344" y="0"/>
                    <a:pt x="0" y="466344"/>
                    <a:pt x="0" y="10415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3936171" y="3850187"/>
            <a:ext cx="1562289" cy="1562286"/>
            <a:chOff x="0" y="0"/>
            <a:chExt cx="2083052" cy="208304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083054" cy="2083054"/>
            </a:xfrm>
            <a:custGeom>
              <a:avLst/>
              <a:gdLst/>
              <a:ahLst/>
              <a:cxnLst/>
              <a:rect l="l" t="t" r="r" b="b"/>
              <a:pathLst>
                <a:path w="2083054" h="2083054">
                  <a:moveTo>
                    <a:pt x="0" y="1041527"/>
                  </a:moveTo>
                  <a:cubicBezTo>
                    <a:pt x="0" y="1616710"/>
                    <a:pt x="466344" y="2083054"/>
                    <a:pt x="1041527" y="2083054"/>
                  </a:cubicBezTo>
                  <a:cubicBezTo>
                    <a:pt x="1616710" y="2083054"/>
                    <a:pt x="2083054" y="1616710"/>
                    <a:pt x="2083054" y="1041527"/>
                  </a:cubicBezTo>
                  <a:cubicBezTo>
                    <a:pt x="2083054" y="466344"/>
                    <a:pt x="1616710" y="0"/>
                    <a:pt x="1041527" y="0"/>
                  </a:cubicBezTo>
                  <a:cubicBezTo>
                    <a:pt x="466344" y="0"/>
                    <a:pt x="0" y="466344"/>
                    <a:pt x="0" y="10415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8362856" y="3850187"/>
            <a:ext cx="1562289" cy="1562286"/>
            <a:chOff x="0" y="0"/>
            <a:chExt cx="2083052" cy="208304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083054" cy="2083054"/>
            </a:xfrm>
            <a:custGeom>
              <a:avLst/>
              <a:gdLst/>
              <a:ahLst/>
              <a:cxnLst/>
              <a:rect l="l" t="t" r="r" b="b"/>
              <a:pathLst>
                <a:path w="2083054" h="2083054">
                  <a:moveTo>
                    <a:pt x="0" y="1041527"/>
                  </a:moveTo>
                  <a:cubicBezTo>
                    <a:pt x="0" y="1616710"/>
                    <a:pt x="466344" y="2083054"/>
                    <a:pt x="1041527" y="2083054"/>
                  </a:cubicBezTo>
                  <a:cubicBezTo>
                    <a:pt x="1616710" y="2083054"/>
                    <a:pt x="2083054" y="1616710"/>
                    <a:pt x="2083054" y="1041527"/>
                  </a:cubicBezTo>
                  <a:cubicBezTo>
                    <a:pt x="2083054" y="466344"/>
                    <a:pt x="1616710" y="0"/>
                    <a:pt x="1041527" y="0"/>
                  </a:cubicBezTo>
                  <a:cubicBezTo>
                    <a:pt x="466344" y="0"/>
                    <a:pt x="0" y="466344"/>
                    <a:pt x="0" y="10415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5" name="Freeform 25"/>
          <p:cNvSpPr/>
          <p:nvPr/>
        </p:nvSpPr>
        <p:spPr>
          <a:xfrm>
            <a:off x="14346907" y="4245489"/>
            <a:ext cx="740816" cy="771683"/>
          </a:xfrm>
          <a:custGeom>
            <a:avLst/>
            <a:gdLst/>
            <a:ahLst/>
            <a:cxnLst/>
            <a:rect l="l" t="t" r="r" b="b"/>
            <a:pathLst>
              <a:path w="740816" h="771683">
                <a:moveTo>
                  <a:pt x="0" y="0"/>
                </a:moveTo>
                <a:lnTo>
                  <a:pt x="740816" y="0"/>
                </a:lnTo>
                <a:lnTo>
                  <a:pt x="740816" y="771683"/>
                </a:lnTo>
                <a:lnTo>
                  <a:pt x="0" y="771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3100146" y="4245489"/>
            <a:ext cx="941077" cy="771683"/>
          </a:xfrm>
          <a:custGeom>
            <a:avLst/>
            <a:gdLst/>
            <a:ahLst/>
            <a:cxnLst/>
            <a:rect l="l" t="t" r="r" b="b"/>
            <a:pathLst>
              <a:path w="941077" h="771683">
                <a:moveTo>
                  <a:pt x="0" y="0"/>
                </a:moveTo>
                <a:lnTo>
                  <a:pt x="941077" y="0"/>
                </a:lnTo>
                <a:lnTo>
                  <a:pt x="941077" y="771683"/>
                </a:lnTo>
                <a:lnTo>
                  <a:pt x="0" y="771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8692483" y="4245489"/>
            <a:ext cx="903034" cy="771683"/>
          </a:xfrm>
          <a:custGeom>
            <a:avLst/>
            <a:gdLst/>
            <a:ahLst/>
            <a:cxnLst/>
            <a:rect l="l" t="t" r="r" b="b"/>
            <a:pathLst>
              <a:path w="903034" h="771683">
                <a:moveTo>
                  <a:pt x="0" y="0"/>
                </a:moveTo>
                <a:lnTo>
                  <a:pt x="903034" y="0"/>
                </a:lnTo>
                <a:lnTo>
                  <a:pt x="903034" y="771683"/>
                </a:lnTo>
                <a:lnTo>
                  <a:pt x="0" y="7716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1572229" y="5690498"/>
            <a:ext cx="3996912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/>
            <a:r>
              <a:rPr lang="ru-RU" sz="3200" dirty="0">
                <a:solidFill>
                  <a:schemeClr val="bg1"/>
                </a:solidFill>
                <a:latin typeface="Georgia" panose="02040502050405020303" pitchFamily="18" charset="0"/>
              </a:rPr>
              <a:t>Простая инициализация через </a:t>
            </a:r>
            <a:r>
              <a:rPr lang="ru-RU" sz="3200" dirty="0" err="1">
                <a:solidFill>
                  <a:schemeClr val="bg1"/>
                </a:solidFill>
                <a:latin typeface="Georgia" panose="02040502050405020303" pitchFamily="18" charset="0"/>
              </a:rPr>
              <a:t>data</a:t>
            </a:r>
            <a:r>
              <a:rPr lang="ru-RU" sz="3200" dirty="0">
                <a:solidFill>
                  <a:schemeClr val="bg1"/>
                </a:solidFill>
                <a:latin typeface="Georgia" panose="02040502050405020303" pitchFamily="18" charset="0"/>
              </a:rPr>
              <a:t>-атрибуты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504244" y="5690498"/>
            <a:ext cx="4426141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/>
            <a:r>
              <a:rPr lang="ru-RU" sz="3200" dirty="0">
                <a:solidFill>
                  <a:schemeClr val="bg1"/>
                </a:solidFill>
                <a:latin typeface="Georgia" panose="02040502050405020303" pitchFamily="18" charset="0"/>
              </a:rPr>
              <a:t>Поддержка статичных и динамически добавляемых элементов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145544" y="5690498"/>
            <a:ext cx="3996912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/>
            <a:r>
              <a:rPr lang="ru-RU" sz="3200" dirty="0">
                <a:solidFill>
                  <a:schemeClr val="bg1"/>
                </a:solidFill>
                <a:latin typeface="Georgia" panose="02040502050405020303" pitchFamily="18" charset="0"/>
              </a:rPr>
              <a:t>Анимации</a:t>
            </a:r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 “fade”, “slide”, “zoom”, “flip”, “flip-left/right” </a:t>
            </a:r>
            <a:r>
              <a:rPr lang="ru-RU" sz="3200" dirty="0">
                <a:solidFill>
                  <a:schemeClr val="bg1"/>
                </a:solidFill>
                <a:latin typeface="Georgia" panose="02040502050405020303" pitchFamily="18" charset="0"/>
              </a:rPr>
              <a:t>и </a:t>
            </a:r>
            <a:r>
              <a:rPr lang="ru-RU" sz="3200" dirty="0" err="1">
                <a:solidFill>
                  <a:schemeClr val="bg1"/>
                </a:solidFill>
                <a:latin typeface="Georgia" panose="02040502050405020303" pitchFamily="18" charset="0"/>
              </a:rPr>
              <a:t>др</a:t>
            </a:r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.</a:t>
            </a:r>
            <a:endParaRPr lang="ru-RU" sz="32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8">
            <a:extLst>
              <a:ext uri="{FF2B5EF4-FFF2-40B4-BE49-F238E27FC236}">
                <a16:creationId xmlns:a16="http://schemas.microsoft.com/office/drawing/2014/main" id="{0B72A52C-3C4B-8EB8-D612-A5D1953CAD43}"/>
              </a:ext>
            </a:extLst>
          </p:cNvPr>
          <p:cNvGrpSpPr/>
          <p:nvPr/>
        </p:nvGrpSpPr>
        <p:grpSpPr>
          <a:xfrm>
            <a:off x="9311594" y="2022221"/>
            <a:ext cx="8514112" cy="7595489"/>
            <a:chOff x="0" y="0"/>
            <a:chExt cx="1338988" cy="1474834"/>
          </a:xfrm>
        </p:grpSpPr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2AC17CC0-2F28-F36F-66ED-80A9D6AC96A0}"/>
                </a:ext>
              </a:extLst>
            </p:cNvPr>
            <p:cNvSpPr/>
            <p:nvPr/>
          </p:nvSpPr>
          <p:spPr>
            <a:xfrm>
              <a:off x="0" y="0"/>
              <a:ext cx="1338988" cy="1474834"/>
            </a:xfrm>
            <a:custGeom>
              <a:avLst/>
              <a:gdLst/>
              <a:ahLst/>
              <a:cxnLst/>
              <a:rect l="l" t="t" r="r" b="b"/>
              <a:pathLst>
                <a:path w="1338988" h="1474834">
                  <a:moveTo>
                    <a:pt x="77663" y="0"/>
                  </a:moveTo>
                  <a:lnTo>
                    <a:pt x="1261325" y="0"/>
                  </a:lnTo>
                  <a:cubicBezTo>
                    <a:pt x="1281922" y="0"/>
                    <a:pt x="1301676" y="8182"/>
                    <a:pt x="1316241" y="22747"/>
                  </a:cubicBezTo>
                  <a:cubicBezTo>
                    <a:pt x="1330805" y="37312"/>
                    <a:pt x="1338988" y="57066"/>
                    <a:pt x="1338988" y="77663"/>
                  </a:cubicBezTo>
                  <a:lnTo>
                    <a:pt x="1338988" y="1397171"/>
                  </a:lnTo>
                  <a:cubicBezTo>
                    <a:pt x="1338988" y="1440063"/>
                    <a:pt x="1304217" y="1474834"/>
                    <a:pt x="1261325" y="1474834"/>
                  </a:cubicBezTo>
                  <a:lnTo>
                    <a:pt x="77663" y="1474834"/>
                  </a:lnTo>
                  <a:cubicBezTo>
                    <a:pt x="34771" y="1474834"/>
                    <a:pt x="0" y="1440063"/>
                    <a:pt x="0" y="1397171"/>
                  </a:cubicBezTo>
                  <a:lnTo>
                    <a:pt x="0" y="77663"/>
                  </a:lnTo>
                  <a:cubicBezTo>
                    <a:pt x="0" y="57066"/>
                    <a:pt x="8182" y="37312"/>
                    <a:pt x="22747" y="22747"/>
                  </a:cubicBezTo>
                  <a:cubicBezTo>
                    <a:pt x="37312" y="8182"/>
                    <a:pt x="57066" y="0"/>
                    <a:pt x="77663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id="29" name="TextBox 10">
              <a:extLst>
                <a:ext uri="{FF2B5EF4-FFF2-40B4-BE49-F238E27FC236}">
                  <a16:creationId xmlns:a16="http://schemas.microsoft.com/office/drawing/2014/main" id="{A529379A-2B50-B36A-B9AD-A9B52522123D}"/>
                </a:ext>
              </a:extLst>
            </p:cNvPr>
            <p:cNvSpPr txBox="1"/>
            <p:nvPr/>
          </p:nvSpPr>
          <p:spPr>
            <a:xfrm>
              <a:off x="0" y="-38100"/>
              <a:ext cx="1338988" cy="1512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8">
            <a:extLst>
              <a:ext uri="{FF2B5EF4-FFF2-40B4-BE49-F238E27FC236}">
                <a16:creationId xmlns:a16="http://schemas.microsoft.com/office/drawing/2014/main" id="{DB5FC3C5-3342-687B-25CA-048229213EF2}"/>
              </a:ext>
            </a:extLst>
          </p:cNvPr>
          <p:cNvGrpSpPr/>
          <p:nvPr/>
        </p:nvGrpSpPr>
        <p:grpSpPr>
          <a:xfrm>
            <a:off x="406774" y="2022221"/>
            <a:ext cx="8514112" cy="7595489"/>
            <a:chOff x="0" y="0"/>
            <a:chExt cx="1338988" cy="1474834"/>
          </a:xfrm>
        </p:grpSpPr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245E7323-94BB-8384-EF53-A12296618586}"/>
                </a:ext>
              </a:extLst>
            </p:cNvPr>
            <p:cNvSpPr/>
            <p:nvPr/>
          </p:nvSpPr>
          <p:spPr>
            <a:xfrm>
              <a:off x="0" y="0"/>
              <a:ext cx="1338988" cy="1474834"/>
            </a:xfrm>
            <a:custGeom>
              <a:avLst/>
              <a:gdLst/>
              <a:ahLst/>
              <a:cxnLst/>
              <a:rect l="l" t="t" r="r" b="b"/>
              <a:pathLst>
                <a:path w="1338988" h="1474834">
                  <a:moveTo>
                    <a:pt x="77663" y="0"/>
                  </a:moveTo>
                  <a:lnTo>
                    <a:pt x="1261325" y="0"/>
                  </a:lnTo>
                  <a:cubicBezTo>
                    <a:pt x="1281922" y="0"/>
                    <a:pt x="1301676" y="8182"/>
                    <a:pt x="1316241" y="22747"/>
                  </a:cubicBezTo>
                  <a:cubicBezTo>
                    <a:pt x="1330805" y="37312"/>
                    <a:pt x="1338988" y="57066"/>
                    <a:pt x="1338988" y="77663"/>
                  </a:cubicBezTo>
                  <a:lnTo>
                    <a:pt x="1338988" y="1397171"/>
                  </a:lnTo>
                  <a:cubicBezTo>
                    <a:pt x="1338988" y="1440063"/>
                    <a:pt x="1304217" y="1474834"/>
                    <a:pt x="1261325" y="1474834"/>
                  </a:cubicBezTo>
                  <a:lnTo>
                    <a:pt x="77663" y="1474834"/>
                  </a:lnTo>
                  <a:cubicBezTo>
                    <a:pt x="34771" y="1474834"/>
                    <a:pt x="0" y="1440063"/>
                    <a:pt x="0" y="1397171"/>
                  </a:cubicBezTo>
                  <a:lnTo>
                    <a:pt x="0" y="77663"/>
                  </a:lnTo>
                  <a:cubicBezTo>
                    <a:pt x="0" y="57066"/>
                    <a:pt x="8182" y="37312"/>
                    <a:pt x="22747" y="22747"/>
                  </a:cubicBezTo>
                  <a:cubicBezTo>
                    <a:pt x="37312" y="8182"/>
                    <a:pt x="57066" y="0"/>
                    <a:pt x="77663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id="26" name="TextBox 10">
              <a:extLst>
                <a:ext uri="{FF2B5EF4-FFF2-40B4-BE49-F238E27FC236}">
                  <a16:creationId xmlns:a16="http://schemas.microsoft.com/office/drawing/2014/main" id="{F46F7553-3081-F9A3-066F-EBAEB8666FF3}"/>
                </a:ext>
              </a:extLst>
            </p:cNvPr>
            <p:cNvSpPr txBox="1"/>
            <p:nvPr/>
          </p:nvSpPr>
          <p:spPr>
            <a:xfrm>
              <a:off x="0" y="-38100"/>
              <a:ext cx="1338988" cy="1512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28700" y="669290"/>
            <a:ext cx="6699093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+mj-cs"/>
              </a:rPr>
              <a:t>Установка и подключение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142413" y="650651"/>
            <a:ext cx="756681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7482" y="3841257"/>
            <a:ext cx="7732695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&lt;link </a:t>
            </a:r>
            <a:r>
              <a:rPr lang="en-US" sz="3200" dirty="0" err="1">
                <a:solidFill>
                  <a:schemeClr val="bg1"/>
                </a:solidFill>
                <a:latin typeface="Georgia" panose="02040502050405020303" pitchFamily="18" charset="0"/>
              </a:rPr>
              <a:t>rel</a:t>
            </a:r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="stylesheet" </a:t>
            </a:r>
            <a:r>
              <a:rPr lang="en-US" sz="3200" dirty="0" err="1">
                <a:solidFill>
                  <a:schemeClr val="bg1"/>
                </a:solidFill>
                <a:latin typeface="Georgia" panose="02040502050405020303" pitchFamily="18" charset="0"/>
              </a:rPr>
              <a:t>href</a:t>
            </a:r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="https://cdn.jsdelivr.net/</a:t>
            </a:r>
            <a:r>
              <a:rPr lang="en-US" sz="3200" dirty="0" err="1">
                <a:solidFill>
                  <a:schemeClr val="bg1"/>
                </a:solidFill>
                <a:latin typeface="Georgia" panose="02040502050405020303" pitchFamily="18" charset="0"/>
              </a:rPr>
              <a:t>npm</a:t>
            </a:r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/aos@2.3.4/</a:t>
            </a:r>
            <a:r>
              <a:rPr lang="en-US" sz="3200" dirty="0" err="1">
                <a:solidFill>
                  <a:schemeClr val="bg1"/>
                </a:solidFill>
                <a:latin typeface="Georgia" panose="02040502050405020303" pitchFamily="18" charset="0"/>
              </a:rPr>
              <a:t>dist</a:t>
            </a:r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/aos.css" /&gt;</a:t>
            </a:r>
            <a:br>
              <a:rPr lang="ru-RU" sz="32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br>
              <a:rPr lang="ru-RU" sz="32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&lt;script </a:t>
            </a:r>
            <a:r>
              <a:rPr lang="en-US" sz="3200" dirty="0" err="1">
                <a:solidFill>
                  <a:schemeClr val="bg1"/>
                </a:solidFill>
                <a:latin typeface="Georgia" panose="02040502050405020303" pitchFamily="18" charset="0"/>
              </a:rPr>
              <a:t>src</a:t>
            </a:r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="https://cdn.jsdelivr.net/</a:t>
            </a:r>
            <a:r>
              <a:rPr lang="en-US" sz="3200" dirty="0" err="1">
                <a:solidFill>
                  <a:schemeClr val="bg1"/>
                </a:solidFill>
                <a:latin typeface="Georgia" panose="02040502050405020303" pitchFamily="18" charset="0"/>
              </a:rPr>
              <a:t>npm</a:t>
            </a:r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/aos@2.3.4/</a:t>
            </a:r>
            <a:r>
              <a:rPr lang="en-US" sz="3200" dirty="0" err="1">
                <a:solidFill>
                  <a:schemeClr val="bg1"/>
                </a:solidFill>
                <a:latin typeface="Georgia" panose="02040502050405020303" pitchFamily="18" charset="0"/>
              </a:rPr>
              <a:t>dist</a:t>
            </a:r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/aos.js"&gt;&lt;/script&gt;</a:t>
            </a:r>
            <a:endParaRPr lang="ru-RU" sz="32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892870" y="2811490"/>
            <a:ext cx="5351559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ru-RU" sz="3000" b="1" dirty="0">
                <a:solidFill>
                  <a:schemeClr val="bg1"/>
                </a:solidFill>
                <a:latin typeface="Georgia" panose="02040502050405020303" pitchFamily="18" charset="0"/>
                <a:ea typeface="Futura Ultra-Bold"/>
                <a:cs typeface="Futura Ultra-Bold"/>
                <a:sym typeface="Futura Ultra-Bold"/>
              </a:rPr>
              <a:t>Вариант 2</a:t>
            </a:r>
            <a:endParaRPr lang="en-US" sz="3000" b="1" dirty="0">
              <a:solidFill>
                <a:schemeClr val="bg1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20549" y="4106030"/>
            <a:ext cx="7696200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schemeClr val="bg1"/>
                </a:solidFill>
                <a:latin typeface="Georgia" panose="02040502050405020303" pitchFamily="18" charset="0"/>
              </a:rPr>
              <a:t>Установка:</a:t>
            </a:r>
          </a:p>
          <a:p>
            <a:pPr>
              <a:buNone/>
            </a:pPr>
            <a:r>
              <a:rPr lang="ru-RU" sz="3000" dirty="0">
                <a:solidFill>
                  <a:schemeClr val="bg1"/>
                </a:solidFill>
                <a:latin typeface="Georgia" panose="02040502050405020303" pitchFamily="18" charset="0"/>
              </a:rPr>
              <a:t>	    Через команду </a:t>
            </a:r>
            <a:r>
              <a:rPr lang="ru-RU" sz="3000" dirty="0" err="1">
                <a:solidFill>
                  <a:schemeClr val="bg1"/>
                </a:solidFill>
                <a:latin typeface="Georgia" panose="02040502050405020303" pitchFamily="18" charset="0"/>
              </a:rPr>
              <a:t>npm</a:t>
            </a:r>
            <a:r>
              <a:rPr lang="ru-RU" sz="3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ru-RU" sz="3000" dirty="0" err="1">
                <a:solidFill>
                  <a:schemeClr val="bg1"/>
                </a:solidFill>
                <a:latin typeface="Georgia" panose="02040502050405020303" pitchFamily="18" charset="0"/>
              </a:rPr>
              <a:t>install</a:t>
            </a:r>
            <a:r>
              <a:rPr lang="ru-RU" sz="3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ru-RU" sz="3000" dirty="0" err="1">
                <a:solidFill>
                  <a:schemeClr val="bg1"/>
                </a:solidFill>
                <a:latin typeface="Georgia" panose="02040502050405020303" pitchFamily="18" charset="0"/>
              </a:rPr>
              <a:t>aos</a:t>
            </a:r>
            <a:r>
              <a:rPr lang="ru-RU" sz="3000" dirty="0">
                <a:solidFill>
                  <a:schemeClr val="bg1"/>
                </a:solidFill>
                <a:latin typeface="Georgia" panose="02040502050405020303" pitchFamily="18" charset="0"/>
              </a:rPr>
              <a:t> –</a:t>
            </a:r>
            <a:r>
              <a:rPr lang="ru-RU" sz="3000" dirty="0" err="1">
                <a:solidFill>
                  <a:schemeClr val="bg1"/>
                </a:solidFill>
                <a:latin typeface="Georgia" panose="02040502050405020303" pitchFamily="18" charset="0"/>
              </a:rPr>
              <a:t>save</a:t>
            </a:r>
            <a:endParaRPr lang="ru-RU" sz="30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buNone/>
            </a:pPr>
            <a:endParaRPr lang="ru-RU" sz="30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schemeClr val="bg1"/>
                </a:solidFill>
                <a:latin typeface="Georgia" panose="02040502050405020303" pitchFamily="18" charset="0"/>
              </a:rPr>
              <a:t>Импортирование:</a:t>
            </a:r>
          </a:p>
          <a:p>
            <a:pPr>
              <a:buNone/>
            </a:pPr>
            <a:r>
              <a:rPr lang="ru-RU" sz="3000" dirty="0">
                <a:solidFill>
                  <a:schemeClr val="bg1"/>
                </a:solidFill>
                <a:latin typeface="Georgia" panose="02040502050405020303" pitchFamily="18" charset="0"/>
              </a:rPr>
              <a:t>        </a:t>
            </a:r>
            <a:r>
              <a:rPr lang="ru-RU" sz="3000" dirty="0" err="1">
                <a:solidFill>
                  <a:schemeClr val="bg1"/>
                </a:solidFill>
                <a:latin typeface="Georgia" panose="02040502050405020303" pitchFamily="18" charset="0"/>
              </a:rPr>
              <a:t>import</a:t>
            </a:r>
            <a:r>
              <a:rPr lang="ru-RU" sz="3000" dirty="0">
                <a:solidFill>
                  <a:schemeClr val="bg1"/>
                </a:solidFill>
                <a:latin typeface="Georgia" panose="02040502050405020303" pitchFamily="18" charset="0"/>
              </a:rPr>
              <a:t> AOS </a:t>
            </a:r>
            <a:r>
              <a:rPr lang="ru-RU" sz="3000" dirty="0" err="1">
                <a:solidFill>
                  <a:schemeClr val="bg1"/>
                </a:solidFill>
                <a:latin typeface="Georgia" panose="02040502050405020303" pitchFamily="18" charset="0"/>
              </a:rPr>
              <a:t>from</a:t>
            </a:r>
            <a:r>
              <a:rPr lang="ru-RU" sz="3000" dirty="0">
                <a:solidFill>
                  <a:schemeClr val="bg1"/>
                </a:solidFill>
                <a:latin typeface="Georgia" panose="02040502050405020303" pitchFamily="18" charset="0"/>
              </a:rPr>
              <a:t> '</a:t>
            </a:r>
            <a:r>
              <a:rPr lang="ru-RU" sz="3000" dirty="0" err="1">
                <a:solidFill>
                  <a:schemeClr val="bg1"/>
                </a:solidFill>
                <a:latin typeface="Georgia" panose="02040502050405020303" pitchFamily="18" charset="0"/>
              </a:rPr>
              <a:t>aos</a:t>
            </a:r>
            <a:r>
              <a:rPr lang="ru-RU" sz="3000" dirty="0">
                <a:solidFill>
                  <a:schemeClr val="bg1"/>
                </a:solidFill>
                <a:latin typeface="Georgia" panose="02040502050405020303" pitchFamily="18" charset="0"/>
              </a:rPr>
              <a:t>';</a:t>
            </a:r>
          </a:p>
          <a:p>
            <a:pPr>
              <a:buNone/>
            </a:pPr>
            <a:r>
              <a:rPr lang="ru-RU" sz="3000" dirty="0">
                <a:solidFill>
                  <a:schemeClr val="bg1"/>
                </a:solidFill>
                <a:latin typeface="Georgia" panose="02040502050405020303" pitchFamily="18" charset="0"/>
              </a:rPr>
              <a:t>        </a:t>
            </a:r>
            <a:r>
              <a:rPr lang="en-US" sz="3000" dirty="0">
                <a:solidFill>
                  <a:schemeClr val="bg1"/>
                </a:solidFill>
                <a:latin typeface="Georgia" panose="02040502050405020303" pitchFamily="18" charset="0"/>
              </a:rPr>
              <a:t>import '</a:t>
            </a:r>
            <a:r>
              <a:rPr lang="en-US" sz="3000" dirty="0" err="1">
                <a:solidFill>
                  <a:schemeClr val="bg1"/>
                </a:solidFill>
                <a:latin typeface="Georgia" panose="02040502050405020303" pitchFamily="18" charset="0"/>
              </a:rPr>
              <a:t>aos</a:t>
            </a:r>
            <a:r>
              <a:rPr lang="en-US" sz="3000" dirty="0">
                <a:solidFill>
                  <a:schemeClr val="bg1"/>
                </a:solidFill>
                <a:latin typeface="Georgia" panose="02040502050405020303" pitchFamily="18" charset="0"/>
              </a:rPr>
              <a:t>/</a:t>
            </a:r>
            <a:r>
              <a:rPr lang="en-US" sz="3000" dirty="0" err="1">
                <a:solidFill>
                  <a:schemeClr val="bg1"/>
                </a:solidFill>
                <a:latin typeface="Georgia" panose="02040502050405020303" pitchFamily="18" charset="0"/>
              </a:rPr>
              <a:t>dist</a:t>
            </a:r>
            <a:r>
              <a:rPr lang="en-US" sz="3000" dirty="0">
                <a:solidFill>
                  <a:schemeClr val="bg1"/>
                </a:solidFill>
                <a:latin typeface="Georgia" panose="02040502050405020303" pitchFamily="18" charset="0"/>
              </a:rPr>
              <a:t>/aos.css';</a:t>
            </a:r>
            <a:endParaRPr lang="ru-RU" sz="30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buNone/>
            </a:pPr>
            <a:r>
              <a:rPr lang="ru-RU" sz="3000" dirty="0">
                <a:solidFill>
                  <a:schemeClr val="bg1"/>
                </a:solidFill>
                <a:latin typeface="Georgia" panose="02040502050405020303" pitchFamily="18" charset="0"/>
              </a:rPr>
              <a:t>        </a:t>
            </a:r>
            <a:r>
              <a:rPr lang="ru-RU" sz="3000" dirty="0" err="1">
                <a:solidFill>
                  <a:schemeClr val="bg1"/>
                </a:solidFill>
                <a:latin typeface="Georgia" panose="02040502050405020303" pitchFamily="18" charset="0"/>
              </a:rPr>
              <a:t>AOS.init</a:t>
            </a:r>
            <a:r>
              <a:rPr lang="ru-RU" sz="3000" dirty="0">
                <a:solidFill>
                  <a:schemeClr val="bg1"/>
                </a:solidFill>
                <a:latin typeface="Georgia" panose="02040502050405020303" pitchFamily="18" charset="0"/>
              </a:rPr>
              <a:t>();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48056" y="2811491"/>
            <a:ext cx="5357811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ru-RU" sz="3000" b="1" dirty="0">
                <a:solidFill>
                  <a:schemeClr val="bg1"/>
                </a:solidFill>
                <a:latin typeface="Georgia" panose="02040502050405020303" pitchFamily="18" charset="0"/>
                <a:ea typeface="Futura Ultra-Bold"/>
                <a:cs typeface="Futura Ultra-Bold"/>
                <a:sym typeface="Futura Ultra-Bold"/>
              </a:rPr>
              <a:t>Вариант 1</a:t>
            </a:r>
            <a:endParaRPr lang="en-US" sz="3000" b="1" dirty="0">
              <a:solidFill>
                <a:schemeClr val="bg1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650651"/>
            <a:ext cx="6699093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Базовое использование</a:t>
            </a:r>
            <a:endParaRPr lang="en-US" sz="3600" b="1" dirty="0">
              <a:solidFill>
                <a:schemeClr val="bg1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8246066" y="650651"/>
            <a:ext cx="549374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ru-RU" sz="3600" b="1" dirty="0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5</a:t>
            </a:r>
            <a:endParaRPr lang="en-US" sz="3600" b="1" dirty="0">
              <a:solidFill>
                <a:srgbClr val="5755FE"/>
              </a:solidFill>
              <a:latin typeface="Futura Ultra-Bold"/>
              <a:ea typeface="Futura Ultra-Bold"/>
              <a:cs typeface="Futura Ultra-Bold"/>
              <a:sym typeface="Futura Ultra-Bold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042988" y="2933700"/>
            <a:ext cx="16025812" cy="6172200"/>
            <a:chOff x="0" y="0"/>
            <a:chExt cx="10801350" cy="746634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801350" cy="7466330"/>
            </a:xfrm>
            <a:custGeom>
              <a:avLst/>
              <a:gdLst/>
              <a:ahLst/>
              <a:cxnLst/>
              <a:rect l="l" t="t" r="r" b="b"/>
              <a:pathLst>
                <a:path w="10801350" h="7466330">
                  <a:moveTo>
                    <a:pt x="0" y="0"/>
                  </a:moveTo>
                  <a:lnTo>
                    <a:pt x="10801350" y="0"/>
                  </a:lnTo>
                  <a:lnTo>
                    <a:pt x="10801350" y="7466330"/>
                  </a:lnTo>
                  <a:lnTo>
                    <a:pt x="0" y="746633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18" name="Содержимое 2">
            <a:extLst>
              <a:ext uri="{FF2B5EF4-FFF2-40B4-BE49-F238E27FC236}">
                <a16:creationId xmlns:a16="http://schemas.microsoft.com/office/drawing/2014/main" id="{2888E80A-0161-DF98-4861-21FC9B3DA929}"/>
              </a:ext>
            </a:extLst>
          </p:cNvPr>
          <p:cNvSpPr txBox="1">
            <a:spLocks/>
          </p:cNvSpPr>
          <p:nvPr/>
        </p:nvSpPr>
        <p:spPr>
          <a:xfrm>
            <a:off x="1321594" y="3368850"/>
            <a:ext cx="15468600" cy="38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После подключения нужно пометить элементы на странице атрибутом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data-aos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:</a:t>
            </a:r>
            <a:endParaRPr lang="ru-RU" dirty="0">
              <a:solidFill>
                <a:schemeClr val="bg1"/>
              </a:solidFill>
              <a:latin typeface="Georgia" panose="02040502050405020303" pitchFamily="18" charset="0"/>
              <a:ea typeface="Noto Sans JP Thin" pitchFamily="34" charset="-128"/>
              <a:cs typeface="Calibri Light" panose="020F0302020204030204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  <a:ea typeface="Noto Sans JP Thin" pitchFamily="34" charset="-128"/>
                <a:cs typeface="Calibri Light" panose="020F0302020204030204" pitchFamily="34" charset="0"/>
              </a:rPr>
              <a:t>&lt;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  <a:ea typeface="Noto Sans JP Thin" pitchFamily="34" charset="-128"/>
                <a:cs typeface="Calibri Light" panose="020F0302020204030204" pitchFamily="34" charset="0"/>
              </a:rPr>
              <a:t>div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  <a:ea typeface="Noto Sans JP Thin" pitchFamily="34" charset="-128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  <a:ea typeface="Noto Sans JP Thin" pitchFamily="34" charset="-128"/>
                <a:cs typeface="Calibri Light" panose="020F0302020204030204" pitchFamily="34" charset="0"/>
              </a:rPr>
              <a:t>data-aos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  <a:ea typeface="Noto Sans JP Thin" pitchFamily="34" charset="-128"/>
                <a:cs typeface="Calibri Light" panose="020F0302020204030204" pitchFamily="34" charset="0"/>
              </a:rPr>
              <a:t>="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  <a:ea typeface="Noto Sans JP Thin" pitchFamily="34" charset="-128"/>
                <a:cs typeface="Calibri Light" panose="020F0302020204030204" pitchFamily="34" charset="0"/>
              </a:rPr>
              <a:t>fade-up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  <a:ea typeface="Noto Sans JP Thin" pitchFamily="34" charset="-128"/>
                <a:cs typeface="Calibri Light" panose="020F0302020204030204" pitchFamily="34" charset="0"/>
              </a:rPr>
              <a:t>"&gt;</a:t>
            </a:r>
          </a:p>
          <a:p>
            <a:pPr>
              <a:buFont typeface="Arial" pitchFamily="34" charset="0"/>
              <a:buNone/>
            </a:pP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  <a:ea typeface="Noto Sans JP Thin" pitchFamily="34" charset="-128"/>
                <a:cs typeface="Calibri Light" panose="020F0302020204030204" pitchFamily="34" charset="0"/>
              </a:rPr>
              <a:t>  Этот блок будет плавно появляться снизу вверх при прокрутке.</a:t>
            </a:r>
          </a:p>
          <a:p>
            <a:pPr>
              <a:buFont typeface="Arial" pitchFamily="34" charset="0"/>
              <a:buNone/>
            </a:pP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  <a:ea typeface="Noto Sans JP Thin" pitchFamily="34" charset="-128"/>
                <a:cs typeface="Calibri Light" panose="020F0302020204030204" pitchFamily="34" charset="0"/>
              </a:rPr>
              <a:t>&lt;/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  <a:ea typeface="Noto Sans JP Thin" pitchFamily="34" charset="-128"/>
                <a:cs typeface="Calibri Light" panose="020F0302020204030204" pitchFamily="34" charset="0"/>
              </a:rPr>
              <a:t>div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  <a:ea typeface="Noto Sans JP Thin" pitchFamily="34" charset="-128"/>
                <a:cs typeface="Calibri Light" panose="020F0302020204030204" pitchFamily="34" charset="0"/>
              </a:rPr>
              <a:t>&gt;</a:t>
            </a:r>
          </a:p>
          <a:p>
            <a:pPr algn="just">
              <a:buFont typeface="Arial" pitchFamily="34" charset="0"/>
              <a:buNone/>
            </a:pPr>
            <a:endParaRPr lang="ru-RU" dirty="0">
              <a:solidFill>
                <a:schemeClr val="bg1"/>
              </a:solidFill>
              <a:latin typeface="Georgia" panose="02040502050405020303" pitchFamily="18" charset="0"/>
              <a:cs typeface="Calibri Light" panose="020F03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22AFA7-34ED-AD11-3667-6DDBBBB9AEA4}"/>
              </a:ext>
            </a:extLst>
          </p:cNvPr>
          <p:cNvSpPr txBox="1"/>
          <p:nvPr/>
        </p:nvSpPr>
        <p:spPr>
          <a:xfrm>
            <a:off x="1322294" y="6450894"/>
            <a:ext cx="15773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 Не нужно писать дополнительные строчки для JS-логики </a:t>
            </a:r>
            <a:r>
              <a:rPr lang="ru-RU" sz="3200" dirty="0">
                <a:solidFill>
                  <a:schemeClr val="bg1"/>
                </a:solidFill>
                <a:latin typeface="Georgia" panose="02040502050405020303" pitchFamily="18" charset="0"/>
                <a:ea typeface="Noto Sans JP Thin" pitchFamily="34" charset="-128"/>
                <a:cs typeface="Calibri Light" panose="020F0302020204030204" pitchFamily="34" charset="0"/>
              </a:rPr>
              <a:t>- </a:t>
            </a:r>
            <a:r>
              <a:rPr lang="ru-RU" sz="3200" dirty="0">
                <a:solidFill>
                  <a:schemeClr val="bg1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все настройки анимации задаются прямо в HTML. Это делает код чистым и понятным: дизайнеры и верстальщики сразу видят, какие эффекты используются, без изучения сложных конфигураций.»</a:t>
            </a:r>
            <a:endParaRPr lang="ru-RU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9">
            <a:extLst>
              <a:ext uri="{FF2B5EF4-FFF2-40B4-BE49-F238E27FC236}">
                <a16:creationId xmlns:a16="http://schemas.microsoft.com/office/drawing/2014/main" id="{08390ABF-4B00-D6C5-518E-489FED94B164}"/>
              </a:ext>
            </a:extLst>
          </p:cNvPr>
          <p:cNvSpPr/>
          <p:nvPr/>
        </p:nvSpPr>
        <p:spPr>
          <a:xfrm>
            <a:off x="9753600" y="1897188"/>
            <a:ext cx="6781800" cy="7562217"/>
          </a:xfrm>
          <a:custGeom>
            <a:avLst/>
            <a:gdLst/>
            <a:ahLst/>
            <a:cxnLst/>
            <a:rect l="l" t="t" r="r" b="b"/>
            <a:pathLst>
              <a:path w="1338988" h="1474834">
                <a:moveTo>
                  <a:pt x="77663" y="0"/>
                </a:moveTo>
                <a:lnTo>
                  <a:pt x="1261325" y="0"/>
                </a:lnTo>
                <a:cubicBezTo>
                  <a:pt x="1281922" y="0"/>
                  <a:pt x="1301676" y="8182"/>
                  <a:pt x="1316241" y="22747"/>
                </a:cubicBezTo>
                <a:cubicBezTo>
                  <a:pt x="1330805" y="37312"/>
                  <a:pt x="1338988" y="57066"/>
                  <a:pt x="1338988" y="77663"/>
                </a:cubicBezTo>
                <a:lnTo>
                  <a:pt x="1338988" y="1397171"/>
                </a:lnTo>
                <a:cubicBezTo>
                  <a:pt x="1338988" y="1440063"/>
                  <a:pt x="1304217" y="1474834"/>
                  <a:pt x="1261325" y="1474834"/>
                </a:cubicBezTo>
                <a:lnTo>
                  <a:pt x="77663" y="1474834"/>
                </a:lnTo>
                <a:cubicBezTo>
                  <a:pt x="34771" y="1474834"/>
                  <a:pt x="0" y="1440063"/>
                  <a:pt x="0" y="1397171"/>
                </a:cubicBezTo>
                <a:lnTo>
                  <a:pt x="0" y="77663"/>
                </a:lnTo>
                <a:cubicBezTo>
                  <a:pt x="0" y="57066"/>
                  <a:pt x="8182" y="37312"/>
                  <a:pt x="22747" y="22747"/>
                </a:cubicBezTo>
                <a:cubicBezTo>
                  <a:pt x="37312" y="8182"/>
                  <a:pt x="57066" y="0"/>
                  <a:pt x="77663" y="0"/>
                </a:cubicBezTo>
                <a:close/>
              </a:path>
            </a:pathLst>
          </a:custGeom>
          <a:solidFill>
            <a:srgbClr val="5755FE"/>
          </a:solidFill>
        </p:spPr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40CFB637-BFEB-B7F7-9894-B3E5316576D0}"/>
              </a:ext>
            </a:extLst>
          </p:cNvPr>
          <p:cNvSpPr/>
          <p:nvPr/>
        </p:nvSpPr>
        <p:spPr>
          <a:xfrm>
            <a:off x="2286000" y="1897188"/>
            <a:ext cx="6639683" cy="7562217"/>
          </a:xfrm>
          <a:custGeom>
            <a:avLst/>
            <a:gdLst/>
            <a:ahLst/>
            <a:cxnLst/>
            <a:rect l="l" t="t" r="r" b="b"/>
            <a:pathLst>
              <a:path w="1338988" h="1474834">
                <a:moveTo>
                  <a:pt x="77663" y="0"/>
                </a:moveTo>
                <a:lnTo>
                  <a:pt x="1261325" y="0"/>
                </a:lnTo>
                <a:cubicBezTo>
                  <a:pt x="1281922" y="0"/>
                  <a:pt x="1301676" y="8182"/>
                  <a:pt x="1316241" y="22747"/>
                </a:cubicBezTo>
                <a:cubicBezTo>
                  <a:pt x="1330805" y="37312"/>
                  <a:pt x="1338988" y="57066"/>
                  <a:pt x="1338988" y="77663"/>
                </a:cubicBezTo>
                <a:lnTo>
                  <a:pt x="1338988" y="1397171"/>
                </a:lnTo>
                <a:cubicBezTo>
                  <a:pt x="1338988" y="1440063"/>
                  <a:pt x="1304217" y="1474834"/>
                  <a:pt x="1261325" y="1474834"/>
                </a:cubicBezTo>
                <a:lnTo>
                  <a:pt x="77663" y="1474834"/>
                </a:lnTo>
                <a:cubicBezTo>
                  <a:pt x="34771" y="1474834"/>
                  <a:pt x="0" y="1440063"/>
                  <a:pt x="0" y="1397171"/>
                </a:cubicBezTo>
                <a:lnTo>
                  <a:pt x="0" y="77663"/>
                </a:lnTo>
                <a:cubicBezTo>
                  <a:pt x="0" y="57066"/>
                  <a:pt x="8182" y="37312"/>
                  <a:pt x="22747" y="22747"/>
                </a:cubicBezTo>
                <a:cubicBezTo>
                  <a:pt x="37312" y="8182"/>
                  <a:pt x="57066" y="0"/>
                  <a:pt x="77663" y="0"/>
                </a:cubicBezTo>
                <a:close/>
              </a:path>
            </a:pathLst>
          </a:custGeom>
          <a:solidFill>
            <a:srgbClr val="5755FE"/>
          </a:solidFill>
        </p:spPr>
      </p:sp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10218922" y="6848917"/>
            <a:ext cx="1867147" cy="201180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24" name="TextBox 24"/>
          <p:cNvSpPr txBox="1"/>
          <p:nvPr/>
        </p:nvSpPr>
        <p:spPr>
          <a:xfrm>
            <a:off x="1028700" y="650651"/>
            <a:ext cx="6375082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Основные параметры</a:t>
            </a:r>
            <a:endParaRPr lang="en-US" sz="3600" b="1" dirty="0">
              <a:solidFill>
                <a:schemeClr val="bg1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260235" y="650651"/>
            <a:ext cx="521037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6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884795" y="2739823"/>
            <a:ext cx="5118255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 dirty="0">
                <a:solidFill>
                  <a:schemeClr val="bg1"/>
                </a:solidFill>
                <a:latin typeface="Georgia" panose="02040502050405020303" pitchFamily="18" charset="0"/>
              </a:rPr>
              <a:t>data-</a:t>
            </a:r>
            <a:r>
              <a:rPr lang="en-US" sz="3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aos</a:t>
            </a:r>
            <a:r>
              <a:rPr lang="en-US" sz="3000" b="1" dirty="0">
                <a:solidFill>
                  <a:schemeClr val="bg1"/>
                </a:solidFill>
                <a:latin typeface="Georgia" panose="02040502050405020303" pitchFamily="18" charset="0"/>
              </a:rPr>
              <a:t>="fade-up"</a:t>
            </a:r>
            <a:endParaRPr lang="en-US" sz="3000" b="1" dirty="0">
              <a:solidFill>
                <a:schemeClr val="bg1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884796" y="3304701"/>
            <a:ext cx="5118254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ru-RU" sz="3000" dirty="0">
                <a:solidFill>
                  <a:schemeClr val="bg1"/>
                </a:solidFill>
                <a:latin typeface="Georgia" panose="02040502050405020303" pitchFamily="18" charset="0"/>
              </a:rPr>
              <a:t>имя анимации</a:t>
            </a:r>
            <a:endParaRPr lang="en-US" sz="3000" dirty="0">
              <a:solidFill>
                <a:schemeClr val="bg1"/>
              </a:solidFill>
              <a:latin typeface="Georgia" panose="02040502050405020303" pitchFamily="18" charset="0"/>
              <a:ea typeface="Futura"/>
              <a:cs typeface="Futura"/>
              <a:sym typeface="Futura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037196" y="6848917"/>
            <a:ext cx="5118255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ru-RU" sz="3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data-aos-delay</a:t>
            </a:r>
            <a:r>
              <a:rPr lang="ru-RU" sz="3000" b="1" dirty="0">
                <a:solidFill>
                  <a:schemeClr val="bg1"/>
                </a:solidFill>
                <a:latin typeface="Georgia" panose="02040502050405020303" pitchFamily="18" charset="0"/>
              </a:rPr>
              <a:t>="200"</a:t>
            </a:r>
            <a:endParaRPr lang="en-US" sz="3000" b="1" dirty="0">
              <a:solidFill>
                <a:schemeClr val="bg1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3037198" y="7372882"/>
            <a:ext cx="5118254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ru-RU" sz="3000" dirty="0">
                <a:solidFill>
                  <a:schemeClr val="bg1"/>
                </a:solidFill>
                <a:latin typeface="Georgia" panose="02040502050405020303" pitchFamily="18" charset="0"/>
              </a:rPr>
              <a:t>задержка старта анимации в миллисекундах</a:t>
            </a:r>
            <a:endParaRPr lang="en-US" sz="3000" dirty="0">
              <a:solidFill>
                <a:schemeClr val="bg1"/>
              </a:solidFill>
              <a:latin typeface="Georgia" panose="02040502050405020303" pitchFamily="18" charset="0"/>
              <a:ea typeface="Futura"/>
              <a:cs typeface="Futura"/>
              <a:sym typeface="Futur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0491372" y="2726542"/>
            <a:ext cx="5118255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ru-RU" sz="3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data-aos-duration</a:t>
            </a:r>
            <a:r>
              <a:rPr lang="ru-RU" sz="3000" b="1" dirty="0">
                <a:solidFill>
                  <a:schemeClr val="bg1"/>
                </a:solidFill>
                <a:latin typeface="Georgia" panose="02040502050405020303" pitchFamily="18" charset="0"/>
              </a:rPr>
              <a:t>="600"</a:t>
            </a:r>
            <a:endParaRPr lang="en-US" sz="3000" b="1" dirty="0">
              <a:solidFill>
                <a:schemeClr val="bg1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0491373" y="3250507"/>
            <a:ext cx="5118254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ru-RU" sz="3000" dirty="0">
                <a:solidFill>
                  <a:schemeClr val="bg1"/>
                </a:solidFill>
                <a:latin typeface="Georgia" panose="02040502050405020303" pitchFamily="18" charset="0"/>
              </a:rPr>
              <a:t>длительность анимации в миллисекундах</a:t>
            </a:r>
            <a:endParaRPr lang="en-US" sz="3000" dirty="0">
              <a:solidFill>
                <a:schemeClr val="bg1"/>
              </a:solidFill>
              <a:latin typeface="Georgia" panose="02040502050405020303" pitchFamily="18" charset="0"/>
              <a:ea typeface="Futura"/>
              <a:cs typeface="Futura"/>
              <a:sym typeface="Futur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9972144" y="5887971"/>
            <a:ext cx="6241276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ru-RU" sz="3000" b="1" dirty="0">
                <a:solidFill>
                  <a:schemeClr val="bg1"/>
                </a:solidFill>
                <a:latin typeface="Georgia" panose="02040502050405020303" pitchFamily="18" charset="0"/>
              </a:rPr>
              <a:t>флаги </a:t>
            </a:r>
            <a:r>
              <a:rPr lang="ru-RU" sz="3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data-aos-once</a:t>
            </a:r>
            <a:r>
              <a:rPr lang="ru-RU" sz="3000" b="1" dirty="0">
                <a:solidFill>
                  <a:schemeClr val="bg1"/>
                </a:solidFill>
                <a:latin typeface="Georgia" panose="02040502050405020303" pitchFamily="18" charset="0"/>
              </a:rPr>
              <a:t>="</a:t>
            </a:r>
            <a:r>
              <a:rPr lang="ru-RU" sz="3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true</a:t>
            </a:r>
            <a:r>
              <a:rPr lang="ru-RU" sz="3000" b="1" dirty="0">
                <a:solidFill>
                  <a:schemeClr val="bg1"/>
                </a:solidFill>
                <a:latin typeface="Georgia" panose="02040502050405020303" pitchFamily="18" charset="0"/>
              </a:rPr>
              <a:t>"  и </a:t>
            </a:r>
            <a:endParaRPr lang="en-US" sz="3000" b="1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>
              <a:lnSpc>
                <a:spcPts val="3600"/>
              </a:lnSpc>
            </a:pPr>
            <a:r>
              <a:rPr lang="ru-RU" sz="3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data-aos-mirror</a:t>
            </a:r>
            <a:r>
              <a:rPr lang="ru-RU" sz="3000" b="1" dirty="0">
                <a:solidFill>
                  <a:schemeClr val="bg1"/>
                </a:solidFill>
                <a:latin typeface="Georgia" panose="02040502050405020303" pitchFamily="18" charset="0"/>
              </a:rPr>
              <a:t>="</a:t>
            </a:r>
            <a:r>
              <a:rPr lang="ru-RU" sz="3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true</a:t>
            </a:r>
            <a:r>
              <a:rPr lang="ru-RU" sz="3000" b="1" dirty="0">
                <a:solidFill>
                  <a:schemeClr val="bg1"/>
                </a:solidFill>
                <a:latin typeface="Georgia" panose="02040502050405020303" pitchFamily="18" charset="0"/>
              </a:rPr>
              <a:t>"</a:t>
            </a:r>
            <a:br>
              <a:rPr lang="ru-RU" sz="3000" b="1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endParaRPr lang="en-US" sz="3000" b="1" dirty="0">
              <a:solidFill>
                <a:schemeClr val="bg1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0407126" y="7034083"/>
            <a:ext cx="5640616" cy="1641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ru-RU" sz="3000" dirty="0">
                <a:solidFill>
                  <a:schemeClr val="bg1"/>
                </a:solidFill>
                <a:latin typeface="Georgia" panose="02040502050405020303" pitchFamily="18" charset="0"/>
              </a:rPr>
              <a:t>Каждый элемент может иметь собственные параметры, переопределяющие глобальные настройки.</a:t>
            </a:r>
            <a:endParaRPr lang="en-US" sz="3000" dirty="0">
              <a:solidFill>
                <a:schemeClr val="bg1"/>
              </a:solidFill>
              <a:latin typeface="Georgia" panose="02040502050405020303" pitchFamily="18" charset="0"/>
              <a:ea typeface="Futura"/>
              <a:cs typeface="Futura"/>
              <a:sym typeface="Futura"/>
            </a:endParaRPr>
          </a:p>
        </p:txBody>
      </p:sp>
      <p:sp>
        <p:nvSpPr>
          <p:cNvPr id="34" name="TextBox 26">
            <a:extLst>
              <a:ext uri="{FF2B5EF4-FFF2-40B4-BE49-F238E27FC236}">
                <a16:creationId xmlns:a16="http://schemas.microsoft.com/office/drawing/2014/main" id="{70A8D683-FFF2-1ABB-3F8B-EE3DF4C8BDC2}"/>
              </a:ext>
            </a:extLst>
          </p:cNvPr>
          <p:cNvSpPr txBox="1"/>
          <p:nvPr/>
        </p:nvSpPr>
        <p:spPr>
          <a:xfrm>
            <a:off x="2884795" y="4404458"/>
            <a:ext cx="5118255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ru-RU" sz="3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data-aos-offset</a:t>
            </a:r>
            <a:r>
              <a:rPr lang="ru-RU" sz="3000" b="1" dirty="0">
                <a:solidFill>
                  <a:schemeClr val="bg1"/>
                </a:solidFill>
                <a:latin typeface="Georgia" panose="02040502050405020303" pitchFamily="18" charset="0"/>
              </a:rPr>
              <a:t>="120"</a:t>
            </a:r>
            <a:endParaRPr lang="en-US" sz="3000" b="1" dirty="0">
              <a:solidFill>
                <a:schemeClr val="bg1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sp>
        <p:nvSpPr>
          <p:cNvPr id="35" name="TextBox 27">
            <a:extLst>
              <a:ext uri="{FF2B5EF4-FFF2-40B4-BE49-F238E27FC236}">
                <a16:creationId xmlns:a16="http://schemas.microsoft.com/office/drawing/2014/main" id="{8E22ED62-0031-2C7F-8904-D8FEB5EBED22}"/>
              </a:ext>
            </a:extLst>
          </p:cNvPr>
          <p:cNvSpPr txBox="1"/>
          <p:nvPr/>
        </p:nvSpPr>
        <p:spPr>
          <a:xfrm>
            <a:off x="2884797" y="4928423"/>
            <a:ext cx="5118254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ru-RU" sz="3000" dirty="0">
                <a:solidFill>
                  <a:schemeClr val="bg1"/>
                </a:solidFill>
                <a:latin typeface="Georgia" panose="02040502050405020303" pitchFamily="18" charset="0"/>
              </a:rPr>
              <a:t>отступ в пикселях до начала анимации относительно видимой области</a:t>
            </a:r>
            <a:endParaRPr lang="en-US" sz="3000" dirty="0">
              <a:solidFill>
                <a:schemeClr val="bg1"/>
              </a:solidFill>
              <a:latin typeface="Georgia" panose="02040502050405020303" pitchFamily="18" charset="0"/>
              <a:ea typeface="Futura"/>
              <a:cs typeface="Futura"/>
              <a:sym typeface="Futura"/>
            </a:endParaRPr>
          </a:p>
        </p:txBody>
      </p:sp>
      <p:sp>
        <p:nvSpPr>
          <p:cNvPr id="36" name="TextBox 30">
            <a:extLst>
              <a:ext uri="{FF2B5EF4-FFF2-40B4-BE49-F238E27FC236}">
                <a16:creationId xmlns:a16="http://schemas.microsoft.com/office/drawing/2014/main" id="{D180CD6A-F214-58AC-F359-A1AA6F2890A5}"/>
              </a:ext>
            </a:extLst>
          </p:cNvPr>
          <p:cNvSpPr txBox="1"/>
          <p:nvPr/>
        </p:nvSpPr>
        <p:spPr>
          <a:xfrm>
            <a:off x="10058400" y="4406412"/>
            <a:ext cx="6190879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 dirty="0">
                <a:solidFill>
                  <a:schemeClr val="bg1"/>
                </a:solidFill>
                <a:latin typeface="Georgia" panose="02040502050405020303" pitchFamily="18" charset="0"/>
              </a:rPr>
              <a:t>data-</a:t>
            </a:r>
            <a:r>
              <a:rPr lang="en-US" sz="3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aos</a:t>
            </a:r>
            <a:r>
              <a:rPr lang="en-US" sz="3000" b="1" dirty="0">
                <a:solidFill>
                  <a:schemeClr val="bg1"/>
                </a:solidFill>
                <a:latin typeface="Georgia" panose="02040502050405020303" pitchFamily="18" charset="0"/>
              </a:rPr>
              <a:t>-easing="ease-in-out"</a:t>
            </a:r>
            <a:endParaRPr lang="en-US" sz="3000" b="1" dirty="0">
              <a:solidFill>
                <a:schemeClr val="bg1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sp>
        <p:nvSpPr>
          <p:cNvPr id="37" name="TextBox 31">
            <a:extLst>
              <a:ext uri="{FF2B5EF4-FFF2-40B4-BE49-F238E27FC236}">
                <a16:creationId xmlns:a16="http://schemas.microsoft.com/office/drawing/2014/main" id="{47E8510A-DE69-2266-92DF-095DB3AC2069}"/>
              </a:ext>
            </a:extLst>
          </p:cNvPr>
          <p:cNvSpPr txBox="1"/>
          <p:nvPr/>
        </p:nvSpPr>
        <p:spPr>
          <a:xfrm>
            <a:off x="10407126" y="4930377"/>
            <a:ext cx="5118254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ru-RU" sz="3000" dirty="0">
                <a:solidFill>
                  <a:schemeClr val="bg1"/>
                </a:solidFill>
                <a:latin typeface="Georgia" panose="02040502050405020303" pitchFamily="18" charset="0"/>
              </a:rPr>
              <a:t>функция сглаживания</a:t>
            </a:r>
            <a:endParaRPr lang="en-US" sz="3000" dirty="0">
              <a:solidFill>
                <a:schemeClr val="bg1"/>
              </a:solidFill>
              <a:latin typeface="Georgia" panose="02040502050405020303" pitchFamily="18" charset="0"/>
              <a:ea typeface="Futura"/>
              <a:cs typeface="Futura"/>
              <a:sym typeface="Futu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650651"/>
            <a:ext cx="6699093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Анимационные пресеты</a:t>
            </a:r>
            <a:endParaRPr lang="en-US" sz="3600" b="1" dirty="0">
              <a:solidFill>
                <a:schemeClr val="bg1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8246066" y="650651"/>
            <a:ext cx="549374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7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42988" y="2933700"/>
            <a:ext cx="16025812" cy="5942413"/>
            <a:chOff x="0" y="0"/>
            <a:chExt cx="10801350" cy="746634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801350" cy="7466330"/>
            </a:xfrm>
            <a:custGeom>
              <a:avLst/>
              <a:gdLst/>
              <a:ahLst/>
              <a:cxnLst/>
              <a:rect l="l" t="t" r="r" b="b"/>
              <a:pathLst>
                <a:path w="10801350" h="7466330">
                  <a:moveTo>
                    <a:pt x="0" y="0"/>
                  </a:moveTo>
                  <a:lnTo>
                    <a:pt x="10801350" y="0"/>
                  </a:lnTo>
                  <a:lnTo>
                    <a:pt x="10801350" y="7466330"/>
                  </a:lnTo>
                  <a:lnTo>
                    <a:pt x="0" y="746633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10" name="Содержимое 2">
            <a:extLst>
              <a:ext uri="{FF2B5EF4-FFF2-40B4-BE49-F238E27FC236}">
                <a16:creationId xmlns:a16="http://schemas.microsoft.com/office/drawing/2014/main" id="{AC8E0ECA-C673-B521-EACB-DF2127FA8AC2}"/>
              </a:ext>
            </a:extLst>
          </p:cNvPr>
          <p:cNvSpPr txBox="1">
            <a:spLocks/>
          </p:cNvSpPr>
          <p:nvPr/>
        </p:nvSpPr>
        <p:spPr>
          <a:xfrm>
            <a:off x="1028700" y="3848100"/>
            <a:ext cx="15811500" cy="541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itchFamily="34" charset="0"/>
              <a:buNone/>
            </a:pP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Пресеты AOS – это набор готовых анимаций, которые покрывают большинство типовых сценариев: плавное появление, выезд с краёв экрана, масштабирование и перевороты. 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indent="0">
              <a:buFont typeface="Arial" pitchFamily="34" charset="0"/>
              <a:buNone/>
            </a:pPr>
            <a:endParaRPr lang="ru-RU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indent="0">
              <a:buFont typeface="Arial" pitchFamily="34" charset="0"/>
              <a:buNone/>
            </a:pP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Не нужно создавать свои CSS-анимации или искать отдельные скрипты – всё уже встроено и отлажено автором библиотеки.</a:t>
            </a:r>
          </a:p>
        </p:txBody>
      </p:sp>
    </p:spTree>
    <p:extLst>
      <p:ext uri="{BB962C8B-B14F-4D97-AF65-F5344CB8AC3E}">
        <p14:creationId xmlns:p14="http://schemas.microsoft.com/office/powerpoint/2010/main" val="241098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8550" y="650650"/>
            <a:ext cx="7727793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  <a:ea typeface="Futura Ultra-Bold"/>
                <a:cs typeface="Futura Ultra-Bold"/>
                <a:sym typeface="Futura Ultra-Bold"/>
              </a:rPr>
              <a:t>Некоторые известные пресеты</a:t>
            </a:r>
            <a:endParaRPr lang="en-US" sz="3600" b="1" dirty="0">
              <a:solidFill>
                <a:schemeClr val="bg1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8246066" y="650651"/>
            <a:ext cx="549374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8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344634" y="2705100"/>
            <a:ext cx="12901612" cy="5942413"/>
            <a:chOff x="0" y="0"/>
            <a:chExt cx="10801350" cy="746634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801350" cy="7466330"/>
            </a:xfrm>
            <a:custGeom>
              <a:avLst/>
              <a:gdLst/>
              <a:ahLst/>
              <a:cxnLst/>
              <a:rect l="l" t="t" r="r" b="b"/>
              <a:pathLst>
                <a:path w="10801350" h="7466330">
                  <a:moveTo>
                    <a:pt x="0" y="0"/>
                  </a:moveTo>
                  <a:lnTo>
                    <a:pt x="10801350" y="0"/>
                  </a:lnTo>
                  <a:lnTo>
                    <a:pt x="10801350" y="7466330"/>
                  </a:lnTo>
                  <a:lnTo>
                    <a:pt x="0" y="7466330"/>
                  </a:lnTo>
                  <a:close/>
                </a:path>
              </a:pathLst>
            </a:custGeom>
            <a:solidFill>
              <a:srgbClr val="5755FE"/>
            </a:solidFill>
          </p:spPr>
          <p:txBody>
            <a:bodyPr/>
            <a:lstStyle/>
            <a:p>
              <a:endParaRPr lang="ru-RU" dirty="0"/>
            </a:p>
          </p:txBody>
        </p:sp>
      </p:grpSp>
      <p:sp>
        <p:nvSpPr>
          <p:cNvPr id="11" name="Содержимое 2">
            <a:extLst>
              <a:ext uri="{FF2B5EF4-FFF2-40B4-BE49-F238E27FC236}">
                <a16:creationId xmlns:a16="http://schemas.microsoft.com/office/drawing/2014/main" id="{D6FF5FA6-DB26-9765-54EE-6377AD0F7F76}"/>
              </a:ext>
            </a:extLst>
          </p:cNvPr>
          <p:cNvSpPr txBox="1">
            <a:spLocks/>
          </p:cNvSpPr>
          <p:nvPr/>
        </p:nvSpPr>
        <p:spPr>
          <a:xfrm>
            <a:off x="2825646" y="3297420"/>
            <a:ext cx="10871200" cy="47577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fade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(fade-up, fade-down, fade-left, fade-right)</a:t>
            </a:r>
            <a:endParaRPr lang="ru-RU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slide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(slide-up, slide-down, slide-left, slide-right)</a:t>
            </a:r>
            <a:endParaRPr lang="ru-RU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zoom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(zoom-in, zoom-out)</a:t>
            </a:r>
            <a:endParaRPr lang="ru-RU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flip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(flip-up, flip-down, flip-left, flip-right)</a:t>
            </a:r>
            <a:b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endParaRPr lang="ru-RU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Чтобы создать уникальный вариант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, 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можно комбинировать пресеты или дописать собственные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CSS-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классы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, 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а затем подключить их к элементу через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data-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aos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-class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 и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data-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aos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-style. </a:t>
            </a:r>
            <a:endParaRPr lang="ru-RU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4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33400" y="650651"/>
            <a:ext cx="6870382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ru-RU" sz="3600" b="1" dirty="0">
                <a:solidFill>
                  <a:srgbClr val="FFFFFF"/>
                </a:solidFill>
                <a:latin typeface="Georgia" panose="02040502050405020303" pitchFamily="18" charset="0"/>
                <a:ea typeface="Futura Ultra-Bold"/>
                <a:cs typeface="Futura Ultra-Bold"/>
                <a:sym typeface="Futura Ultra-Bold"/>
              </a:rPr>
              <a:t>Глобальная конфигурация</a:t>
            </a:r>
            <a:endParaRPr lang="en-US" sz="3600" b="1" dirty="0">
              <a:solidFill>
                <a:srgbClr val="FFFFFF"/>
              </a:solidFill>
              <a:latin typeface="Georgia" panose="02040502050405020303" pitchFamily="18" charset="0"/>
              <a:ea typeface="Futura Ultra-Bold"/>
              <a:cs typeface="Futura Ultra-Bold"/>
              <a:sym typeface="Futura Ultra-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8260235" y="650651"/>
            <a:ext cx="521037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9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820675" y="5295900"/>
            <a:ext cx="10651928" cy="3657600"/>
            <a:chOff x="0" y="0"/>
            <a:chExt cx="6823918" cy="746634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823964" cy="7466330"/>
            </a:xfrm>
            <a:custGeom>
              <a:avLst/>
              <a:gdLst/>
              <a:ahLst/>
              <a:cxnLst/>
              <a:rect l="l" t="t" r="r" b="b"/>
              <a:pathLst>
                <a:path w="6823964" h="7466330">
                  <a:moveTo>
                    <a:pt x="0" y="0"/>
                  </a:moveTo>
                  <a:lnTo>
                    <a:pt x="6823964" y="0"/>
                  </a:lnTo>
                  <a:lnTo>
                    <a:pt x="6823964" y="7466330"/>
                  </a:lnTo>
                  <a:lnTo>
                    <a:pt x="0" y="746633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2491817" y="4344543"/>
            <a:ext cx="4417026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 dirty="0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05561" y="5981700"/>
            <a:ext cx="10134600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В </a:t>
            </a:r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AOS </a:t>
            </a:r>
            <a:r>
              <a:rPr lang="ru-RU" sz="32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есть возможность задать глобальную конфигурацию при инициализации, чтобы не прописывать одинаковые параметры на каждом элементе.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3EBEC14-17A6-7AA4-1A35-C67462197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75" y="2039044"/>
            <a:ext cx="10651928" cy="30842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819</Words>
  <Application>Microsoft Office PowerPoint</Application>
  <PresentationFormat>Произвольный</PresentationFormat>
  <Paragraphs>117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Georgia</vt:lpstr>
      <vt:lpstr>Arial</vt:lpstr>
      <vt:lpstr>Calibri</vt:lpstr>
      <vt:lpstr>Futura Ultra-Bold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Business Marketing Presentation</dc:title>
  <cp:lastModifiedBy>Дмитрий Климанов</cp:lastModifiedBy>
  <cp:revision>4</cp:revision>
  <dcterms:created xsi:type="dcterms:W3CDTF">2006-08-16T00:00:00Z</dcterms:created>
  <dcterms:modified xsi:type="dcterms:W3CDTF">2025-06-17T02:54:36Z</dcterms:modified>
  <dc:identifier>DAGo1Mh05D4</dc:identifier>
</cp:coreProperties>
</file>