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8" r:id="rId1"/>
  </p:sldMasterIdLst>
  <p:sldIdLst>
    <p:sldId id="256" r:id="rId2"/>
    <p:sldId id="258" r:id="rId3"/>
    <p:sldId id="299" r:id="rId4"/>
    <p:sldId id="259" r:id="rId5"/>
    <p:sldId id="300" r:id="rId6"/>
    <p:sldId id="260" r:id="rId7"/>
    <p:sldId id="263" r:id="rId8"/>
    <p:sldId id="302" r:id="rId9"/>
    <p:sldId id="262" r:id="rId10"/>
    <p:sldId id="270" r:id="rId11"/>
    <p:sldId id="317" r:id="rId12"/>
    <p:sldId id="315" r:id="rId13"/>
    <p:sldId id="305" r:id="rId14"/>
    <p:sldId id="306" r:id="rId15"/>
    <p:sldId id="274" r:id="rId16"/>
    <p:sldId id="303" r:id="rId17"/>
    <p:sldId id="304" r:id="rId18"/>
    <p:sldId id="268" r:id="rId19"/>
    <p:sldId id="313" r:id="rId20"/>
    <p:sldId id="273" r:id="rId21"/>
    <p:sldId id="307" r:id="rId22"/>
    <p:sldId id="319" r:id="rId23"/>
    <p:sldId id="318" r:id="rId24"/>
    <p:sldId id="320" r:id="rId25"/>
    <p:sldId id="321" r:id="rId26"/>
    <p:sldId id="269" r:id="rId27"/>
    <p:sldId id="308" r:id="rId28"/>
    <p:sldId id="309" r:id="rId29"/>
    <p:sldId id="314" r:id="rId30"/>
    <p:sldId id="310" r:id="rId31"/>
    <p:sldId id="311" r:id="rId32"/>
    <p:sldId id="312" r:id="rId33"/>
    <p:sldId id="301" r:id="rId34"/>
    <p:sldId id="298" r:id="rId35"/>
    <p:sldId id="297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28E2-12A1-4C5C-883A-E8663AB6A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B21DF-92C5-4B89-8F48-4BE1C9C16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FB58-8173-4D94-A577-7E47542E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D64E7-B99E-4B9F-8EDA-F739F6F9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5AA4-9B91-4098-AEB8-15A4E098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0029-B52A-465F-B0A9-78E20BEF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E041-0D0D-4F82-803E-64779D9D0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9AAB-BCFE-4718-AEB1-005428C6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E165-5BDB-4309-BA2F-9E64554E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79DF-593E-4B39-8A14-AE29BC04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CEC64-39B4-473F-8687-0D92BFFD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FEAB-6FCA-4214-A139-E048CD371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1590-4AB2-4AA7-89BF-4FC6A2D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88A1-B2EC-44A4-AE10-3A00D23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3F01-F7F7-422B-8518-39B3D6A0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84E3-30A5-41D9-8F61-8357396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029B-3CB9-46F1-8B6D-F64B4DAB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361"/>
            <a:ext cx="10515600" cy="4862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0965-41CD-41FA-91BE-A72D1BA7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2084-1303-49C6-A808-6E073861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B1C8-2547-4A71-B6E7-FF5B2544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256985-C31A-4A90-BC20-89677E0EF2EB}"/>
              </a:ext>
            </a:extLst>
          </p:cNvPr>
          <p:cNvGrpSpPr/>
          <p:nvPr userDrawn="1"/>
        </p:nvGrpSpPr>
        <p:grpSpPr>
          <a:xfrm>
            <a:off x="627016" y="1166632"/>
            <a:ext cx="11247120" cy="31659"/>
            <a:chOff x="509451" y="1690688"/>
            <a:chExt cx="11247120" cy="316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B29147-D438-4277-83A3-FEB3AC676D56}"/>
                </a:ext>
              </a:extLst>
            </p:cNvPr>
            <p:cNvCxnSpPr/>
            <p:nvPr userDrawn="1"/>
          </p:nvCxnSpPr>
          <p:spPr>
            <a:xfrm>
              <a:off x="509451" y="1690688"/>
              <a:ext cx="112471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313E8E-898C-43C2-9F2C-6439FF6AEC5D}"/>
                </a:ext>
              </a:extLst>
            </p:cNvPr>
            <p:cNvCxnSpPr/>
            <p:nvPr userDrawn="1"/>
          </p:nvCxnSpPr>
          <p:spPr>
            <a:xfrm>
              <a:off x="509451" y="1722347"/>
              <a:ext cx="112471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9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7E01-B594-42AE-B4AA-4D142192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C98B-820E-4110-A750-D041A159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D47E-5E57-492E-894D-D99400EA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24D6-728D-480D-A707-192A289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FED5-AFB6-4F88-B04F-C1299B61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4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C34F-DA42-461E-9C27-CC8B404D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1D75-9387-4990-A18F-9BF2B66DF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51B1-5AAB-41B9-B3D8-02F795E00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253B-D778-47EB-8409-9E006A75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6ECD-59E3-45DC-A07D-D805233E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A1423-8B79-4C7B-B41E-3BD72BEC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7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929B-9E9F-4C20-A5F4-4BD8C758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BDD2-5E30-4286-A6B5-3F90109E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EB8B8-436B-4C04-8E56-D4D9EC914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7B647-9BAD-45F5-A45E-775ED639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D9570-A90F-4482-BC70-E18CAD184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45BE2-50D2-4DE9-AAFE-127EB5DB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2B766-5773-414C-8B52-F0D37CB2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BFE3F-349D-43F8-8710-AAA21C0F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9EE-AD56-41AB-AE84-47060CA5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E24C0-33D2-4988-BB4C-3F6F4E3B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13B7D-94A9-434E-B920-5A7FFF94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D9CA-C718-4DAC-9A88-2556EDCB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BABCF-FAE0-4B6A-ADA7-92F238E8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FCB68-636E-4B90-9861-64E0B5CC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354DC-EA76-4307-833C-60F45857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6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33D-D35A-4AA0-A77C-99966033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A85-FC8E-4ED1-B91E-75255FFB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BA2BE-636C-4D48-9669-B0F05E87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393E-A2EA-4970-9819-22F8EAD7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DF60D-DBD4-41B7-9BBE-F64F0AE2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0C5E-D69F-4F9E-AD22-710FC55C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C5D5-4F51-4CA8-9102-FF46AE50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16AA8-5C50-4A86-B89A-947C3100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41988-849A-49A9-BF11-B7998492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F531-8AE2-4C03-8D60-51D0331A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81FA-1932-4C84-AF68-B1802783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FA4-52FA-4C68-9305-4304B86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61126-0559-4784-A876-ADD74144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06D2-343D-4172-97BB-3EF1A818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2DC5-AB10-4B99-B6C0-75EFB7F16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64EF-C994-46D7-8B4C-DFBC98DC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5ACD-2515-49EA-822C-5BBF63021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2FFAEA8-06FD-4F35-AFEC-08CE7B94F3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38630" y="63190"/>
            <a:ext cx="853370" cy="10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0185" y="1483190"/>
            <a:ext cx="5254063" cy="50661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078" y="2140039"/>
            <a:ext cx="10948348" cy="1176318"/>
          </a:xfrm>
        </p:spPr>
        <p:txBody>
          <a:bodyPr>
            <a:noAutofit/>
          </a:bodyPr>
          <a:lstStyle/>
          <a:p>
            <a:r>
              <a:rPr lang="en-US" sz="3200" b="1" dirty="0"/>
              <a:t>Smart Plant doctor: D</a:t>
            </a:r>
            <a:r>
              <a:rPr lang="en-US" sz="3200" b="1" dirty="0">
                <a:solidFill>
                  <a:schemeClr val="tx1"/>
                </a:solidFill>
              </a:rPr>
              <a:t>isease classification with CNN-SVM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EA52-8674-46D3-BDE1-74B6DD0A00A0}"/>
              </a:ext>
            </a:extLst>
          </p:cNvPr>
          <p:cNvSpPr txBox="1"/>
          <p:nvPr/>
        </p:nvSpPr>
        <p:spPr>
          <a:xfrm>
            <a:off x="4227443" y="3063173"/>
            <a:ext cx="3737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Presented by</a:t>
            </a:r>
          </a:p>
          <a:p>
            <a:pPr algn="ctr"/>
            <a:endParaRPr lang="en-US" sz="3200" b="1" dirty="0"/>
          </a:p>
          <a:p>
            <a:pPr algn="ctr"/>
            <a:r>
              <a:rPr lang="en-US" sz="2000" b="1" dirty="0"/>
              <a:t>Md. Touhid Islam Shourov</a:t>
            </a:r>
          </a:p>
          <a:p>
            <a:pPr algn="ctr"/>
            <a:r>
              <a:rPr lang="en-US" sz="2000" dirty="0"/>
              <a:t>Student Id:1702040</a:t>
            </a:r>
          </a:p>
          <a:p>
            <a:pPr algn="ctr"/>
            <a:endParaRPr lang="en-US" sz="1200" dirty="0"/>
          </a:p>
          <a:p>
            <a:pPr algn="ctr"/>
            <a:r>
              <a:rPr lang="en-US" sz="2000" b="1" dirty="0"/>
              <a:t>Farah Sultana Fera</a:t>
            </a:r>
          </a:p>
          <a:p>
            <a:pPr algn="ctr"/>
            <a:r>
              <a:rPr lang="en-US" sz="2000" dirty="0"/>
              <a:t>Student Id:1702078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F5A47A-015E-40BB-B187-3A871B06496E}"/>
              </a:ext>
            </a:extLst>
          </p:cNvPr>
          <p:cNvCxnSpPr/>
          <p:nvPr/>
        </p:nvCxnSpPr>
        <p:spPr>
          <a:xfrm>
            <a:off x="0" y="130904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7A3E55-93EA-385A-BB8F-3A255947CBCD}"/>
              </a:ext>
            </a:extLst>
          </p:cNvPr>
          <p:cNvSpPr txBox="1">
            <a:spLocks/>
          </p:cNvSpPr>
          <p:nvPr/>
        </p:nvSpPr>
        <p:spPr>
          <a:xfrm>
            <a:off x="886869" y="6056243"/>
            <a:ext cx="10760765" cy="4544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/>
              <a:t>Hajee</a:t>
            </a:r>
            <a:r>
              <a:rPr lang="en-US" sz="2400" b="1" dirty="0"/>
              <a:t> Mohammad </a:t>
            </a:r>
            <a:r>
              <a:rPr lang="en-US" sz="2400" b="1" dirty="0" err="1"/>
              <a:t>Danesh</a:t>
            </a:r>
            <a:r>
              <a:rPr lang="en-US" sz="2400" b="1" dirty="0"/>
              <a:t> Science and Technology University, Dinajpur-5200</a:t>
            </a:r>
          </a:p>
        </p:txBody>
      </p:sp>
    </p:spTree>
    <p:extLst>
      <p:ext uri="{BB962C8B-B14F-4D97-AF65-F5344CB8AC3E}">
        <p14:creationId xmlns:p14="http://schemas.microsoft.com/office/powerpoint/2010/main" val="64419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</a:rPr>
              <a:t>Architecture of ANN model</a:t>
            </a:r>
            <a:endParaRPr lang="en-US" sz="8000" dirty="0"/>
          </a:p>
        </p:txBody>
      </p:sp>
      <p:pic>
        <p:nvPicPr>
          <p:cNvPr id="6" name="Picture 5" descr="Artificial neural network architecture (ANN i-h 1-h 2-h n-o). | Download  Scientific Diagram">
            <a:extLst>
              <a:ext uri="{FF2B5EF4-FFF2-40B4-BE49-F238E27FC236}">
                <a16:creationId xmlns:a16="http://schemas.microsoft.com/office/drawing/2014/main" id="{DCF0EA6E-ADF5-29C8-90EC-436796D7E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30" y="1801260"/>
            <a:ext cx="9458740" cy="4561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84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</a:rPr>
              <a:t>Working procedure of ANN</a:t>
            </a:r>
            <a:endParaRPr lang="en-US" sz="8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BEA87-EB4A-4BDA-9B00-731BD5565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351720"/>
            <a:ext cx="8915399" cy="53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0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</a:rPr>
              <a:t>Architecture of CNN model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6" y="1500701"/>
            <a:ext cx="11134628" cy="4807333"/>
          </a:xfrm>
        </p:spPr>
      </p:pic>
    </p:spTree>
    <p:extLst>
      <p:ext uri="{BB962C8B-B14F-4D97-AF65-F5344CB8AC3E}">
        <p14:creationId xmlns:p14="http://schemas.microsoft.com/office/powerpoint/2010/main" val="120831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 Operation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40B4B9-21FD-4F60-A9BF-B7A406967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731816"/>
              </p:ext>
            </p:extLst>
          </p:nvPr>
        </p:nvGraphicFramePr>
        <p:xfrm>
          <a:off x="995569" y="2244069"/>
          <a:ext cx="2898915" cy="2374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783">
                  <a:extLst>
                    <a:ext uri="{9D8B030D-6E8A-4147-A177-3AD203B41FA5}">
                      <a16:colId xmlns:a16="http://schemas.microsoft.com/office/drawing/2014/main" val="180372029"/>
                    </a:ext>
                  </a:extLst>
                </a:gridCol>
                <a:gridCol w="579783">
                  <a:extLst>
                    <a:ext uri="{9D8B030D-6E8A-4147-A177-3AD203B41FA5}">
                      <a16:colId xmlns:a16="http://schemas.microsoft.com/office/drawing/2014/main" val="3210126415"/>
                    </a:ext>
                  </a:extLst>
                </a:gridCol>
                <a:gridCol w="579783">
                  <a:extLst>
                    <a:ext uri="{9D8B030D-6E8A-4147-A177-3AD203B41FA5}">
                      <a16:colId xmlns:a16="http://schemas.microsoft.com/office/drawing/2014/main" val="303439691"/>
                    </a:ext>
                  </a:extLst>
                </a:gridCol>
                <a:gridCol w="579783">
                  <a:extLst>
                    <a:ext uri="{9D8B030D-6E8A-4147-A177-3AD203B41FA5}">
                      <a16:colId xmlns:a16="http://schemas.microsoft.com/office/drawing/2014/main" val="541744214"/>
                    </a:ext>
                  </a:extLst>
                </a:gridCol>
                <a:gridCol w="579783">
                  <a:extLst>
                    <a:ext uri="{9D8B030D-6E8A-4147-A177-3AD203B41FA5}">
                      <a16:colId xmlns:a16="http://schemas.microsoft.com/office/drawing/2014/main" val="157422860"/>
                    </a:ext>
                  </a:extLst>
                </a:gridCol>
              </a:tblGrid>
              <a:tr h="474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24011"/>
                  </a:ext>
                </a:extLst>
              </a:tr>
              <a:tr h="474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46850"/>
                  </a:ext>
                </a:extLst>
              </a:tr>
              <a:tr h="474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28122"/>
                  </a:ext>
                </a:extLst>
              </a:tr>
              <a:tr h="474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76069"/>
                  </a:ext>
                </a:extLst>
              </a:tr>
              <a:tr h="474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813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4C31E50-CC35-4CCD-B6B8-CD3D0D702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12282"/>
              </p:ext>
            </p:extLst>
          </p:nvPr>
        </p:nvGraphicFramePr>
        <p:xfrm>
          <a:off x="5035824" y="2582102"/>
          <a:ext cx="1775793" cy="1496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931">
                  <a:extLst>
                    <a:ext uri="{9D8B030D-6E8A-4147-A177-3AD203B41FA5}">
                      <a16:colId xmlns:a16="http://schemas.microsoft.com/office/drawing/2014/main" val="684023348"/>
                    </a:ext>
                  </a:extLst>
                </a:gridCol>
                <a:gridCol w="591931">
                  <a:extLst>
                    <a:ext uri="{9D8B030D-6E8A-4147-A177-3AD203B41FA5}">
                      <a16:colId xmlns:a16="http://schemas.microsoft.com/office/drawing/2014/main" val="1606076964"/>
                    </a:ext>
                  </a:extLst>
                </a:gridCol>
                <a:gridCol w="591931">
                  <a:extLst>
                    <a:ext uri="{9D8B030D-6E8A-4147-A177-3AD203B41FA5}">
                      <a16:colId xmlns:a16="http://schemas.microsoft.com/office/drawing/2014/main" val="3984143290"/>
                    </a:ext>
                  </a:extLst>
                </a:gridCol>
              </a:tblGrid>
              <a:tr h="49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5053"/>
                  </a:ext>
                </a:extLst>
              </a:tr>
              <a:tr h="49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61798"/>
                  </a:ext>
                </a:extLst>
              </a:tr>
              <a:tr h="49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418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587B34-C603-4D8E-A49C-D64935883F7E}"/>
              </a:ext>
            </a:extLst>
          </p:cNvPr>
          <p:cNvSpPr txBox="1"/>
          <p:nvPr/>
        </p:nvSpPr>
        <p:spPr>
          <a:xfrm>
            <a:off x="4320208" y="3099479"/>
            <a:ext cx="88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5631E-040B-4962-89E8-09DC1F7D43A4}"/>
              </a:ext>
            </a:extLst>
          </p:cNvPr>
          <p:cNvSpPr txBox="1"/>
          <p:nvPr/>
        </p:nvSpPr>
        <p:spPr>
          <a:xfrm>
            <a:off x="7083286" y="3007146"/>
            <a:ext cx="88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49DD5B5-896C-4A3F-BC28-2DC280604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70300"/>
              </p:ext>
            </p:extLst>
          </p:nvPr>
        </p:nvGraphicFramePr>
        <p:xfrm>
          <a:off x="7971180" y="2582102"/>
          <a:ext cx="1775793" cy="1496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931">
                  <a:extLst>
                    <a:ext uri="{9D8B030D-6E8A-4147-A177-3AD203B41FA5}">
                      <a16:colId xmlns:a16="http://schemas.microsoft.com/office/drawing/2014/main" val="684023348"/>
                    </a:ext>
                  </a:extLst>
                </a:gridCol>
                <a:gridCol w="591931">
                  <a:extLst>
                    <a:ext uri="{9D8B030D-6E8A-4147-A177-3AD203B41FA5}">
                      <a16:colId xmlns:a16="http://schemas.microsoft.com/office/drawing/2014/main" val="1606076964"/>
                    </a:ext>
                  </a:extLst>
                </a:gridCol>
                <a:gridCol w="591931">
                  <a:extLst>
                    <a:ext uri="{9D8B030D-6E8A-4147-A177-3AD203B41FA5}">
                      <a16:colId xmlns:a16="http://schemas.microsoft.com/office/drawing/2014/main" val="3984143290"/>
                    </a:ext>
                  </a:extLst>
                </a:gridCol>
              </a:tblGrid>
              <a:tr h="498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5053"/>
                  </a:ext>
                </a:extLst>
              </a:tr>
              <a:tr h="4988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61798"/>
                  </a:ext>
                </a:extLst>
              </a:tr>
              <a:tr h="4988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4418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EE4D4F-430C-4B5B-9480-79677808DF7A}"/>
              </a:ext>
            </a:extLst>
          </p:cNvPr>
          <p:cNvSpPr txBox="1"/>
          <p:nvPr/>
        </p:nvSpPr>
        <p:spPr>
          <a:xfrm>
            <a:off x="5035824" y="4293704"/>
            <a:ext cx="1775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7*1+4*1+3*1+2*0+5*0+3*0+3*-1+3*-1+2*-1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1E91B-DFF6-41F2-9B46-A5EDAC681925}"/>
              </a:ext>
            </a:extLst>
          </p:cNvPr>
          <p:cNvSpPr txBox="1"/>
          <p:nvPr/>
        </p:nvSpPr>
        <p:spPr>
          <a:xfrm>
            <a:off x="1258957" y="1577009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1E57D-E3D5-4577-B7EE-C104173CE260}"/>
              </a:ext>
            </a:extLst>
          </p:cNvPr>
          <p:cNvSpPr txBox="1"/>
          <p:nvPr/>
        </p:nvSpPr>
        <p:spPr>
          <a:xfrm>
            <a:off x="5671930" y="2102306"/>
            <a:ext cx="84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E6FED-1B9B-4AE8-8E1A-61F0CBBF3630}"/>
              </a:ext>
            </a:extLst>
          </p:cNvPr>
          <p:cNvSpPr txBox="1"/>
          <p:nvPr/>
        </p:nvSpPr>
        <p:spPr>
          <a:xfrm>
            <a:off x="8130209" y="2057229"/>
            <a:ext cx="190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8C51ED-9886-4E7D-B0BA-33C2CBBCC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61162"/>
              </p:ext>
            </p:extLst>
          </p:nvPr>
        </p:nvGraphicFramePr>
        <p:xfrm>
          <a:off x="1011580" y="2241895"/>
          <a:ext cx="1705113" cy="14115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8371">
                  <a:extLst>
                    <a:ext uri="{9D8B030D-6E8A-4147-A177-3AD203B41FA5}">
                      <a16:colId xmlns:a16="http://schemas.microsoft.com/office/drawing/2014/main" val="480705437"/>
                    </a:ext>
                  </a:extLst>
                </a:gridCol>
                <a:gridCol w="568371">
                  <a:extLst>
                    <a:ext uri="{9D8B030D-6E8A-4147-A177-3AD203B41FA5}">
                      <a16:colId xmlns:a16="http://schemas.microsoft.com/office/drawing/2014/main" val="740959773"/>
                    </a:ext>
                  </a:extLst>
                </a:gridCol>
                <a:gridCol w="568371">
                  <a:extLst>
                    <a:ext uri="{9D8B030D-6E8A-4147-A177-3AD203B41FA5}">
                      <a16:colId xmlns:a16="http://schemas.microsoft.com/office/drawing/2014/main" val="2310466216"/>
                    </a:ext>
                  </a:extLst>
                </a:gridCol>
              </a:tblGrid>
              <a:tr h="47052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5129"/>
                  </a:ext>
                </a:extLst>
              </a:tr>
              <a:tr h="47052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861544"/>
                  </a:ext>
                </a:extLst>
              </a:tr>
              <a:tr h="47052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81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0607"/>
            <a:ext cx="8381605" cy="808973"/>
          </a:xfrm>
        </p:spPr>
        <p:txBody>
          <a:bodyPr/>
          <a:lstStyle/>
          <a:p>
            <a:r>
              <a:rPr lang="en-US" sz="4000" dirty="0"/>
              <a:t>Max pooling Operation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18AC7B6-B46B-4F11-AC3D-50CA2F006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6441"/>
              </p:ext>
            </p:extLst>
          </p:nvPr>
        </p:nvGraphicFramePr>
        <p:xfrm>
          <a:off x="1036982" y="2057161"/>
          <a:ext cx="3535020" cy="3509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170">
                  <a:extLst>
                    <a:ext uri="{9D8B030D-6E8A-4147-A177-3AD203B41FA5}">
                      <a16:colId xmlns:a16="http://schemas.microsoft.com/office/drawing/2014/main" val="204908261"/>
                    </a:ext>
                  </a:extLst>
                </a:gridCol>
                <a:gridCol w="589170">
                  <a:extLst>
                    <a:ext uri="{9D8B030D-6E8A-4147-A177-3AD203B41FA5}">
                      <a16:colId xmlns:a16="http://schemas.microsoft.com/office/drawing/2014/main" val="1534066842"/>
                    </a:ext>
                  </a:extLst>
                </a:gridCol>
                <a:gridCol w="589170">
                  <a:extLst>
                    <a:ext uri="{9D8B030D-6E8A-4147-A177-3AD203B41FA5}">
                      <a16:colId xmlns:a16="http://schemas.microsoft.com/office/drawing/2014/main" val="29819113"/>
                    </a:ext>
                  </a:extLst>
                </a:gridCol>
                <a:gridCol w="589170">
                  <a:extLst>
                    <a:ext uri="{9D8B030D-6E8A-4147-A177-3AD203B41FA5}">
                      <a16:colId xmlns:a16="http://schemas.microsoft.com/office/drawing/2014/main" val="1697703026"/>
                    </a:ext>
                  </a:extLst>
                </a:gridCol>
                <a:gridCol w="589170">
                  <a:extLst>
                    <a:ext uri="{9D8B030D-6E8A-4147-A177-3AD203B41FA5}">
                      <a16:colId xmlns:a16="http://schemas.microsoft.com/office/drawing/2014/main" val="1774590733"/>
                    </a:ext>
                  </a:extLst>
                </a:gridCol>
                <a:gridCol w="589170">
                  <a:extLst>
                    <a:ext uri="{9D8B030D-6E8A-4147-A177-3AD203B41FA5}">
                      <a16:colId xmlns:a16="http://schemas.microsoft.com/office/drawing/2014/main" val="1829120966"/>
                    </a:ext>
                  </a:extLst>
                </a:gridCol>
              </a:tblGrid>
              <a:tr h="5848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4817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00997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31993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698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2386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88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361571-A3F5-4E78-97B6-DA1400F4F43B}"/>
              </a:ext>
            </a:extLst>
          </p:cNvPr>
          <p:cNvCxnSpPr>
            <a:cxnSpLocks/>
          </p:cNvCxnSpPr>
          <p:nvPr/>
        </p:nvCxnSpPr>
        <p:spPr>
          <a:xfrm>
            <a:off x="4903304" y="3803374"/>
            <a:ext cx="1417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925511E-692C-4662-9E45-9ED217B6B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46865"/>
              </p:ext>
            </p:extLst>
          </p:nvPr>
        </p:nvGraphicFramePr>
        <p:xfrm>
          <a:off x="7208053" y="3003641"/>
          <a:ext cx="1850886" cy="1599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962">
                  <a:extLst>
                    <a:ext uri="{9D8B030D-6E8A-4147-A177-3AD203B41FA5}">
                      <a16:colId xmlns:a16="http://schemas.microsoft.com/office/drawing/2014/main" val="1805782942"/>
                    </a:ext>
                  </a:extLst>
                </a:gridCol>
                <a:gridCol w="616962">
                  <a:extLst>
                    <a:ext uri="{9D8B030D-6E8A-4147-A177-3AD203B41FA5}">
                      <a16:colId xmlns:a16="http://schemas.microsoft.com/office/drawing/2014/main" val="1909658580"/>
                    </a:ext>
                  </a:extLst>
                </a:gridCol>
                <a:gridCol w="616962">
                  <a:extLst>
                    <a:ext uri="{9D8B030D-6E8A-4147-A177-3AD203B41FA5}">
                      <a16:colId xmlns:a16="http://schemas.microsoft.com/office/drawing/2014/main" val="1448183155"/>
                    </a:ext>
                  </a:extLst>
                </a:gridCol>
              </a:tblGrid>
              <a:tr h="53315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8414"/>
                  </a:ext>
                </a:extLst>
              </a:tr>
              <a:tr h="53315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006994"/>
                  </a:ext>
                </a:extLst>
              </a:tr>
              <a:tr h="533155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661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D4D71F-2EA7-4FB2-8D00-927292E11C47}"/>
              </a:ext>
            </a:extLst>
          </p:cNvPr>
          <p:cNvSpPr txBox="1"/>
          <p:nvPr/>
        </p:nvSpPr>
        <p:spPr>
          <a:xfrm>
            <a:off x="4983948" y="4096504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2x2 window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8FBE5-F68A-4DE1-9CDA-DB4368537F5F}"/>
              </a:ext>
            </a:extLst>
          </p:cNvPr>
          <p:cNvSpPr txBox="1"/>
          <p:nvPr/>
        </p:nvSpPr>
        <p:spPr>
          <a:xfrm>
            <a:off x="7620000" y="4856922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3x3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1A4315-45F0-41B7-9C0D-801F91975B90}"/>
              </a:ext>
            </a:extLst>
          </p:cNvPr>
          <p:cNvSpPr txBox="1"/>
          <p:nvPr/>
        </p:nvSpPr>
        <p:spPr>
          <a:xfrm>
            <a:off x="2140226" y="5824331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6x6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A0C6C-3CE0-43F9-B26B-19E1337973B8}"/>
              </a:ext>
            </a:extLst>
          </p:cNvPr>
          <p:cNvSpPr txBox="1"/>
          <p:nvPr/>
        </p:nvSpPr>
        <p:spPr>
          <a:xfrm>
            <a:off x="5141843" y="3140913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Maxpool</a:t>
            </a:r>
          </a:p>
        </p:txBody>
      </p:sp>
    </p:spTree>
    <p:extLst>
      <p:ext uri="{BB962C8B-B14F-4D97-AF65-F5344CB8AC3E}">
        <p14:creationId xmlns:p14="http://schemas.microsoft.com/office/powerpoint/2010/main" val="213314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 vector machine (SVM)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2103116"/>
            <a:ext cx="4258269" cy="2972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08" y="1339705"/>
            <a:ext cx="4134119" cy="403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680" y="5377079"/>
            <a:ext cx="3490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2400" dirty="0"/>
              <a:t>SVM Model No.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8377" y="5377080"/>
            <a:ext cx="293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SVM Model No. 2</a:t>
            </a:r>
          </a:p>
        </p:txBody>
      </p:sp>
    </p:spTree>
    <p:extLst>
      <p:ext uri="{BB962C8B-B14F-4D97-AF65-F5344CB8AC3E}">
        <p14:creationId xmlns:p14="http://schemas.microsoft.com/office/powerpoint/2010/main" val="11524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Autofit/>
          </a:bodyPr>
          <a:lstStyle/>
          <a:p>
            <a:r>
              <a:rPr lang="en-US" dirty="0"/>
              <a:t>Reason for choosing deep learning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A6551-A886-40C6-A402-FC44310D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70"/>
            <a:ext cx="10515600" cy="4862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Allows machines to identify and extract features from images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Automatic feature deduce and optimal tunning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Efficient performance in image 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 Flexible to be adopted to new problem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5732-1107-4A37-8FAE-B533849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ea typeface="Calibri" panose="020F0502020204030204" pitchFamily="34" charset="0"/>
              </a:rPr>
              <a:t>Proposed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9933-0085-4B45-A66F-BA3A5DF0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Load and split dataset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Preprocessing images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Extract the features with CNN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Apply SVM as classifier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Create the model</a:t>
            </a:r>
          </a:p>
        </p:txBody>
      </p:sp>
    </p:spTree>
    <p:extLst>
      <p:ext uri="{BB962C8B-B14F-4D97-AF65-F5344CB8AC3E}">
        <p14:creationId xmlns:p14="http://schemas.microsoft.com/office/powerpoint/2010/main" val="359740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Flow diagram of the 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57" y="1331305"/>
            <a:ext cx="7758791" cy="5161569"/>
          </a:xfrm>
        </p:spPr>
      </p:pic>
    </p:spTree>
    <p:extLst>
      <p:ext uri="{BB962C8B-B14F-4D97-AF65-F5344CB8AC3E}">
        <p14:creationId xmlns:p14="http://schemas.microsoft.com/office/powerpoint/2010/main" val="211318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3A1B-41A7-45EC-A09A-A5661FB2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99F3EA-2B85-4977-B32E-413581424402}"/>
              </a:ext>
            </a:extLst>
          </p:cNvPr>
          <p:cNvSpPr/>
          <p:nvPr/>
        </p:nvSpPr>
        <p:spPr>
          <a:xfrm>
            <a:off x="1151916" y="1783495"/>
            <a:ext cx="397566" cy="397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9FF3E5-A7D2-4360-8D46-945B09E37B0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350699" y="2181060"/>
            <a:ext cx="6626" cy="553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5622F-8D9F-4D9F-87F1-97BA35AAAD37}"/>
              </a:ext>
            </a:extLst>
          </p:cNvPr>
          <p:cNvCxnSpPr>
            <a:cxnSpLocks/>
          </p:cNvCxnSpPr>
          <p:nvPr/>
        </p:nvCxnSpPr>
        <p:spPr>
          <a:xfrm flipH="1">
            <a:off x="1158541" y="2665856"/>
            <a:ext cx="198784" cy="436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F8316A-FE49-43D1-92E2-A13178B2C442}"/>
              </a:ext>
            </a:extLst>
          </p:cNvPr>
          <p:cNvCxnSpPr>
            <a:cxnSpLocks/>
          </p:cNvCxnSpPr>
          <p:nvPr/>
        </p:nvCxnSpPr>
        <p:spPr>
          <a:xfrm>
            <a:off x="1357325" y="2665856"/>
            <a:ext cx="192157" cy="39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A014F-F7C2-4627-91A5-0E770034B913}"/>
              </a:ext>
            </a:extLst>
          </p:cNvPr>
          <p:cNvCxnSpPr>
            <a:cxnSpLocks/>
          </p:cNvCxnSpPr>
          <p:nvPr/>
        </p:nvCxnSpPr>
        <p:spPr>
          <a:xfrm flipH="1">
            <a:off x="1075385" y="2345719"/>
            <a:ext cx="563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6F6C045-0103-493E-B533-E58E5BC52DAE}"/>
              </a:ext>
            </a:extLst>
          </p:cNvPr>
          <p:cNvSpPr/>
          <p:nvPr/>
        </p:nvSpPr>
        <p:spPr>
          <a:xfrm>
            <a:off x="8183657" y="2991554"/>
            <a:ext cx="397566" cy="397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8A3B4C-6348-4776-8310-5AD9FE63428D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8382440" y="3389119"/>
            <a:ext cx="6626" cy="553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C1EBCF-9EE3-433E-8A65-D15406045B64}"/>
              </a:ext>
            </a:extLst>
          </p:cNvPr>
          <p:cNvCxnSpPr>
            <a:cxnSpLocks/>
          </p:cNvCxnSpPr>
          <p:nvPr/>
        </p:nvCxnSpPr>
        <p:spPr>
          <a:xfrm flipH="1">
            <a:off x="8190282" y="3873915"/>
            <a:ext cx="198784" cy="436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37DF0B-8A94-43E9-8E1B-9ACA9D0437F2}"/>
              </a:ext>
            </a:extLst>
          </p:cNvPr>
          <p:cNvCxnSpPr>
            <a:cxnSpLocks/>
          </p:cNvCxnSpPr>
          <p:nvPr/>
        </p:nvCxnSpPr>
        <p:spPr>
          <a:xfrm>
            <a:off x="8389066" y="3873915"/>
            <a:ext cx="192157" cy="39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DE9C9E-E128-4A35-A195-D32B176B5FFD}"/>
              </a:ext>
            </a:extLst>
          </p:cNvPr>
          <p:cNvCxnSpPr>
            <a:cxnSpLocks/>
          </p:cNvCxnSpPr>
          <p:nvPr/>
        </p:nvCxnSpPr>
        <p:spPr>
          <a:xfrm flipH="1">
            <a:off x="8107126" y="3553778"/>
            <a:ext cx="563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DF8B89-7010-4F1E-BD13-613D95F869DA}"/>
              </a:ext>
            </a:extLst>
          </p:cNvPr>
          <p:cNvSpPr/>
          <p:nvPr/>
        </p:nvSpPr>
        <p:spPr>
          <a:xfrm>
            <a:off x="1108516" y="4557260"/>
            <a:ext cx="397566" cy="397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BFAEEE-5916-4930-9089-412E411B5EF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307299" y="4954825"/>
            <a:ext cx="6626" cy="553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FB412C-6A02-449B-AA8B-B777E7070FCA}"/>
              </a:ext>
            </a:extLst>
          </p:cNvPr>
          <p:cNvCxnSpPr>
            <a:cxnSpLocks/>
          </p:cNvCxnSpPr>
          <p:nvPr/>
        </p:nvCxnSpPr>
        <p:spPr>
          <a:xfrm flipH="1">
            <a:off x="1115141" y="5439621"/>
            <a:ext cx="198784" cy="436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9D7CF4-9B2E-420B-B8E4-F7699115819C}"/>
              </a:ext>
            </a:extLst>
          </p:cNvPr>
          <p:cNvCxnSpPr>
            <a:cxnSpLocks/>
          </p:cNvCxnSpPr>
          <p:nvPr/>
        </p:nvCxnSpPr>
        <p:spPr>
          <a:xfrm>
            <a:off x="1313925" y="5439621"/>
            <a:ext cx="192157" cy="39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E3D8C3-C065-44CC-A977-6C496A5A5BB6}"/>
              </a:ext>
            </a:extLst>
          </p:cNvPr>
          <p:cNvCxnSpPr>
            <a:cxnSpLocks/>
          </p:cNvCxnSpPr>
          <p:nvPr/>
        </p:nvCxnSpPr>
        <p:spPr>
          <a:xfrm flipH="1">
            <a:off x="1031985" y="5119484"/>
            <a:ext cx="563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46C1D6-B16F-4831-A6B2-501F5B837343}"/>
              </a:ext>
            </a:extLst>
          </p:cNvPr>
          <p:cNvSpPr/>
          <p:nvPr/>
        </p:nvSpPr>
        <p:spPr>
          <a:xfrm>
            <a:off x="4206928" y="1638395"/>
            <a:ext cx="215900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Disease recognition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43C2C0-29A1-4266-992B-5607D0B8B95C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859029" y="1917795"/>
            <a:ext cx="2347899" cy="505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93BD8FB-1493-453B-94A2-6499BA0A3DF1}"/>
              </a:ext>
            </a:extLst>
          </p:cNvPr>
          <p:cNvSpPr/>
          <p:nvPr/>
        </p:nvSpPr>
        <p:spPr>
          <a:xfrm>
            <a:off x="4192959" y="2506742"/>
            <a:ext cx="215900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F82C67-F9E8-4913-976F-A1D6A7B6F623}"/>
              </a:ext>
            </a:extLst>
          </p:cNvPr>
          <p:cNvSpPr/>
          <p:nvPr/>
        </p:nvSpPr>
        <p:spPr>
          <a:xfrm>
            <a:off x="4192959" y="3437106"/>
            <a:ext cx="215900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291FD5F-B7CE-4B04-93F9-B7FC3432DB9A}"/>
              </a:ext>
            </a:extLst>
          </p:cNvPr>
          <p:cNvSpPr/>
          <p:nvPr/>
        </p:nvSpPr>
        <p:spPr>
          <a:xfrm>
            <a:off x="4192959" y="4377317"/>
            <a:ext cx="215900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B568925-2A49-497D-8A00-18ABDC7B52D4}"/>
              </a:ext>
            </a:extLst>
          </p:cNvPr>
          <p:cNvSpPr/>
          <p:nvPr/>
        </p:nvSpPr>
        <p:spPr>
          <a:xfrm>
            <a:off x="4144644" y="5256615"/>
            <a:ext cx="225563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others profile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C2AA80-ACFB-4A23-B4BD-8E0EDC9E83FD}"/>
              </a:ext>
            </a:extLst>
          </p:cNvPr>
          <p:cNvSpPr/>
          <p:nvPr/>
        </p:nvSpPr>
        <p:spPr>
          <a:xfrm>
            <a:off x="9606123" y="4318686"/>
            <a:ext cx="225563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Make/remove sub-admins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BA885F-EA3F-4EF5-9424-E3236B903BBB}"/>
              </a:ext>
            </a:extLst>
          </p:cNvPr>
          <p:cNvCxnSpPr>
            <a:cxnSpLocks/>
          </p:cNvCxnSpPr>
          <p:nvPr/>
        </p:nvCxnSpPr>
        <p:spPr>
          <a:xfrm>
            <a:off x="1845060" y="2414334"/>
            <a:ext cx="2347899" cy="381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BBF6B8-6903-470E-B824-F8CD52895E4F}"/>
              </a:ext>
            </a:extLst>
          </p:cNvPr>
          <p:cNvCxnSpPr>
            <a:cxnSpLocks/>
          </p:cNvCxnSpPr>
          <p:nvPr/>
        </p:nvCxnSpPr>
        <p:spPr>
          <a:xfrm>
            <a:off x="1845060" y="2414334"/>
            <a:ext cx="2344586" cy="130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54A434-41A5-45EB-AC26-28EE23FD860F}"/>
              </a:ext>
            </a:extLst>
          </p:cNvPr>
          <p:cNvCxnSpPr>
            <a:cxnSpLocks/>
          </p:cNvCxnSpPr>
          <p:nvPr/>
        </p:nvCxnSpPr>
        <p:spPr>
          <a:xfrm>
            <a:off x="1871179" y="2414334"/>
            <a:ext cx="2332436" cy="2253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3DEBB10-864F-471B-B46D-3F0019F2B674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855716" y="1917795"/>
            <a:ext cx="2351212" cy="3264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83AA25-308F-40F0-A2B4-92CE05702384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910534" y="2786142"/>
            <a:ext cx="2282425" cy="2333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FC3331-5C9B-4F08-9736-8B2AE8AC82A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838434" y="3716506"/>
            <a:ext cx="2354525" cy="14566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B51988-5A89-4AE5-8662-B1A073052994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1871179" y="4656717"/>
            <a:ext cx="2321780" cy="516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DBDFBD-89BA-438E-82B4-0AAC158E15BB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1845060" y="5173155"/>
            <a:ext cx="2299584" cy="36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EF9392-EF80-4FEC-BB0F-80B03EC60AE6}"/>
              </a:ext>
            </a:extLst>
          </p:cNvPr>
          <p:cNvCxnSpPr>
            <a:cxnSpLocks/>
            <a:endCxn id="40" idx="6"/>
          </p:cNvCxnSpPr>
          <p:nvPr/>
        </p:nvCxnSpPr>
        <p:spPr>
          <a:xfrm flipH="1" flipV="1">
            <a:off x="6365928" y="1917795"/>
            <a:ext cx="1636428" cy="1540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958EF4-13EA-464D-8DE1-BABF42FEB6E5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6351959" y="3437106"/>
            <a:ext cx="1636428" cy="279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E421BC-0660-4C3D-908E-BE5F064CD556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6351959" y="3429000"/>
            <a:ext cx="1636428" cy="1227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DCA421-105D-4908-A0B6-1899CA320A22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6400274" y="3429000"/>
            <a:ext cx="1588113" cy="2107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DC842D-CFAB-4BB9-AB51-CD1ABA45DBBC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826500" y="3653451"/>
            <a:ext cx="779623" cy="944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6903FD3-A96D-4718-A8B1-D8668D687C1A}"/>
              </a:ext>
            </a:extLst>
          </p:cNvPr>
          <p:cNvSpPr/>
          <p:nvPr/>
        </p:nvSpPr>
        <p:spPr>
          <a:xfrm>
            <a:off x="9453893" y="2659567"/>
            <a:ext cx="2255630" cy="558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Overall control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1671C8C-AFD6-4510-9159-7549E6F89822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8826500" y="2938967"/>
            <a:ext cx="627393" cy="714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A11174-CEBB-435C-B9EB-55B00AE857BC}"/>
              </a:ext>
            </a:extLst>
          </p:cNvPr>
          <p:cNvSpPr txBox="1"/>
          <p:nvPr/>
        </p:nvSpPr>
        <p:spPr>
          <a:xfrm>
            <a:off x="967326" y="3238009"/>
            <a:ext cx="73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455F53-112C-4E8C-BFC8-B87EE5D095B4}"/>
              </a:ext>
            </a:extLst>
          </p:cNvPr>
          <p:cNvSpPr txBox="1"/>
          <p:nvPr/>
        </p:nvSpPr>
        <p:spPr>
          <a:xfrm>
            <a:off x="684611" y="5995102"/>
            <a:ext cx="153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Sub-admin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FD9F9E-520F-4E51-A9EA-87435E4003F2}"/>
              </a:ext>
            </a:extLst>
          </p:cNvPr>
          <p:cNvSpPr txBox="1"/>
          <p:nvPr/>
        </p:nvSpPr>
        <p:spPr>
          <a:xfrm>
            <a:off x="8057708" y="4482959"/>
            <a:ext cx="153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87227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  Presentation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360"/>
            <a:ext cx="10515600" cy="5178513"/>
          </a:xfrm>
        </p:spPr>
        <p:txBody>
          <a:bodyPr>
            <a:normAutofit fontScale="25000" lnSpcReduction="20000"/>
          </a:bodyPr>
          <a:lstStyle/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Introduction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Motivation 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Objectives 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>
                <a:effectLst/>
                <a:ea typeface="Calibri" panose="020F0502020204030204" pitchFamily="34" charset="0"/>
              </a:rPr>
              <a:t>Challenge</a:t>
            </a:r>
            <a:r>
              <a:rPr lang="en-US" sz="11200" dirty="0">
                <a:ea typeface="Calibri" panose="020F0502020204030204" pitchFamily="34" charset="0"/>
              </a:rPr>
              <a:t>s</a:t>
            </a:r>
            <a:endParaRPr lang="en-US" sz="11200" dirty="0"/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Features 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Requirements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>
                <a:effectLst/>
                <a:ea typeface="Calibri" panose="020F0502020204030204" pitchFamily="34" charset="0"/>
              </a:rPr>
              <a:t>Proposed methodology</a:t>
            </a:r>
            <a:endParaRPr lang="en-US" sz="11200" dirty="0"/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Implementation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Application Snapshots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Conclusion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Future work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11200" dirty="0"/>
              <a:t>Reference</a:t>
            </a:r>
          </a:p>
          <a:p>
            <a:pPr marL="520700" indent="-520700"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Architecture 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" t="-4090" r="-1170" b="3204"/>
          <a:stretch/>
        </p:blipFill>
        <p:spPr>
          <a:xfrm>
            <a:off x="723900" y="1491176"/>
            <a:ext cx="10744200" cy="5001698"/>
          </a:xfrm>
        </p:spPr>
      </p:pic>
    </p:spTree>
    <p:extLst>
      <p:ext uri="{BB962C8B-B14F-4D97-AF65-F5344CB8AC3E}">
        <p14:creationId xmlns:p14="http://schemas.microsoft.com/office/powerpoint/2010/main" val="40452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9B94-8D84-4464-B659-A761BFCA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9594B-793C-4F69-8E0E-4DEA4D3CC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078" y="1467564"/>
            <a:ext cx="5241922" cy="48569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46005-8AE6-4646-A531-3BA55EFB1D5A}"/>
              </a:ext>
            </a:extLst>
          </p:cNvPr>
          <p:cNvSpPr txBox="1"/>
          <p:nvPr/>
        </p:nvSpPr>
        <p:spPr>
          <a:xfrm>
            <a:off x="838200" y="1486932"/>
            <a:ext cx="7620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Collect required  dataset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Create the 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Trained the 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Apply the model in android GUI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Test the application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Evaluate full project</a:t>
            </a:r>
          </a:p>
        </p:txBody>
      </p:sp>
    </p:spTree>
    <p:extLst>
      <p:ext uri="{BB962C8B-B14F-4D97-AF65-F5344CB8AC3E}">
        <p14:creationId xmlns:p14="http://schemas.microsoft.com/office/powerpoint/2010/main" val="422631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D1C8-B554-936A-577E-7F4799C4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CFC834-F57F-AF78-A500-F49BFF366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847" y="2597425"/>
            <a:ext cx="7754333" cy="4145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34847E-3080-888A-88F6-5CE1A5E1834B}"/>
              </a:ext>
            </a:extLst>
          </p:cNvPr>
          <p:cNvSpPr txBox="1"/>
          <p:nvPr/>
        </p:nvSpPr>
        <p:spPr>
          <a:xfrm>
            <a:off x="715617" y="1431235"/>
            <a:ext cx="111450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collected from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plantVillage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4,306 images used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Number of classes 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2993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8978-049D-439B-C8BD-DD57BFD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4BBE-36A6-8032-3DF8-656CC815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</a:rPr>
              <a:t>Test ratio and loss for different algorithms with proposed method</a:t>
            </a:r>
          </a:p>
          <a:p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E3BD22-F01B-332F-5F96-0F6BF362A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82766"/>
              </p:ext>
            </p:extLst>
          </p:nvPr>
        </p:nvGraphicFramePr>
        <p:xfrm>
          <a:off x="2067339" y="2577283"/>
          <a:ext cx="6733000" cy="2860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1134">
                  <a:extLst>
                    <a:ext uri="{9D8B030D-6E8A-4147-A177-3AD203B41FA5}">
                      <a16:colId xmlns:a16="http://schemas.microsoft.com/office/drawing/2014/main" val="2521532872"/>
                    </a:ext>
                  </a:extLst>
                </a:gridCol>
                <a:gridCol w="2159551">
                  <a:extLst>
                    <a:ext uri="{9D8B030D-6E8A-4147-A177-3AD203B41FA5}">
                      <a16:colId xmlns:a16="http://schemas.microsoft.com/office/drawing/2014/main" val="217485082"/>
                    </a:ext>
                  </a:extLst>
                </a:gridCol>
                <a:gridCol w="2332315">
                  <a:extLst>
                    <a:ext uri="{9D8B030D-6E8A-4147-A177-3AD203B41FA5}">
                      <a16:colId xmlns:a16="http://schemas.microsoft.com/office/drawing/2014/main" val="3928663188"/>
                    </a:ext>
                  </a:extLst>
                </a:gridCol>
              </a:tblGrid>
              <a:tr h="476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Test accuracy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Loss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785"/>
                  </a:ext>
                </a:extLst>
              </a:tr>
              <a:tr h="476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0.6712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0.1785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255689"/>
                  </a:ext>
                </a:extLst>
              </a:tr>
              <a:tr h="476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0.8298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0.1293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708800"/>
                  </a:ext>
                </a:extLst>
              </a:tr>
              <a:tr h="476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0.9670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0.0986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44228"/>
                  </a:ext>
                </a:extLst>
              </a:tr>
              <a:tr h="476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ANN-SVM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0.8984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0.1076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897607"/>
                  </a:ext>
                </a:extLst>
              </a:tr>
              <a:tr h="476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Hybrid (CNN-SVM)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0.9923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0.0586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8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6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8978-049D-439B-C8BD-DD57BFD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4BBE-36A6-8032-3DF8-656CC815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Experiment on different algorithms with proposed method</a:t>
            </a:r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A57ADB-9739-E54E-ECDF-3B4DEF08C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03729"/>
              </p:ext>
            </p:extLst>
          </p:nvPr>
        </p:nvGraphicFramePr>
        <p:xfrm>
          <a:off x="1762538" y="2544417"/>
          <a:ext cx="8335616" cy="3449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675">
                  <a:extLst>
                    <a:ext uri="{9D8B030D-6E8A-4147-A177-3AD203B41FA5}">
                      <a16:colId xmlns:a16="http://schemas.microsoft.com/office/drawing/2014/main" val="67395223"/>
                    </a:ext>
                  </a:extLst>
                </a:gridCol>
                <a:gridCol w="2005897">
                  <a:extLst>
                    <a:ext uri="{9D8B030D-6E8A-4147-A177-3AD203B41FA5}">
                      <a16:colId xmlns:a16="http://schemas.microsoft.com/office/drawing/2014/main" val="3656419720"/>
                    </a:ext>
                  </a:extLst>
                </a:gridCol>
                <a:gridCol w="2166369">
                  <a:extLst>
                    <a:ext uri="{9D8B030D-6E8A-4147-A177-3AD203B41FA5}">
                      <a16:colId xmlns:a16="http://schemas.microsoft.com/office/drawing/2014/main" val="217368439"/>
                    </a:ext>
                  </a:extLst>
                </a:gridCol>
                <a:gridCol w="2081675">
                  <a:extLst>
                    <a:ext uri="{9D8B030D-6E8A-4147-A177-3AD203B41FA5}">
                      <a16:colId xmlns:a16="http://schemas.microsoft.com/office/drawing/2014/main" val="2473743112"/>
                    </a:ext>
                  </a:extLst>
                </a:gridCol>
              </a:tblGrid>
              <a:tr h="57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Overall accuracy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Kappa accuracy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Average accuracy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497117"/>
                  </a:ext>
                </a:extLst>
              </a:tr>
              <a:tr h="57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0.6723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0.6689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0.6535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81960"/>
                  </a:ext>
                </a:extLst>
              </a:tr>
              <a:tr h="57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0.8321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0.8212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0.8256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759264"/>
                  </a:ext>
                </a:extLst>
              </a:tr>
              <a:tr h="57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0.9670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0.9670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0.9589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31017"/>
                  </a:ext>
                </a:extLst>
              </a:tr>
              <a:tr h="57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ANN-SVM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0.8934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0.8890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0.8878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46840"/>
                  </a:ext>
                </a:extLst>
              </a:tr>
              <a:tr h="5749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Hybrid (CNN-SVM)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0.9923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0.9843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0.9835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0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9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8978-049D-439B-C8BD-DD57BFD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4BBE-36A6-8032-3DF8-656CC815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</a:rPr>
              <a:t>Accuracy curve and loss curve of proposed method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FA759-8CFD-3A9E-7ED2-A1244DC7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7" y="1923014"/>
            <a:ext cx="3982693" cy="3982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6A095-7EA6-C6B3-4608-4A79FD713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06" y="1923014"/>
            <a:ext cx="3982693" cy="39826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0D3180-F890-13FB-7C00-9CB8AE27A5BD}"/>
              </a:ext>
            </a:extLst>
          </p:cNvPr>
          <p:cNvSpPr txBox="1"/>
          <p:nvPr/>
        </p:nvSpPr>
        <p:spPr>
          <a:xfrm>
            <a:off x="2881932" y="5810810"/>
            <a:ext cx="94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curve				 	 Loss curve</a:t>
            </a:r>
          </a:p>
        </p:txBody>
      </p:sp>
    </p:spTree>
    <p:extLst>
      <p:ext uri="{BB962C8B-B14F-4D97-AF65-F5344CB8AC3E}">
        <p14:creationId xmlns:p14="http://schemas.microsoft.com/office/powerpoint/2010/main" val="206206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F75CE8-0A9D-46E8-B47E-8B0BEA0C3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1097" y="1181928"/>
            <a:ext cx="4816592" cy="55503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F6BD0-4E42-455E-84D8-E7E6360E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61" y="1197283"/>
            <a:ext cx="4547202" cy="5535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2FB167-6DF2-4B5D-AE06-3A7AB5349BB9}"/>
              </a:ext>
            </a:extLst>
          </p:cNvPr>
          <p:cNvSpPr txBox="1"/>
          <p:nvPr/>
        </p:nvSpPr>
        <p:spPr>
          <a:xfrm>
            <a:off x="3699064" y="2095572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6836696" y="5054383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layout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E33657-B9FB-41A9-8F9B-7C77C4B8B64E}"/>
              </a:ext>
            </a:extLst>
          </p:cNvPr>
          <p:cNvCxnSpPr>
            <a:cxnSpLocks/>
          </p:cNvCxnSpPr>
          <p:nvPr/>
        </p:nvCxnSpPr>
        <p:spPr>
          <a:xfrm flipH="1">
            <a:off x="3699064" y="2597426"/>
            <a:ext cx="12307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84098-342A-4752-B376-93B2697C4794}"/>
              </a:ext>
            </a:extLst>
          </p:cNvPr>
          <p:cNvCxnSpPr>
            <a:cxnSpLocks/>
          </p:cNvCxnSpPr>
          <p:nvPr/>
        </p:nvCxnSpPr>
        <p:spPr>
          <a:xfrm>
            <a:off x="6969269" y="5512904"/>
            <a:ext cx="1646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2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B167-6DF2-4B5D-AE06-3A7AB5349BB9}"/>
              </a:ext>
            </a:extLst>
          </p:cNvPr>
          <p:cNvSpPr txBox="1"/>
          <p:nvPr/>
        </p:nvSpPr>
        <p:spPr>
          <a:xfrm>
            <a:off x="4071730" y="2161832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6814931" y="5133418"/>
            <a:ext cx="141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doctor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B6A6A-2BFB-47A2-8D1C-DC7D5491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70" y="1238250"/>
            <a:ext cx="4876800" cy="5623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E3C4F0-63E4-44DE-A10D-27EE79E9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472" y="1238250"/>
            <a:ext cx="4876800" cy="56197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00E062-949C-47D8-BF42-AC806EA33EC3}"/>
              </a:ext>
            </a:extLst>
          </p:cNvPr>
          <p:cNvCxnSpPr>
            <a:cxnSpLocks/>
          </p:cNvCxnSpPr>
          <p:nvPr/>
        </p:nvCxnSpPr>
        <p:spPr>
          <a:xfrm flipH="1">
            <a:off x="4071730" y="2637182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8F6941-A2B4-45BB-A596-6B8CAEC98EB4}"/>
              </a:ext>
            </a:extLst>
          </p:cNvPr>
          <p:cNvCxnSpPr>
            <a:cxnSpLocks/>
          </p:cNvCxnSpPr>
          <p:nvPr/>
        </p:nvCxnSpPr>
        <p:spPr>
          <a:xfrm>
            <a:off x="6858000" y="5502750"/>
            <a:ext cx="1300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B167-6DF2-4B5D-AE06-3A7AB5349BB9}"/>
              </a:ext>
            </a:extLst>
          </p:cNvPr>
          <p:cNvSpPr txBox="1"/>
          <p:nvPr/>
        </p:nvSpPr>
        <p:spPr>
          <a:xfrm>
            <a:off x="3747054" y="1687429"/>
            <a:ext cx="249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image in two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6586332" y="5250418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Scanning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A6E2C-C017-4D18-BA3A-3D164729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278" y="1252781"/>
            <a:ext cx="4876800" cy="561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E0703-1619-4573-B419-4DF70E34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80" y="1238250"/>
            <a:ext cx="4876800" cy="5619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76FB6F-511D-42CD-9B55-D27458D2CE59}"/>
              </a:ext>
            </a:extLst>
          </p:cNvPr>
          <p:cNvCxnSpPr>
            <a:cxnSpLocks/>
          </p:cNvCxnSpPr>
          <p:nvPr/>
        </p:nvCxnSpPr>
        <p:spPr>
          <a:xfrm flipH="1">
            <a:off x="3897797" y="2252869"/>
            <a:ext cx="2196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25D9B9-3E35-447E-8F8B-9543B1F0FC85}"/>
              </a:ext>
            </a:extLst>
          </p:cNvPr>
          <p:cNvCxnSpPr>
            <a:cxnSpLocks/>
          </p:cNvCxnSpPr>
          <p:nvPr/>
        </p:nvCxnSpPr>
        <p:spPr>
          <a:xfrm>
            <a:off x="6702288" y="5738191"/>
            <a:ext cx="15703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7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2206488" y="2860022"/>
            <a:ext cx="349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-Disease recognition and view   	the remedy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0F01-546F-44DF-9C43-66D9606E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5" y="1196046"/>
            <a:ext cx="48768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1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8F5C-2F14-4917-A67E-BF79DC16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48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FBD31-9B7E-4F1B-B569-4BC7FFF7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Damages of exclusive plants </a:t>
            </a:r>
          </a:p>
          <a:p>
            <a:r>
              <a:rPr lang="en-US" dirty="0"/>
              <a:t>Lacking of proper knowledge about plant disease </a:t>
            </a:r>
          </a:p>
          <a:p>
            <a:r>
              <a:rPr lang="en-US" dirty="0"/>
              <a:t>Reluctance of getting paid treatment of plants </a:t>
            </a:r>
          </a:p>
          <a:p>
            <a:r>
              <a:rPr lang="en-US" dirty="0"/>
              <a:t>Failure of detecting plant disease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B3FB5-10A0-4EB9-8B8C-23256901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6503" y="3601953"/>
            <a:ext cx="3467297" cy="194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46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B167-6DF2-4B5D-AE06-3A7AB5349BB9}"/>
              </a:ext>
            </a:extLst>
          </p:cNvPr>
          <p:cNvSpPr txBox="1"/>
          <p:nvPr/>
        </p:nvSpPr>
        <p:spPr>
          <a:xfrm>
            <a:off x="3781839" y="1934853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 menu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6629399" y="4288772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own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A09BC-51BE-405B-85EE-86335454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96" y="1122707"/>
            <a:ext cx="4876800" cy="5619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AE8771-C649-4382-A562-4C4AC82EA0D0}"/>
              </a:ext>
            </a:extLst>
          </p:cNvPr>
          <p:cNvCxnSpPr>
            <a:cxnSpLocks/>
          </p:cNvCxnSpPr>
          <p:nvPr/>
        </p:nvCxnSpPr>
        <p:spPr>
          <a:xfrm flipH="1">
            <a:off x="3781839" y="2425147"/>
            <a:ext cx="1828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7FDC43-91E8-46E1-AB66-72AF3EC8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3" y="1122707"/>
            <a:ext cx="4876800" cy="56197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9E5F0-3DA3-419C-9B1B-984A4EB0F66C}"/>
              </a:ext>
            </a:extLst>
          </p:cNvPr>
          <p:cNvCxnSpPr>
            <a:cxnSpLocks/>
          </p:cNvCxnSpPr>
          <p:nvPr/>
        </p:nvCxnSpPr>
        <p:spPr>
          <a:xfrm>
            <a:off x="6820728" y="4797288"/>
            <a:ext cx="16109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82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1623392" y="2435952"/>
            <a:ext cx="349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panel: Disease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B4F6F-B645-42A9-ACBB-D132328B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39" y="1238250"/>
            <a:ext cx="48768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1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Snapshot of the GUI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FB167-6DF2-4B5D-AE06-3A7AB5349BB9}"/>
              </a:ext>
            </a:extLst>
          </p:cNvPr>
          <p:cNvSpPr txBox="1"/>
          <p:nvPr/>
        </p:nvSpPr>
        <p:spPr>
          <a:xfrm>
            <a:off x="3790122" y="2264213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BA365-C0CA-42A7-BFCB-047406E67617}"/>
              </a:ext>
            </a:extLst>
          </p:cNvPr>
          <p:cNvSpPr txBox="1"/>
          <p:nvPr/>
        </p:nvSpPr>
        <p:spPr>
          <a:xfrm>
            <a:off x="6553200" y="51234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Chatting with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6F6C2-B70E-46F9-B8C7-2C22DAC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238250"/>
            <a:ext cx="4876800" cy="561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7B657-390F-4DFA-A5D7-E5DE6E2E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09" y="1238250"/>
            <a:ext cx="4876800" cy="5619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A99171-0AA1-45CF-99AC-9C72839E6E49}"/>
              </a:ext>
            </a:extLst>
          </p:cNvPr>
          <p:cNvCxnSpPr>
            <a:cxnSpLocks/>
          </p:cNvCxnSpPr>
          <p:nvPr/>
        </p:nvCxnSpPr>
        <p:spPr>
          <a:xfrm flipH="1">
            <a:off x="3690731" y="2716695"/>
            <a:ext cx="1848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850709-53DC-4E02-8739-B82EE7221103}"/>
              </a:ext>
            </a:extLst>
          </p:cNvPr>
          <p:cNvCxnSpPr>
            <a:cxnSpLocks/>
          </p:cNvCxnSpPr>
          <p:nvPr/>
        </p:nvCxnSpPr>
        <p:spPr>
          <a:xfrm>
            <a:off x="6730448" y="5602430"/>
            <a:ext cx="1779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6326-ECAA-4AD7-89D1-7FB00568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A59C-DFC7-46DB-B20B-5802C8F1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Automated system as plant doctor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Communicating features with end user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Secured user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Ease to control system for admins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Totally free of cost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Cross-platform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889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361"/>
            <a:ext cx="10515600" cy="4862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Beneficial for farmers and the plant lovers</a:t>
            </a:r>
          </a:p>
          <a:p>
            <a:pPr>
              <a:lnSpc>
                <a:spcPct val="150000"/>
              </a:lnSpc>
            </a:pPr>
            <a:r>
              <a:rPr lang="en-US" dirty="0"/>
              <a:t>Free cost treatment (remedy)</a:t>
            </a:r>
          </a:p>
          <a:p>
            <a:pPr>
              <a:lnSpc>
                <a:spcPct val="150000"/>
              </a:lnSpc>
            </a:pPr>
            <a:r>
              <a:rPr lang="en-US" dirty="0"/>
              <a:t>Recognition skill better than human</a:t>
            </a:r>
          </a:p>
          <a:p>
            <a:pPr>
              <a:lnSpc>
                <a:spcPct val="150000"/>
              </a:lnSpc>
            </a:pPr>
            <a:r>
              <a:rPr lang="en-US" dirty="0"/>
              <a:t>Simple system for small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61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C4B8F-62C2-45D9-AB1C-F9FB3AF1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a model for more disease class</a:t>
            </a:r>
          </a:p>
          <a:p>
            <a:pPr>
              <a:lnSpc>
                <a:spcPct val="150000"/>
              </a:lnSpc>
            </a:pPr>
            <a:r>
              <a:rPr lang="en-US" dirty="0"/>
              <a:t>Use online cloud storage</a:t>
            </a:r>
          </a:p>
          <a:p>
            <a:pPr>
              <a:lnSpc>
                <a:spcPct val="150000"/>
              </a:lnSpc>
            </a:pPr>
            <a:r>
              <a:rPr lang="en-US" dirty="0"/>
              <a:t>More efficient user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Study on how to increase prediction accuracy</a:t>
            </a:r>
          </a:p>
        </p:txBody>
      </p:sp>
    </p:spTree>
    <p:extLst>
      <p:ext uri="{BB962C8B-B14F-4D97-AF65-F5344CB8AC3E}">
        <p14:creationId xmlns:p14="http://schemas.microsoft.com/office/powerpoint/2010/main" val="3884572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336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361"/>
            <a:ext cx="10515600" cy="4862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 diseases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and plant 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Economical loss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IT in poor level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10E98-9420-46FE-B58B-4B837D4D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2992"/>
            <a:ext cx="56300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C3A-66AD-4D80-84A2-134EB1EB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70A2-9663-47F6-8F8B-F4A5EE89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Gardening in urban area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Make aware the farmers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Ease design to almost every kind user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For saving valuable plants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72" y="1525465"/>
            <a:ext cx="10515600" cy="4862513"/>
          </a:xfrm>
        </p:spPr>
        <p:txBody>
          <a:bodyPr>
            <a:normAutofit/>
          </a:bodyPr>
          <a:lstStyle/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Disease's detection of fruits and plants</a:t>
            </a:r>
          </a:p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Free treatment of plants</a:t>
            </a:r>
          </a:p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More knowledge about plants diseases </a:t>
            </a:r>
          </a:p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More awareness from eating rotten fruits</a:t>
            </a:r>
          </a:p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Make gardening easier to the urban people</a:t>
            </a:r>
          </a:p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Give an easy solution to the affected plants or leafs</a:t>
            </a:r>
          </a:p>
          <a:p>
            <a:pPr marL="633413" indent="-63341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Get prepare to prevent disease. </a:t>
            </a:r>
          </a:p>
        </p:txBody>
      </p:sp>
    </p:spTree>
    <p:extLst>
      <p:ext uri="{BB962C8B-B14F-4D97-AF65-F5344CB8AC3E}">
        <p14:creationId xmlns:p14="http://schemas.microsoft.com/office/powerpoint/2010/main" val="204091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Autofit/>
          </a:bodyPr>
          <a:lstStyle/>
          <a:p>
            <a:r>
              <a:rPr lang="en-US" sz="4000" dirty="0">
                <a:effectLst/>
                <a:ea typeface="Calibri" panose="020F0502020204030204" pitchFamily="34" charset="0"/>
              </a:rPr>
              <a:t>Challenge</a:t>
            </a:r>
            <a:r>
              <a:rPr lang="en-US" sz="4000" dirty="0">
                <a:ea typeface="Calibri" panose="020F0502020204030204" pitchFamily="34" charset="0"/>
              </a:rPr>
              <a:t>s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A6551-A886-40C6-A402-FC44310D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70"/>
            <a:ext cx="10515600" cy="48626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Creating best fit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Calibri" panose="020F0502020204030204" pitchFamily="34" charset="0"/>
              </a:rPr>
              <a:t>Recognition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Security maintenance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Designing ease layout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B294-6D52-42ED-A064-9863183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EBA-60A8-4493-9D67-6719D1C7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Efficiently disease recognition</a:t>
            </a:r>
          </a:p>
          <a:p>
            <a:pPr>
              <a:lnSpc>
                <a:spcPct val="150000"/>
              </a:lnSpc>
            </a:pPr>
            <a:r>
              <a:rPr lang="en-US" dirty="0"/>
              <a:t>Remedy on every disease offered in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Suspect image scanning</a:t>
            </a:r>
          </a:p>
          <a:p>
            <a:pPr>
              <a:lnSpc>
                <a:spcPct val="150000"/>
              </a:lnSpc>
            </a:pPr>
            <a:r>
              <a:rPr lang="en-US" dirty="0"/>
              <a:t>Simple </a:t>
            </a:r>
            <a:r>
              <a:rPr lang="en-US" b="1" dirty="0"/>
              <a:t>Messaging </a:t>
            </a:r>
            <a:r>
              <a:rPr lang="en-US" dirty="0"/>
              <a:t>system</a:t>
            </a:r>
          </a:p>
          <a:p>
            <a:pPr>
              <a:lnSpc>
                <a:spcPct val="150000"/>
              </a:lnSpc>
            </a:pPr>
            <a:r>
              <a:rPr lang="en-US" dirty="0"/>
              <a:t>Secure admin control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Ease android application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45407-FD47-4499-B1A3-AC793958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9" y="1581519"/>
            <a:ext cx="4481115" cy="51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361"/>
            <a:ext cx="10515600" cy="486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Functional Requirement</a:t>
            </a:r>
            <a:endParaRPr lang="en-US" sz="3200" dirty="0"/>
          </a:p>
          <a:p>
            <a:pPr marL="457200" lvl="1" indent="0">
              <a:buNone/>
            </a:pPr>
            <a:r>
              <a:rPr lang="en-US" dirty="0"/>
              <a:t>1. Image Dataset </a:t>
            </a:r>
          </a:p>
          <a:p>
            <a:pPr marL="457200" lvl="1" indent="0">
              <a:buNone/>
            </a:pPr>
            <a:r>
              <a:rPr lang="en-US" dirty="0"/>
              <a:t>2. Technical Tools </a:t>
            </a:r>
          </a:p>
          <a:p>
            <a:pPr marL="457200" lvl="1" indent="0">
              <a:buNone/>
            </a:pPr>
            <a:r>
              <a:rPr lang="en-US" dirty="0"/>
              <a:t>3. Keras </a:t>
            </a:r>
          </a:p>
          <a:p>
            <a:pPr marL="457200" lvl="1" indent="0">
              <a:buNone/>
            </a:pPr>
            <a:r>
              <a:rPr lang="en-US" dirty="0"/>
              <a:t>4. Tensorflow</a:t>
            </a:r>
          </a:p>
          <a:p>
            <a:pPr marL="457200" lvl="1" indent="0">
              <a:buNone/>
            </a:pPr>
            <a:r>
              <a:rPr lang="en-US" dirty="0"/>
              <a:t>5. CNN (Deep learning) </a:t>
            </a:r>
          </a:p>
          <a:p>
            <a:pPr marL="457200" lvl="1" indent="0">
              <a:buNone/>
            </a:pPr>
            <a:r>
              <a:rPr lang="en-US" dirty="0"/>
              <a:t>6. SVM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Non-Functional Requirement</a:t>
            </a:r>
          </a:p>
          <a:p>
            <a:pPr marL="457200" lvl="1" indent="0">
              <a:buNone/>
            </a:pPr>
            <a:r>
              <a:rPr lang="en-US" dirty="0"/>
              <a:t>1. Classification of Disease </a:t>
            </a:r>
          </a:p>
          <a:p>
            <a:pPr marL="457200" lvl="1" indent="0">
              <a:buNone/>
            </a:pPr>
            <a:r>
              <a:rPr lang="en-US" dirty="0"/>
              <a:t>2. Free treatment/remedy for plant disease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F8DF6-AEC6-4108-B4A0-CF709F0C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5" y="1654763"/>
            <a:ext cx="4333461" cy="40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3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979797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762</Words>
  <Application>Microsoft Office PowerPoint</Application>
  <PresentationFormat>Widescreen</PresentationFormat>
  <Paragraphs>300</Paragraphs>
  <Slides>36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Presentation Title</vt:lpstr>
      <vt:lpstr>  Presentation outline </vt:lpstr>
      <vt:lpstr>Problem Statement </vt:lpstr>
      <vt:lpstr> Introduction</vt:lpstr>
      <vt:lpstr>Motivation</vt:lpstr>
      <vt:lpstr>Objectives of the Project</vt:lpstr>
      <vt:lpstr>Challenges</vt:lpstr>
      <vt:lpstr>Features of the project</vt:lpstr>
      <vt:lpstr>Requirements</vt:lpstr>
      <vt:lpstr>Architecture of ANN model</vt:lpstr>
      <vt:lpstr>Working procedure of ANN</vt:lpstr>
      <vt:lpstr>Architecture of CNN model</vt:lpstr>
      <vt:lpstr>Convolution Operation</vt:lpstr>
      <vt:lpstr>Max pooling Operation</vt:lpstr>
      <vt:lpstr>Support vector machine (SVM)</vt:lpstr>
      <vt:lpstr>Reason for choosing deep learning </vt:lpstr>
      <vt:lpstr>Proposed methodology</vt:lpstr>
      <vt:lpstr>Flow diagram of the system</vt:lpstr>
      <vt:lpstr>Use case diagram</vt:lpstr>
      <vt:lpstr>Proposed Architecture Model</vt:lpstr>
      <vt:lpstr>Implementation</vt:lpstr>
      <vt:lpstr>Dataset description</vt:lpstr>
      <vt:lpstr>Result Analysis</vt:lpstr>
      <vt:lpstr>Result Analysis</vt:lpstr>
      <vt:lpstr>Result Analysis</vt:lpstr>
      <vt:lpstr>Snapshot of the GUI</vt:lpstr>
      <vt:lpstr>Snapshot of the GUI</vt:lpstr>
      <vt:lpstr>Snapshot of the GUI</vt:lpstr>
      <vt:lpstr>Snapshot of the GUI</vt:lpstr>
      <vt:lpstr>Snapshot of the GUI</vt:lpstr>
      <vt:lpstr>Snapshot of the GUI</vt:lpstr>
      <vt:lpstr>Snapshot of the GUI</vt:lpstr>
      <vt:lpstr>Advantages of the project </vt:lpstr>
      <vt:lpstr>Conclusions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on:</dc:title>
  <dc:creator>Windows User</dc:creator>
  <cp:lastModifiedBy>Touhid Islam</cp:lastModifiedBy>
  <cp:revision>68</cp:revision>
  <dcterms:created xsi:type="dcterms:W3CDTF">2021-11-21T08:17:27Z</dcterms:created>
  <dcterms:modified xsi:type="dcterms:W3CDTF">2022-04-09T08:55:04Z</dcterms:modified>
</cp:coreProperties>
</file>