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D3C2-873A-1F24-0780-16B6B7FF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D6D43-F7B3-CDAB-950D-C19166F9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445B-6128-F8C8-1E1D-D600C058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7180-CB9D-7ADC-1B3E-F50FCC29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0E12-B633-B400-9324-04A557B8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7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9E4B-5E58-4495-74DF-0C19FEDF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54D8-C5CC-ECD9-0798-3BA71A01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8E8D-69FA-7805-9A4B-5F453EF9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8A14-D030-2102-96B6-F730FEDF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459A-E9FA-592F-72DB-9F59AF4E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79ACA-9515-CE8F-128B-BF45C513A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42A3-CFBE-5C74-C6B6-F1FB2316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5D8F-8ACD-ADEE-115F-079928B5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FACE-C48E-A560-79BE-43787681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7E5E-2955-CC00-052F-4ACC531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310B-9C00-01A3-0143-956BA55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B703-72F7-17C8-ADBB-0371F0FA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0A66-E499-4E9D-0A90-08E84DC8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68A0-7CB9-A900-4DFF-78CF5186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759B-7F1C-C99B-149A-6D25E9B9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3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BA1-E34C-AEAF-1E4E-3792935A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A5CE5-E94F-9538-A3D5-6B3241C4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D01A-6374-E5FB-2F96-8797192D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E703-A939-3DB4-FDB1-39582BA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7575-751F-33B2-5239-644C390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3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8F6E-EAF8-5295-571C-FA0EC3E6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3146-2088-9C34-6FEF-7D9A0E9C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7565-99C0-1597-8626-CAA66CEB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81599-15EB-E8C4-FEDA-1F969AC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023B-CD56-E652-A110-0BA3E1F0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97D95-46D8-20DE-8B1E-04917C6E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9AF4-820E-D59A-0366-346A38E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B4F9-533F-2261-D2BD-3E029750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3ACB-314A-9E10-8DCB-422D51B6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ADCB-F9F2-44A2-74AE-EB1EA0C6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56B4C-D40C-2A21-CB31-B15C9C0A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0882C-DDA4-90D2-4BFB-5FC56A3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00DE0-FF4A-C6F3-3C73-BC1FBD33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21644-B670-7DC9-D868-74F7AEAE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B825-314C-69C1-EF37-F47161D1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97389-7BF2-BF57-3C6C-61412B3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52A22-7438-74B4-2D7A-8216899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E326-5975-8E7B-0E14-B5D477F1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1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BFC56-605F-7A1A-DAB2-3BDB523A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E0FDD-77D0-CF1F-293E-37939319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75D4-A849-0796-9D25-97BEC268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7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975-7557-03A9-9D9F-644D8E4E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7C52-5718-F000-6C55-74CCA08C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E08C-D9E9-C9A0-B64A-F12C1FAC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1AEF-5D36-9257-E441-66B42C52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DB15-50E6-07CB-A75F-14C4C175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8495-266B-9D20-A8A6-6F17FBF0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3A72-5578-5F9B-FF3F-31CA79A8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9459A-A235-9C2C-7BD7-59AA92AE2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83C5-CAA7-8AC9-F187-771E6683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9B42-6918-6F46-B67F-DBE1A1DB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E78A-7B22-B784-84B8-714339BD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F70A-A8EA-3525-F65E-042AF1BB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F8E0D-436F-59D2-B430-4D21236C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B97E6-D176-1200-EC2C-CBB7E132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43ED-EB2A-33BE-6BE4-622B9BBB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C582-345D-46E0-BDF3-5B03DDBE3928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59EF-3EDE-709F-0FDB-083294B7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6935-920B-4543-9296-CB5030B6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8A84-131D-4A21-BFA8-CFC0C626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0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99C2-6A77-DE3D-1424-38D90957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5814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LEAF RECOGNITION SYSTEM FOR PLANT SPECIES IDENTIFICATION</a:t>
            </a:r>
            <a:endParaRPr lang="en-IN" sz="44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3C624-7F2C-5864-6BB1-E06792D4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b="1" dirty="0">
                <a:solidFill>
                  <a:schemeClr val="accent2"/>
                </a:solidFill>
              </a:rPr>
              <a:t>Parthiv</a:t>
            </a:r>
            <a:r>
              <a:rPr lang="en-IN" dirty="0">
                <a:solidFill>
                  <a:schemeClr val="accent2"/>
                </a:solidFill>
              </a:rPr>
              <a:t> </a:t>
            </a:r>
            <a:r>
              <a:rPr lang="en-IN" b="1" dirty="0">
                <a:solidFill>
                  <a:schemeClr val="accent2"/>
                </a:solidFill>
              </a:rPr>
              <a:t>– 2022BCS0073</a:t>
            </a:r>
          </a:p>
          <a:p>
            <a:pPr algn="r"/>
            <a:r>
              <a:rPr lang="en-IN" b="1" dirty="0" err="1">
                <a:solidFill>
                  <a:schemeClr val="accent2"/>
                </a:solidFill>
              </a:rPr>
              <a:t>Shoury</a:t>
            </a:r>
            <a:r>
              <a:rPr lang="en-IN" b="1" dirty="0">
                <a:solidFill>
                  <a:schemeClr val="accent2"/>
                </a:solidFill>
              </a:rPr>
              <a:t> – 2022BCS0217 </a:t>
            </a:r>
          </a:p>
          <a:p>
            <a:pPr algn="r"/>
            <a:r>
              <a:rPr lang="en-IN" b="1" dirty="0">
                <a:solidFill>
                  <a:schemeClr val="accent2"/>
                </a:solidFill>
              </a:rPr>
              <a:t>Sai Teja – 2022BCS0106</a:t>
            </a:r>
          </a:p>
          <a:p>
            <a:pPr algn="r"/>
            <a:r>
              <a:rPr lang="en-IN" b="1" dirty="0">
                <a:solidFill>
                  <a:schemeClr val="accent2"/>
                </a:solidFill>
              </a:rPr>
              <a:t>Rohan – 2022BCD0058</a:t>
            </a:r>
          </a:p>
          <a:p>
            <a:pPr algn="r"/>
            <a:r>
              <a:rPr lang="en-IN" b="1" dirty="0">
                <a:solidFill>
                  <a:schemeClr val="accent2"/>
                </a:solidFill>
              </a:rPr>
              <a:t>Varun – 2022BCS0094 </a:t>
            </a:r>
          </a:p>
          <a:p>
            <a:pPr algn="r"/>
            <a:r>
              <a:rPr lang="en-IN" b="1" dirty="0">
                <a:solidFill>
                  <a:schemeClr val="accent2"/>
                </a:solidFill>
              </a:rPr>
              <a:t> Mohan – 2022BCS0142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82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4A4B-78DB-69A1-A019-9201D153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015E-5AEF-7975-26AD-C8D438CE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Conclusion:</a:t>
            </a:r>
            <a:endParaRPr lang="en-US" dirty="0"/>
          </a:p>
          <a:p>
            <a:pPr lvl="1"/>
            <a:r>
              <a:rPr lang="en-US" dirty="0"/>
              <a:t>Successfully preprocessed and cleaned the Flavia dataset.</a:t>
            </a:r>
          </a:p>
          <a:p>
            <a:pPr lvl="1"/>
            <a:r>
              <a:rPr lang="en-US" dirty="0"/>
              <a:t>Implemented essential steps like filtering, segmentation, and augmentation for better model accuracy.</a:t>
            </a:r>
          </a:p>
          <a:p>
            <a:pPr lvl="1"/>
            <a:r>
              <a:rPr lang="en-US" dirty="0"/>
              <a:t>The dataset is now ready for </a:t>
            </a:r>
            <a:r>
              <a:rPr lang="en-US" b="1" dirty="0"/>
              <a:t>feature extraction and model training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Extract shape, color, and texture features.</a:t>
            </a:r>
          </a:p>
          <a:p>
            <a:pPr lvl="1"/>
            <a:r>
              <a:rPr lang="en-US" dirty="0"/>
              <a:t>Build and train a </a:t>
            </a:r>
            <a:r>
              <a:rPr lang="en-US" b="1" dirty="0"/>
              <a:t>Convolutional Neural Network (CNN)</a:t>
            </a:r>
            <a:r>
              <a:rPr lang="en-US" dirty="0"/>
              <a:t> for leaf classification.</a:t>
            </a:r>
          </a:p>
          <a:p>
            <a:pPr lvl="1"/>
            <a:r>
              <a:rPr lang="en-US" dirty="0"/>
              <a:t>Evaluate model performance using </a:t>
            </a:r>
            <a:r>
              <a:rPr lang="en-US" b="1" dirty="0"/>
              <a:t>accuracy, precision, recall, and F1-score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73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978-009A-8F17-36CD-C37FFC3A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Contribution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625C82F-4FA0-1858-591D-E8C2C6D95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888994"/>
              </p:ext>
            </p:extLst>
          </p:nvPr>
        </p:nvGraphicFramePr>
        <p:xfrm>
          <a:off x="838200" y="1825625"/>
          <a:ext cx="10515600" cy="376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47475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22427451"/>
                    </a:ext>
                  </a:extLst>
                </a:gridCol>
              </a:tblGrid>
              <a:tr h="53841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47453"/>
                  </a:ext>
                </a:extLst>
              </a:tr>
              <a:tr h="53841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PARTHIV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85605"/>
                  </a:ext>
                </a:extLst>
              </a:tr>
              <a:tr h="53841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SHOURY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84139"/>
                  </a:ext>
                </a:extLst>
              </a:tr>
              <a:tr h="53841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SAI TEJA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32710"/>
                  </a:ext>
                </a:extLst>
              </a:tr>
              <a:tr h="53841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VARUN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17171"/>
                  </a:ext>
                </a:extLst>
              </a:tr>
              <a:tr h="53841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3634"/>
                  </a:ext>
                </a:extLst>
              </a:tr>
              <a:tr h="53841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085-3D2A-505F-80A6-E3935B73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5FCB9-A234-7AE3-B858-CFB81092E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29"/>
            <a:ext cx="71729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Flavia Leaf Dataset – [Kaggle Dataset Link]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Documentation – Image Processing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 – Data Augmentation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 – NumPy, Matplotlib, Scikit-learn</a:t>
            </a:r>
          </a:p>
        </p:txBody>
      </p:sp>
    </p:spTree>
    <p:extLst>
      <p:ext uri="{BB962C8B-B14F-4D97-AF65-F5344CB8AC3E}">
        <p14:creationId xmlns:p14="http://schemas.microsoft.com/office/powerpoint/2010/main" val="24186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B5A4-734B-FDA1-44FE-2DF506DB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2A86-575D-EDBD-FCEA-F1762DAA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Introduction: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Identifying plant species manually requires expert knowledge and is time-consuming.</a:t>
            </a:r>
          </a:p>
          <a:p>
            <a:pPr lvl="1"/>
            <a:r>
              <a:rPr lang="en-US" sz="2000" dirty="0"/>
              <a:t>With the help of </a:t>
            </a:r>
            <a:r>
              <a:rPr lang="en-US" sz="2000" b="1" dirty="0"/>
              <a:t>computer vision</a:t>
            </a:r>
            <a:r>
              <a:rPr lang="en-US" sz="2000" dirty="0"/>
              <a:t>, plants can be identified automatically using </a:t>
            </a:r>
            <a:r>
              <a:rPr lang="en-US" sz="2000" b="1" dirty="0"/>
              <a:t>leaf images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Leaf shape, color, vein pattern, and texture provide unique species-specific characteristics.</a:t>
            </a:r>
          </a:p>
          <a:p>
            <a:pPr lvl="1"/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Objective: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To develop an efficient </a:t>
            </a:r>
            <a:r>
              <a:rPr lang="en-US" sz="2000" b="1" dirty="0"/>
              <a:t>plant species identification system</a:t>
            </a:r>
            <a:r>
              <a:rPr lang="en-US" sz="2000" dirty="0"/>
              <a:t> using deep learning techniques supported by </a:t>
            </a:r>
            <a:r>
              <a:rPr lang="en-US" sz="2000" b="1" dirty="0"/>
              <a:t>OpenCV</a:t>
            </a:r>
            <a:r>
              <a:rPr lang="en-US" sz="2000" dirty="0"/>
              <a:t> and </a:t>
            </a:r>
            <a:r>
              <a:rPr lang="en-US" sz="2000" b="1" dirty="0"/>
              <a:t>image preprocessing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 analyze leaf characteristics such as </a:t>
            </a:r>
            <a:r>
              <a:rPr lang="en-US" sz="2000" b="1" dirty="0"/>
              <a:t>shape, color, texture, and vein structure</a:t>
            </a:r>
            <a:r>
              <a:rPr lang="en-US" sz="2000" dirty="0"/>
              <a:t> for accurate classification.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468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5660-C4EE-C89E-F21E-7CFD0263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5EDE-57F0-740D-C7B5-BD06D867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Dataset Used:</a:t>
            </a:r>
            <a:endParaRPr lang="en-US" sz="2000" dirty="0"/>
          </a:p>
          <a:p>
            <a:pPr lvl="1"/>
            <a:r>
              <a:rPr lang="en-US" sz="2000" b="1" dirty="0"/>
              <a:t>Flavia Leaf Dataset</a:t>
            </a:r>
            <a:r>
              <a:rPr lang="en-US" sz="2000" dirty="0"/>
              <a:t> (from Kaggle)</a:t>
            </a:r>
          </a:p>
          <a:p>
            <a:pPr lvl="1"/>
            <a:r>
              <a:rPr lang="en-US" sz="2000" dirty="0"/>
              <a:t>Contains approximately </a:t>
            </a:r>
            <a:r>
              <a:rPr lang="en-US" sz="2000" b="1" dirty="0"/>
              <a:t>2000 high-quality leaf images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Each image has a resolution of </a:t>
            </a:r>
            <a:r>
              <a:rPr lang="en-US" sz="2000" b="1" dirty="0"/>
              <a:t>1600 × 1200 pixels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Captured under controlled lighting conditions.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Features:</a:t>
            </a:r>
            <a:endParaRPr lang="en-US" sz="2000" dirty="0"/>
          </a:p>
          <a:p>
            <a:pPr lvl="1"/>
            <a:r>
              <a:rPr lang="en-US" sz="2000" dirty="0"/>
              <a:t>Includes multiple plant species.</a:t>
            </a:r>
          </a:p>
          <a:p>
            <a:pPr lvl="1"/>
            <a:r>
              <a:rPr lang="en-US" sz="2000" dirty="0"/>
              <a:t>Provides clear leaf edges and vein patterns — ideal for feature extraction.</a:t>
            </a:r>
          </a:p>
          <a:p>
            <a:pPr lvl="1"/>
            <a:r>
              <a:rPr lang="en-US" sz="2000" dirty="0"/>
              <a:t>Used for image classification and shape-based plant recognition research.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2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1D89-E4B9-125D-A24B-94D22B07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1325563"/>
          </a:xfrm>
        </p:spPr>
        <p:txBody>
          <a:bodyPr/>
          <a:lstStyle/>
          <a:p>
            <a:r>
              <a:rPr lang="en-IN" b="1" dirty="0"/>
              <a:t>Data Preprocessing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A5082-065C-77A5-943B-C7923A10C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5" y="1614168"/>
            <a:ext cx="4906297" cy="4878707"/>
          </a:xfrm>
        </p:spPr>
      </p:pic>
    </p:spTree>
    <p:extLst>
      <p:ext uri="{BB962C8B-B14F-4D97-AF65-F5344CB8AC3E}">
        <p14:creationId xmlns:p14="http://schemas.microsoft.com/office/powerpoint/2010/main" val="315357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B43-AB41-3D8A-0C1F-D0AE0BC6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Image Loading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D892-4C2C-571A-EE99-BEDA3C6E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Description:</a:t>
            </a:r>
            <a:endParaRPr lang="en-US" sz="2000" dirty="0"/>
          </a:p>
          <a:p>
            <a:pPr lvl="1"/>
            <a:r>
              <a:rPr lang="en-US" sz="2000" dirty="0"/>
              <a:t>Images are loaded from Google Drive using the </a:t>
            </a:r>
            <a:r>
              <a:rPr lang="en-US" sz="2000" b="1" dirty="0"/>
              <a:t>cv2</a:t>
            </a:r>
            <a:r>
              <a:rPr lang="en-US" sz="2000" dirty="0"/>
              <a:t> package.</a:t>
            </a:r>
          </a:p>
          <a:p>
            <a:pPr lvl="1"/>
            <a:r>
              <a:rPr lang="en-US" sz="2000" dirty="0"/>
              <a:t>Only valid image formats (JPG, PNG, JPEG) are considered.</a:t>
            </a:r>
          </a:p>
          <a:p>
            <a:pPr lvl="1"/>
            <a:r>
              <a:rPr lang="en-US" sz="2000" dirty="0"/>
              <a:t>Corrupted or unreadable files are automatically skipped.</a:t>
            </a:r>
          </a:p>
          <a:p>
            <a:pPr marL="0" indent="0">
              <a:buNone/>
            </a:pPr>
            <a:r>
              <a:rPr lang="en-US" sz="2000" b="1" dirty="0"/>
              <a:t>Purpose:</a:t>
            </a:r>
            <a:endParaRPr lang="en-US" sz="2000" dirty="0"/>
          </a:p>
          <a:p>
            <a:pPr lvl="1"/>
            <a:r>
              <a:rPr lang="en-US" sz="2000" dirty="0"/>
              <a:t>Ensure the dataset is consistent and free from damaged or irrelevant data.</a:t>
            </a:r>
          </a:p>
          <a:p>
            <a:pPr marL="0" indent="0">
              <a:buNone/>
            </a:pPr>
            <a:r>
              <a:rPr lang="en-US" sz="2000" b="1" dirty="0"/>
              <a:t>code snippet :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4780F-0827-F14C-A8A9-67FF34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09" y="4221040"/>
            <a:ext cx="8911713" cy="18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D58-8B9D-8C01-3139-8C601FEF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Image Resizing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E36-6FB0-3A8C-82CF-DA6D0576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Steps: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Each image is resized to </a:t>
            </a:r>
            <a:r>
              <a:rPr lang="en-US" b="1" dirty="0"/>
              <a:t>128×128 pixels</a:t>
            </a:r>
            <a:r>
              <a:rPr lang="en-US" dirty="0"/>
              <a:t> for uniformity.</a:t>
            </a:r>
          </a:p>
          <a:p>
            <a:pPr lvl="1"/>
            <a:r>
              <a:rPr lang="en-US" dirty="0"/>
              <a:t>Pixel values are </a:t>
            </a:r>
            <a:r>
              <a:rPr lang="en-US" b="1" dirty="0"/>
              <a:t>normalized to [0,1]</a:t>
            </a:r>
            <a:r>
              <a:rPr lang="en-US" dirty="0"/>
              <a:t> to stabilize training and speed up convergence.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Why Important: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Deep learning models expect fixed-size inputs.</a:t>
            </a:r>
          </a:p>
          <a:p>
            <a:pPr lvl="1"/>
            <a:r>
              <a:rPr lang="en-US" dirty="0"/>
              <a:t>Normalization helps the network learn efficiently and prevents numerical instability.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20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7CFE-15BA-6F19-C90F-8821643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Noise Removal and Contrast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02A8-C870-2F68-992D-CB351B55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Noise Removal (Filtering):</a:t>
            </a:r>
          </a:p>
          <a:p>
            <a:pPr lvl="1"/>
            <a:r>
              <a:rPr lang="en-IN" dirty="0"/>
              <a:t>Gaussian filter applied to smooth edges and remove random pixel noise.</a:t>
            </a:r>
          </a:p>
          <a:p>
            <a:pPr marL="0" indent="0">
              <a:buNone/>
            </a:pPr>
            <a:r>
              <a:rPr lang="en-IN" sz="2400" b="1" dirty="0"/>
              <a:t>Contrast Enhancement (CLAHE):</a:t>
            </a:r>
            <a:endParaRPr lang="en-IN" sz="2400" dirty="0"/>
          </a:p>
          <a:p>
            <a:pPr lvl="1"/>
            <a:r>
              <a:rPr lang="en-IN" b="1" dirty="0"/>
              <a:t>CLAHE (</a:t>
            </a:r>
            <a:r>
              <a:rPr lang="en-IN" dirty="0"/>
              <a:t>Contrast Limited Adaptive Histogram Equalization</a:t>
            </a:r>
            <a:r>
              <a:rPr lang="en-IN" b="1" dirty="0"/>
              <a:t>)</a:t>
            </a:r>
            <a:r>
              <a:rPr lang="en-IN" dirty="0"/>
              <a:t> improves local 	contrast and reveals fine leaf vein details.</a:t>
            </a:r>
          </a:p>
          <a:p>
            <a:pPr marL="0" indent="0">
              <a:buNone/>
            </a:pPr>
            <a:r>
              <a:rPr lang="en-IN" sz="2400" b="1" dirty="0"/>
              <a:t>Outcome:</a:t>
            </a:r>
            <a:endParaRPr lang="en-IN" sz="2400" dirty="0"/>
          </a:p>
          <a:p>
            <a:pPr lvl="1"/>
            <a:r>
              <a:rPr lang="en-IN" sz="2000" dirty="0"/>
              <a:t>     </a:t>
            </a:r>
            <a:r>
              <a:rPr lang="en-IN" dirty="0"/>
              <a:t>Sharper leaf edges, enhanced textures, and improved feature visibility.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11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441E-BCD9-2D76-D820-C32702F1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Background Removal (Segmentation)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49EF-08FA-CD14-BD44-5EA135DE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Process:</a:t>
            </a:r>
            <a:endParaRPr lang="en-US" sz="2400" dirty="0"/>
          </a:p>
          <a:p>
            <a:pPr lvl="1"/>
            <a:r>
              <a:rPr lang="en-US" dirty="0"/>
              <a:t>Convert image to grayscale.</a:t>
            </a:r>
          </a:p>
          <a:p>
            <a:pPr lvl="1"/>
            <a:r>
              <a:rPr lang="en-US" dirty="0"/>
              <a:t>Apply </a:t>
            </a:r>
            <a:r>
              <a:rPr lang="en-US" b="1" dirty="0"/>
              <a:t>Otsu’s thresholding</a:t>
            </a:r>
            <a:r>
              <a:rPr lang="en-US" dirty="0"/>
              <a:t> to create a binary mask separating leaf and background.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median filtering</a:t>
            </a:r>
            <a:r>
              <a:rPr lang="en-US" dirty="0"/>
              <a:t> to refine mask and keep only the leaf region.</a:t>
            </a:r>
          </a:p>
          <a:p>
            <a:pPr marL="0" indent="0">
              <a:buNone/>
            </a:pPr>
            <a:r>
              <a:rPr lang="en-US" sz="2400" b="1" dirty="0"/>
              <a:t>Purpose:</a:t>
            </a:r>
            <a:endParaRPr lang="en-US" sz="2400" dirty="0"/>
          </a:p>
          <a:p>
            <a:pPr lvl="1"/>
            <a:r>
              <a:rPr lang="en-US" dirty="0"/>
              <a:t>Remove background noise so the model focuses purely on the </a:t>
            </a:r>
            <a:r>
              <a:rPr lang="en-US" b="1" dirty="0"/>
              <a:t>Region of Interest (ROI)</a:t>
            </a:r>
            <a:r>
              <a:rPr lang="en-US" dirty="0"/>
              <a:t> — the leaf.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940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2772-94E5-8072-2548-7B33BB9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Augmentation and Dataset Split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C7FC-73D2-1341-D205-EF59618A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Data Augmentation:</a:t>
            </a:r>
            <a:endParaRPr lang="en-IN" sz="2400" dirty="0"/>
          </a:p>
          <a:p>
            <a:pPr lvl="1"/>
            <a:r>
              <a:rPr lang="en-IN" dirty="0"/>
              <a:t>Random rotations, zooms, flips, and shifts are applied using </a:t>
            </a:r>
            <a:r>
              <a:rPr lang="en-IN" b="1" dirty="0" err="1"/>
              <a:t>Keras</a:t>
            </a:r>
            <a:r>
              <a:rPr lang="en-IN" b="1" dirty="0"/>
              <a:t> </a:t>
            </a:r>
            <a:r>
              <a:rPr lang="en-IN" b="1" dirty="0" err="1"/>
              <a:t>ImageDataGenerator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Helps the model generalize better and reduces overfitting.</a:t>
            </a:r>
          </a:p>
          <a:p>
            <a:pPr marL="0" indent="0">
              <a:buNone/>
            </a:pPr>
            <a:r>
              <a:rPr lang="en-IN" sz="2400" b="1" dirty="0"/>
              <a:t>Train–Validation–Test Split:</a:t>
            </a:r>
            <a:endParaRPr lang="en-IN" sz="2400" dirty="0"/>
          </a:p>
          <a:p>
            <a:pPr lvl="1"/>
            <a:r>
              <a:rPr lang="en-IN" dirty="0"/>
              <a:t>70% → Training</a:t>
            </a:r>
          </a:p>
          <a:p>
            <a:pPr lvl="1"/>
            <a:r>
              <a:rPr lang="en-IN" dirty="0"/>
              <a:t>15% → Validation</a:t>
            </a:r>
          </a:p>
          <a:p>
            <a:pPr lvl="1"/>
            <a:r>
              <a:rPr lang="en-IN" dirty="0"/>
              <a:t>15% → Testing</a:t>
            </a:r>
          </a:p>
          <a:p>
            <a:pPr lvl="1"/>
            <a:r>
              <a:rPr lang="en-IN" dirty="0"/>
              <a:t>Ensures balanced and unbiased evaluation of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34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LEAF RECOGNITION SYSTEM FOR PLANT SPECIES IDENTIFICATION</vt:lpstr>
      <vt:lpstr>Introduction and Objective</vt:lpstr>
      <vt:lpstr>Dataset Overview</vt:lpstr>
      <vt:lpstr>Data Preprocessing Flowchart</vt:lpstr>
      <vt:lpstr>Image Loading &amp; Data Cleaning</vt:lpstr>
      <vt:lpstr>Image Resizing and Normalization</vt:lpstr>
      <vt:lpstr>Noise Removal and Contrast Enhancement</vt:lpstr>
      <vt:lpstr>Background Removal (Segmentation)</vt:lpstr>
      <vt:lpstr>Data Augmentation and Dataset Split</vt:lpstr>
      <vt:lpstr>Conclusion and Next Steps</vt:lpstr>
      <vt:lpstr>Team Contribution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Parthiv Reddy Pelluru</dc:creator>
  <cp:lastModifiedBy>Parthiv Reddy Pelluru</cp:lastModifiedBy>
  <cp:revision>1</cp:revision>
  <dcterms:created xsi:type="dcterms:W3CDTF">2025-10-06T18:28:47Z</dcterms:created>
  <dcterms:modified xsi:type="dcterms:W3CDTF">2025-10-06T18:29:28Z</dcterms:modified>
</cp:coreProperties>
</file>