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E29E08-5257-4BC5-A793-C9D856C84DD4}">
  <a:tblStyle styleId="{9AE29E08-5257-4BC5-A793-C9D856C84D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0f81d2c2a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0f81d2c2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700">
                <a:solidFill>
                  <a:schemeClr val="dk1"/>
                </a:solidFill>
              </a:rPr>
              <a:t>Reservoir Hyperparameters:</a:t>
            </a:r>
            <a:endParaRPr sz="700">
              <a:solidFill>
                <a:schemeClr val="dk1"/>
              </a:solidFill>
            </a:endParaRPr>
          </a:p>
          <a:p>
            <a:pPr marL="457200" lvl="0" indent="-273050" algn="l" rtl="0">
              <a:spcBef>
                <a:spcPts val="0"/>
              </a:spcBef>
              <a:spcAft>
                <a:spcPts val="0"/>
              </a:spcAft>
              <a:buClr>
                <a:schemeClr val="dk1"/>
              </a:buClr>
              <a:buSzPts val="700"/>
              <a:buChar char="-"/>
            </a:pPr>
            <a:r>
              <a:rPr lang="en" sz="700">
                <a:solidFill>
                  <a:schemeClr val="dk1"/>
                </a:solidFill>
              </a:rPr>
              <a:t>100-500 neurons</a:t>
            </a:r>
            <a:endParaRPr sz="500">
              <a:solidFill>
                <a:schemeClr val="dk1"/>
              </a:solidFill>
            </a:endParaRPr>
          </a:p>
          <a:p>
            <a:pPr marL="457200" lvl="0" indent="-273050" algn="l" rtl="0">
              <a:spcBef>
                <a:spcPts val="0"/>
              </a:spcBef>
              <a:spcAft>
                <a:spcPts val="0"/>
              </a:spcAft>
              <a:buClr>
                <a:schemeClr val="dk1"/>
              </a:buClr>
              <a:buSzPts val="700"/>
              <a:buChar char="-"/>
            </a:pPr>
            <a:r>
              <a:rPr lang="en" sz="700">
                <a:solidFill>
                  <a:schemeClr val="dk1"/>
                </a:solidFill>
              </a:rPr>
              <a:t>Leak = 0.1</a:t>
            </a:r>
            <a:endParaRPr sz="700">
              <a:solidFill>
                <a:schemeClr val="dk1"/>
              </a:solidFill>
            </a:endParaRPr>
          </a:p>
          <a:p>
            <a:pPr marL="457200" lvl="0" indent="-273050" algn="l" rtl="0">
              <a:spcBef>
                <a:spcPts val="0"/>
              </a:spcBef>
              <a:spcAft>
                <a:spcPts val="0"/>
              </a:spcAft>
              <a:buClr>
                <a:schemeClr val="dk1"/>
              </a:buClr>
              <a:buSzPts val="700"/>
              <a:buChar char="-"/>
            </a:pPr>
            <a:r>
              <a:rPr lang="en" sz="700">
                <a:solidFill>
                  <a:schemeClr val="dk1"/>
                </a:solidFill>
              </a:rPr>
              <a:t>Noise = 0.02</a:t>
            </a:r>
            <a:endParaRPr sz="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0f81d2c2a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0f81d2c2a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0f81d2c2a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0f81d2c2a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0f81d2c2a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0f81d2c2a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0f81d2c2a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0f81d2c2a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0f81d2c2a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0f81d2c2a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0f81d2c2a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0f81d2c2a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0f81d2c2a_5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0f81d2c2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f4eea33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f4eea33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DeepESN: </a:t>
            </a:r>
            <a:endParaRPr/>
          </a:p>
          <a:p>
            <a:pPr marL="457200" lvl="0" indent="-298450" algn="l" rtl="0">
              <a:spcBef>
                <a:spcPts val="0"/>
              </a:spcBef>
              <a:spcAft>
                <a:spcPts val="0"/>
              </a:spcAft>
              <a:buSzPts val="1100"/>
              <a:buChar char="●"/>
            </a:pPr>
            <a:r>
              <a:rPr lang="en"/>
              <a:t>Deep learning version of ESN introduce in 2017: Gallicchio, Claudio, Alessio Micheli, and Luca Pedrelli. "Deep reservoir computing: A critical experimental analysis." Neurocomputing 268 (2017): 87-99.</a:t>
            </a:r>
            <a:endParaRPr/>
          </a:p>
          <a:p>
            <a:pPr marL="457200" lvl="0" indent="-298450" algn="l" rtl="0">
              <a:spcBef>
                <a:spcPts val="0"/>
              </a:spcBef>
              <a:spcAft>
                <a:spcPts val="0"/>
              </a:spcAft>
              <a:buClr>
                <a:schemeClr val="dk1"/>
              </a:buClr>
              <a:buSzPts val="1100"/>
              <a:buChar char="●"/>
            </a:pPr>
            <a:r>
              <a:rPr lang="en">
                <a:solidFill>
                  <a:schemeClr val="dk1"/>
                </a:solidFill>
              </a:rPr>
              <a:t>Efficiently trained deep network </a:t>
            </a:r>
            <a:endParaRPr>
              <a:solidFill>
                <a:schemeClr val="dk1"/>
              </a:solidFill>
            </a:endParaRPr>
          </a:p>
          <a:p>
            <a:pPr marL="457200" lvl="0" indent="-298450" algn="l" rtl="0">
              <a:spcBef>
                <a:spcPts val="0"/>
              </a:spcBef>
              <a:spcAft>
                <a:spcPts val="0"/>
              </a:spcAft>
              <a:buSzPts val="1100"/>
              <a:buChar char="●"/>
            </a:pPr>
            <a:r>
              <a:rPr lang="en"/>
              <a:t>Add capacity to learn abstract, complex features to ESN</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Input layer, dynamic stacking reservoirs and output layer</a:t>
            </a:r>
            <a:endParaRPr/>
          </a:p>
          <a:p>
            <a:pPr marL="914400" lvl="1" indent="-298450" algn="l" rtl="0">
              <a:spcBef>
                <a:spcPts val="0"/>
              </a:spcBef>
              <a:spcAft>
                <a:spcPts val="0"/>
              </a:spcAft>
              <a:buSzPts val="1100"/>
              <a:buChar char="○"/>
            </a:pPr>
            <a:r>
              <a:rPr lang="en"/>
              <a:t>Output of one layer is input of the next layer</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Figure shows different architectures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f4eea330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f4eea330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Combined with reinforcement learning:</a:t>
            </a:r>
            <a:endParaRPr/>
          </a:p>
          <a:p>
            <a:pPr marL="457200" lvl="0" indent="-298450" algn="l" rtl="0">
              <a:spcBef>
                <a:spcPts val="0"/>
              </a:spcBef>
              <a:spcAft>
                <a:spcPts val="0"/>
              </a:spcAft>
              <a:buSzPts val="1100"/>
              <a:buChar char="●"/>
            </a:pPr>
            <a:r>
              <a:rPr lang="en"/>
              <a:t>Potential to combine the two to create a trading strategy</a:t>
            </a:r>
            <a:endParaRPr/>
          </a:p>
          <a:p>
            <a:pPr marL="914400" lvl="1" indent="-298450" algn="l" rtl="0">
              <a:spcBef>
                <a:spcPts val="0"/>
              </a:spcBef>
              <a:spcAft>
                <a:spcPts val="0"/>
              </a:spcAft>
              <a:buSzPts val="1100"/>
              <a:buChar char="○"/>
            </a:pPr>
            <a:r>
              <a:rPr lang="en"/>
              <a:t>Chaotic time-series events actions taken based on that to maximise the reward and therefore profit</a:t>
            </a:r>
            <a:endParaRPr/>
          </a:p>
          <a:p>
            <a:pPr marL="914400" lvl="1" indent="-298450" algn="l" rtl="0">
              <a:spcBef>
                <a:spcPts val="0"/>
              </a:spcBef>
              <a:spcAft>
                <a:spcPts val="0"/>
              </a:spcAft>
              <a:buSzPts val="1100"/>
              <a:buChar char="○"/>
            </a:pPr>
            <a:r>
              <a:rPr lang="en"/>
              <a:t>Example:</a:t>
            </a:r>
            <a:endParaRPr/>
          </a:p>
          <a:p>
            <a:pPr marL="1371600" lvl="2" indent="-298450" algn="l" rtl="0">
              <a:spcBef>
                <a:spcPts val="0"/>
              </a:spcBef>
              <a:spcAft>
                <a:spcPts val="0"/>
              </a:spcAft>
              <a:buSzPts val="1100"/>
              <a:buChar char="■"/>
            </a:pPr>
            <a:r>
              <a:rPr lang="en"/>
              <a:t>SARSA update: can look ahead more than one step to incorporate future rewards (Szita, István, Viktor Gyenes, and András Lőrincz. "Reinforcement learning with echo state networks." In International Conference on Artificial Neural Networks, pp. 830-839. Springer, Berlin, Heidelberg, 2006.)</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08fd24823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208fd24823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0f81d2c2a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0f81d2c2a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Quantum ESN:</a:t>
            </a:r>
            <a:endParaRPr/>
          </a:p>
          <a:p>
            <a:pPr marL="457200" lvl="0" indent="-298450" algn="l" rtl="0">
              <a:spcBef>
                <a:spcPts val="0"/>
              </a:spcBef>
              <a:spcAft>
                <a:spcPts val="0"/>
              </a:spcAft>
              <a:buSzPts val="1100"/>
              <a:buChar char="●"/>
            </a:pPr>
            <a:r>
              <a:rPr lang="en"/>
              <a:t>Take advantage of features of Quantum computing to address drawbacks of traditional NN:</a:t>
            </a:r>
            <a:endParaRPr/>
          </a:p>
          <a:p>
            <a:pPr marL="914400" lvl="1" indent="-298450" algn="l" rtl="0">
              <a:spcBef>
                <a:spcPts val="0"/>
              </a:spcBef>
              <a:spcAft>
                <a:spcPts val="0"/>
              </a:spcAft>
              <a:buSzPts val="1100"/>
              <a:buChar char="○"/>
            </a:pPr>
            <a:r>
              <a:rPr lang="en"/>
              <a:t>Limited memory capacity</a:t>
            </a:r>
            <a:endParaRPr/>
          </a:p>
          <a:p>
            <a:pPr marL="914400" lvl="1" indent="-298450" algn="l" rtl="0">
              <a:spcBef>
                <a:spcPts val="0"/>
              </a:spcBef>
              <a:spcAft>
                <a:spcPts val="0"/>
              </a:spcAft>
              <a:buSzPts val="1100"/>
              <a:buChar char="○"/>
            </a:pPr>
            <a:r>
              <a:rPr lang="en"/>
              <a:t>Forgetting while learning new information</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Real number input goes through input layer and converted from real to quantum state</a:t>
            </a:r>
            <a:endParaRPr/>
          </a:p>
          <a:p>
            <a:pPr marL="457200" lvl="0" indent="-298450" algn="l" rtl="0">
              <a:spcBef>
                <a:spcPts val="0"/>
              </a:spcBef>
              <a:spcAft>
                <a:spcPts val="0"/>
              </a:spcAft>
              <a:buSzPts val="1100"/>
              <a:buChar char="●"/>
            </a:pPr>
            <a:r>
              <a:rPr lang="en"/>
              <a:t>Neurons in the reservoir are based on qubit neurons and remain sparsely connected</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Prediction accuracy improved by 30% on time series prediction tasks</a:t>
            </a:r>
            <a:endParaRPr/>
          </a:p>
          <a:p>
            <a:pPr marL="457200" lvl="0" indent="-298450" algn="l" rtl="0">
              <a:spcBef>
                <a:spcPts val="0"/>
              </a:spcBef>
              <a:spcAft>
                <a:spcPts val="0"/>
              </a:spcAft>
              <a:buSzPts val="1100"/>
              <a:buChar char="●"/>
            </a:pPr>
            <a:r>
              <a:rPr lang="en"/>
              <a:t>S&amp;P 500 Index price predictions RMSE: </a:t>
            </a:r>
            <a:endParaRPr/>
          </a:p>
          <a:p>
            <a:pPr marL="914400" lvl="1" indent="-298450" algn="l" rtl="0">
              <a:spcBef>
                <a:spcPts val="0"/>
              </a:spcBef>
              <a:spcAft>
                <a:spcPts val="0"/>
              </a:spcAft>
              <a:buSzPts val="1100"/>
              <a:buChar char="○"/>
            </a:pPr>
            <a:r>
              <a:rPr lang="en"/>
              <a:t>ESN: 71.9</a:t>
            </a:r>
            <a:endParaRPr/>
          </a:p>
          <a:p>
            <a:pPr marL="914400" lvl="1" indent="-298450" algn="l" rtl="0">
              <a:spcBef>
                <a:spcPts val="0"/>
              </a:spcBef>
              <a:spcAft>
                <a:spcPts val="0"/>
              </a:spcAft>
              <a:buSzPts val="1100"/>
              <a:buChar char="○"/>
            </a:pPr>
            <a:r>
              <a:rPr lang="en"/>
              <a:t>QESN: 8.2</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0f81d2c2a_9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0f81d2c2a_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08fd24823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208fd24823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8fd24823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08fd24823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08fd24823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1208fd24823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fbdde182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fbdde182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50">
              <a:solidFill>
                <a:srgbClr val="232629"/>
              </a:solidFill>
            </a:endParaRPr>
          </a:p>
          <a:p>
            <a:pPr marL="0" lvl="0" indent="0" algn="l" rtl="0">
              <a:lnSpc>
                <a:spcPct val="115000"/>
              </a:lnSpc>
              <a:spcBef>
                <a:spcPts val="0"/>
              </a:spcBef>
              <a:spcAft>
                <a:spcPts val="0"/>
              </a:spcAft>
              <a:buNone/>
            </a:pPr>
            <a:r>
              <a:rPr lang="en" sz="1800">
                <a:solidFill>
                  <a:srgbClr val="595959"/>
                </a:solidFill>
              </a:rPr>
              <a:t> Chaos means simply a network where even if you slightly change the initial state, it can drastically change the final result. Like Weather prediction, financial forecaast.</a:t>
            </a: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r>
              <a:rPr lang="en" sz="1800">
                <a:solidFill>
                  <a:srgbClr val="595959"/>
                </a:solidFill>
              </a:rPr>
              <a:t>We twist and turn the knobs.aka hyperparamter tuning  For reservoir computer these knobs are variables in a complex mathematical equations and when all knobs are trained just right we can find a number of paths to the chaotic system.  RMSE</a:t>
            </a: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fbdde18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fbdde18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Benefits of RNN - Input dependent on each other </a:t>
            </a:r>
            <a:endParaRPr sz="1500"/>
          </a:p>
          <a:p>
            <a:pPr marL="0" lvl="0" indent="0" algn="l" rtl="0">
              <a:spcBef>
                <a:spcPts val="0"/>
              </a:spcBef>
              <a:spcAft>
                <a:spcPts val="0"/>
              </a:spcAft>
              <a:buNone/>
            </a:pPr>
            <a:r>
              <a:rPr lang="en" sz="1500"/>
              <a:t>Problems - Vanishing gradient problem.</a:t>
            </a:r>
            <a:endParaRPr sz="1500"/>
          </a:p>
          <a:p>
            <a:pPr marL="0" lvl="0" indent="0" algn="l" rtl="0">
              <a:spcBef>
                <a:spcPts val="0"/>
              </a:spcBef>
              <a:spcAft>
                <a:spcPts val="0"/>
              </a:spcAft>
              <a:buNone/>
            </a:pPr>
            <a:endParaRPr sz="1500"/>
          </a:p>
          <a:p>
            <a:pPr marL="0" lvl="0" indent="0" algn="l" rtl="0">
              <a:lnSpc>
                <a:spcPct val="115000"/>
              </a:lnSpc>
              <a:spcBef>
                <a:spcPts val="0"/>
              </a:spcBef>
              <a:spcAft>
                <a:spcPts val="0"/>
              </a:spcAft>
              <a:buClr>
                <a:schemeClr val="dk1"/>
              </a:buClr>
              <a:buSzPts val="1100"/>
              <a:buFont typeface="Arial"/>
              <a:buNone/>
            </a:pPr>
            <a:r>
              <a:rPr lang="en" sz="1550">
                <a:solidFill>
                  <a:srgbClr val="232629"/>
                </a:solidFill>
              </a:rPr>
              <a:t>the reservoir states are captured over time and stored. Once all of the training inputs have been applied, a simple application of linear regression can be used between the captured reservoir states and the target outputs. These output weights can then be incorporated into the existing network and used for novel inputs.</a:t>
            </a:r>
            <a:endParaRPr sz="1500"/>
          </a:p>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a:t>
            </a:r>
            <a:r>
              <a:rPr lang="en" sz="1550">
                <a:solidFill>
                  <a:srgbClr val="232629"/>
                </a:solidFill>
              </a:rPr>
              <a:t>The idea is that the sparse random connections in the reservoir allow previous states to "echo" even after they have passed, so that if the network receives a novel input that is similar to something it trained on, the dynamics in the reservoir will start to follow the activation trajectory appropriate for the input and in that way can provide a matching signal to what it trained on, and if it is well-trained it will be able to generalize from what it has already seen, following activation trajectories that would make sense given the input signal driving the reservoir. </a:t>
            </a:r>
            <a:endParaRPr sz="1550">
              <a:solidFill>
                <a:srgbClr val="232629"/>
              </a:solidFill>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550">
                <a:solidFill>
                  <a:srgbClr val="232629"/>
                </a:solidFill>
                <a:highlight>
                  <a:srgbClr val="FFFFFF"/>
                </a:highlight>
              </a:rPr>
              <a:t>The advantage of this approach is in the incredibly simple training procedure since most of the weights are assigned only once and at random. Yet they are able to capture complex dynamics over time and are able to model properties of dynamical systems</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None/>
            </a:pP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0f81d2c2a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0f81d2c2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0f81d2c2a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0f81d2c2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hourya0404/COMP7409"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Echo State Networks</a:t>
            </a:r>
            <a:endParaRPr/>
          </a:p>
        </p:txBody>
      </p:sp>
      <p:sp>
        <p:nvSpPr>
          <p:cNvPr id="100" name="Google Shape;10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Group H</a:t>
            </a:r>
            <a:endParaRPr/>
          </a:p>
        </p:txBody>
      </p:sp>
      <p:sp>
        <p:nvSpPr>
          <p:cNvPr id="101" name="Google Shape;10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20"/>
              <a:t>Model Building Steps</a:t>
            </a:r>
            <a:endParaRPr sz="3320"/>
          </a:p>
        </p:txBody>
      </p:sp>
      <p:sp>
        <p:nvSpPr>
          <p:cNvPr id="192" name="Google Shape;19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93" name="Google Shape;193;p34"/>
          <p:cNvSpPr/>
          <p:nvPr/>
        </p:nvSpPr>
        <p:spPr>
          <a:xfrm>
            <a:off x="195675" y="1466225"/>
            <a:ext cx="2404200" cy="211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sz="2400"/>
              <a:t>Reservoir Representation of Data</a:t>
            </a:r>
            <a:endParaRPr sz="2400"/>
          </a:p>
          <a:p>
            <a:pPr marL="0" lvl="0" indent="0" algn="l" rtl="0">
              <a:spcBef>
                <a:spcPts val="0"/>
              </a:spcBef>
              <a:spcAft>
                <a:spcPts val="0"/>
              </a:spcAft>
              <a:buNone/>
            </a:pPr>
            <a:endParaRPr/>
          </a:p>
        </p:txBody>
      </p:sp>
      <p:sp>
        <p:nvSpPr>
          <p:cNvPr id="194" name="Google Shape;194;p34"/>
          <p:cNvSpPr/>
          <p:nvPr/>
        </p:nvSpPr>
        <p:spPr>
          <a:xfrm>
            <a:off x="3406313" y="1466225"/>
            <a:ext cx="2404200" cy="211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PCA for Dimensionality Reduction</a:t>
            </a:r>
            <a:endParaRPr sz="2400"/>
          </a:p>
        </p:txBody>
      </p:sp>
      <p:sp>
        <p:nvSpPr>
          <p:cNvPr id="195" name="Google Shape;195;p34"/>
          <p:cNvSpPr/>
          <p:nvPr/>
        </p:nvSpPr>
        <p:spPr>
          <a:xfrm>
            <a:off x="6616950" y="1466225"/>
            <a:ext cx="2404200" cy="211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Ridge Regression to Build Prediction Model</a:t>
            </a:r>
            <a:endParaRPr sz="2400"/>
          </a:p>
        </p:txBody>
      </p:sp>
      <p:sp>
        <p:nvSpPr>
          <p:cNvPr id="196" name="Google Shape;196;p34"/>
          <p:cNvSpPr/>
          <p:nvPr/>
        </p:nvSpPr>
        <p:spPr>
          <a:xfrm>
            <a:off x="2728750" y="2328875"/>
            <a:ext cx="548700" cy="39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p:nvPr/>
        </p:nvSpPr>
        <p:spPr>
          <a:xfrm>
            <a:off x="5939388" y="2328875"/>
            <a:ext cx="548700" cy="39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0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fade">
                                      <p:cBhvr>
                                        <p:cTn id="17" dur="1000"/>
                                        <p:tgtEl>
                                          <p:spTgt spid="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fade">
                                      <p:cBhvr>
                                        <p:cTn id="22" dur="1000"/>
                                        <p:tgtEl>
                                          <p:spTgt spid="1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gtEl>
                                        <p:attrNameLst>
                                          <p:attrName>style.visibility</p:attrName>
                                        </p:attrNameLst>
                                      </p:cBhvr>
                                      <p:to>
                                        <p:strVal val="visible"/>
                                      </p:to>
                                    </p:set>
                                    <p:animEffect transition="in" filter="fade">
                                      <p:cBhvr>
                                        <p:cTn id="27" dur="11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Experimental Setup</a:t>
            </a:r>
            <a:endParaRPr/>
          </a:p>
        </p:txBody>
      </p:sp>
      <p:sp>
        <p:nvSpPr>
          <p:cNvPr id="203" name="Google Shape;20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LSTM and ESN performance compared based on MSE Loss and Training Time</a:t>
            </a: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Tested on various financial instruments such as forex, equities, crypto, and index funds</a:t>
            </a: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Low Volatility and High Volatility Instruments Included</a:t>
            </a:r>
            <a:endParaRPr sz="2800">
              <a:solidFill>
                <a:schemeClr val="dk1"/>
              </a:solidFill>
              <a:latin typeface="Calibri"/>
              <a:ea typeface="Calibri"/>
              <a:cs typeface="Calibri"/>
              <a:sym typeface="Calibri"/>
            </a:endParaRPr>
          </a:p>
          <a:p>
            <a:pPr marL="0" lvl="0" indent="0" algn="l" rtl="0">
              <a:spcBef>
                <a:spcPts val="0"/>
              </a:spcBef>
              <a:spcAft>
                <a:spcPts val="1200"/>
              </a:spcAft>
              <a:buNone/>
            </a:pPr>
            <a:endParaRPr/>
          </a:p>
        </p:txBody>
      </p:sp>
      <p:sp>
        <p:nvSpPr>
          <p:cNvPr id="204" name="Google Shape;20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LSTM and ESN: MSE Loss</a:t>
            </a:r>
            <a:endParaRPr/>
          </a:p>
        </p:txBody>
      </p:sp>
      <p:sp>
        <p:nvSpPr>
          <p:cNvPr id="210" name="Google Shape;21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211" name="Google Shape;211;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800">
                <a:solidFill>
                  <a:schemeClr val="dk1"/>
                </a:solidFill>
              </a:rPr>
              <a:t>•</a:t>
            </a:r>
            <a:r>
              <a:rPr lang="en" sz="2800" u="sng">
                <a:solidFill>
                  <a:schemeClr val="dk1"/>
                </a:solidFill>
                <a:latin typeface="Calibri"/>
                <a:ea typeface="Calibri"/>
                <a:cs typeface="Calibri"/>
                <a:sym typeface="Calibri"/>
              </a:rPr>
              <a:t>LSTM</a:t>
            </a:r>
            <a:r>
              <a:rPr lang="en" sz="2800">
                <a:solidFill>
                  <a:schemeClr val="dk1"/>
                </a:solidFill>
                <a:latin typeface="Calibri"/>
                <a:ea typeface="Calibri"/>
                <a:cs typeface="Calibri"/>
                <a:sym typeface="Calibri"/>
              </a:rPr>
              <a:t> performs </a:t>
            </a:r>
            <a:r>
              <a:rPr lang="en" sz="2800" u="sng">
                <a:solidFill>
                  <a:schemeClr val="dk1"/>
                </a:solidFill>
                <a:latin typeface="Calibri"/>
                <a:ea typeface="Calibri"/>
                <a:cs typeface="Calibri"/>
                <a:sym typeface="Calibri"/>
              </a:rPr>
              <a:t>better</a:t>
            </a:r>
            <a:r>
              <a:rPr lang="en" sz="2800">
                <a:solidFill>
                  <a:schemeClr val="dk1"/>
                </a:solidFill>
                <a:latin typeface="Calibri"/>
                <a:ea typeface="Calibri"/>
                <a:cs typeface="Calibri"/>
                <a:sym typeface="Calibri"/>
              </a:rPr>
              <a:t> on </a:t>
            </a:r>
            <a:r>
              <a:rPr lang="en" sz="2800" u="sng">
                <a:solidFill>
                  <a:schemeClr val="dk1"/>
                </a:solidFill>
                <a:latin typeface="Calibri"/>
                <a:ea typeface="Calibri"/>
                <a:cs typeface="Calibri"/>
                <a:sym typeface="Calibri"/>
              </a:rPr>
              <a:t>low volatility </a:t>
            </a:r>
            <a:r>
              <a:rPr lang="en" sz="2800">
                <a:solidFill>
                  <a:schemeClr val="dk1"/>
                </a:solidFill>
                <a:latin typeface="Calibri"/>
                <a:ea typeface="Calibri"/>
                <a:cs typeface="Calibri"/>
                <a:sym typeface="Calibri"/>
              </a:rPr>
              <a:t>instruments</a:t>
            </a:r>
            <a:endParaRPr sz="2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800">
                <a:solidFill>
                  <a:schemeClr val="dk1"/>
                </a:solidFill>
              </a:rPr>
              <a:t>•</a:t>
            </a:r>
            <a:r>
              <a:rPr lang="en" sz="2800" u="sng">
                <a:solidFill>
                  <a:schemeClr val="dk1"/>
                </a:solidFill>
                <a:latin typeface="Calibri"/>
                <a:ea typeface="Calibri"/>
                <a:cs typeface="Calibri"/>
                <a:sym typeface="Calibri"/>
              </a:rPr>
              <a:t>ESN</a:t>
            </a:r>
            <a:r>
              <a:rPr lang="en" sz="2800">
                <a:solidFill>
                  <a:schemeClr val="dk1"/>
                </a:solidFill>
                <a:latin typeface="Calibri"/>
                <a:ea typeface="Calibri"/>
                <a:cs typeface="Calibri"/>
                <a:sym typeface="Calibri"/>
              </a:rPr>
              <a:t> performs </a:t>
            </a:r>
            <a:r>
              <a:rPr lang="en" sz="2800" u="sng">
                <a:solidFill>
                  <a:schemeClr val="dk1"/>
                </a:solidFill>
                <a:latin typeface="Calibri"/>
                <a:ea typeface="Calibri"/>
                <a:cs typeface="Calibri"/>
                <a:sym typeface="Calibri"/>
              </a:rPr>
              <a:t>better</a:t>
            </a:r>
            <a:r>
              <a:rPr lang="en" sz="2800">
                <a:solidFill>
                  <a:schemeClr val="dk1"/>
                </a:solidFill>
                <a:latin typeface="Calibri"/>
                <a:ea typeface="Calibri"/>
                <a:cs typeface="Calibri"/>
                <a:sym typeface="Calibri"/>
              </a:rPr>
              <a:t> on </a:t>
            </a:r>
            <a:r>
              <a:rPr lang="en" sz="2800" u="sng">
                <a:solidFill>
                  <a:schemeClr val="dk1"/>
                </a:solidFill>
                <a:latin typeface="Calibri"/>
                <a:ea typeface="Calibri"/>
                <a:cs typeface="Calibri"/>
                <a:sym typeface="Calibri"/>
              </a:rPr>
              <a:t>high volatility </a:t>
            </a:r>
            <a:r>
              <a:rPr lang="en" sz="2800">
                <a:solidFill>
                  <a:schemeClr val="dk1"/>
                </a:solidFill>
                <a:latin typeface="Calibri"/>
                <a:ea typeface="Calibri"/>
                <a:cs typeface="Calibri"/>
                <a:sym typeface="Calibri"/>
              </a:rPr>
              <a:t>instruments </a:t>
            </a:r>
            <a:endParaRPr sz="2800">
              <a:solidFill>
                <a:schemeClr val="dk1"/>
              </a:solidFill>
              <a:latin typeface="Calibri"/>
              <a:ea typeface="Calibri"/>
              <a:cs typeface="Calibri"/>
              <a:sym typeface="Calibri"/>
            </a:endParaRPr>
          </a:p>
          <a:p>
            <a:pPr marL="0" lvl="0" indent="0" algn="l" rtl="0">
              <a:spcBef>
                <a:spcPts val="0"/>
              </a:spcBef>
              <a:spcAft>
                <a:spcPts val="1200"/>
              </a:spcAft>
              <a:buNone/>
            </a:pPr>
            <a:endParaRPr/>
          </a:p>
        </p:txBody>
      </p:sp>
      <p:graphicFrame>
        <p:nvGraphicFramePr>
          <p:cNvPr id="212" name="Google Shape;212;p36"/>
          <p:cNvGraphicFramePr/>
          <p:nvPr/>
        </p:nvGraphicFramePr>
        <p:xfrm>
          <a:off x="197750" y="1272700"/>
          <a:ext cx="3000000" cy="3000000"/>
        </p:xfrm>
        <a:graphic>
          <a:graphicData uri="http://schemas.openxmlformats.org/drawingml/2006/table">
            <a:tbl>
              <a:tblPr>
                <a:noFill/>
                <a:tableStyleId>{9AE29E08-5257-4BC5-A793-C9D856C84DD4}</a:tableStyleId>
              </a:tblPr>
              <a:tblGrid>
                <a:gridCol w="1764800">
                  <a:extLst>
                    <a:ext uri="{9D8B030D-6E8A-4147-A177-3AD203B41FA5}">
                      <a16:colId xmlns:a16="http://schemas.microsoft.com/office/drawing/2014/main" val="20000"/>
                    </a:ext>
                  </a:extLst>
                </a:gridCol>
                <a:gridCol w="777775">
                  <a:extLst>
                    <a:ext uri="{9D8B030D-6E8A-4147-A177-3AD203B41FA5}">
                      <a16:colId xmlns:a16="http://schemas.microsoft.com/office/drawing/2014/main" val="20001"/>
                    </a:ext>
                  </a:extLst>
                </a:gridCol>
                <a:gridCol w="755475">
                  <a:extLst>
                    <a:ext uri="{9D8B030D-6E8A-4147-A177-3AD203B41FA5}">
                      <a16:colId xmlns:a16="http://schemas.microsoft.com/office/drawing/2014/main" val="20002"/>
                    </a:ext>
                  </a:extLst>
                </a:gridCol>
                <a:gridCol w="1076200">
                  <a:extLst>
                    <a:ext uri="{9D8B030D-6E8A-4147-A177-3AD203B41FA5}">
                      <a16:colId xmlns:a16="http://schemas.microsoft.com/office/drawing/2014/main" val="20003"/>
                    </a:ext>
                  </a:extLst>
                </a:gridCol>
              </a:tblGrid>
              <a:tr h="609575">
                <a:tc>
                  <a:txBody>
                    <a:bodyPr/>
                    <a:lstStyle/>
                    <a:p>
                      <a:pPr marL="0" lvl="0" indent="0" algn="l" rtl="0">
                        <a:spcBef>
                          <a:spcPts val="0"/>
                        </a:spcBef>
                        <a:spcAft>
                          <a:spcPts val="0"/>
                        </a:spcAft>
                        <a:buNone/>
                      </a:pPr>
                      <a:r>
                        <a:rPr lang="en" b="1"/>
                        <a:t>Instrument</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LSTM*</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ESN*</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Volatility</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950">
                <a:tc>
                  <a:txBody>
                    <a:bodyPr/>
                    <a:lstStyle/>
                    <a:p>
                      <a:pPr marL="0" lvl="0" indent="0" algn="l" rtl="0">
                        <a:spcBef>
                          <a:spcPts val="0"/>
                        </a:spcBef>
                        <a:spcAft>
                          <a:spcPts val="0"/>
                        </a:spcAft>
                        <a:buNone/>
                      </a:pPr>
                      <a:r>
                        <a:rPr lang="en"/>
                        <a:t>EUR/USD</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0.0054</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0.0372</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6.6%</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1575">
                <a:tc>
                  <a:txBody>
                    <a:bodyPr/>
                    <a:lstStyle/>
                    <a:p>
                      <a:pPr marL="0" lvl="0" indent="0" algn="l" rtl="0">
                        <a:spcBef>
                          <a:spcPts val="0"/>
                        </a:spcBef>
                        <a:spcAft>
                          <a:spcPts val="0"/>
                        </a:spcAft>
                        <a:buNone/>
                      </a:pPr>
                      <a:r>
                        <a:rPr lang="en"/>
                        <a:t>Hang Seng Index</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0.0059</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0.0078</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21.9%</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8000">
                <a:tc>
                  <a:txBody>
                    <a:bodyPr/>
                    <a:lstStyle/>
                    <a:p>
                      <a:pPr marL="0" lvl="0" indent="0" algn="l" rtl="0">
                        <a:spcBef>
                          <a:spcPts val="0"/>
                        </a:spcBef>
                        <a:spcAft>
                          <a:spcPts val="0"/>
                        </a:spcAft>
                        <a:buNone/>
                      </a:pPr>
                      <a:r>
                        <a:rPr lang="en"/>
                        <a:t>Bitcoin</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0.0047</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0.0050</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64.7%</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8000">
                <a:tc>
                  <a:txBody>
                    <a:bodyPr/>
                    <a:lstStyle/>
                    <a:p>
                      <a:pPr marL="0" lvl="0" indent="0" algn="l" rtl="0">
                        <a:spcBef>
                          <a:spcPts val="0"/>
                        </a:spcBef>
                        <a:spcAft>
                          <a:spcPts val="0"/>
                        </a:spcAft>
                        <a:buNone/>
                      </a:pPr>
                      <a:r>
                        <a:rPr lang="en"/>
                        <a:t>Ethereum</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0.0173</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0.0124</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85.2%</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8000">
                <a:tc>
                  <a:txBody>
                    <a:bodyPr/>
                    <a:lstStyle/>
                    <a:p>
                      <a:pPr marL="0" lvl="0" indent="0" algn="l" rtl="0">
                        <a:spcBef>
                          <a:spcPts val="0"/>
                        </a:spcBef>
                        <a:spcAft>
                          <a:spcPts val="0"/>
                        </a:spcAft>
                        <a:buNone/>
                      </a:pPr>
                      <a:r>
                        <a:rPr lang="en"/>
                        <a:t>Gamestop</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0.0097</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0.0064</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178.8%</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13" name="Google Shape;213;p36"/>
          <p:cNvSpPr txBox="1"/>
          <p:nvPr/>
        </p:nvSpPr>
        <p:spPr>
          <a:xfrm>
            <a:off x="197750" y="4038475"/>
            <a:ext cx="486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MSE Error used to measure performance on Scaled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Predictions - EUR/USD (Low Volatility 6.6%)</a:t>
            </a:r>
            <a:endParaRPr/>
          </a:p>
        </p:txBody>
      </p:sp>
      <p:sp>
        <p:nvSpPr>
          <p:cNvPr id="219" name="Google Shape;219;p37"/>
          <p:cNvSpPr txBox="1">
            <a:spLocks noGrp="1"/>
          </p:cNvSpPr>
          <p:nvPr>
            <p:ph type="body" idx="1"/>
          </p:nvPr>
        </p:nvSpPr>
        <p:spPr>
          <a:xfrm>
            <a:off x="396950" y="1132275"/>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LSTM</a:t>
            </a:r>
            <a:endParaRPr/>
          </a:p>
        </p:txBody>
      </p:sp>
      <p:sp>
        <p:nvSpPr>
          <p:cNvPr id="220" name="Google Shape;220;p37"/>
          <p:cNvSpPr txBox="1">
            <a:spLocks noGrp="1"/>
          </p:cNvSpPr>
          <p:nvPr>
            <p:ph type="body" idx="2"/>
          </p:nvPr>
        </p:nvSpPr>
        <p:spPr>
          <a:xfrm>
            <a:off x="4832400" y="1132275"/>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ESN</a:t>
            </a:r>
            <a:endParaRPr/>
          </a:p>
        </p:txBody>
      </p:sp>
      <p:sp>
        <p:nvSpPr>
          <p:cNvPr id="221" name="Google Shape;22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222" name="Google Shape;222;p37"/>
          <p:cNvPicPr preferRelativeResize="0"/>
          <p:nvPr/>
        </p:nvPicPr>
        <p:blipFill>
          <a:blip r:embed="rId3">
            <a:alphaModFix/>
          </a:blip>
          <a:stretch>
            <a:fillRect/>
          </a:stretch>
        </p:blipFill>
        <p:spPr>
          <a:xfrm>
            <a:off x="311700" y="1601125"/>
            <a:ext cx="4170401" cy="2947550"/>
          </a:xfrm>
          <a:prstGeom prst="rect">
            <a:avLst/>
          </a:prstGeom>
          <a:noFill/>
          <a:ln>
            <a:noFill/>
          </a:ln>
        </p:spPr>
      </p:pic>
      <p:pic>
        <p:nvPicPr>
          <p:cNvPr id="223" name="Google Shape;223;p37"/>
          <p:cNvPicPr preferRelativeResize="0"/>
          <p:nvPr/>
        </p:nvPicPr>
        <p:blipFill>
          <a:blip r:embed="rId4">
            <a:alphaModFix/>
          </a:blip>
          <a:stretch>
            <a:fillRect/>
          </a:stretch>
        </p:blipFill>
        <p:spPr>
          <a:xfrm>
            <a:off x="4747150" y="1601125"/>
            <a:ext cx="4170400" cy="2947550"/>
          </a:xfrm>
          <a:prstGeom prst="rect">
            <a:avLst/>
          </a:prstGeom>
          <a:noFill/>
          <a:ln>
            <a:noFill/>
          </a:ln>
        </p:spPr>
      </p:pic>
      <p:sp>
        <p:nvSpPr>
          <p:cNvPr id="224" name="Google Shape;224;p37"/>
          <p:cNvSpPr txBox="1"/>
          <p:nvPr/>
        </p:nvSpPr>
        <p:spPr>
          <a:xfrm>
            <a:off x="1860450" y="4548675"/>
            <a:ext cx="5423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t>LSTM fits better</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Predictions - BTC (High Volatility 64.7%)</a:t>
            </a:r>
            <a:endParaRPr/>
          </a:p>
        </p:txBody>
      </p:sp>
      <p:sp>
        <p:nvSpPr>
          <p:cNvPr id="230" name="Google Shape;230;p38"/>
          <p:cNvSpPr txBox="1">
            <a:spLocks noGrp="1"/>
          </p:cNvSpPr>
          <p:nvPr>
            <p:ph type="body" idx="1"/>
          </p:nvPr>
        </p:nvSpPr>
        <p:spPr>
          <a:xfrm>
            <a:off x="396950" y="1132275"/>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LSTM</a:t>
            </a:r>
            <a:endParaRPr/>
          </a:p>
        </p:txBody>
      </p:sp>
      <p:sp>
        <p:nvSpPr>
          <p:cNvPr id="231" name="Google Shape;231;p38"/>
          <p:cNvSpPr txBox="1">
            <a:spLocks noGrp="1"/>
          </p:cNvSpPr>
          <p:nvPr>
            <p:ph type="body" idx="2"/>
          </p:nvPr>
        </p:nvSpPr>
        <p:spPr>
          <a:xfrm>
            <a:off x="4832400" y="1132275"/>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ESN</a:t>
            </a:r>
            <a:endParaRPr/>
          </a:p>
        </p:txBody>
      </p:sp>
      <p:sp>
        <p:nvSpPr>
          <p:cNvPr id="232" name="Google Shape;23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233" name="Google Shape;233;p38"/>
          <p:cNvPicPr preferRelativeResize="0"/>
          <p:nvPr/>
        </p:nvPicPr>
        <p:blipFill>
          <a:blip r:embed="rId3">
            <a:alphaModFix/>
          </a:blip>
          <a:stretch>
            <a:fillRect/>
          </a:stretch>
        </p:blipFill>
        <p:spPr>
          <a:xfrm>
            <a:off x="396950" y="1601125"/>
            <a:ext cx="3999900" cy="2947550"/>
          </a:xfrm>
          <a:prstGeom prst="rect">
            <a:avLst/>
          </a:prstGeom>
          <a:noFill/>
          <a:ln>
            <a:noFill/>
          </a:ln>
        </p:spPr>
      </p:pic>
      <p:pic>
        <p:nvPicPr>
          <p:cNvPr id="234" name="Google Shape;234;p38"/>
          <p:cNvPicPr preferRelativeResize="0"/>
          <p:nvPr/>
        </p:nvPicPr>
        <p:blipFill>
          <a:blip r:embed="rId4">
            <a:alphaModFix/>
          </a:blip>
          <a:stretch>
            <a:fillRect/>
          </a:stretch>
        </p:blipFill>
        <p:spPr>
          <a:xfrm>
            <a:off x="4832400" y="1601124"/>
            <a:ext cx="3999901" cy="2947550"/>
          </a:xfrm>
          <a:prstGeom prst="rect">
            <a:avLst/>
          </a:prstGeom>
          <a:noFill/>
          <a:ln>
            <a:noFill/>
          </a:ln>
        </p:spPr>
      </p:pic>
      <p:sp>
        <p:nvSpPr>
          <p:cNvPr id="235" name="Google Shape;235;p38"/>
          <p:cNvSpPr txBox="1"/>
          <p:nvPr/>
        </p:nvSpPr>
        <p:spPr>
          <a:xfrm>
            <a:off x="1860450" y="4598425"/>
            <a:ext cx="5423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t>Similar Results on LSTM and ESN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Predictions - ETH (High Volatility 85.2%)</a:t>
            </a:r>
            <a:endParaRPr/>
          </a:p>
        </p:txBody>
      </p:sp>
      <p:sp>
        <p:nvSpPr>
          <p:cNvPr id="241" name="Google Shape;241;p39"/>
          <p:cNvSpPr txBox="1">
            <a:spLocks noGrp="1"/>
          </p:cNvSpPr>
          <p:nvPr>
            <p:ph type="body" idx="1"/>
          </p:nvPr>
        </p:nvSpPr>
        <p:spPr>
          <a:xfrm>
            <a:off x="396950" y="863550"/>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LSTM</a:t>
            </a:r>
            <a:endParaRPr/>
          </a:p>
        </p:txBody>
      </p:sp>
      <p:sp>
        <p:nvSpPr>
          <p:cNvPr id="242" name="Google Shape;242;p39"/>
          <p:cNvSpPr txBox="1">
            <a:spLocks noGrp="1"/>
          </p:cNvSpPr>
          <p:nvPr>
            <p:ph type="body" idx="2"/>
          </p:nvPr>
        </p:nvSpPr>
        <p:spPr>
          <a:xfrm>
            <a:off x="4832400" y="863550"/>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ESN</a:t>
            </a:r>
            <a:endParaRPr/>
          </a:p>
        </p:txBody>
      </p:sp>
      <p:sp>
        <p:nvSpPr>
          <p:cNvPr id="243" name="Google Shape;243;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44" name="Google Shape;244;p39"/>
          <p:cNvPicPr preferRelativeResize="0"/>
          <p:nvPr/>
        </p:nvPicPr>
        <p:blipFill>
          <a:blip r:embed="rId3">
            <a:alphaModFix/>
          </a:blip>
          <a:stretch>
            <a:fillRect/>
          </a:stretch>
        </p:blipFill>
        <p:spPr>
          <a:xfrm>
            <a:off x="311700" y="1366700"/>
            <a:ext cx="4170401" cy="2947549"/>
          </a:xfrm>
          <a:prstGeom prst="rect">
            <a:avLst/>
          </a:prstGeom>
          <a:noFill/>
          <a:ln>
            <a:noFill/>
          </a:ln>
        </p:spPr>
      </p:pic>
      <p:pic>
        <p:nvPicPr>
          <p:cNvPr id="245" name="Google Shape;245;p39"/>
          <p:cNvPicPr preferRelativeResize="0"/>
          <p:nvPr/>
        </p:nvPicPr>
        <p:blipFill rotWithShape="1">
          <a:blip r:embed="rId4">
            <a:alphaModFix/>
          </a:blip>
          <a:srcRect/>
          <a:stretch/>
        </p:blipFill>
        <p:spPr>
          <a:xfrm>
            <a:off x="4832400" y="1349550"/>
            <a:ext cx="3999899" cy="2981851"/>
          </a:xfrm>
          <a:prstGeom prst="rect">
            <a:avLst/>
          </a:prstGeom>
          <a:noFill/>
          <a:ln>
            <a:noFill/>
          </a:ln>
        </p:spPr>
      </p:pic>
      <p:sp>
        <p:nvSpPr>
          <p:cNvPr id="246" name="Google Shape;246;p39"/>
          <p:cNvSpPr txBox="1"/>
          <p:nvPr/>
        </p:nvSpPr>
        <p:spPr>
          <a:xfrm>
            <a:off x="1860450" y="4331400"/>
            <a:ext cx="5423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t>ESN fits better</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Predictions - GME (High Volatility 178.8%)</a:t>
            </a:r>
            <a:endParaRPr/>
          </a:p>
        </p:txBody>
      </p:sp>
      <p:sp>
        <p:nvSpPr>
          <p:cNvPr id="252" name="Google Shape;252;p40"/>
          <p:cNvSpPr txBox="1">
            <a:spLocks noGrp="1"/>
          </p:cNvSpPr>
          <p:nvPr>
            <p:ph type="body" idx="1"/>
          </p:nvPr>
        </p:nvSpPr>
        <p:spPr>
          <a:xfrm>
            <a:off x="396950" y="863550"/>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LSTM</a:t>
            </a:r>
            <a:endParaRPr/>
          </a:p>
        </p:txBody>
      </p:sp>
      <p:sp>
        <p:nvSpPr>
          <p:cNvPr id="253" name="Google Shape;253;p40"/>
          <p:cNvSpPr txBox="1">
            <a:spLocks noGrp="1"/>
          </p:cNvSpPr>
          <p:nvPr>
            <p:ph type="body" idx="2"/>
          </p:nvPr>
        </p:nvSpPr>
        <p:spPr>
          <a:xfrm>
            <a:off x="4832400" y="863550"/>
            <a:ext cx="3999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ESN</a:t>
            </a:r>
            <a:endParaRPr/>
          </a:p>
        </p:txBody>
      </p:sp>
      <p:sp>
        <p:nvSpPr>
          <p:cNvPr id="254" name="Google Shape;25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255" name="Google Shape;255;p40"/>
          <p:cNvPicPr preferRelativeResize="0"/>
          <p:nvPr/>
        </p:nvPicPr>
        <p:blipFill>
          <a:blip r:embed="rId3">
            <a:alphaModFix/>
          </a:blip>
          <a:stretch>
            <a:fillRect/>
          </a:stretch>
        </p:blipFill>
        <p:spPr>
          <a:xfrm>
            <a:off x="396950" y="1485875"/>
            <a:ext cx="3999901" cy="2709200"/>
          </a:xfrm>
          <a:prstGeom prst="rect">
            <a:avLst/>
          </a:prstGeom>
          <a:noFill/>
          <a:ln>
            <a:noFill/>
          </a:ln>
        </p:spPr>
      </p:pic>
      <p:pic>
        <p:nvPicPr>
          <p:cNvPr id="256" name="Google Shape;256;p40"/>
          <p:cNvPicPr preferRelativeResize="0"/>
          <p:nvPr/>
        </p:nvPicPr>
        <p:blipFill>
          <a:blip r:embed="rId4">
            <a:alphaModFix/>
          </a:blip>
          <a:stretch>
            <a:fillRect/>
          </a:stretch>
        </p:blipFill>
        <p:spPr>
          <a:xfrm>
            <a:off x="4832400" y="1485875"/>
            <a:ext cx="3999900" cy="2709200"/>
          </a:xfrm>
          <a:prstGeom prst="rect">
            <a:avLst/>
          </a:prstGeom>
          <a:noFill/>
          <a:ln>
            <a:noFill/>
          </a:ln>
        </p:spPr>
      </p:pic>
      <p:sp>
        <p:nvSpPr>
          <p:cNvPr id="257" name="Google Shape;257;p40"/>
          <p:cNvSpPr txBox="1"/>
          <p:nvPr/>
        </p:nvSpPr>
        <p:spPr>
          <a:xfrm>
            <a:off x="1860450" y="4279950"/>
            <a:ext cx="5423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t>ESN fits a lot better</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LSTM and ESN: Training Time</a:t>
            </a:r>
            <a:endParaRPr/>
          </a:p>
        </p:txBody>
      </p:sp>
      <p:sp>
        <p:nvSpPr>
          <p:cNvPr id="263" name="Google Shape;26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64" name="Google Shape;264;p41"/>
          <p:cNvSpPr txBox="1">
            <a:spLocks noGrp="1"/>
          </p:cNvSpPr>
          <p:nvPr>
            <p:ph type="body" idx="2"/>
          </p:nvPr>
        </p:nvSpPr>
        <p:spPr>
          <a:xfrm>
            <a:off x="3968400" y="1152475"/>
            <a:ext cx="4863900" cy="34164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Clr>
                <a:schemeClr val="dk1"/>
              </a:buClr>
              <a:buSzPct val="37720"/>
              <a:buFont typeface="Arial"/>
              <a:buNone/>
            </a:pPr>
            <a:r>
              <a:rPr lang="en" sz="2916">
                <a:solidFill>
                  <a:schemeClr val="dk1"/>
                </a:solidFill>
              </a:rPr>
              <a:t>•</a:t>
            </a:r>
            <a:r>
              <a:rPr lang="en" sz="2916" b="1">
                <a:solidFill>
                  <a:schemeClr val="dk1"/>
                </a:solidFill>
                <a:latin typeface="Calibri"/>
                <a:ea typeface="Calibri"/>
                <a:cs typeface="Calibri"/>
                <a:sym typeface="Calibri"/>
              </a:rPr>
              <a:t>ESN is much faster</a:t>
            </a:r>
            <a:endParaRPr sz="2916" b="1">
              <a:solidFill>
                <a:schemeClr val="dk1"/>
              </a:solidFill>
              <a:latin typeface="Calibri"/>
              <a:ea typeface="Calibri"/>
              <a:cs typeface="Calibri"/>
              <a:sym typeface="Calibri"/>
            </a:endParaRPr>
          </a:p>
          <a:p>
            <a:pPr marL="0" lvl="0" indent="0" algn="l" rtl="0">
              <a:spcBef>
                <a:spcPts val="0"/>
              </a:spcBef>
              <a:spcAft>
                <a:spcPts val="0"/>
              </a:spcAft>
              <a:buClr>
                <a:schemeClr val="dk1"/>
              </a:buClr>
              <a:buSzPct val="37720"/>
              <a:buFont typeface="Arial"/>
              <a:buNone/>
            </a:pPr>
            <a:r>
              <a:rPr lang="en" sz="2916">
                <a:solidFill>
                  <a:schemeClr val="dk1"/>
                </a:solidFill>
              </a:rPr>
              <a:t>•</a:t>
            </a:r>
            <a:r>
              <a:rPr lang="en" sz="2916" b="1">
                <a:solidFill>
                  <a:schemeClr val="dk1"/>
                </a:solidFill>
                <a:latin typeface="Calibri"/>
                <a:ea typeface="Calibri"/>
                <a:cs typeface="Calibri"/>
                <a:sym typeface="Calibri"/>
              </a:rPr>
              <a:t>Less parameters to tune </a:t>
            </a:r>
            <a:r>
              <a:rPr lang="en" sz="2916">
                <a:solidFill>
                  <a:schemeClr val="dk1"/>
                </a:solidFill>
                <a:latin typeface="Calibri"/>
                <a:ea typeface="Calibri"/>
                <a:cs typeface="Calibri"/>
                <a:sym typeface="Calibri"/>
              </a:rPr>
              <a:t>because reservoir weights are fixed</a:t>
            </a:r>
            <a:endParaRPr sz="2916">
              <a:solidFill>
                <a:schemeClr val="dk1"/>
              </a:solidFill>
              <a:latin typeface="Calibri"/>
              <a:ea typeface="Calibri"/>
              <a:cs typeface="Calibri"/>
              <a:sym typeface="Calibri"/>
            </a:endParaRPr>
          </a:p>
          <a:p>
            <a:pPr marL="0" lvl="0" indent="0" algn="l" rtl="0">
              <a:spcBef>
                <a:spcPts val="0"/>
              </a:spcBef>
              <a:spcAft>
                <a:spcPts val="0"/>
              </a:spcAft>
              <a:buClr>
                <a:schemeClr val="dk1"/>
              </a:buClr>
              <a:buSzPct val="37720"/>
              <a:buFont typeface="Arial"/>
              <a:buNone/>
            </a:pPr>
            <a:r>
              <a:rPr lang="en" sz="2916">
                <a:solidFill>
                  <a:schemeClr val="dk1"/>
                </a:solidFill>
              </a:rPr>
              <a:t>•</a:t>
            </a:r>
            <a:r>
              <a:rPr lang="en" sz="2916" b="1">
                <a:solidFill>
                  <a:schemeClr val="dk1"/>
                </a:solidFill>
                <a:latin typeface="Calibri"/>
                <a:ea typeface="Calibri"/>
                <a:cs typeface="Calibri"/>
                <a:sym typeface="Calibri"/>
              </a:rPr>
              <a:t>PCA</a:t>
            </a:r>
            <a:r>
              <a:rPr lang="en" sz="2916">
                <a:solidFill>
                  <a:schemeClr val="dk1"/>
                </a:solidFill>
                <a:latin typeface="Calibri"/>
                <a:ea typeface="Calibri"/>
                <a:cs typeface="Calibri"/>
                <a:sym typeface="Calibri"/>
              </a:rPr>
              <a:t> further reduces parameters</a:t>
            </a:r>
            <a:endParaRPr sz="2916">
              <a:solidFill>
                <a:schemeClr val="dk1"/>
              </a:solidFill>
              <a:latin typeface="Calibri"/>
              <a:ea typeface="Calibri"/>
              <a:cs typeface="Calibri"/>
              <a:sym typeface="Calibri"/>
            </a:endParaRPr>
          </a:p>
          <a:p>
            <a:pPr marL="0" lvl="0" indent="0" algn="l" rtl="0">
              <a:spcBef>
                <a:spcPts val="0"/>
              </a:spcBef>
              <a:spcAft>
                <a:spcPts val="0"/>
              </a:spcAft>
              <a:buClr>
                <a:schemeClr val="dk1"/>
              </a:buClr>
              <a:buSzPct val="37720"/>
              <a:buFont typeface="Arial"/>
              <a:buNone/>
            </a:pPr>
            <a:r>
              <a:rPr lang="en" sz="2916">
                <a:solidFill>
                  <a:schemeClr val="dk1"/>
                </a:solidFill>
              </a:rPr>
              <a:t>•</a:t>
            </a:r>
            <a:r>
              <a:rPr lang="en" sz="2916" b="1">
                <a:solidFill>
                  <a:schemeClr val="dk1"/>
                </a:solidFill>
                <a:latin typeface="Calibri"/>
                <a:ea typeface="Calibri"/>
                <a:cs typeface="Calibri"/>
                <a:sym typeface="Calibri"/>
              </a:rPr>
              <a:t>Simple predictor: Ridge Regression </a:t>
            </a:r>
            <a:endParaRPr sz="2916" b="1">
              <a:solidFill>
                <a:schemeClr val="dk1"/>
              </a:solidFill>
              <a:latin typeface="Calibri"/>
              <a:ea typeface="Calibri"/>
              <a:cs typeface="Calibri"/>
              <a:sym typeface="Calibri"/>
            </a:endParaRPr>
          </a:p>
          <a:p>
            <a:pPr marL="0" lvl="0" indent="0" algn="l" rtl="0">
              <a:spcBef>
                <a:spcPts val="0"/>
              </a:spcBef>
              <a:spcAft>
                <a:spcPts val="0"/>
              </a:spcAft>
              <a:buClr>
                <a:schemeClr val="dk1"/>
              </a:buClr>
              <a:buSzPct val="39285"/>
              <a:buFont typeface="Arial"/>
              <a:buNone/>
            </a:pPr>
            <a:r>
              <a:rPr lang="e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0" lvl="0" indent="0" algn="l" rtl="0">
              <a:spcBef>
                <a:spcPts val="0"/>
              </a:spcBef>
              <a:spcAft>
                <a:spcPts val="1200"/>
              </a:spcAft>
              <a:buNone/>
            </a:pPr>
            <a:endParaRPr/>
          </a:p>
        </p:txBody>
      </p:sp>
      <p:graphicFrame>
        <p:nvGraphicFramePr>
          <p:cNvPr id="265" name="Google Shape;265;p41"/>
          <p:cNvGraphicFramePr/>
          <p:nvPr/>
        </p:nvGraphicFramePr>
        <p:xfrm>
          <a:off x="197750" y="1272700"/>
          <a:ext cx="3000000" cy="3000000"/>
        </p:xfrm>
        <a:graphic>
          <a:graphicData uri="http://schemas.openxmlformats.org/drawingml/2006/table">
            <a:tbl>
              <a:tblPr>
                <a:noFill/>
                <a:tableStyleId>{9AE29E08-5257-4BC5-A793-C9D856C84DD4}</a:tableStyleId>
              </a:tblPr>
              <a:tblGrid>
                <a:gridCol w="1764800">
                  <a:extLst>
                    <a:ext uri="{9D8B030D-6E8A-4147-A177-3AD203B41FA5}">
                      <a16:colId xmlns:a16="http://schemas.microsoft.com/office/drawing/2014/main" val="20000"/>
                    </a:ext>
                  </a:extLst>
                </a:gridCol>
                <a:gridCol w="777775">
                  <a:extLst>
                    <a:ext uri="{9D8B030D-6E8A-4147-A177-3AD203B41FA5}">
                      <a16:colId xmlns:a16="http://schemas.microsoft.com/office/drawing/2014/main" val="20001"/>
                    </a:ext>
                  </a:extLst>
                </a:gridCol>
                <a:gridCol w="755475">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r>
                        <a:rPr lang="en" b="1"/>
                        <a:t>Instrument</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LSTM*</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ESN*</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950">
                <a:tc>
                  <a:txBody>
                    <a:bodyPr/>
                    <a:lstStyle/>
                    <a:p>
                      <a:pPr marL="0" lvl="0" indent="0" algn="l" rtl="0">
                        <a:spcBef>
                          <a:spcPts val="0"/>
                        </a:spcBef>
                        <a:spcAft>
                          <a:spcPts val="0"/>
                        </a:spcAft>
                        <a:buNone/>
                      </a:pPr>
                      <a:r>
                        <a:rPr lang="en"/>
                        <a:t>EUR/USD</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59.3</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1.1</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1575">
                <a:tc>
                  <a:txBody>
                    <a:bodyPr/>
                    <a:lstStyle/>
                    <a:p>
                      <a:pPr marL="0" lvl="0" indent="0" algn="l" rtl="0">
                        <a:spcBef>
                          <a:spcPts val="0"/>
                        </a:spcBef>
                        <a:spcAft>
                          <a:spcPts val="0"/>
                        </a:spcAft>
                        <a:buNone/>
                      </a:pPr>
                      <a:r>
                        <a:rPr lang="en"/>
                        <a:t>Hang Seng Index</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49.5</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4.8</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8000">
                <a:tc>
                  <a:txBody>
                    <a:bodyPr/>
                    <a:lstStyle/>
                    <a:p>
                      <a:pPr marL="0" lvl="0" indent="0" algn="l" rtl="0">
                        <a:spcBef>
                          <a:spcPts val="0"/>
                        </a:spcBef>
                        <a:spcAft>
                          <a:spcPts val="0"/>
                        </a:spcAft>
                        <a:buNone/>
                      </a:pPr>
                      <a:r>
                        <a:rPr lang="en"/>
                        <a:t>Bitcoin</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85.5</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4.2</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8000">
                <a:tc>
                  <a:txBody>
                    <a:bodyPr/>
                    <a:lstStyle/>
                    <a:p>
                      <a:pPr marL="0" lvl="0" indent="0" algn="l" rtl="0">
                        <a:spcBef>
                          <a:spcPts val="0"/>
                        </a:spcBef>
                        <a:spcAft>
                          <a:spcPts val="0"/>
                        </a:spcAft>
                        <a:buNone/>
                      </a:pPr>
                      <a:r>
                        <a:rPr lang="en"/>
                        <a:t>Ethereum</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82.4</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1.8</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8000">
                <a:tc>
                  <a:txBody>
                    <a:bodyPr/>
                    <a:lstStyle/>
                    <a:p>
                      <a:pPr marL="0" lvl="0" indent="0" algn="l" rtl="0">
                        <a:spcBef>
                          <a:spcPts val="0"/>
                        </a:spcBef>
                        <a:spcAft>
                          <a:spcPts val="0"/>
                        </a:spcAft>
                        <a:buNone/>
                      </a:pPr>
                      <a:r>
                        <a:rPr lang="en"/>
                        <a:t>Gamestop</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50.8</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0.7</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66" name="Google Shape;266;p41"/>
          <p:cNvSpPr txBox="1"/>
          <p:nvPr/>
        </p:nvSpPr>
        <p:spPr>
          <a:xfrm>
            <a:off x="197750" y="4038475"/>
            <a:ext cx="486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Training Time in Seconds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Beyond ESNs</a:t>
            </a:r>
            <a:endParaRPr/>
          </a:p>
        </p:txBody>
      </p:sp>
      <p:sp>
        <p:nvSpPr>
          <p:cNvPr id="272" name="Google Shape;27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DeepESNs</a:t>
            </a:r>
            <a:endParaRPr/>
          </a:p>
          <a:p>
            <a:pPr marL="0" lvl="0" indent="0" algn="l" rtl="0">
              <a:spcBef>
                <a:spcPts val="1200"/>
              </a:spcBef>
              <a:spcAft>
                <a:spcPts val="1200"/>
              </a:spcAft>
              <a:buNone/>
            </a:pPr>
            <a:endParaRPr/>
          </a:p>
        </p:txBody>
      </p:sp>
      <p:pic>
        <p:nvPicPr>
          <p:cNvPr id="273" name="Google Shape;273;p42"/>
          <p:cNvPicPr preferRelativeResize="0"/>
          <p:nvPr/>
        </p:nvPicPr>
        <p:blipFill>
          <a:blip r:embed="rId3">
            <a:alphaModFix/>
          </a:blip>
          <a:stretch>
            <a:fillRect/>
          </a:stretch>
        </p:blipFill>
        <p:spPr>
          <a:xfrm>
            <a:off x="1270512" y="1579537"/>
            <a:ext cx="6602975" cy="2989325"/>
          </a:xfrm>
          <a:prstGeom prst="rect">
            <a:avLst/>
          </a:prstGeom>
          <a:noFill/>
          <a:ln>
            <a:noFill/>
          </a:ln>
        </p:spPr>
      </p:pic>
      <p:sp>
        <p:nvSpPr>
          <p:cNvPr id="274" name="Google Shape;27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75" name="Google Shape;275;p42"/>
          <p:cNvSpPr txBox="1"/>
          <p:nvPr/>
        </p:nvSpPr>
        <p:spPr>
          <a:xfrm>
            <a:off x="311700" y="4663225"/>
            <a:ext cx="54375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t>Image from Sun, C., Song, M., Hong, S. and Li, H., 2020. A review of designs and applications of echo state networks. arXiv preprint arXiv:2012.02974.</a:t>
            </a:r>
            <a:endParaRPr sz="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Beyond ESNs</a:t>
            </a:r>
            <a:endParaRPr/>
          </a:p>
        </p:txBody>
      </p:sp>
      <p:sp>
        <p:nvSpPr>
          <p:cNvPr id="281" name="Google Shape;28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Combinations with other networks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82" name="Google Shape;282;p43"/>
          <p:cNvSpPr txBox="1"/>
          <p:nvPr/>
        </p:nvSpPr>
        <p:spPr>
          <a:xfrm>
            <a:off x="311700" y="4663225"/>
            <a:ext cx="54375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t>Image from Sun, C., Song, M., Hong, S. and Li, H., 2020. A review of designs and applications of echo state networks. arXiv preprint arXiv:2012.02974.</a:t>
            </a:r>
            <a:endParaRPr sz="600"/>
          </a:p>
        </p:txBody>
      </p:sp>
      <p:sp>
        <p:nvSpPr>
          <p:cNvPr id="283" name="Google Shape;283;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84" name="Google Shape;284;p43"/>
          <p:cNvPicPr preferRelativeResize="0"/>
          <p:nvPr/>
        </p:nvPicPr>
        <p:blipFill>
          <a:blip r:embed="rId3">
            <a:alphaModFix/>
          </a:blip>
          <a:stretch>
            <a:fillRect/>
          </a:stretch>
        </p:blipFill>
        <p:spPr>
          <a:xfrm>
            <a:off x="1794675" y="1575754"/>
            <a:ext cx="5554639" cy="281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00" y="445025"/>
            <a:ext cx="88323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LSTM prediction for low volatile securities is relatively good...</a:t>
            </a:r>
            <a:endParaRPr/>
          </a:p>
        </p:txBody>
      </p:sp>
      <p:sp>
        <p:nvSpPr>
          <p:cNvPr id="107" name="Google Shape;10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pic>
        <p:nvPicPr>
          <p:cNvPr id="108" name="Google Shape;108;p26"/>
          <p:cNvPicPr preferRelativeResize="0"/>
          <p:nvPr/>
        </p:nvPicPr>
        <p:blipFill rotWithShape="1">
          <a:blip r:embed="rId3">
            <a:alphaModFix/>
          </a:blip>
          <a:srcRect/>
          <a:stretch/>
        </p:blipFill>
        <p:spPr>
          <a:xfrm>
            <a:off x="4396710" y="1657980"/>
            <a:ext cx="4206240" cy="2720657"/>
          </a:xfrm>
          <a:prstGeom prst="rect">
            <a:avLst/>
          </a:prstGeom>
          <a:noFill/>
          <a:ln>
            <a:noFill/>
          </a:ln>
        </p:spPr>
      </p:pic>
      <p:sp>
        <p:nvSpPr>
          <p:cNvPr id="109" name="Google Shape;109;p26"/>
          <p:cNvSpPr txBox="1"/>
          <p:nvPr/>
        </p:nvSpPr>
        <p:spPr>
          <a:xfrm>
            <a:off x="4396710" y="1377353"/>
            <a:ext cx="420624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Actual vs Predictions price</a:t>
            </a:r>
            <a:endParaRPr sz="1400" b="0" i="0" u="none" strike="noStrike" cap="none">
              <a:solidFill>
                <a:srgbClr val="000000"/>
              </a:solidFill>
              <a:latin typeface="Arial"/>
              <a:ea typeface="Arial"/>
              <a:cs typeface="Arial"/>
              <a:sym typeface="Arial"/>
            </a:endParaRPr>
          </a:p>
        </p:txBody>
      </p:sp>
      <p:pic>
        <p:nvPicPr>
          <p:cNvPr id="110" name="Google Shape;110;p26"/>
          <p:cNvPicPr preferRelativeResize="0"/>
          <p:nvPr/>
        </p:nvPicPr>
        <p:blipFill rotWithShape="1">
          <a:blip r:embed="rId4">
            <a:alphaModFix/>
          </a:blip>
          <a:srcRect/>
          <a:stretch/>
        </p:blipFill>
        <p:spPr>
          <a:xfrm>
            <a:off x="311700" y="1017725"/>
            <a:ext cx="2898387" cy="3931920"/>
          </a:xfrm>
          <a:prstGeom prst="rect">
            <a:avLst/>
          </a:prstGeom>
          <a:noFill/>
          <a:ln>
            <a:noFill/>
          </a:ln>
        </p:spPr>
      </p:pic>
      <p:sp>
        <p:nvSpPr>
          <p:cNvPr id="111" name="Google Shape;111;p26"/>
          <p:cNvSpPr txBox="1"/>
          <p:nvPr/>
        </p:nvSpPr>
        <p:spPr>
          <a:xfrm>
            <a:off x="684568" y="1367828"/>
            <a:ext cx="107632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Ann. Vol.: 18.7%</a:t>
            </a:r>
            <a:endParaRPr sz="1400" b="0" i="0" u="none" strike="noStrike" cap="none">
              <a:solidFill>
                <a:srgbClr val="000000"/>
              </a:solidFill>
              <a:latin typeface="Arial"/>
              <a:ea typeface="Arial"/>
              <a:cs typeface="Arial"/>
              <a:sym typeface="Arial"/>
            </a:endParaRPr>
          </a:p>
        </p:txBody>
      </p:sp>
      <p:sp>
        <p:nvSpPr>
          <p:cNvPr id="112" name="Google Shape;112;p26"/>
          <p:cNvSpPr txBox="1"/>
          <p:nvPr/>
        </p:nvSpPr>
        <p:spPr>
          <a:xfrm>
            <a:off x="3495675" y="1008021"/>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sng" strike="noStrike" cap="none">
                <a:solidFill>
                  <a:srgbClr val="000000"/>
                </a:solidFill>
                <a:latin typeface="Arial"/>
                <a:ea typeface="Arial"/>
                <a:cs typeface="Arial"/>
                <a:sym typeface="Arial"/>
              </a:rPr>
              <a:t>HSI Index</a:t>
            </a:r>
            <a:endParaRPr sz="1400" b="1" i="0" u="sng" strike="noStrike" cap="none">
              <a:solidFill>
                <a:srgbClr val="000000"/>
              </a:solidFill>
              <a:latin typeface="Arial"/>
              <a:ea typeface="Arial"/>
              <a:cs typeface="Arial"/>
              <a:sym typeface="Arial"/>
            </a:endParaRPr>
          </a:p>
        </p:txBody>
      </p:sp>
      <p:cxnSp>
        <p:nvCxnSpPr>
          <p:cNvPr id="113" name="Google Shape;113;p26"/>
          <p:cNvCxnSpPr/>
          <p:nvPr/>
        </p:nvCxnSpPr>
        <p:spPr>
          <a:xfrm>
            <a:off x="5045725" y="4663217"/>
            <a:ext cx="264405" cy="0"/>
          </a:xfrm>
          <a:prstGeom prst="straightConnector1">
            <a:avLst/>
          </a:prstGeom>
          <a:noFill/>
          <a:ln w="28575" cap="flat" cmpd="sng">
            <a:solidFill>
              <a:srgbClr val="3B7FF2"/>
            </a:solidFill>
            <a:prstDash val="solid"/>
            <a:round/>
            <a:headEnd type="none" w="sm" len="sm"/>
            <a:tailEnd type="none" w="sm" len="sm"/>
          </a:ln>
        </p:spPr>
      </p:cxnSp>
      <p:cxnSp>
        <p:nvCxnSpPr>
          <p:cNvPr id="114" name="Google Shape;114;p26"/>
          <p:cNvCxnSpPr/>
          <p:nvPr/>
        </p:nvCxnSpPr>
        <p:spPr>
          <a:xfrm>
            <a:off x="6674386" y="4663217"/>
            <a:ext cx="264405" cy="0"/>
          </a:xfrm>
          <a:prstGeom prst="straightConnector1">
            <a:avLst/>
          </a:prstGeom>
          <a:noFill/>
          <a:ln w="28575" cap="flat" cmpd="sng">
            <a:solidFill>
              <a:srgbClr val="EF8600"/>
            </a:solidFill>
            <a:prstDash val="solid"/>
            <a:round/>
            <a:headEnd type="none" w="sm" len="sm"/>
            <a:tailEnd type="none" w="sm" len="sm"/>
          </a:ln>
        </p:spPr>
      </p:cxnSp>
      <p:sp>
        <p:nvSpPr>
          <p:cNvPr id="115" name="Google Shape;115;p26"/>
          <p:cNvSpPr txBox="1"/>
          <p:nvPr/>
        </p:nvSpPr>
        <p:spPr>
          <a:xfrm>
            <a:off x="5310130" y="4486383"/>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Actual</a:t>
            </a:r>
            <a:endParaRPr sz="1400" b="0" i="0" u="none" strike="noStrike" cap="none">
              <a:solidFill>
                <a:srgbClr val="000000"/>
              </a:solidFill>
              <a:latin typeface="Arial"/>
              <a:ea typeface="Arial"/>
              <a:cs typeface="Arial"/>
              <a:sym typeface="Arial"/>
            </a:endParaRPr>
          </a:p>
        </p:txBody>
      </p:sp>
      <p:sp>
        <p:nvSpPr>
          <p:cNvPr id="116" name="Google Shape;116;p26"/>
          <p:cNvSpPr txBox="1"/>
          <p:nvPr/>
        </p:nvSpPr>
        <p:spPr>
          <a:xfrm>
            <a:off x="6938791" y="4486382"/>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Prediction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Beyond ESNs</a:t>
            </a:r>
            <a:endParaRPr/>
          </a:p>
        </p:txBody>
      </p:sp>
      <p:sp>
        <p:nvSpPr>
          <p:cNvPr id="290" name="Google Shape;29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QESN</a:t>
            </a:r>
            <a:endParaRPr/>
          </a:p>
        </p:txBody>
      </p:sp>
      <p:sp>
        <p:nvSpPr>
          <p:cNvPr id="291" name="Google Shape;29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92" name="Google Shape;292;p44"/>
          <p:cNvPicPr preferRelativeResize="0"/>
          <p:nvPr/>
        </p:nvPicPr>
        <p:blipFill>
          <a:blip r:embed="rId3">
            <a:alphaModFix/>
          </a:blip>
          <a:stretch>
            <a:fillRect/>
          </a:stretch>
        </p:blipFill>
        <p:spPr>
          <a:xfrm>
            <a:off x="311700" y="1642875"/>
            <a:ext cx="3815875" cy="1717875"/>
          </a:xfrm>
          <a:prstGeom prst="rect">
            <a:avLst/>
          </a:prstGeom>
          <a:noFill/>
          <a:ln>
            <a:noFill/>
          </a:ln>
        </p:spPr>
      </p:pic>
      <p:sp>
        <p:nvSpPr>
          <p:cNvPr id="293" name="Google Shape;293;p44"/>
          <p:cNvSpPr txBox="1"/>
          <p:nvPr/>
        </p:nvSpPr>
        <p:spPr>
          <a:xfrm>
            <a:off x="311700" y="4663225"/>
            <a:ext cx="72213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t>Images from </a:t>
            </a:r>
            <a:r>
              <a:rPr lang="en" sz="600">
                <a:solidFill>
                  <a:srgbClr val="222222"/>
                </a:solidFill>
                <a:highlight>
                  <a:srgbClr val="FFFFFF"/>
                </a:highlight>
              </a:rPr>
              <a:t>Liu, Junxiu, Tiening Sun, Yuling Luo, Su Yang, Yi Cao, and Jia Zhai. "An echo state network architecture based on quantum logic gate and its optimization." </a:t>
            </a:r>
            <a:r>
              <a:rPr lang="en" sz="600" i="1">
                <a:solidFill>
                  <a:srgbClr val="222222"/>
                </a:solidFill>
              </a:rPr>
              <a:t>Neurocomputing</a:t>
            </a:r>
            <a:r>
              <a:rPr lang="en" sz="600">
                <a:solidFill>
                  <a:srgbClr val="222222"/>
                </a:solidFill>
                <a:highlight>
                  <a:srgbClr val="FFFFFF"/>
                </a:highlight>
              </a:rPr>
              <a:t> 371 (2020): 100-107.</a:t>
            </a:r>
            <a:endParaRPr sz="600"/>
          </a:p>
        </p:txBody>
      </p:sp>
      <p:pic>
        <p:nvPicPr>
          <p:cNvPr id="294" name="Google Shape;294;p44"/>
          <p:cNvPicPr preferRelativeResize="0"/>
          <p:nvPr/>
        </p:nvPicPr>
        <p:blipFill>
          <a:blip r:embed="rId4">
            <a:alphaModFix/>
          </a:blip>
          <a:stretch>
            <a:fillRect/>
          </a:stretch>
        </p:blipFill>
        <p:spPr>
          <a:xfrm>
            <a:off x="4418002" y="1712812"/>
            <a:ext cx="4414300" cy="1717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00" name="Google Shape;30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Reservoir computing to predict chaos in time-series</a:t>
            </a:r>
            <a:endParaRPr/>
          </a:p>
          <a:p>
            <a:pPr marL="457200" lvl="0" indent="-342900" algn="l" rtl="0">
              <a:spcBef>
                <a:spcPts val="0"/>
              </a:spcBef>
              <a:spcAft>
                <a:spcPts val="0"/>
              </a:spcAft>
              <a:buSzPts val="1800"/>
              <a:buChar char="●"/>
            </a:pPr>
            <a:r>
              <a:rPr lang="en"/>
              <a:t>Fast training: fewer parameters to train due to fixed reservoir weights</a:t>
            </a:r>
            <a:endParaRPr/>
          </a:p>
          <a:p>
            <a:pPr marL="457200" lvl="0" indent="-342900" algn="l" rtl="0">
              <a:spcBef>
                <a:spcPts val="0"/>
              </a:spcBef>
              <a:spcAft>
                <a:spcPts val="0"/>
              </a:spcAft>
              <a:buSzPts val="1800"/>
              <a:buChar char="●"/>
            </a:pPr>
            <a:r>
              <a:rPr lang="en"/>
              <a:t>Better performance on high volatility instruments compared with LSTM</a:t>
            </a:r>
            <a:endParaRPr/>
          </a:p>
          <a:p>
            <a:pPr marL="457200" lvl="0" indent="-342900" algn="l" rtl="0">
              <a:spcBef>
                <a:spcPts val="0"/>
              </a:spcBef>
              <a:spcAft>
                <a:spcPts val="0"/>
              </a:spcAft>
              <a:buSzPts val="1800"/>
              <a:buChar char="●"/>
            </a:pPr>
            <a:r>
              <a:rPr lang="en"/>
              <a:t>DeepESN and QESN has potential further improvements</a:t>
            </a:r>
            <a:endParaRPr/>
          </a:p>
        </p:txBody>
      </p:sp>
      <p:sp>
        <p:nvSpPr>
          <p:cNvPr id="301" name="Google Shape;301;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311700" y="445025"/>
            <a:ext cx="8709458"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 but LSTM performs poorly when the price is more volatile</a:t>
            </a:r>
            <a:endParaRPr/>
          </a:p>
        </p:txBody>
      </p:sp>
      <p:sp>
        <p:nvSpPr>
          <p:cNvPr id="122" name="Google Shape;12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123" name="Google Shape;123;p27"/>
          <p:cNvPicPr preferRelativeResize="0"/>
          <p:nvPr/>
        </p:nvPicPr>
        <p:blipFill rotWithShape="1">
          <a:blip r:embed="rId3">
            <a:alphaModFix/>
          </a:blip>
          <a:srcRect/>
          <a:stretch/>
        </p:blipFill>
        <p:spPr>
          <a:xfrm>
            <a:off x="4396710" y="1629438"/>
            <a:ext cx="4206240" cy="2764776"/>
          </a:xfrm>
          <a:prstGeom prst="rect">
            <a:avLst/>
          </a:prstGeom>
          <a:noFill/>
          <a:ln>
            <a:noFill/>
          </a:ln>
        </p:spPr>
      </p:pic>
      <p:pic>
        <p:nvPicPr>
          <p:cNvPr id="124" name="Google Shape;124;p27"/>
          <p:cNvPicPr preferRelativeResize="0"/>
          <p:nvPr/>
        </p:nvPicPr>
        <p:blipFill rotWithShape="1">
          <a:blip r:embed="rId4">
            <a:alphaModFix/>
          </a:blip>
          <a:srcRect/>
          <a:stretch/>
        </p:blipFill>
        <p:spPr>
          <a:xfrm>
            <a:off x="413300" y="1017725"/>
            <a:ext cx="2873326" cy="3931920"/>
          </a:xfrm>
          <a:prstGeom prst="rect">
            <a:avLst/>
          </a:prstGeom>
          <a:noFill/>
          <a:ln>
            <a:noFill/>
          </a:ln>
        </p:spPr>
      </p:pic>
      <p:sp>
        <p:nvSpPr>
          <p:cNvPr id="125" name="Google Shape;125;p27"/>
          <p:cNvSpPr txBox="1"/>
          <p:nvPr/>
        </p:nvSpPr>
        <p:spPr>
          <a:xfrm>
            <a:off x="684568" y="1367828"/>
            <a:ext cx="107632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Ann. Vol.: 25.9%</a:t>
            </a:r>
            <a:endParaRPr sz="1400" b="0" i="0" u="none" strike="noStrike" cap="none">
              <a:solidFill>
                <a:srgbClr val="000000"/>
              </a:solidFill>
              <a:latin typeface="Arial"/>
              <a:ea typeface="Arial"/>
              <a:cs typeface="Arial"/>
              <a:sym typeface="Arial"/>
            </a:endParaRPr>
          </a:p>
        </p:txBody>
      </p:sp>
      <p:sp>
        <p:nvSpPr>
          <p:cNvPr id="126" name="Google Shape;126;p27"/>
          <p:cNvSpPr txBox="1"/>
          <p:nvPr/>
        </p:nvSpPr>
        <p:spPr>
          <a:xfrm>
            <a:off x="3495675" y="1008021"/>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sng" strike="noStrike" cap="none">
                <a:solidFill>
                  <a:srgbClr val="000000"/>
                </a:solidFill>
                <a:latin typeface="Arial"/>
                <a:ea typeface="Arial"/>
                <a:cs typeface="Arial"/>
                <a:sym typeface="Arial"/>
              </a:rPr>
              <a:t>Microsoft</a:t>
            </a:r>
            <a:endParaRPr sz="1400" b="1" i="0" u="sng" strike="noStrike" cap="none">
              <a:solidFill>
                <a:srgbClr val="000000"/>
              </a:solidFill>
              <a:latin typeface="Arial"/>
              <a:ea typeface="Arial"/>
              <a:cs typeface="Arial"/>
              <a:sym typeface="Arial"/>
            </a:endParaRPr>
          </a:p>
        </p:txBody>
      </p:sp>
      <p:sp>
        <p:nvSpPr>
          <p:cNvPr id="127" name="Google Shape;127;p27"/>
          <p:cNvSpPr txBox="1"/>
          <p:nvPr/>
        </p:nvSpPr>
        <p:spPr>
          <a:xfrm>
            <a:off x="4396710" y="1377353"/>
            <a:ext cx="420624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Actual vs Predictions price</a:t>
            </a:r>
            <a:endParaRPr sz="1400" b="0" i="0" u="none" strike="noStrike" cap="none">
              <a:solidFill>
                <a:srgbClr val="000000"/>
              </a:solidFill>
              <a:latin typeface="Arial"/>
              <a:ea typeface="Arial"/>
              <a:cs typeface="Arial"/>
              <a:sym typeface="Arial"/>
            </a:endParaRPr>
          </a:p>
        </p:txBody>
      </p:sp>
      <p:cxnSp>
        <p:nvCxnSpPr>
          <p:cNvPr id="128" name="Google Shape;128;p27"/>
          <p:cNvCxnSpPr/>
          <p:nvPr/>
        </p:nvCxnSpPr>
        <p:spPr>
          <a:xfrm>
            <a:off x="5045725" y="4663217"/>
            <a:ext cx="264405" cy="0"/>
          </a:xfrm>
          <a:prstGeom prst="straightConnector1">
            <a:avLst/>
          </a:prstGeom>
          <a:noFill/>
          <a:ln w="28575" cap="flat" cmpd="sng">
            <a:solidFill>
              <a:srgbClr val="3B7FF2"/>
            </a:solidFill>
            <a:prstDash val="solid"/>
            <a:round/>
            <a:headEnd type="none" w="sm" len="sm"/>
            <a:tailEnd type="none" w="sm" len="sm"/>
          </a:ln>
        </p:spPr>
      </p:cxnSp>
      <p:cxnSp>
        <p:nvCxnSpPr>
          <p:cNvPr id="129" name="Google Shape;129;p27"/>
          <p:cNvCxnSpPr/>
          <p:nvPr/>
        </p:nvCxnSpPr>
        <p:spPr>
          <a:xfrm>
            <a:off x="6674386" y="4663217"/>
            <a:ext cx="264405" cy="0"/>
          </a:xfrm>
          <a:prstGeom prst="straightConnector1">
            <a:avLst/>
          </a:prstGeom>
          <a:noFill/>
          <a:ln w="28575" cap="flat" cmpd="sng">
            <a:solidFill>
              <a:srgbClr val="EF8600"/>
            </a:solidFill>
            <a:prstDash val="solid"/>
            <a:round/>
            <a:headEnd type="none" w="sm" len="sm"/>
            <a:tailEnd type="none" w="sm" len="sm"/>
          </a:ln>
        </p:spPr>
      </p:cxnSp>
      <p:sp>
        <p:nvSpPr>
          <p:cNvPr id="130" name="Google Shape;130;p27"/>
          <p:cNvSpPr txBox="1"/>
          <p:nvPr/>
        </p:nvSpPr>
        <p:spPr>
          <a:xfrm>
            <a:off x="5310130" y="4486383"/>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Actual</a:t>
            </a:r>
            <a:endParaRPr sz="1400" b="0" i="0" u="none" strike="noStrike" cap="none">
              <a:solidFill>
                <a:srgbClr val="000000"/>
              </a:solidFill>
              <a:latin typeface="Arial"/>
              <a:ea typeface="Arial"/>
              <a:cs typeface="Arial"/>
              <a:sym typeface="Arial"/>
            </a:endParaRPr>
          </a:p>
        </p:txBody>
      </p:sp>
      <p:sp>
        <p:nvSpPr>
          <p:cNvPr id="131" name="Google Shape;131;p27"/>
          <p:cNvSpPr txBox="1"/>
          <p:nvPr/>
        </p:nvSpPr>
        <p:spPr>
          <a:xfrm>
            <a:off x="6938791" y="4486382"/>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Prediction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311700" y="445025"/>
            <a:ext cx="903060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 but LSTM performs poorly when the price is more volatile</a:t>
            </a:r>
            <a:endParaRPr/>
          </a:p>
        </p:txBody>
      </p:sp>
      <p:sp>
        <p:nvSpPr>
          <p:cNvPr id="137" name="Google Shape;13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138" name="Google Shape;138;p28"/>
          <p:cNvPicPr preferRelativeResize="0"/>
          <p:nvPr/>
        </p:nvPicPr>
        <p:blipFill rotWithShape="1">
          <a:blip r:embed="rId3">
            <a:alphaModFix/>
          </a:blip>
          <a:srcRect/>
          <a:stretch/>
        </p:blipFill>
        <p:spPr>
          <a:xfrm>
            <a:off x="4396710" y="1629438"/>
            <a:ext cx="4206240" cy="2738808"/>
          </a:xfrm>
          <a:prstGeom prst="rect">
            <a:avLst/>
          </a:prstGeom>
          <a:noFill/>
          <a:ln>
            <a:noFill/>
          </a:ln>
        </p:spPr>
      </p:pic>
      <p:pic>
        <p:nvPicPr>
          <p:cNvPr id="139" name="Google Shape;139;p28"/>
          <p:cNvPicPr preferRelativeResize="0"/>
          <p:nvPr/>
        </p:nvPicPr>
        <p:blipFill rotWithShape="1">
          <a:blip r:embed="rId4">
            <a:alphaModFix/>
          </a:blip>
          <a:srcRect/>
          <a:stretch/>
        </p:blipFill>
        <p:spPr>
          <a:xfrm>
            <a:off x="419470" y="1017725"/>
            <a:ext cx="2860940" cy="3931920"/>
          </a:xfrm>
          <a:prstGeom prst="rect">
            <a:avLst/>
          </a:prstGeom>
          <a:noFill/>
          <a:ln>
            <a:noFill/>
          </a:ln>
        </p:spPr>
      </p:pic>
      <p:sp>
        <p:nvSpPr>
          <p:cNvPr id="140" name="Google Shape;140;p28"/>
          <p:cNvSpPr txBox="1"/>
          <p:nvPr/>
        </p:nvSpPr>
        <p:spPr>
          <a:xfrm>
            <a:off x="684568" y="1367828"/>
            <a:ext cx="107632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Ann. Vol.: 93.9%</a:t>
            </a:r>
            <a:endParaRPr sz="1400" b="0" i="0" u="none" strike="noStrike" cap="none">
              <a:solidFill>
                <a:srgbClr val="000000"/>
              </a:solidFill>
              <a:latin typeface="Arial"/>
              <a:ea typeface="Arial"/>
              <a:cs typeface="Arial"/>
              <a:sym typeface="Arial"/>
            </a:endParaRPr>
          </a:p>
        </p:txBody>
      </p:sp>
      <p:sp>
        <p:nvSpPr>
          <p:cNvPr id="141" name="Google Shape;141;p28"/>
          <p:cNvSpPr txBox="1"/>
          <p:nvPr/>
        </p:nvSpPr>
        <p:spPr>
          <a:xfrm>
            <a:off x="3495675" y="1008021"/>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sng" strike="noStrike" cap="none">
                <a:solidFill>
                  <a:srgbClr val="000000"/>
                </a:solidFill>
                <a:latin typeface="Arial"/>
                <a:ea typeface="Arial"/>
                <a:cs typeface="Arial"/>
                <a:sym typeface="Arial"/>
              </a:rPr>
              <a:t>Gamestop</a:t>
            </a:r>
            <a:endParaRPr sz="1400" b="1" i="0" u="sng" strike="noStrike" cap="none">
              <a:solidFill>
                <a:srgbClr val="000000"/>
              </a:solidFill>
              <a:latin typeface="Arial"/>
              <a:ea typeface="Arial"/>
              <a:cs typeface="Arial"/>
              <a:sym typeface="Arial"/>
            </a:endParaRPr>
          </a:p>
        </p:txBody>
      </p:sp>
      <p:sp>
        <p:nvSpPr>
          <p:cNvPr id="142" name="Google Shape;142;p28"/>
          <p:cNvSpPr txBox="1"/>
          <p:nvPr/>
        </p:nvSpPr>
        <p:spPr>
          <a:xfrm>
            <a:off x="4396710" y="1377353"/>
            <a:ext cx="420624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Actual vs Predictions price</a:t>
            </a:r>
            <a:endParaRPr sz="1400" b="0" i="0" u="none" strike="noStrike" cap="none">
              <a:solidFill>
                <a:srgbClr val="000000"/>
              </a:solidFill>
              <a:latin typeface="Arial"/>
              <a:ea typeface="Arial"/>
              <a:cs typeface="Arial"/>
              <a:sym typeface="Arial"/>
            </a:endParaRPr>
          </a:p>
        </p:txBody>
      </p:sp>
      <p:cxnSp>
        <p:nvCxnSpPr>
          <p:cNvPr id="143" name="Google Shape;143;p28"/>
          <p:cNvCxnSpPr/>
          <p:nvPr/>
        </p:nvCxnSpPr>
        <p:spPr>
          <a:xfrm>
            <a:off x="5045725" y="4663217"/>
            <a:ext cx="264405" cy="0"/>
          </a:xfrm>
          <a:prstGeom prst="straightConnector1">
            <a:avLst/>
          </a:prstGeom>
          <a:noFill/>
          <a:ln w="28575" cap="flat" cmpd="sng">
            <a:solidFill>
              <a:srgbClr val="3B7FF2"/>
            </a:solidFill>
            <a:prstDash val="solid"/>
            <a:round/>
            <a:headEnd type="none" w="sm" len="sm"/>
            <a:tailEnd type="none" w="sm" len="sm"/>
          </a:ln>
        </p:spPr>
      </p:cxnSp>
      <p:cxnSp>
        <p:nvCxnSpPr>
          <p:cNvPr id="144" name="Google Shape;144;p28"/>
          <p:cNvCxnSpPr/>
          <p:nvPr/>
        </p:nvCxnSpPr>
        <p:spPr>
          <a:xfrm>
            <a:off x="6674386" y="4663217"/>
            <a:ext cx="264405" cy="0"/>
          </a:xfrm>
          <a:prstGeom prst="straightConnector1">
            <a:avLst/>
          </a:prstGeom>
          <a:noFill/>
          <a:ln w="28575" cap="flat" cmpd="sng">
            <a:solidFill>
              <a:srgbClr val="EF8600"/>
            </a:solidFill>
            <a:prstDash val="solid"/>
            <a:round/>
            <a:headEnd type="none" w="sm" len="sm"/>
            <a:tailEnd type="none" w="sm" len="sm"/>
          </a:ln>
        </p:spPr>
      </p:cxnSp>
      <p:sp>
        <p:nvSpPr>
          <p:cNvPr id="145" name="Google Shape;145;p28"/>
          <p:cNvSpPr txBox="1"/>
          <p:nvPr/>
        </p:nvSpPr>
        <p:spPr>
          <a:xfrm>
            <a:off x="5310130" y="4486383"/>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Actual</a:t>
            </a:r>
            <a:endParaRPr sz="1400" b="0" i="0" u="none" strike="noStrike" cap="none">
              <a:solidFill>
                <a:srgbClr val="000000"/>
              </a:solidFill>
              <a:latin typeface="Arial"/>
              <a:ea typeface="Arial"/>
              <a:cs typeface="Arial"/>
              <a:sym typeface="Arial"/>
            </a:endParaRPr>
          </a:p>
        </p:txBody>
      </p:sp>
      <p:sp>
        <p:nvSpPr>
          <p:cNvPr id="146" name="Google Shape;146;p28"/>
          <p:cNvSpPr txBox="1"/>
          <p:nvPr/>
        </p:nvSpPr>
        <p:spPr>
          <a:xfrm>
            <a:off x="6938791" y="4486382"/>
            <a:ext cx="12858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Prediction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8323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Echo State Network better captures non-linearity</a:t>
            </a:r>
            <a:endParaRPr/>
          </a:p>
        </p:txBody>
      </p:sp>
      <p:sp>
        <p:nvSpPr>
          <p:cNvPr id="152" name="Google Shape;15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153" name="Google Shape;153;p29"/>
          <p:cNvSpPr txBox="1"/>
          <p:nvPr/>
        </p:nvSpPr>
        <p:spPr>
          <a:xfrm>
            <a:off x="684568" y="1367828"/>
            <a:ext cx="8336590" cy="33547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NN have problems such as complex network structures, slow convergence, and high computational costs.</a:t>
            </a:r>
            <a:endParaRPr/>
          </a:p>
          <a:p>
            <a:pPr marL="285750" marR="0" lvl="0" indent="-285750" algn="l" rtl="0">
              <a:lnSpc>
                <a:spcPct val="100000"/>
              </a:lnSpc>
              <a:spcBef>
                <a:spcPts val="60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Difficulty to capture non linearity / chaotic time series.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New form of RNN with a loosely connected hidden layer called a ‘reservoir’ </a:t>
            </a:r>
            <a:r>
              <a:rPr lang="en" sz="1400" b="1" i="0" u="none" strike="noStrike" cap="none">
                <a:solidFill>
                  <a:srgbClr val="000000"/>
                </a:solidFill>
                <a:latin typeface="Arial"/>
                <a:ea typeface="Arial"/>
                <a:cs typeface="Arial"/>
                <a:sym typeface="Arial"/>
              </a:rPr>
              <a:t>-&gt;</a:t>
            </a:r>
            <a:r>
              <a:rPr lang="en" sz="1400" b="0" i="0" u="none" strike="noStrike" cap="none">
                <a:solidFill>
                  <a:srgbClr val="000000"/>
                </a:solidFill>
                <a:latin typeface="Arial"/>
                <a:ea typeface="Arial"/>
                <a:cs typeface="Arial"/>
                <a:sym typeface="Arial"/>
              </a:rPr>
              <a:t> </a:t>
            </a:r>
            <a:r>
              <a:rPr lang="en" sz="1400" b="1" i="0" u="none" strike="noStrike" cap="none">
                <a:solidFill>
                  <a:srgbClr val="000000"/>
                </a:solidFill>
                <a:latin typeface="Arial"/>
                <a:ea typeface="Arial"/>
                <a:cs typeface="Arial"/>
                <a:sym typeface="Arial"/>
              </a:rPr>
              <a:t>Echo State Network (ESN).</a:t>
            </a:r>
            <a:endParaRPr/>
          </a:p>
          <a:p>
            <a:pPr marL="285750" marR="0" lvl="0" indent="-285750" algn="l" rtl="0">
              <a:lnSpc>
                <a:spcPct val="100000"/>
              </a:lnSpc>
              <a:spcBef>
                <a:spcPts val="60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Introduced by Herbert Jaeger in 2001. Practical significance was recognized when first applied to wireless commutation related fields in 2004.</a:t>
            </a:r>
            <a:endParaRPr/>
          </a:p>
          <a:p>
            <a:pPr marL="804863" marR="0" lvl="2" indent="-285750" algn="l" rtl="0">
              <a:lnSpc>
                <a:spcPct val="100000"/>
              </a:lnSpc>
              <a:spcBef>
                <a:spcPts val="600"/>
              </a:spcBef>
              <a:spcAft>
                <a:spcPts val="0"/>
              </a:spcAft>
              <a:buClr>
                <a:srgbClr val="000000"/>
              </a:buClr>
              <a:buSzPts val="1400"/>
              <a:buFont typeface="Noto Sans Symbols"/>
              <a:buChar char="❑"/>
            </a:pPr>
            <a:r>
              <a:rPr lang="en" sz="1400" b="0" i="0" u="none" strike="noStrike" cap="none">
                <a:solidFill>
                  <a:srgbClr val="000000"/>
                </a:solidFill>
                <a:latin typeface="Arial"/>
                <a:ea typeface="Arial"/>
                <a:cs typeface="Arial"/>
                <a:sym typeface="Arial"/>
              </a:rPr>
              <a:t>Fast training</a:t>
            </a:r>
            <a:endParaRPr/>
          </a:p>
          <a:p>
            <a:pPr marL="804863" marR="0" lvl="2" indent="-285750" algn="l" rtl="0">
              <a:lnSpc>
                <a:spcPct val="100000"/>
              </a:lnSpc>
              <a:spcBef>
                <a:spcPts val="600"/>
              </a:spcBef>
              <a:spcAft>
                <a:spcPts val="0"/>
              </a:spcAft>
              <a:buClr>
                <a:srgbClr val="000000"/>
              </a:buClr>
              <a:buSzPts val="1400"/>
              <a:buFont typeface="Noto Sans Symbols"/>
              <a:buChar char="❑"/>
            </a:pPr>
            <a:r>
              <a:rPr lang="en" sz="1400" b="0" i="0" u="none" strike="noStrike" cap="none">
                <a:solidFill>
                  <a:srgbClr val="000000"/>
                </a:solidFill>
                <a:latin typeface="Arial"/>
                <a:ea typeface="Arial"/>
                <a:cs typeface="Arial"/>
                <a:sym typeface="Arial"/>
              </a:rPr>
              <a:t>Easier to implement</a:t>
            </a:r>
            <a:endParaRPr/>
          </a:p>
          <a:p>
            <a:pPr marL="804863" marR="0" lvl="2" indent="-285750" algn="l" rtl="0">
              <a:lnSpc>
                <a:spcPct val="100000"/>
              </a:lnSpc>
              <a:spcBef>
                <a:spcPts val="600"/>
              </a:spcBef>
              <a:spcAft>
                <a:spcPts val="0"/>
              </a:spcAft>
              <a:buClr>
                <a:srgbClr val="000000"/>
              </a:buClr>
              <a:buSzPts val="1400"/>
              <a:buFont typeface="Noto Sans Symbols"/>
              <a:buChar char="❑"/>
            </a:pPr>
            <a:r>
              <a:rPr lang="en" sz="1400" b="0" i="0" u="none" strike="noStrike" cap="none">
                <a:solidFill>
                  <a:srgbClr val="000000"/>
                </a:solidFill>
                <a:latin typeface="Arial"/>
                <a:ea typeface="Arial"/>
                <a:cs typeface="Arial"/>
                <a:sym typeface="Arial"/>
              </a:rPr>
              <a:t>Better capture of non-linearity</a:t>
            </a:r>
            <a:endParaRPr/>
          </a:p>
          <a:p>
            <a:pPr marL="285750" marR="0" lvl="2" indent="-285750" algn="l" rtl="0">
              <a:lnSpc>
                <a:spcPct val="100000"/>
              </a:lnSpc>
              <a:spcBef>
                <a:spcPts val="60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Widely applied in fields such as robot control, object tracking, moving-target detection, and incident monitoring.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Reservoir Computing</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Chaos?</a:t>
            </a:r>
            <a:endParaRPr/>
          </a:p>
          <a:p>
            <a:pPr marL="457200" lvl="0" indent="-342900" algn="l" rtl="0">
              <a:spcBef>
                <a:spcPts val="0"/>
              </a:spcBef>
              <a:spcAft>
                <a:spcPts val="0"/>
              </a:spcAft>
              <a:buSzPts val="1800"/>
              <a:buChar char="●"/>
            </a:pPr>
            <a:r>
              <a:rPr lang="en"/>
              <a:t>All the necessary information as knobs.</a:t>
            </a:r>
            <a:endParaRPr/>
          </a:p>
          <a:p>
            <a:pPr marL="457200" lvl="0" indent="-342900" algn="l" rtl="0">
              <a:spcBef>
                <a:spcPts val="0"/>
              </a:spcBef>
              <a:spcAft>
                <a:spcPts val="0"/>
              </a:spcAft>
              <a:buSzPts val="1800"/>
              <a:buChar char="●"/>
            </a:pPr>
            <a:r>
              <a:rPr lang="en"/>
              <a:t>Reservoir state stored</a:t>
            </a:r>
            <a:endParaRPr/>
          </a:p>
          <a:p>
            <a:pPr marL="457200" lvl="0" indent="-342900" algn="l" rtl="0">
              <a:spcBef>
                <a:spcPts val="0"/>
              </a:spcBef>
              <a:spcAft>
                <a:spcPts val="0"/>
              </a:spcAft>
              <a:buSzPts val="1800"/>
              <a:buChar char="●"/>
            </a:pPr>
            <a:r>
              <a:rPr lang="en"/>
              <a:t>Output layer learns according to state.</a:t>
            </a:r>
            <a:endParaRPr/>
          </a:p>
        </p:txBody>
      </p:sp>
      <p:sp>
        <p:nvSpPr>
          <p:cNvPr id="160" name="Google Shape;16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61" name="Google Shape;161;p30"/>
          <p:cNvPicPr preferRelativeResize="0"/>
          <p:nvPr/>
        </p:nvPicPr>
        <p:blipFill>
          <a:blip r:embed="rId3">
            <a:alphaModFix/>
          </a:blip>
          <a:stretch>
            <a:fillRect/>
          </a:stretch>
        </p:blipFill>
        <p:spPr>
          <a:xfrm>
            <a:off x="5411325" y="2372575"/>
            <a:ext cx="3609826" cy="2589250"/>
          </a:xfrm>
          <a:prstGeom prst="rect">
            <a:avLst/>
          </a:prstGeom>
          <a:noFill/>
          <a:ln>
            <a:noFill/>
          </a:ln>
        </p:spPr>
      </p:pic>
      <p:pic>
        <p:nvPicPr>
          <p:cNvPr id="162" name="Google Shape;162;p30"/>
          <p:cNvPicPr preferRelativeResize="0"/>
          <p:nvPr/>
        </p:nvPicPr>
        <p:blipFill>
          <a:blip r:embed="rId4">
            <a:alphaModFix/>
          </a:blip>
          <a:stretch>
            <a:fillRect/>
          </a:stretch>
        </p:blipFill>
        <p:spPr>
          <a:xfrm>
            <a:off x="6509126" y="113200"/>
            <a:ext cx="2296375" cy="2204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ESN - Architecture</a:t>
            </a:r>
            <a:endParaRPr/>
          </a:p>
        </p:txBody>
      </p:sp>
      <p:sp>
        <p:nvSpPr>
          <p:cNvPr id="168" name="Google Shape;168;p31"/>
          <p:cNvSpPr txBox="1">
            <a:spLocks noGrp="1"/>
          </p:cNvSpPr>
          <p:nvPr>
            <p:ph type="body" idx="1"/>
          </p:nvPr>
        </p:nvSpPr>
        <p:spPr>
          <a:xfrm>
            <a:off x="-48150" y="1132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General case of Reservoir Computing</a:t>
            </a:r>
            <a:endParaRPr/>
          </a:p>
          <a:p>
            <a:pPr marL="457200" lvl="0" indent="-342900" algn="l" rtl="0">
              <a:spcBef>
                <a:spcPts val="0"/>
              </a:spcBef>
              <a:spcAft>
                <a:spcPts val="0"/>
              </a:spcAft>
              <a:buSzPts val="1800"/>
              <a:buChar char="●"/>
            </a:pPr>
            <a:r>
              <a:rPr lang="en"/>
              <a:t>  Benefits of RNN  - problems of RNN</a:t>
            </a:r>
            <a:endParaRPr/>
          </a:p>
          <a:p>
            <a:pPr marL="457200" lvl="0" indent="-342900" algn="l" rtl="0">
              <a:spcBef>
                <a:spcPts val="0"/>
              </a:spcBef>
              <a:spcAft>
                <a:spcPts val="0"/>
              </a:spcAft>
              <a:buSzPts val="1800"/>
              <a:buChar char="●"/>
            </a:pPr>
            <a:r>
              <a:rPr lang="en"/>
              <a:t>  Sparsely connected neurons  &lt;10%.</a:t>
            </a:r>
            <a:endParaRPr/>
          </a:p>
          <a:p>
            <a:pPr marL="457200" lvl="0" indent="-342900" algn="l" rtl="0">
              <a:spcBef>
                <a:spcPts val="0"/>
              </a:spcBef>
              <a:spcAft>
                <a:spcPts val="0"/>
              </a:spcAft>
              <a:buSzPts val="1800"/>
              <a:buChar char="●"/>
            </a:pPr>
            <a:r>
              <a:rPr lang="en"/>
              <a:t>  What is ECHO? </a:t>
            </a:r>
            <a:endParaRPr/>
          </a:p>
          <a:p>
            <a:pPr marL="457200" lvl="0" indent="-342900" algn="l" rtl="0">
              <a:spcBef>
                <a:spcPts val="0"/>
              </a:spcBef>
              <a:spcAft>
                <a:spcPts val="0"/>
              </a:spcAft>
              <a:buSzPts val="1800"/>
              <a:buChar char="●"/>
            </a:pPr>
            <a:r>
              <a:rPr lang="en"/>
              <a:t>  Fixed and random weights.</a:t>
            </a:r>
            <a:endParaRPr/>
          </a:p>
          <a:p>
            <a:pPr marL="457200" lvl="0" indent="-342900" algn="l" rtl="0">
              <a:spcBef>
                <a:spcPts val="0"/>
              </a:spcBef>
              <a:spcAft>
                <a:spcPts val="0"/>
              </a:spcAft>
              <a:buSzPts val="1800"/>
              <a:buChar char="●"/>
            </a:pPr>
            <a:r>
              <a:rPr lang="en"/>
              <a:t>  Output weights trainable.</a:t>
            </a:r>
            <a:endParaRPr/>
          </a:p>
        </p:txBody>
      </p:sp>
      <p:sp>
        <p:nvSpPr>
          <p:cNvPr id="169" name="Google Shape;16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70" name="Google Shape;170;p31"/>
          <p:cNvPicPr preferRelativeResize="0"/>
          <p:nvPr/>
        </p:nvPicPr>
        <p:blipFill>
          <a:blip r:embed="rId3">
            <a:alphaModFix/>
          </a:blip>
          <a:stretch>
            <a:fillRect/>
          </a:stretch>
        </p:blipFill>
        <p:spPr>
          <a:xfrm>
            <a:off x="4956325" y="743150"/>
            <a:ext cx="4064825" cy="3020075"/>
          </a:xfrm>
          <a:prstGeom prst="rect">
            <a:avLst/>
          </a:prstGeom>
          <a:noFill/>
          <a:ln>
            <a:noFill/>
          </a:ln>
        </p:spPr>
      </p:pic>
      <p:pic>
        <p:nvPicPr>
          <p:cNvPr id="171" name="Google Shape;171;p31"/>
          <p:cNvPicPr preferRelativeResize="0"/>
          <p:nvPr/>
        </p:nvPicPr>
        <p:blipFill>
          <a:blip r:embed="rId4">
            <a:alphaModFix/>
          </a:blip>
          <a:stretch>
            <a:fillRect/>
          </a:stretch>
        </p:blipFill>
        <p:spPr>
          <a:xfrm>
            <a:off x="4364824" y="1730325"/>
            <a:ext cx="591500" cy="8414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Implementation and Experiments</a:t>
            </a:r>
            <a:endParaRPr/>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endParaRPr sz="2100">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endParaRPr sz="21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100">
                <a:solidFill>
                  <a:schemeClr val="dk1"/>
                </a:solidFill>
                <a:latin typeface="Calibri"/>
                <a:ea typeface="Calibri"/>
                <a:cs typeface="Calibri"/>
                <a:sym typeface="Calibri"/>
              </a:rPr>
              <a:t>Code can be found here: </a:t>
            </a:r>
            <a:r>
              <a:rPr lang="en" sz="2100" u="sng">
                <a:solidFill>
                  <a:schemeClr val="hlink"/>
                </a:solidFill>
                <a:latin typeface="Calibri"/>
                <a:ea typeface="Calibri"/>
                <a:cs typeface="Calibri"/>
                <a:sym typeface="Calibri"/>
                <a:hlinkClick r:id="rId3"/>
              </a:rPr>
              <a:t>https://github.com/Shourya0404/COMP7409</a:t>
            </a:r>
            <a:endParaRPr sz="21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endParaRPr sz="21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 sz="2100">
                <a:solidFill>
                  <a:schemeClr val="dk1"/>
                </a:solidFill>
                <a:latin typeface="Calibri"/>
                <a:ea typeface="Calibri"/>
                <a:cs typeface="Calibri"/>
                <a:sym typeface="Calibri"/>
              </a:rPr>
              <a:t>Reference: https://github.com/ciortanmadalina/EchoStateNetwork</a:t>
            </a:r>
            <a:endParaRPr sz="2100">
              <a:solidFill>
                <a:schemeClr val="dk1"/>
              </a:solidFill>
              <a:latin typeface="Calibri"/>
              <a:ea typeface="Calibri"/>
              <a:cs typeface="Calibri"/>
              <a:sym typeface="Calibri"/>
            </a:endParaRPr>
          </a:p>
          <a:p>
            <a:pPr marL="0" lvl="0" indent="0" algn="l" rtl="0">
              <a:spcBef>
                <a:spcPts val="0"/>
              </a:spcBef>
              <a:spcAft>
                <a:spcPts val="1200"/>
              </a:spcAft>
              <a:buNone/>
            </a:pPr>
            <a:endParaRPr sz="1100"/>
          </a:p>
        </p:txBody>
      </p:sp>
      <p:sp>
        <p:nvSpPr>
          <p:cNvPr id="178" name="Google Shape;17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Preparation</a:t>
            </a:r>
            <a:endParaRPr/>
          </a:p>
        </p:txBody>
      </p:sp>
      <p:sp>
        <p:nvSpPr>
          <p:cNvPr id="184" name="Google Shape;184;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Clr>
                <a:schemeClr val="dk1"/>
              </a:buClr>
              <a:buSzPct val="39285"/>
              <a:buFont typeface="Arial"/>
              <a:buNone/>
            </a:pPr>
            <a:r>
              <a:rPr lang="en" sz="2800">
                <a:solidFill>
                  <a:schemeClr val="dk1"/>
                </a:solidFill>
              </a:rPr>
              <a:t>•</a:t>
            </a:r>
            <a:r>
              <a:rPr lang="en" sz="2800">
                <a:solidFill>
                  <a:schemeClr val="dk1"/>
                </a:solidFill>
                <a:latin typeface="Calibri"/>
                <a:ea typeface="Calibri"/>
                <a:cs typeface="Calibri"/>
                <a:sym typeface="Calibri"/>
              </a:rPr>
              <a:t>Same pipeline as in lecture</a:t>
            </a: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ct val="39285"/>
              <a:buFont typeface="Arial"/>
              <a:buNone/>
            </a:pPr>
            <a:r>
              <a:rPr lang="en" sz="2800">
                <a:solidFill>
                  <a:schemeClr val="dk1"/>
                </a:solidFill>
              </a:rPr>
              <a:t>•</a:t>
            </a:r>
            <a:r>
              <a:rPr lang="en" sz="2800">
                <a:solidFill>
                  <a:schemeClr val="dk1"/>
                </a:solidFill>
                <a:latin typeface="Calibri"/>
                <a:ea typeface="Calibri"/>
                <a:cs typeface="Calibri"/>
                <a:sym typeface="Calibri"/>
              </a:rPr>
              <a:t>Time Step = 100</a:t>
            </a: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ct val="39285"/>
              <a:buFont typeface="Arial"/>
              <a:buNone/>
            </a:pPr>
            <a:r>
              <a:rPr lang="en" sz="2800">
                <a:solidFill>
                  <a:schemeClr val="dk1"/>
                </a:solidFill>
              </a:rPr>
              <a:t>•</a:t>
            </a:r>
            <a:r>
              <a:rPr lang="en" sz="2800">
                <a:solidFill>
                  <a:schemeClr val="dk1"/>
                </a:solidFill>
                <a:latin typeface="Calibri"/>
                <a:ea typeface="Calibri"/>
                <a:cs typeface="Calibri"/>
                <a:sym typeface="Calibri"/>
              </a:rPr>
              <a:t>65% data used for training</a:t>
            </a: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ct val="39285"/>
              <a:buFont typeface="Arial"/>
              <a:buNone/>
            </a:pPr>
            <a:r>
              <a:rPr lang="en" sz="2800">
                <a:solidFill>
                  <a:schemeClr val="dk1"/>
                </a:solidFill>
              </a:rPr>
              <a:t>•</a:t>
            </a:r>
            <a:r>
              <a:rPr lang="en" sz="2800">
                <a:solidFill>
                  <a:schemeClr val="dk1"/>
                </a:solidFill>
                <a:latin typeface="Calibri"/>
                <a:ea typeface="Calibri"/>
                <a:cs typeface="Calibri"/>
                <a:sym typeface="Calibri"/>
              </a:rPr>
              <a:t>MinMax Scaler used for data transformation</a:t>
            </a:r>
            <a:endParaRPr sz="28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ct val="39285"/>
              <a:buFont typeface="Arial"/>
              <a:buNone/>
            </a:pPr>
            <a:r>
              <a:rPr lang="en" sz="2800">
                <a:solidFill>
                  <a:schemeClr val="dk1"/>
                </a:solidFill>
              </a:rPr>
              <a:t>•</a:t>
            </a:r>
            <a:r>
              <a:rPr lang="en" sz="2800" b="1" u="sng">
                <a:solidFill>
                  <a:schemeClr val="dk1"/>
                </a:solidFill>
                <a:latin typeface="Calibri"/>
                <a:ea typeface="Calibri"/>
                <a:cs typeface="Calibri"/>
                <a:sym typeface="Calibri"/>
              </a:rPr>
              <a:t>Use data from Jan 2020 to Feb 2022</a:t>
            </a:r>
            <a:endParaRPr sz="2800" b="1" u="sng">
              <a:solidFill>
                <a:schemeClr val="dk1"/>
              </a:solidFill>
              <a:latin typeface="Calibri"/>
              <a:ea typeface="Calibri"/>
              <a:cs typeface="Calibri"/>
              <a:sym typeface="Calibri"/>
            </a:endParaRPr>
          </a:p>
          <a:p>
            <a:pPr marL="0" lvl="0" indent="0" algn="l" rtl="0">
              <a:spcBef>
                <a:spcPts val="0"/>
              </a:spcBef>
              <a:spcAft>
                <a:spcPts val="1200"/>
              </a:spcAft>
              <a:buNone/>
            </a:pPr>
            <a:endParaRPr/>
          </a:p>
        </p:txBody>
      </p:sp>
      <p:sp>
        <p:nvSpPr>
          <p:cNvPr id="185" name="Google Shape;18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86" name="Google Shape;186;p33"/>
          <p:cNvPicPr preferRelativeResize="0"/>
          <p:nvPr/>
        </p:nvPicPr>
        <p:blipFill>
          <a:blip r:embed="rId3">
            <a:alphaModFix/>
          </a:blip>
          <a:stretch>
            <a:fillRect/>
          </a:stretch>
        </p:blipFill>
        <p:spPr>
          <a:xfrm>
            <a:off x="4193075" y="133600"/>
            <a:ext cx="4950924" cy="4857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1300</Words>
  <Application>Microsoft Office PowerPoint</Application>
  <PresentationFormat>On-screen Show (16:9)</PresentationFormat>
  <Paragraphs>208</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Noto Sans Symbols</vt:lpstr>
      <vt:lpstr>Simple Light</vt:lpstr>
      <vt:lpstr>Simple Light</vt:lpstr>
      <vt:lpstr>Echo State Networks</vt:lpstr>
      <vt:lpstr>LSTM prediction for low volatile securities is relatively good...</vt:lpstr>
      <vt:lpstr>… but LSTM performs poorly when the price is more volatile</vt:lpstr>
      <vt:lpstr>… but LSTM performs poorly when the price is more volatile</vt:lpstr>
      <vt:lpstr>Echo State Network better captures non-linearity</vt:lpstr>
      <vt:lpstr>Reservoir Computing</vt:lpstr>
      <vt:lpstr>ESN - Architecture</vt:lpstr>
      <vt:lpstr>Code Implementation and Experiments</vt:lpstr>
      <vt:lpstr>Data Preparation</vt:lpstr>
      <vt:lpstr>Model Building Steps</vt:lpstr>
      <vt:lpstr>Experimental Setup</vt:lpstr>
      <vt:lpstr>Comparison of LSTM and ESN: MSE Loss</vt:lpstr>
      <vt:lpstr>Test Predictions - EUR/USD (Low Volatility 6.6%)</vt:lpstr>
      <vt:lpstr>Test Predictions - BTC (High Volatility 64.7%)</vt:lpstr>
      <vt:lpstr>Test Predictions - ETH (High Volatility 85.2%)</vt:lpstr>
      <vt:lpstr>Test Predictions - GME (High Volatility 178.8%)</vt:lpstr>
      <vt:lpstr>Comparison of LSTM and ESN: Training Time</vt:lpstr>
      <vt:lpstr>Beyond ESNs</vt:lpstr>
      <vt:lpstr>Beyond ESNs</vt:lpstr>
      <vt:lpstr>Beyond ESNs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 State Networks</dc:title>
  <dc:creator>Shourya Mehra</dc:creator>
  <cp:lastModifiedBy>Shourya Mehra</cp:lastModifiedBy>
  <cp:revision>1</cp:revision>
  <dcterms:modified xsi:type="dcterms:W3CDTF">2022-04-19T11:57:06Z</dcterms:modified>
</cp:coreProperties>
</file>