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4383" y="235457"/>
            <a:ext cx="11343233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7776" y="677621"/>
            <a:ext cx="242125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18" y="1160145"/>
            <a:ext cx="11846763" cy="148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080130"/>
            <a:ext cx="9195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5" dirty="0">
                <a:solidFill>
                  <a:srgbClr val="252525"/>
                </a:solidFill>
                <a:latin typeface="Calibri Light"/>
                <a:cs typeface="Calibri Light"/>
              </a:rPr>
              <a:t>Convolutional</a:t>
            </a:r>
            <a:r>
              <a:rPr sz="6000" spc="-20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105" dirty="0">
                <a:solidFill>
                  <a:srgbClr val="252525"/>
                </a:solidFill>
                <a:latin typeface="Calibri Light"/>
                <a:cs typeface="Calibri Light"/>
              </a:rPr>
              <a:t>Neural</a:t>
            </a:r>
            <a:r>
              <a:rPr sz="6000" spc="-2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110" dirty="0">
                <a:solidFill>
                  <a:srgbClr val="252525"/>
                </a:solidFill>
                <a:latin typeface="Calibri Light"/>
                <a:cs typeface="Calibri Light"/>
              </a:rPr>
              <a:t>Networks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6031" y="1016508"/>
            <a:ext cx="11587480" cy="5245735"/>
            <a:chOff x="256031" y="1016508"/>
            <a:chExt cx="11587480" cy="5245735"/>
          </a:xfrm>
        </p:grpSpPr>
        <p:sp>
          <p:nvSpPr>
            <p:cNvPr id="5" name="object 5"/>
            <p:cNvSpPr/>
            <p:nvPr/>
          </p:nvSpPr>
          <p:spPr>
            <a:xfrm>
              <a:off x="5368543" y="353110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31" y="1016508"/>
              <a:ext cx="11586971" cy="5245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4102" y="244220"/>
            <a:ext cx="78746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83C5"/>
                </a:solidFill>
              </a:rPr>
              <a:t>1.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spc="-10" dirty="0">
                <a:solidFill>
                  <a:srgbClr val="2583C5"/>
                </a:solidFill>
              </a:rPr>
              <a:t>Convolutional</a:t>
            </a:r>
            <a:r>
              <a:rPr spc="-5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(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of</a:t>
            </a:r>
            <a:r>
              <a:rPr spc="-1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Smiling</a:t>
            </a:r>
            <a:r>
              <a:rPr spc="-45" dirty="0">
                <a:solidFill>
                  <a:srgbClr val="2583C5"/>
                </a:solidFill>
              </a:rPr>
              <a:t> </a:t>
            </a:r>
            <a:r>
              <a:rPr spc="-25" dirty="0">
                <a:solidFill>
                  <a:srgbClr val="2583C5"/>
                </a:solidFill>
              </a:rPr>
              <a:t>Face)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4" y="677621"/>
            <a:ext cx="10858576" cy="677108"/>
          </a:xfrm>
        </p:spPr>
        <p:txBody>
          <a:bodyPr/>
          <a:lstStyle/>
          <a:p>
            <a:r>
              <a:rPr lang="en-GB" dirty="0" smtClean="0"/>
              <a:t>Feature map = </a:t>
            </a:r>
            <a:r>
              <a:rPr lang="en-GB" dirty="0" err="1" smtClean="0"/>
              <a:t>Image_Size</a:t>
            </a:r>
            <a:r>
              <a:rPr lang="en-GB" dirty="0" smtClean="0"/>
              <a:t> – </a:t>
            </a:r>
            <a:r>
              <a:rPr lang="en-GB" dirty="0" err="1" smtClean="0"/>
              <a:t>Filter_Size</a:t>
            </a:r>
            <a:r>
              <a:rPr lang="en-GB" dirty="0" smtClean="0"/>
              <a:t> +1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3836" y="2214554"/>
            <a:ext cx="110966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Output_Size</a:t>
            </a: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= (</a:t>
            </a:r>
            <a:r>
              <a:rPr kumimoji="0" lang="en-GB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Image_Size</a:t>
            </a: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– </a:t>
            </a:r>
            <a:r>
              <a:rPr kumimoji="0" lang="en-GB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Filter_Size</a:t>
            </a: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+2*Padding + 1)/stride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6F2F9F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712" y="3456389"/>
            <a:ext cx="1145385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Padding = (F – 1)/2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6F2F9F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9350" y="4805426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9747" y="1135380"/>
            <a:ext cx="11241405" cy="5206365"/>
            <a:chOff x="269747" y="1135380"/>
            <a:chExt cx="11241405" cy="5206365"/>
          </a:xfrm>
        </p:grpSpPr>
        <p:sp>
          <p:nvSpPr>
            <p:cNvPr id="4" name="object 4"/>
            <p:cNvSpPr/>
            <p:nvPr/>
          </p:nvSpPr>
          <p:spPr>
            <a:xfrm>
              <a:off x="5162550" y="339178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7" y="1135380"/>
              <a:ext cx="11241024" cy="52059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426" y="202819"/>
            <a:ext cx="78746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83C5"/>
                </a:solidFill>
              </a:rPr>
              <a:t>1.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spc="-10" dirty="0">
                <a:solidFill>
                  <a:srgbClr val="2583C5"/>
                </a:solidFill>
              </a:rPr>
              <a:t>Convolutional</a:t>
            </a:r>
            <a:r>
              <a:rPr spc="-5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(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of</a:t>
            </a:r>
            <a:r>
              <a:rPr spc="-1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Smiling</a:t>
            </a:r>
            <a:r>
              <a:rPr spc="-45" dirty="0">
                <a:solidFill>
                  <a:srgbClr val="2583C5"/>
                </a:solidFill>
              </a:rPr>
              <a:t> </a:t>
            </a:r>
            <a:r>
              <a:rPr spc="-25" dirty="0">
                <a:solidFill>
                  <a:srgbClr val="2583C5"/>
                </a:solidFill>
              </a:rPr>
              <a:t>Face)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508760"/>
            <a:ext cx="11683365" cy="4170045"/>
            <a:chOff x="0" y="1508760"/>
            <a:chExt cx="11683365" cy="4170045"/>
          </a:xfrm>
        </p:grpSpPr>
        <p:sp>
          <p:nvSpPr>
            <p:cNvPr id="4" name="object 4"/>
            <p:cNvSpPr/>
            <p:nvPr/>
          </p:nvSpPr>
          <p:spPr>
            <a:xfrm>
              <a:off x="5368543" y="353110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08760"/>
              <a:ext cx="9003791" cy="4169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600" y="2077212"/>
              <a:ext cx="3453384" cy="1661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739" y="151257"/>
            <a:ext cx="78746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83C5"/>
                </a:solidFill>
              </a:rPr>
              <a:t>1.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spc="-10" dirty="0">
                <a:solidFill>
                  <a:srgbClr val="2583C5"/>
                </a:solidFill>
              </a:rPr>
              <a:t>Convolutional</a:t>
            </a:r>
            <a:r>
              <a:rPr spc="-5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(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of</a:t>
            </a:r>
            <a:r>
              <a:rPr spc="-1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Smiling</a:t>
            </a:r>
            <a:r>
              <a:rPr spc="-45" dirty="0">
                <a:solidFill>
                  <a:srgbClr val="2583C5"/>
                </a:solidFill>
              </a:rPr>
              <a:t> </a:t>
            </a:r>
            <a:r>
              <a:rPr spc="-25" dirty="0">
                <a:solidFill>
                  <a:srgbClr val="2583C5"/>
                </a:solidFill>
              </a:rPr>
              <a:t>Face)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76970" y="3988689"/>
            <a:ext cx="36347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Appling </a:t>
            </a:r>
            <a:r>
              <a:rPr sz="2400" b="1" spc="-10" dirty="0">
                <a:latin typeface="Calibri"/>
                <a:cs typeface="Calibri"/>
              </a:rPr>
              <a:t>ReLu Activation </a:t>
            </a:r>
            <a:r>
              <a:rPr sz="2400" b="1" spc="-5" dirty="0">
                <a:latin typeface="Calibri"/>
                <a:cs typeface="Calibri"/>
              </a:rPr>
              <a:t> function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decrease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linearity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the image,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because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image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originally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non</a:t>
            </a:r>
            <a:r>
              <a:rPr sz="2400" b="1" spc="-5" dirty="0">
                <a:latin typeface="Calibri"/>
                <a:cs typeface="Calibri"/>
              </a:rPr>
              <a:t> linear!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57527" y="2473451"/>
            <a:ext cx="9264650" cy="3761740"/>
            <a:chOff x="1557527" y="2473451"/>
            <a:chExt cx="9264650" cy="3761740"/>
          </a:xfrm>
        </p:grpSpPr>
        <p:sp>
          <p:nvSpPr>
            <p:cNvPr id="4" name="object 4"/>
            <p:cNvSpPr/>
            <p:nvPr/>
          </p:nvSpPr>
          <p:spPr>
            <a:xfrm>
              <a:off x="5368543" y="35311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7" y="2473451"/>
              <a:ext cx="9264396" cy="37612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6133" y="917575"/>
            <a:ext cx="116109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pooling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is another </a:t>
            </a:r>
            <a:r>
              <a:rPr sz="2400" spc="-5" dirty="0">
                <a:latin typeface="Calibri"/>
                <a:cs typeface="Calibri"/>
              </a:rPr>
              <a:t>building block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CNN</a:t>
            </a:r>
            <a:r>
              <a:rPr sz="2400" dirty="0">
                <a:latin typeface="Calibri"/>
                <a:cs typeface="Calibri"/>
              </a:rPr>
              <a:t>. Its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progressively reduce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spatial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representation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reduce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amount of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computation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Pooling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independently.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pooling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max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pooling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2004" y="0"/>
            <a:ext cx="2315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83C5"/>
                </a:solidFill>
              </a:rPr>
              <a:t>2.</a:t>
            </a:r>
            <a:r>
              <a:rPr spc="-65" dirty="0">
                <a:solidFill>
                  <a:srgbClr val="2583C5"/>
                </a:solidFill>
              </a:rPr>
              <a:t> </a:t>
            </a:r>
            <a:r>
              <a:rPr spc="-15" dirty="0">
                <a:solidFill>
                  <a:srgbClr val="2583C5"/>
                </a:solidFill>
              </a:rPr>
              <a:t>Pooling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58155" y="1997964"/>
            <a:ext cx="6689090" cy="2851785"/>
            <a:chOff x="5058155" y="1997964"/>
            <a:chExt cx="6689090" cy="2851785"/>
          </a:xfrm>
        </p:grpSpPr>
        <p:sp>
          <p:nvSpPr>
            <p:cNvPr id="4" name="object 4"/>
            <p:cNvSpPr/>
            <p:nvPr/>
          </p:nvSpPr>
          <p:spPr>
            <a:xfrm>
              <a:off x="5368543" y="353110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155" y="1997964"/>
              <a:ext cx="6688835" cy="28514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208" y="161925"/>
            <a:ext cx="4391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583C5"/>
                </a:solidFill>
              </a:rPr>
              <a:t>Max</a:t>
            </a:r>
            <a:r>
              <a:rPr spc="-2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/</a:t>
            </a:r>
            <a:r>
              <a:rPr spc="-20" dirty="0">
                <a:solidFill>
                  <a:srgbClr val="2583C5"/>
                </a:solidFill>
              </a:rPr>
              <a:t> </a:t>
            </a:r>
            <a:r>
              <a:rPr spc="-40" dirty="0">
                <a:solidFill>
                  <a:srgbClr val="2583C5"/>
                </a:solidFill>
              </a:rPr>
              <a:t>Avg.</a:t>
            </a:r>
            <a:r>
              <a:rPr spc="-20" dirty="0">
                <a:solidFill>
                  <a:srgbClr val="2583C5"/>
                </a:solidFill>
              </a:rPr>
              <a:t> </a:t>
            </a:r>
            <a:r>
              <a:rPr spc="-15" dirty="0">
                <a:solidFill>
                  <a:srgbClr val="2583C5"/>
                </a:solidFill>
              </a:rPr>
              <a:t>Pooling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68" y="1736990"/>
            <a:ext cx="4271639" cy="36132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0663" y="2724911"/>
            <a:ext cx="6271260" cy="2905125"/>
            <a:chOff x="740663" y="2724911"/>
            <a:chExt cx="6271260" cy="2905125"/>
          </a:xfrm>
        </p:grpSpPr>
        <p:sp>
          <p:nvSpPr>
            <p:cNvPr id="4" name="object 4"/>
            <p:cNvSpPr/>
            <p:nvPr/>
          </p:nvSpPr>
          <p:spPr>
            <a:xfrm>
              <a:off x="5368543" y="35311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3" y="2724911"/>
              <a:ext cx="6271260" cy="29047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8527" y="213487"/>
            <a:ext cx="2155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2583C5"/>
                </a:solidFill>
              </a:rPr>
              <a:t>P</a:t>
            </a:r>
            <a:r>
              <a:rPr dirty="0">
                <a:solidFill>
                  <a:srgbClr val="2583C5"/>
                </a:solidFill>
              </a:rPr>
              <a:t>ooling…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1767" y="1341767"/>
            <a:ext cx="2009648" cy="10825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5219" y="2574035"/>
            <a:ext cx="2647187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99332" y="2214372"/>
            <a:ext cx="3857625" cy="3801110"/>
            <a:chOff x="3799332" y="2214372"/>
            <a:chExt cx="3857625" cy="3801110"/>
          </a:xfrm>
        </p:grpSpPr>
        <p:sp>
          <p:nvSpPr>
            <p:cNvPr id="4" name="object 4"/>
            <p:cNvSpPr/>
            <p:nvPr/>
          </p:nvSpPr>
          <p:spPr>
            <a:xfrm>
              <a:off x="5368544" y="353110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332" y="2214372"/>
              <a:ext cx="3857244" cy="38008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60" y="97027"/>
            <a:ext cx="2907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83C5"/>
                </a:solidFill>
              </a:rPr>
              <a:t>3.</a:t>
            </a:r>
            <a:r>
              <a:rPr spc="-60" dirty="0">
                <a:solidFill>
                  <a:srgbClr val="2583C5"/>
                </a:solidFill>
              </a:rPr>
              <a:t> </a:t>
            </a:r>
            <a:r>
              <a:rPr spc="-20" dirty="0">
                <a:solidFill>
                  <a:srgbClr val="2583C5"/>
                </a:solidFill>
              </a:rPr>
              <a:t>Flattening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20"/>
              </a:spcBef>
            </a:pPr>
            <a:r>
              <a:rPr b="1" dirty="0">
                <a:latin typeface="Arial"/>
                <a:cs typeface="Arial"/>
              </a:rPr>
              <a:t>Flattening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converting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into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1-dimensional</a:t>
            </a:r>
            <a:r>
              <a:rPr spc="65" dirty="0"/>
              <a:t> </a:t>
            </a:r>
            <a:r>
              <a:rPr spc="-5" dirty="0"/>
              <a:t>array </a:t>
            </a:r>
            <a:r>
              <a:rPr dirty="0"/>
              <a:t>for</a:t>
            </a:r>
            <a:r>
              <a:rPr spc="10" dirty="0"/>
              <a:t> </a:t>
            </a:r>
            <a:r>
              <a:rPr spc="-5" dirty="0"/>
              <a:t>inputting</a:t>
            </a:r>
            <a:r>
              <a:rPr spc="20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next </a:t>
            </a:r>
            <a:r>
              <a:rPr spc="-655" dirty="0"/>
              <a:t> </a:t>
            </a:r>
            <a:r>
              <a:rPr spc="-25" dirty="0"/>
              <a:t>layer.</a:t>
            </a:r>
            <a:r>
              <a:rPr spc="10" dirty="0"/>
              <a:t> </a:t>
            </a:r>
            <a:r>
              <a:rPr spc="-25" dirty="0"/>
              <a:t>We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flatten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output</a:t>
            </a:r>
            <a:r>
              <a:rPr spc="10" dirty="0"/>
              <a:t> </a:t>
            </a:r>
            <a:r>
              <a:rPr spc="-5" dirty="0"/>
              <a:t>of the</a:t>
            </a:r>
            <a:r>
              <a:rPr spc="10" dirty="0"/>
              <a:t> </a:t>
            </a:r>
            <a:r>
              <a:rPr spc="-5" dirty="0"/>
              <a:t>convolutional</a:t>
            </a:r>
            <a:r>
              <a:rPr spc="55" dirty="0"/>
              <a:t> </a:t>
            </a:r>
            <a:r>
              <a:rPr spc="-5" dirty="0"/>
              <a:t>layers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create</a:t>
            </a:r>
            <a:r>
              <a:rPr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single</a:t>
            </a:r>
            <a:r>
              <a:rPr spc="25" dirty="0"/>
              <a:t> </a:t>
            </a:r>
            <a:r>
              <a:rPr spc="-5" dirty="0"/>
              <a:t>long</a:t>
            </a:r>
            <a:r>
              <a:rPr spc="30" dirty="0"/>
              <a:t> </a:t>
            </a:r>
            <a:r>
              <a:rPr spc="-5" dirty="0"/>
              <a:t>feature </a:t>
            </a:r>
            <a:r>
              <a:rPr spc="-650" dirty="0"/>
              <a:t> </a:t>
            </a:r>
            <a:r>
              <a:rPr spc="-20" dirty="0"/>
              <a:t>vector.</a:t>
            </a:r>
            <a:r>
              <a:rPr spc="-15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connected</a:t>
            </a:r>
            <a:r>
              <a:rPr spc="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final</a:t>
            </a:r>
            <a:r>
              <a:rPr spc="10" dirty="0"/>
              <a:t> </a:t>
            </a:r>
            <a:r>
              <a:rPr spc="-5" dirty="0"/>
              <a:t>classification</a:t>
            </a:r>
            <a:r>
              <a:rPr spc="35" dirty="0"/>
              <a:t> </a:t>
            </a:r>
            <a:r>
              <a:rPr spc="-5" dirty="0"/>
              <a:t>model,</a:t>
            </a:r>
            <a:r>
              <a:rPr spc="5" dirty="0"/>
              <a:t> </a:t>
            </a:r>
            <a:r>
              <a:rPr spc="-5" dirty="0"/>
              <a:t>which</a:t>
            </a:r>
            <a:r>
              <a:rPr spc="2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called</a:t>
            </a:r>
            <a:r>
              <a:rPr spc="2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fully- </a:t>
            </a:r>
            <a:r>
              <a:rPr spc="5" dirty="0"/>
              <a:t> </a:t>
            </a:r>
            <a:r>
              <a:rPr spc="-5" dirty="0"/>
              <a:t>connected</a:t>
            </a:r>
            <a:r>
              <a:rPr spc="5" dirty="0"/>
              <a:t> </a:t>
            </a:r>
            <a:r>
              <a:rPr spc="-5" dirty="0"/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9787" y="1642757"/>
            <a:ext cx="6271260" cy="3987165"/>
            <a:chOff x="589787" y="1642757"/>
            <a:chExt cx="6271260" cy="3987165"/>
          </a:xfrm>
        </p:grpSpPr>
        <p:sp>
          <p:nvSpPr>
            <p:cNvPr id="5" name="object 5"/>
            <p:cNvSpPr/>
            <p:nvPr/>
          </p:nvSpPr>
          <p:spPr>
            <a:xfrm>
              <a:off x="5368543" y="35311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787" y="2724911"/>
              <a:ext cx="6271260" cy="2904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9060" y="1642757"/>
              <a:ext cx="2009647" cy="108253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87274"/>
            <a:ext cx="2869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2583C5"/>
                </a:solidFill>
              </a:rPr>
              <a:t>Flattening</a:t>
            </a:r>
            <a:r>
              <a:rPr spc="-7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…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011923" y="2574035"/>
            <a:ext cx="4741545" cy="3055620"/>
            <a:chOff x="7011923" y="2574035"/>
            <a:chExt cx="4741545" cy="30556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1923" y="2574035"/>
              <a:ext cx="2647187" cy="30556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2431" y="2889503"/>
              <a:ext cx="2200655" cy="2699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222" y="5060696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" y="896111"/>
            <a:ext cx="9984105" cy="5201920"/>
            <a:chOff x="682751" y="896111"/>
            <a:chExt cx="9984105" cy="5201920"/>
          </a:xfrm>
        </p:grpSpPr>
        <p:sp>
          <p:nvSpPr>
            <p:cNvPr id="4" name="object 4"/>
            <p:cNvSpPr/>
            <p:nvPr/>
          </p:nvSpPr>
          <p:spPr>
            <a:xfrm>
              <a:off x="6051423" y="364693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896111"/>
              <a:ext cx="9983724" cy="52014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491" y="123189"/>
            <a:ext cx="4889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583C5"/>
                </a:solidFill>
              </a:rPr>
              <a:t>4.</a:t>
            </a:r>
            <a:r>
              <a:rPr spc="-35" dirty="0">
                <a:solidFill>
                  <a:srgbClr val="2583C5"/>
                </a:solidFill>
              </a:rPr>
              <a:t> </a:t>
            </a:r>
            <a:r>
              <a:rPr spc="-5" dirty="0">
                <a:solidFill>
                  <a:srgbClr val="2583C5"/>
                </a:solidFill>
              </a:rPr>
              <a:t>Fulling</a:t>
            </a:r>
            <a:r>
              <a:rPr spc="-3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Connection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14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120" dirty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6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155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140" dirty="0">
                <a:solidFill>
                  <a:srgbClr val="404040"/>
                </a:solidFill>
                <a:latin typeface="Calibri Light"/>
                <a:cs typeface="Calibri Light"/>
              </a:rPr>
              <a:t>w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114" dirty="0">
                <a:solidFill>
                  <a:srgbClr val="404040"/>
                </a:solidFill>
                <a:latin typeface="Calibri Light"/>
                <a:cs typeface="Calibri Light"/>
              </a:rPr>
              <a:t>k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9" y="1887727"/>
            <a:ext cx="1075372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86995" indent="-28702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Image Processing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perform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spc="-10" dirty="0">
                <a:latin typeface="Calibri"/>
                <a:cs typeface="Calibri"/>
              </a:rPr>
              <a:t>operations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image,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get </a:t>
            </a:r>
            <a:r>
              <a:rPr sz="2000" dirty="0">
                <a:latin typeface="Calibri"/>
                <a:cs typeface="Calibri"/>
              </a:rPr>
              <a:t>an enhanced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 or </a:t>
            </a:r>
            <a:r>
              <a:rPr sz="2000" spc="-15" dirty="0">
                <a:latin typeface="Calibri"/>
                <a:cs typeface="Calibri"/>
              </a:rPr>
              <a:t>to extract </a:t>
            </a:r>
            <a:r>
              <a:rPr sz="2000" spc="-5" dirty="0">
                <a:latin typeface="Calibri"/>
                <a:cs typeface="Calibri"/>
              </a:rPr>
              <a:t>some useful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it. </a:t>
            </a:r>
            <a:r>
              <a:rPr sz="2000" dirty="0">
                <a:latin typeface="Calibri"/>
                <a:cs typeface="Calibri"/>
              </a:rPr>
              <a:t>It is a type </a:t>
            </a:r>
            <a:r>
              <a:rPr sz="2000" spc="-5" dirty="0">
                <a:latin typeface="Calibri"/>
                <a:cs typeface="Calibri"/>
              </a:rPr>
              <a:t>of signal </a:t>
            </a:r>
            <a:r>
              <a:rPr sz="2000" spc="-10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in which input 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characteristics/features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Computer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Vision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science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see,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imparting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human </a:t>
            </a:r>
            <a:r>
              <a:rPr sz="2000" spc="-10" dirty="0">
                <a:latin typeface="Calibri"/>
                <a:cs typeface="Calibri"/>
              </a:rPr>
              <a:t>intelligence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instincts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computer.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difficult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 </a:t>
            </a:r>
            <a:r>
              <a:rPr sz="2000" spc="-10" dirty="0">
                <a:latin typeface="Calibri"/>
                <a:cs typeface="Calibri"/>
              </a:rPr>
              <a:t>computers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recognize </a:t>
            </a:r>
            <a:r>
              <a:rPr sz="2000" spc="-5" dirty="0">
                <a:latin typeface="Calibri"/>
                <a:cs typeface="Calibri"/>
              </a:rPr>
              <a:t>images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3665" y="5962510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2186" y="2508262"/>
            <a:ext cx="6569709" cy="3303270"/>
            <a:chOff x="162186" y="2508262"/>
            <a:chExt cx="6569709" cy="3303270"/>
          </a:xfrm>
        </p:grpSpPr>
        <p:sp>
          <p:nvSpPr>
            <p:cNvPr id="4" name="object 4"/>
            <p:cNvSpPr/>
            <p:nvPr/>
          </p:nvSpPr>
          <p:spPr>
            <a:xfrm>
              <a:off x="5396992" y="4548759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254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186" y="3590544"/>
              <a:ext cx="4502777" cy="2118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7829" y="2508262"/>
              <a:ext cx="2009647" cy="10825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4587" y="3471672"/>
              <a:ext cx="2026919" cy="23393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363" y="287223"/>
            <a:ext cx="6276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2583C5"/>
                </a:solidFill>
              </a:rPr>
              <a:t>Complete</a:t>
            </a:r>
            <a:r>
              <a:rPr spc="-6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CNN</a:t>
            </a:r>
            <a:r>
              <a:rPr spc="-15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in</a:t>
            </a:r>
            <a:r>
              <a:rPr spc="-3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one</a:t>
            </a:r>
            <a:r>
              <a:rPr spc="-10" dirty="0">
                <a:solidFill>
                  <a:srgbClr val="2583C5"/>
                </a:solidFill>
              </a:rPr>
              <a:t> View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099134" y="1060703"/>
            <a:ext cx="5093335" cy="4701540"/>
            <a:chOff x="7099134" y="1060703"/>
            <a:chExt cx="5093335" cy="47015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9134" y="3758183"/>
              <a:ext cx="1450506" cy="2004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2293" y="1060703"/>
              <a:ext cx="4599706" cy="24612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32776" y="2646791"/>
              <a:ext cx="817244" cy="1111885"/>
            </a:xfrm>
            <a:custGeom>
              <a:avLst/>
              <a:gdLst/>
              <a:ahLst/>
              <a:cxnLst/>
              <a:rect l="l" t="t" r="r" b="b"/>
              <a:pathLst>
                <a:path w="817245" h="1111885">
                  <a:moveTo>
                    <a:pt x="0" y="1111392"/>
                  </a:moveTo>
                  <a:lnTo>
                    <a:pt x="29615" y="1054851"/>
                  </a:lnTo>
                  <a:lnTo>
                    <a:pt x="59182" y="998438"/>
                  </a:lnTo>
                  <a:lnTo>
                    <a:pt x="88652" y="942283"/>
                  </a:lnTo>
                  <a:lnTo>
                    <a:pt x="117977" y="886514"/>
                  </a:lnTo>
                  <a:lnTo>
                    <a:pt x="147105" y="831260"/>
                  </a:lnTo>
                  <a:lnTo>
                    <a:pt x="175990" y="776650"/>
                  </a:lnTo>
                  <a:lnTo>
                    <a:pt x="204580" y="722811"/>
                  </a:lnTo>
                  <a:lnTo>
                    <a:pt x="232828" y="669874"/>
                  </a:lnTo>
                  <a:lnTo>
                    <a:pt x="260684" y="617966"/>
                  </a:lnTo>
                  <a:lnTo>
                    <a:pt x="288098" y="567217"/>
                  </a:lnTo>
                  <a:lnTo>
                    <a:pt x="315023" y="517755"/>
                  </a:lnTo>
                  <a:lnTo>
                    <a:pt x="341407" y="469708"/>
                  </a:lnTo>
                  <a:lnTo>
                    <a:pt x="367203" y="423206"/>
                  </a:lnTo>
                  <a:lnTo>
                    <a:pt x="392361" y="378378"/>
                  </a:lnTo>
                  <a:lnTo>
                    <a:pt x="416832" y="335351"/>
                  </a:lnTo>
                  <a:lnTo>
                    <a:pt x="440567" y="294255"/>
                  </a:lnTo>
                  <a:lnTo>
                    <a:pt x="463517" y="255218"/>
                  </a:lnTo>
                  <a:lnTo>
                    <a:pt x="485632" y="218369"/>
                  </a:lnTo>
                  <a:lnTo>
                    <a:pt x="506863" y="183837"/>
                  </a:lnTo>
                  <a:lnTo>
                    <a:pt x="546478" y="122239"/>
                  </a:lnTo>
                  <a:lnTo>
                    <a:pt x="581967" y="71451"/>
                  </a:lnTo>
                  <a:lnTo>
                    <a:pt x="631265" y="15055"/>
                  </a:lnTo>
                  <a:lnTo>
                    <a:pt x="657317" y="0"/>
                  </a:lnTo>
                  <a:lnTo>
                    <a:pt x="677336" y="1639"/>
                  </a:lnTo>
                  <a:lnTo>
                    <a:pt x="703818" y="40496"/>
                  </a:lnTo>
                  <a:lnTo>
                    <a:pt x="719799" y="102609"/>
                  </a:lnTo>
                  <a:lnTo>
                    <a:pt x="726692" y="133319"/>
                  </a:lnTo>
                  <a:lnTo>
                    <a:pt x="734369" y="158962"/>
                  </a:lnTo>
                  <a:lnTo>
                    <a:pt x="743966" y="175910"/>
                  </a:lnTo>
                  <a:lnTo>
                    <a:pt x="768161" y="203483"/>
                  </a:lnTo>
                  <a:lnTo>
                    <a:pt x="787225" y="229424"/>
                  </a:lnTo>
                  <a:lnTo>
                    <a:pt x="802884" y="254295"/>
                  </a:lnTo>
                  <a:lnTo>
                    <a:pt x="816864" y="278653"/>
                  </a:lnTo>
                </a:path>
              </a:pathLst>
            </a:custGeom>
            <a:ln w="15875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4" y="677621"/>
            <a:ext cx="10858576" cy="2031325"/>
          </a:xfrm>
        </p:spPr>
        <p:txBody>
          <a:bodyPr/>
          <a:lstStyle/>
          <a:p>
            <a:r>
              <a:rPr lang="en-GB" dirty="0" smtClean="0"/>
              <a:t>Q. Input= 32*32*3</a:t>
            </a:r>
            <a:br>
              <a:rPr lang="en-GB" dirty="0" smtClean="0"/>
            </a:br>
            <a:r>
              <a:rPr lang="en-GB" dirty="0" smtClean="0"/>
              <a:t>10 5*5 filters with stride 1, padding 2</a:t>
            </a:r>
            <a:br>
              <a:rPr lang="en-GB" dirty="0" smtClean="0"/>
            </a:br>
            <a:r>
              <a:rPr lang="en-GB" dirty="0" smtClean="0"/>
              <a:t>what is the output </a:t>
            </a:r>
            <a:r>
              <a:rPr lang="en-GB" smtClean="0"/>
              <a:t>volume size?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14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120" dirty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6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155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140" dirty="0">
                <a:solidFill>
                  <a:srgbClr val="404040"/>
                </a:solidFill>
                <a:latin typeface="Calibri Light"/>
                <a:cs typeface="Calibri Light"/>
              </a:rPr>
              <a:t>w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114" dirty="0">
                <a:solidFill>
                  <a:srgbClr val="404040"/>
                </a:solidFill>
                <a:latin typeface="Calibri Light"/>
                <a:cs typeface="Calibri Light"/>
              </a:rPr>
              <a:t>k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7576" y="1338072"/>
            <a:ext cx="3732276" cy="4538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14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120" dirty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6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155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140" dirty="0">
                <a:solidFill>
                  <a:srgbClr val="404040"/>
                </a:solidFill>
                <a:latin typeface="Calibri Light"/>
                <a:cs typeface="Calibri Light"/>
              </a:rPr>
              <a:t>w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114" dirty="0">
                <a:solidFill>
                  <a:srgbClr val="404040"/>
                </a:solidFill>
                <a:latin typeface="Calibri Light"/>
                <a:cs typeface="Calibri Light"/>
              </a:rPr>
              <a:t>k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228" y="1405127"/>
            <a:ext cx="4250435" cy="4248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55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14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120" dirty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7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6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85" dirty="0">
                <a:solidFill>
                  <a:srgbClr val="404040"/>
                </a:solidFill>
                <a:latin typeface="Calibri Light"/>
                <a:cs typeface="Calibri Light"/>
              </a:rPr>
              <a:t>u</a:t>
            </a:r>
            <a:r>
              <a:rPr sz="3600" b="0" spc="-155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3600" b="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3600" b="0" spc="-7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3600" b="0" spc="-140" dirty="0">
                <a:solidFill>
                  <a:srgbClr val="404040"/>
                </a:solidFill>
                <a:latin typeface="Calibri Light"/>
                <a:cs typeface="Calibri Light"/>
              </a:rPr>
              <a:t>w</a:t>
            </a:r>
            <a:r>
              <a:rPr sz="3600" b="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3600" b="0" spc="-8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3600" b="0" spc="-114" dirty="0">
                <a:solidFill>
                  <a:srgbClr val="404040"/>
                </a:solidFill>
                <a:latin typeface="Calibri Light"/>
                <a:cs typeface="Calibri Light"/>
              </a:rPr>
              <a:t>k</a:t>
            </a:r>
            <a:r>
              <a:rPr sz="3600" b="0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081" y="988313"/>
            <a:ext cx="11206480" cy="38100"/>
          </a:xfrm>
          <a:custGeom>
            <a:avLst/>
            <a:gdLst/>
            <a:ahLst/>
            <a:cxnLst/>
            <a:rect l="l" t="t" r="r" b="b"/>
            <a:pathLst>
              <a:path w="11206480" h="38100">
                <a:moveTo>
                  <a:pt x="0" y="38100"/>
                </a:moveTo>
                <a:lnTo>
                  <a:pt x="11206099" y="0"/>
                </a:lnTo>
              </a:path>
            </a:pathLst>
          </a:custGeom>
          <a:ln w="28575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024" y="2176983"/>
            <a:ext cx="557593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574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But,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question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arise, how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will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learning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stage?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Let’s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understand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learning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first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about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kids!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2491" y="1427988"/>
            <a:ext cx="560832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383" y="235457"/>
            <a:ext cx="596646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6F2F9F"/>
                </a:solidFill>
                <a:latin typeface="Calibri Light"/>
                <a:cs typeface="Calibri Light"/>
              </a:rPr>
              <a:t>So,</a:t>
            </a:r>
            <a:r>
              <a:rPr sz="3200" spc="-6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6F2F9F"/>
                </a:solidFill>
                <a:latin typeface="Calibri Light"/>
                <a:cs typeface="Calibri Light"/>
              </a:rPr>
              <a:t>what</a:t>
            </a:r>
            <a:r>
              <a:rPr sz="3200" spc="-5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6F2F9F"/>
                </a:solidFill>
                <a:latin typeface="Calibri Light"/>
                <a:cs typeface="Calibri Light"/>
              </a:rPr>
              <a:t>about</a:t>
            </a:r>
            <a:r>
              <a:rPr sz="3200" spc="-6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Calibri Light"/>
                <a:cs typeface="Calibri Light"/>
              </a:rPr>
              <a:t>the</a:t>
            </a:r>
            <a:r>
              <a:rPr sz="3200" spc="-6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6F2F9F"/>
                </a:solidFill>
                <a:latin typeface="Calibri Light"/>
                <a:cs typeface="Calibri Light"/>
              </a:rPr>
              <a:t>Computer?</a:t>
            </a:r>
            <a:r>
              <a:rPr sz="3200" spc="-7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6F2F9F"/>
                </a:solidFill>
                <a:latin typeface="Calibri Light"/>
                <a:cs typeface="Calibri Light"/>
              </a:rPr>
              <a:t>CNN?</a:t>
            </a:r>
            <a:endParaRPr sz="3200">
              <a:latin typeface="Calibri Light"/>
              <a:cs typeface="Calibri Light"/>
            </a:endParaRPr>
          </a:p>
          <a:p>
            <a:pPr marL="42545" algn="ctr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solidFill>
                  <a:srgbClr val="6F2F9F"/>
                </a:solidFill>
                <a:latin typeface="Calibri Light"/>
                <a:cs typeface="Calibri Light"/>
              </a:rPr>
              <a:t>Learning…</a:t>
            </a:r>
            <a:r>
              <a:rPr sz="3200" spc="-10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6F2F9F"/>
                </a:solidFill>
                <a:latin typeface="Calibri Light"/>
                <a:cs typeface="Calibri Light"/>
              </a:rPr>
              <a:t>(by</a:t>
            </a:r>
            <a:r>
              <a:rPr sz="3200" spc="-7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6F2F9F"/>
                </a:solidFill>
                <a:latin typeface="Calibri Light"/>
                <a:cs typeface="Calibri Light"/>
              </a:rPr>
              <a:t>image</a:t>
            </a:r>
            <a:r>
              <a:rPr sz="3200" spc="-10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3200" spc="-40" dirty="0">
                <a:solidFill>
                  <a:srgbClr val="6F2F9F"/>
                </a:solidFill>
                <a:latin typeface="Calibri Light"/>
                <a:cs typeface="Calibri Light"/>
              </a:rPr>
              <a:t>features)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80" y="1421683"/>
            <a:ext cx="6259760" cy="44550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052" y="2430779"/>
            <a:ext cx="3115055" cy="28517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06131" y="1505204"/>
            <a:ext cx="457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57B6C0"/>
                </a:solidFill>
                <a:latin typeface="Calibri"/>
                <a:cs typeface="Calibri"/>
              </a:rPr>
              <a:t>Gray</a:t>
            </a:r>
            <a:r>
              <a:rPr sz="2800" b="1" spc="5" dirty="0">
                <a:solidFill>
                  <a:srgbClr val="57B6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57B6C0"/>
                </a:solidFill>
                <a:latin typeface="Calibri"/>
                <a:cs typeface="Calibri"/>
              </a:rPr>
              <a:t>scale</a:t>
            </a:r>
            <a:r>
              <a:rPr sz="2800" b="1" dirty="0">
                <a:solidFill>
                  <a:srgbClr val="57B6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7B6C0"/>
                </a:solidFill>
                <a:latin typeface="Calibri"/>
                <a:cs typeface="Calibri"/>
              </a:rPr>
              <a:t>image</a:t>
            </a:r>
            <a:r>
              <a:rPr sz="2800" b="1" spc="-5" dirty="0">
                <a:solidFill>
                  <a:srgbClr val="57B6C0"/>
                </a:solidFill>
                <a:latin typeface="Calibri"/>
                <a:cs typeface="Calibri"/>
              </a:rPr>
              <a:t> or</a:t>
            </a:r>
            <a:r>
              <a:rPr sz="2800" b="1" dirty="0">
                <a:solidFill>
                  <a:srgbClr val="57B6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57B6C0"/>
                </a:solidFill>
                <a:latin typeface="Calibri"/>
                <a:cs typeface="Calibri"/>
              </a:rPr>
              <a:t>RGB</a:t>
            </a:r>
            <a:r>
              <a:rPr sz="2800" b="1" spc="10" dirty="0">
                <a:solidFill>
                  <a:srgbClr val="57B6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7B6C0"/>
                </a:solidFill>
                <a:latin typeface="Calibri"/>
                <a:cs typeface="Calibri"/>
              </a:rPr>
              <a:t>image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8544" y="3531108"/>
            <a:ext cx="635" cy="0"/>
          </a:xfrm>
          <a:custGeom>
            <a:avLst/>
            <a:gdLst/>
            <a:ahLst/>
            <a:cxnLst/>
            <a:rect l="l" t="t" r="r" b="b"/>
            <a:pathLst>
              <a:path w="635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4366" y="7365"/>
            <a:ext cx="8642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5" dirty="0">
                <a:solidFill>
                  <a:srgbClr val="6F2F9F"/>
                </a:solidFill>
                <a:latin typeface="Calibri"/>
                <a:cs typeface="Calibri"/>
              </a:rPr>
              <a:t>So,</a:t>
            </a:r>
            <a:r>
              <a:rPr sz="4400" b="1" spc="-10" dirty="0">
                <a:solidFill>
                  <a:srgbClr val="6F2F9F"/>
                </a:solidFill>
                <a:latin typeface="Calibri"/>
                <a:cs typeface="Calibri"/>
              </a:rPr>
              <a:t> What</a:t>
            </a:r>
            <a:r>
              <a:rPr sz="4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6F2F9F"/>
                </a:solidFill>
                <a:latin typeface="Calibri"/>
                <a:cs typeface="Calibri"/>
              </a:rPr>
              <a:t>about</a:t>
            </a:r>
            <a:r>
              <a:rPr sz="4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44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6F2F9F"/>
                </a:solidFill>
                <a:latin typeface="Calibri"/>
                <a:cs typeface="Calibri"/>
              </a:rPr>
              <a:t>Computer?</a:t>
            </a:r>
            <a:r>
              <a:rPr sz="4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6F2F9F"/>
                </a:solidFill>
                <a:latin typeface="Calibri"/>
                <a:cs typeface="Calibri"/>
              </a:rPr>
              <a:t>CNN?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Learning…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508" y="1796795"/>
            <a:ext cx="5105399" cy="36697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7153" y="858774"/>
            <a:ext cx="1186815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b="1" spc="-5" dirty="0">
                <a:latin typeface="Calibri"/>
                <a:cs typeface="Calibri"/>
              </a:rPr>
              <a:t>X</a:t>
            </a:r>
            <a:endParaRPr sz="16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153" y="3389248"/>
            <a:ext cx="1450975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b="1" spc="-5" dirty="0">
                <a:latin typeface="Calibri"/>
                <a:cs typeface="Calibri"/>
              </a:rPr>
              <a:t>O</a:t>
            </a:r>
            <a:endParaRPr sz="16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5029" y="2358389"/>
            <a:ext cx="996950" cy="654050"/>
          </a:xfrm>
          <a:custGeom>
            <a:avLst/>
            <a:gdLst/>
            <a:ahLst/>
            <a:cxnLst/>
            <a:rect l="l" t="t" r="r" b="b"/>
            <a:pathLst>
              <a:path w="996950" h="654050">
                <a:moveTo>
                  <a:pt x="669797" y="0"/>
                </a:moveTo>
                <a:lnTo>
                  <a:pt x="669797" y="163449"/>
                </a:lnTo>
                <a:lnTo>
                  <a:pt x="0" y="163449"/>
                </a:lnTo>
                <a:lnTo>
                  <a:pt x="0" y="490347"/>
                </a:lnTo>
                <a:lnTo>
                  <a:pt x="669797" y="490347"/>
                </a:lnTo>
                <a:lnTo>
                  <a:pt x="669797" y="653796"/>
                </a:lnTo>
                <a:lnTo>
                  <a:pt x="996695" y="326898"/>
                </a:lnTo>
                <a:lnTo>
                  <a:pt x="669797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2754" y="4293870"/>
            <a:ext cx="986155" cy="654050"/>
          </a:xfrm>
          <a:custGeom>
            <a:avLst/>
            <a:gdLst/>
            <a:ahLst/>
            <a:cxnLst/>
            <a:rect l="l" t="t" r="r" b="b"/>
            <a:pathLst>
              <a:path w="986155" h="654050">
                <a:moveTo>
                  <a:pt x="659129" y="0"/>
                </a:moveTo>
                <a:lnTo>
                  <a:pt x="659129" y="163448"/>
                </a:lnTo>
                <a:lnTo>
                  <a:pt x="0" y="163448"/>
                </a:lnTo>
                <a:lnTo>
                  <a:pt x="0" y="490346"/>
                </a:lnTo>
                <a:lnTo>
                  <a:pt x="659129" y="490346"/>
                </a:lnTo>
                <a:lnTo>
                  <a:pt x="659129" y="653795"/>
                </a:lnTo>
                <a:lnTo>
                  <a:pt x="986027" y="326897"/>
                </a:lnTo>
                <a:lnTo>
                  <a:pt x="659129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09990" y="2580208"/>
            <a:ext cx="28225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Here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CNN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work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like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black </a:t>
            </a:r>
            <a:r>
              <a:rPr sz="2400" b="1" spc="-15" dirty="0">
                <a:latin typeface="Calibri"/>
                <a:cs typeface="Calibri"/>
              </a:rPr>
              <a:t>box, </a:t>
            </a:r>
            <a:r>
              <a:rPr sz="2400" b="1" dirty="0">
                <a:latin typeface="Calibri"/>
                <a:cs typeface="Calibri"/>
              </a:rPr>
              <a:t>so </a:t>
            </a:r>
            <a:r>
              <a:rPr sz="2400" b="1" spc="-10" dirty="0">
                <a:latin typeface="Calibri"/>
                <a:cs typeface="Calibri"/>
              </a:rPr>
              <a:t>what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inside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black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box!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1068" y="998283"/>
            <a:ext cx="2248535" cy="1639570"/>
          </a:xfrm>
          <a:custGeom>
            <a:avLst/>
            <a:gdLst/>
            <a:ahLst/>
            <a:cxnLst/>
            <a:rect l="l" t="t" r="r" b="b"/>
            <a:pathLst>
              <a:path w="2248534" h="1639570">
                <a:moveTo>
                  <a:pt x="0" y="1135443"/>
                </a:moveTo>
                <a:lnTo>
                  <a:pt x="11855" y="1078364"/>
                </a:lnTo>
                <a:lnTo>
                  <a:pt x="23756" y="1021413"/>
                </a:lnTo>
                <a:lnTo>
                  <a:pt x="35746" y="964719"/>
                </a:lnTo>
                <a:lnTo>
                  <a:pt x="47870" y="908409"/>
                </a:lnTo>
                <a:lnTo>
                  <a:pt x="60173" y="852613"/>
                </a:lnTo>
                <a:lnTo>
                  <a:pt x="72698" y="797459"/>
                </a:lnTo>
                <a:lnTo>
                  <a:pt x="85490" y="743075"/>
                </a:lnTo>
                <a:lnTo>
                  <a:pt x="98593" y="689589"/>
                </a:lnTo>
                <a:lnTo>
                  <a:pt x="112051" y="637131"/>
                </a:lnTo>
                <a:lnTo>
                  <a:pt x="125910" y="585827"/>
                </a:lnTo>
                <a:lnTo>
                  <a:pt x="140213" y="535807"/>
                </a:lnTo>
                <a:lnTo>
                  <a:pt x="155005" y="487199"/>
                </a:lnTo>
                <a:lnTo>
                  <a:pt x="170329" y="440131"/>
                </a:lnTo>
                <a:lnTo>
                  <a:pt x="186231" y="394731"/>
                </a:lnTo>
                <a:lnTo>
                  <a:pt x="202755" y="351129"/>
                </a:lnTo>
                <a:lnTo>
                  <a:pt x="219945" y="309451"/>
                </a:lnTo>
                <a:lnTo>
                  <a:pt x="237845" y="269828"/>
                </a:lnTo>
                <a:lnTo>
                  <a:pt x="256500" y="232386"/>
                </a:lnTo>
                <a:lnTo>
                  <a:pt x="275955" y="197255"/>
                </a:lnTo>
                <a:lnTo>
                  <a:pt x="296252" y="164562"/>
                </a:lnTo>
                <a:lnTo>
                  <a:pt x="339556" y="107006"/>
                </a:lnTo>
                <a:lnTo>
                  <a:pt x="386765" y="60745"/>
                </a:lnTo>
                <a:lnTo>
                  <a:pt x="438236" y="26806"/>
                </a:lnTo>
                <a:lnTo>
                  <a:pt x="494322" y="6215"/>
                </a:lnTo>
                <a:lnTo>
                  <a:pt x="555379" y="0"/>
                </a:lnTo>
                <a:lnTo>
                  <a:pt x="587882" y="2603"/>
                </a:lnTo>
                <a:lnTo>
                  <a:pt x="640265" y="16311"/>
                </a:lnTo>
                <a:lnTo>
                  <a:pt x="698963" y="43123"/>
                </a:lnTo>
                <a:lnTo>
                  <a:pt x="763257" y="81817"/>
                </a:lnTo>
                <a:lnTo>
                  <a:pt x="797277" y="105238"/>
                </a:lnTo>
                <a:lnTo>
                  <a:pt x="832427" y="131173"/>
                </a:lnTo>
                <a:lnTo>
                  <a:pt x="868616" y="159468"/>
                </a:lnTo>
                <a:lnTo>
                  <a:pt x="905754" y="189970"/>
                </a:lnTo>
                <a:lnTo>
                  <a:pt x="943751" y="222528"/>
                </a:lnTo>
                <a:lnTo>
                  <a:pt x="982519" y="256989"/>
                </a:lnTo>
                <a:lnTo>
                  <a:pt x="1021965" y="293199"/>
                </a:lnTo>
                <a:lnTo>
                  <a:pt x="1062002" y="331007"/>
                </a:lnTo>
                <a:lnTo>
                  <a:pt x="1102538" y="370259"/>
                </a:lnTo>
                <a:lnTo>
                  <a:pt x="1143484" y="410804"/>
                </a:lnTo>
                <a:lnTo>
                  <a:pt x="1184750" y="452488"/>
                </a:lnTo>
                <a:lnTo>
                  <a:pt x="1226246" y="495160"/>
                </a:lnTo>
                <a:lnTo>
                  <a:pt x="1267883" y="538666"/>
                </a:lnTo>
                <a:lnTo>
                  <a:pt x="1309569" y="582853"/>
                </a:lnTo>
                <a:lnTo>
                  <a:pt x="1351216" y="627570"/>
                </a:lnTo>
                <a:lnTo>
                  <a:pt x="1392733" y="672664"/>
                </a:lnTo>
                <a:lnTo>
                  <a:pt x="1434031" y="717982"/>
                </a:lnTo>
                <a:lnTo>
                  <a:pt x="1475019" y="763371"/>
                </a:lnTo>
                <a:lnTo>
                  <a:pt x="1515608" y="808679"/>
                </a:lnTo>
                <a:lnTo>
                  <a:pt x="1555708" y="853754"/>
                </a:lnTo>
                <a:lnTo>
                  <a:pt x="1595229" y="898442"/>
                </a:lnTo>
                <a:lnTo>
                  <a:pt x="1634080" y="942592"/>
                </a:lnTo>
                <a:lnTo>
                  <a:pt x="1672173" y="986050"/>
                </a:lnTo>
                <a:lnTo>
                  <a:pt x="1709417" y="1028663"/>
                </a:lnTo>
                <a:lnTo>
                  <a:pt x="1745721" y="1070281"/>
                </a:lnTo>
                <a:lnTo>
                  <a:pt x="1780998" y="1110749"/>
                </a:lnTo>
                <a:lnTo>
                  <a:pt x="1815155" y="1149915"/>
                </a:lnTo>
                <a:lnTo>
                  <a:pt x="1848104" y="1187627"/>
                </a:lnTo>
                <a:lnTo>
                  <a:pt x="1879755" y="1223732"/>
                </a:lnTo>
                <a:lnTo>
                  <a:pt x="1910017" y="1258077"/>
                </a:lnTo>
                <a:lnTo>
                  <a:pt x="1938801" y="1290511"/>
                </a:lnTo>
                <a:lnTo>
                  <a:pt x="1966017" y="1320879"/>
                </a:lnTo>
                <a:lnTo>
                  <a:pt x="2015384" y="1374811"/>
                </a:lnTo>
                <a:lnTo>
                  <a:pt x="2057400" y="1418653"/>
                </a:lnTo>
                <a:lnTo>
                  <a:pt x="2127705" y="1490426"/>
                </a:lnTo>
                <a:lnTo>
                  <a:pt x="2179938" y="1545727"/>
                </a:lnTo>
                <a:lnTo>
                  <a:pt x="2216107" y="1586384"/>
                </a:lnTo>
                <a:lnTo>
                  <a:pt x="2238219" y="1614229"/>
                </a:lnTo>
                <a:lnTo>
                  <a:pt x="2248280" y="1631093"/>
                </a:lnTo>
                <a:lnTo>
                  <a:pt x="2248299" y="1638804"/>
                </a:lnTo>
                <a:lnTo>
                  <a:pt x="2240281" y="1639195"/>
                </a:lnTo>
                <a:lnTo>
                  <a:pt x="2226234" y="1634094"/>
                </a:lnTo>
                <a:lnTo>
                  <a:pt x="2208166" y="1625333"/>
                </a:lnTo>
                <a:lnTo>
                  <a:pt x="2188082" y="1614741"/>
                </a:lnTo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5217" y="4944745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9475" y="42671"/>
            <a:ext cx="11468100" cy="6014085"/>
            <a:chOff x="379475" y="42671"/>
            <a:chExt cx="11468100" cy="6014085"/>
          </a:xfrm>
        </p:grpSpPr>
        <p:sp>
          <p:nvSpPr>
            <p:cNvPr id="4" name="object 4"/>
            <p:cNvSpPr/>
            <p:nvPr/>
          </p:nvSpPr>
          <p:spPr>
            <a:xfrm>
              <a:off x="5368543" y="3531107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0" y="0"/>
                  </a:moveTo>
                  <a:lnTo>
                    <a:pt x="0" y="0"/>
                  </a:lnTo>
                  <a:lnTo>
                    <a:pt x="380" y="0"/>
                  </a:lnTo>
                </a:path>
              </a:pathLst>
            </a:custGeom>
            <a:ln w="1905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1601" y="42671"/>
              <a:ext cx="2788894" cy="2758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75" y="2801111"/>
              <a:ext cx="11468100" cy="32552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1504" y="831341"/>
            <a:ext cx="2973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5" dirty="0">
                <a:solidFill>
                  <a:srgbClr val="57B6C0"/>
                </a:solidFill>
                <a:latin typeface="Calibri"/>
                <a:cs typeface="Calibri"/>
              </a:rPr>
              <a:t>Steps</a:t>
            </a:r>
            <a:r>
              <a:rPr i="1" spc="-40" dirty="0">
                <a:solidFill>
                  <a:srgbClr val="57B6C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57B6C0"/>
                </a:solidFill>
                <a:latin typeface="Calibri"/>
                <a:cs typeface="Calibri"/>
              </a:rPr>
              <a:t>in</a:t>
            </a:r>
            <a:r>
              <a:rPr i="1" spc="-40" dirty="0">
                <a:solidFill>
                  <a:srgbClr val="57B6C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57B6C0"/>
                </a:solidFill>
                <a:latin typeface="Calibri"/>
                <a:cs typeface="Calibri"/>
              </a:rPr>
              <a:t>CNN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59" y="282905"/>
            <a:ext cx="7873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83C5"/>
                </a:solidFill>
              </a:rPr>
              <a:t>1.</a:t>
            </a:r>
            <a:r>
              <a:rPr spc="-10" dirty="0">
                <a:solidFill>
                  <a:srgbClr val="2583C5"/>
                </a:solidFill>
              </a:rPr>
              <a:t> Convolutional</a:t>
            </a:r>
            <a:r>
              <a:rPr spc="-50" dirty="0">
                <a:solidFill>
                  <a:srgbClr val="2583C5"/>
                </a:solidFill>
              </a:rPr>
              <a:t> </a:t>
            </a:r>
            <a:r>
              <a:rPr dirty="0">
                <a:solidFill>
                  <a:srgbClr val="2583C5"/>
                </a:solidFill>
              </a:rPr>
              <a:t>( of</a:t>
            </a:r>
            <a:r>
              <a:rPr spc="-10" dirty="0">
                <a:solidFill>
                  <a:srgbClr val="2583C5"/>
                </a:solidFill>
              </a:rPr>
              <a:t> </a:t>
            </a:r>
            <a:r>
              <a:rPr spc="-5" dirty="0">
                <a:solidFill>
                  <a:srgbClr val="2583C5"/>
                </a:solidFill>
              </a:rPr>
              <a:t>Smiling</a:t>
            </a:r>
            <a:r>
              <a:rPr spc="-35" dirty="0">
                <a:solidFill>
                  <a:srgbClr val="2583C5"/>
                </a:solidFill>
              </a:rPr>
              <a:t> </a:t>
            </a:r>
            <a:r>
              <a:rPr spc="-25" dirty="0">
                <a:solidFill>
                  <a:srgbClr val="2583C5"/>
                </a:solidFill>
              </a:rPr>
              <a:t>Face)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165" y="1133855"/>
            <a:ext cx="7833034" cy="5129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424</Words>
  <Application>Microsoft Office PowerPoint</Application>
  <PresentationFormat>Custom</PresentationFormat>
  <Paragraphs>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Convolutional Neural Networks</vt:lpstr>
      <vt:lpstr>Convolutional Neural Networks</vt:lpstr>
      <vt:lpstr>Convolutional Neural Networks</vt:lpstr>
      <vt:lpstr>Convolutional Neural Networks</vt:lpstr>
      <vt:lpstr>Slide 6</vt:lpstr>
      <vt:lpstr>Learning…</vt:lpstr>
      <vt:lpstr>Steps in CNN</vt:lpstr>
      <vt:lpstr>1. Convolutional ( of Smiling Face)</vt:lpstr>
      <vt:lpstr>1. Convolutional ( of Smiling Face)</vt:lpstr>
      <vt:lpstr>Feature map = Image_Size – Filter_Size +1</vt:lpstr>
      <vt:lpstr>1. Convolutional ( of Smiling Face)</vt:lpstr>
      <vt:lpstr>1. Convolutional ( of Smiling Face)</vt:lpstr>
      <vt:lpstr>2. Pooling</vt:lpstr>
      <vt:lpstr>Max / Avg. Pooling</vt:lpstr>
      <vt:lpstr>Pooling…</vt:lpstr>
      <vt:lpstr>3. Flattening</vt:lpstr>
      <vt:lpstr>Flattening …</vt:lpstr>
      <vt:lpstr>4. Fulling Connection</vt:lpstr>
      <vt:lpstr>Complete CNN in one View</vt:lpstr>
      <vt:lpstr>Q. Input= 32*32*3 10 5*5 filters with stride 1, padding 2 what is the output volume size?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` Kejriwal</dc:creator>
  <cp:lastModifiedBy>Admin</cp:lastModifiedBy>
  <cp:revision>4</cp:revision>
  <dcterms:created xsi:type="dcterms:W3CDTF">2023-10-12T06:02:45Z</dcterms:created>
  <dcterms:modified xsi:type="dcterms:W3CDTF">2024-09-09T05:33:03Z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2023-10-12T00:00:00Z</vt:filetime>
  </property>
</Properties>
</file>