
<file path=[Content_Types].xml><?xml version="1.0" encoding="utf-8"?>
<Types xmlns="http://schemas.openxmlformats.org/package/2006/content-types">
  <Default ContentType="image/tiff" Extension="tif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F2D4-43D3-021E-1A30-8BF47807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FDEFD-D4FD-83AA-A7A3-DE96D11A7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CFD1-17D9-FCCA-A808-AB64C38D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48AF-8110-203B-10CE-2A2B028F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2D29-7032-5F67-63CC-A8E41196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7DB0-8FAF-005E-C0D3-934EF69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55001-2451-893D-7CB8-91731B4A2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DC91-DBCA-0CCB-DA20-11FCDA80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76D9-650B-E5B7-D57E-53879C8B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D787-2624-B5BE-6A53-16D4DF94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B89CB-C650-0AB6-D684-AF49BF694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352A-990F-6ECE-262E-4F15B462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193C-456A-FF0A-A4ED-375093EC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85DB-D62D-033A-E20F-D6699A17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4AE5-A94A-E631-0EB5-0EC877F7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1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9E90-E7B4-F7DB-BDA1-29720494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4C-DA30-F8CC-10F6-987BA7B2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CE5F-41C5-5695-92A5-9916DF68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2F88-C113-578D-6903-C6128C18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2322-7DFB-AE66-5498-6691A709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BFFA-9B3B-3E63-AA38-3EE7BE46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876F-3DC7-6729-44B8-9283F0BF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E563-9448-2E2E-F0A2-2A1B95EA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6625-3439-03F6-962B-E6EB1E1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DB41-CE1F-52BA-BE98-0EF99413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9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8133-D656-A9D4-9D41-D790C274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B65B-0196-D9DB-1577-883704D3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6F76C-B705-0A51-9B86-13B084B8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480BF-1FE4-0609-0A46-862A9FBE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89FEA-8153-95F7-284F-503CFAE9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8799A-8217-4112-87D1-645E72C6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9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9EF2-BEFA-F27E-FCD9-8B27AE3D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A12C-F6AB-0483-6F51-26E924F8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4D56F-4DCE-4235-CBCA-6EE6D00A1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1C9D1-B4A1-A2BC-0158-1B525D3B8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2ABE4-9093-28DA-DC62-0FC4F1955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88979-5F4F-1AF3-1B38-F780EFD6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F5304-98D9-24DC-7525-007EAA7B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5803D-B63F-81B6-E2EC-B463C2CF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3933-4E3D-7D10-58CA-EB795340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A1EB6-4D60-BE57-C7A5-BAA491F8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C89F3-3600-2CD6-790F-8A7CD7E6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2795-1806-7C0E-3E73-09F70022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F8E86-F7F1-4E3C-DF00-EAFBEA28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27ED-68D2-F6C9-E1B5-DDAB9C69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F3B4-54BC-7656-9A54-CCE9F811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4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3FAD-751E-849B-B1C5-786A6028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5BD-83D1-C63E-1C16-A4BD4762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88B0-3F89-ACCB-4EB5-C4CEAF8C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2DC5-FCCA-E9CA-CB95-9D6F136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66483-02E9-DF3A-4BD4-7B1C511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BE24-EE3A-43A0-4A95-C82EA5D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CB94-6305-C4BE-AFE0-A03C0B10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B5E36-5A28-D67E-C65F-2B0FADE3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2B4A-22A8-FE19-79F0-5B98144B0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581A-1509-131F-919E-1D76A564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0EFD-EFBE-2BCE-E39F-0DEF327A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542CB-1513-E646-4B8D-046C02E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0BA1B-7623-891B-EB82-CB3FE8DC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12FE-66D2-20FA-42A0-B2431962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BF71-49A5-2D29-B29B-DDE895016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1201-F400-44A3-912B-F6E6D4D1CF9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4D53-9859-86A1-2CAD-12BA61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E99C-B4C8-3770-D80B-E8E88150E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71EB-2B00-4867-8C40-F5F492C5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lstat.com/en/products-solutions/feature/linear-regress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312A-882A-3A7F-1C7C-096648735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sz="6000" b="1" dirty="0">
                <a:solidFill>
                  <a:srgbClr val="0070C0"/>
                </a:solidFill>
              </a:rPr>
              <a:t>Regression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Ordinary Least Square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LASSO &amp; RIDGE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6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EE73D-EBB1-CC59-614E-1E695E59A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8481" r="-3091"/>
          <a:stretch/>
        </p:blipFill>
        <p:spPr>
          <a:xfrm>
            <a:off x="1155032" y="1212783"/>
            <a:ext cx="9692640" cy="4889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C335D-9C7F-CBCF-3F9B-811C67058579}"/>
              </a:ext>
            </a:extLst>
          </p:cNvPr>
          <p:cNvSpPr txBox="1"/>
          <p:nvPr/>
        </p:nvSpPr>
        <p:spPr>
          <a:xfrm>
            <a:off x="1155032" y="144379"/>
            <a:ext cx="699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L2 Regularization (Ridge)</a:t>
            </a:r>
          </a:p>
        </p:txBody>
      </p:sp>
    </p:spTree>
    <p:extLst>
      <p:ext uri="{BB962C8B-B14F-4D97-AF65-F5344CB8AC3E}">
        <p14:creationId xmlns:p14="http://schemas.microsoft.com/office/powerpoint/2010/main" val="77083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31B-BF31-86F1-91AC-BDC84D72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53"/>
            <a:ext cx="10515600" cy="943275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L1 Regularization (LASSO)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62A3-A99D-D4BD-491B-04EDD480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9528"/>
            <a:ext cx="10433786" cy="47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252-860D-542B-301C-F9C8724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Regularization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8280A-F4E3-4632-0FA1-08E2138F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1029904"/>
            <a:ext cx="10670406" cy="54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47C0-BCE6-16BB-3880-5CD744D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Simple Linear Regression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145E08-6AE4-8B08-8DFC-197AD3725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19870"/>
            <a:ext cx="10810460" cy="5466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simple linear regression is a model with a single regressor (independent variable) x that has a relationship with a response (dependent or target) y that is a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			</a:t>
            </a:r>
            <a:r>
              <a:rPr lang="en-US" b="0" i="0" dirty="0">
                <a:solidFill>
                  <a:srgbClr val="C00000"/>
                </a:solidFill>
                <a:effectLst/>
                <a:latin typeface="source-serif-pro"/>
              </a:rPr>
              <a:t>y = β0 + β1 x + ε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Where β0: intercept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β1: slope (unknown constant)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ε: random error component</a:t>
            </a:r>
          </a:p>
          <a:p>
            <a:pPr algn="l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is a line where y is the dependent variable we want to predict, x is the independent variable, and β0 and β1 are the coefficients that we need to estimate.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5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47C0-BCE6-16BB-3880-5CD744D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Linear Regression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145E08-6AE4-8B08-8DFC-197AD3725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770" y="1140458"/>
            <a:ext cx="10810460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Linear regression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: LASSO regression starts with the standard linear regression model, which assumes a linear relationship between the independent variables (features) and the dependent variable (target). The linear regression equation can be represented as follows:</a:t>
            </a:r>
            <a:endParaRPr lang="en-US" altLang="en-US" sz="2400" dirty="0">
              <a:solidFill>
                <a:srgbClr val="444444"/>
              </a:solidFill>
              <a:latin typeface="Poppins" panose="020B0502040204020203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y = β₀ + β₁x₁ + β₂x₂ + ... + βₚxₚ + ε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rgbClr val="444444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Where: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 is the dependent variable (target).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β₀, β₁, β₂, ..., βₚ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 are the coefficients (parameters) to be estimated.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x₁, x₂, ..., xₚ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 are the independent variables (features).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 represents the error term.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4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0B8D-1C49-A014-5D65-5DEDED92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Ordinary Least Squares regression</a:t>
            </a:r>
            <a:r>
              <a:rPr lang="en-US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 (</a:t>
            </a:r>
            <a:r>
              <a:rPr lang="en-US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OLS</a:t>
            </a:r>
            <a:r>
              <a:rPr lang="en-US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8BA8-179D-FC26-7F98-821C8646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260909"/>
            <a:ext cx="10631905" cy="4916054"/>
          </a:xfrm>
        </p:spPr>
        <p:txBody>
          <a:bodyPr/>
          <a:lstStyle/>
          <a:p>
            <a:pPr algn="just"/>
            <a:endParaRPr lang="en-US" b="1" i="0" dirty="0">
              <a:solidFill>
                <a:srgbClr val="002C46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b="1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Ordinary Least Squares regression</a:t>
            </a:r>
            <a:r>
              <a:rPr lang="en-US" b="0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 (</a:t>
            </a:r>
            <a:r>
              <a:rPr lang="en-US" b="1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OLS</a:t>
            </a:r>
            <a:r>
              <a:rPr lang="en-US" b="0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) is a common technique for estimating coefficients of </a:t>
            </a:r>
            <a:r>
              <a:rPr lang="en-US" b="0" i="0" u="none" strike="noStrike" dirty="0">
                <a:solidFill>
                  <a:srgbClr val="C9510D"/>
                </a:solidFill>
                <a:effectLst/>
                <a:latin typeface="Roboto" panose="02000000000000000000" pitchFamily="2" charset="0"/>
                <a:hlinkClick r:id="rId2"/>
              </a:rPr>
              <a:t>linear regression</a:t>
            </a:r>
            <a:r>
              <a:rPr lang="en-US" b="0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 equations that describe the relationship between one or more independent quantitative variables and a dependent variable (simple or multiple linear regression). </a:t>
            </a:r>
          </a:p>
          <a:p>
            <a:pPr algn="just"/>
            <a:endParaRPr lang="en-US" b="0" i="0" dirty="0">
              <a:solidFill>
                <a:srgbClr val="002C46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b="1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Least squares</a:t>
            </a:r>
            <a:r>
              <a:rPr lang="en-US" b="0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 stand for the minimum </a:t>
            </a:r>
            <a:r>
              <a:rPr lang="en-US" b="1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squares error (SSE)</a:t>
            </a:r>
            <a:r>
              <a:rPr lang="en-US" b="0" i="0" dirty="0">
                <a:solidFill>
                  <a:srgbClr val="002C46"/>
                </a:solidFill>
                <a:effectLst/>
                <a:latin typeface="Roboto" panose="02000000000000000000" pitchFamily="2" charset="0"/>
              </a:rPr>
              <a:t>. Maximum likelihood and Generalized method of moments estimator are alternative approaches to OLS.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72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AF0CC-7EB0-9DFD-0DC2-87390CF0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3" y="567891"/>
            <a:ext cx="6479721" cy="58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DDE8-6620-68C1-A349-3967AFA3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526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Bias and Variance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17298-0395-4D8E-B94A-49E087E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" y="1155032"/>
            <a:ext cx="10515600" cy="53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0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8701-0782-F8AC-E574-A4E39BA2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30"/>
          </a:xfrm>
        </p:spPr>
        <p:txBody>
          <a:bodyPr/>
          <a:lstStyle/>
          <a:p>
            <a:r>
              <a:rPr lang="en-IN" sz="4400" b="1" dirty="0">
                <a:solidFill>
                  <a:srgbClr val="C00000"/>
                </a:solidFill>
              </a:rPr>
              <a:t>R Square and Adjusted R Square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C19FC-91E8-6A7D-D367-6EE8269D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11" y="1087656"/>
            <a:ext cx="9904395" cy="51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33055-200E-94AC-B996-7FC15E31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259882"/>
            <a:ext cx="9317255" cy="60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4EBD-494E-613A-97D7-D55E323F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4C03-D695-26AC-98C8-2E36FAC8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0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