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activeX/activeX4.xml" ContentType="application/vnd.ms-office.activeX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activeX/activeX2.xml" ContentType="application/vnd.ms-office.activeX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activeX/activeX11.xml" ContentType="application/vnd.ms-office.activeX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activeX/activeX10.xml" ContentType="application/vnd.ms-office.activeX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activeX/activeX8.xml" ContentType="application/vnd.ms-office.activeX+xml"/>
  <Override PartName="/ppt/activeX/activeX9.xml" ContentType="application/vnd.ms-office.activeX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activeX/activeX6.xml" ContentType="application/vnd.ms-office.activeX+xml"/>
  <Override PartName="/ppt/activeX/activeX7.xml" ContentType="application/vnd.ms-office.activeX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Default Extension="bin" ContentType="application/vnd.ms-office.activeX"/>
  <Override PartName="/ppt/activeX/activeX5.xml" ContentType="application/vnd.ms-office.activeX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activeX/activeX3.xml" ContentType="application/vnd.ms-office.activeX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activeX/activeX1.xml" ContentType="application/vnd.ms-office.activeX+xml"/>
  <Override PartName="/ppt/activeX/activeX12.xml" ContentType="application/vnd.ms-office.activeX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82" r:id="rId10"/>
    <p:sldId id="263" r:id="rId11"/>
    <p:sldId id="264" r:id="rId12"/>
    <p:sldId id="265" r:id="rId13"/>
    <p:sldId id="267" r:id="rId14"/>
    <p:sldId id="281" r:id="rId15"/>
    <p:sldId id="280" r:id="rId16"/>
    <p:sldId id="268" r:id="rId17"/>
    <p:sldId id="269" r:id="rId18"/>
    <p:sldId id="271" r:id="rId19"/>
    <p:sldId id="270" r:id="rId20"/>
    <p:sldId id="273" r:id="rId21"/>
    <p:sldId id="274" r:id="rId22"/>
    <p:sldId id="275" r:id="rId23"/>
    <p:sldId id="276" r:id="rId24"/>
    <p:sldId id="279" r:id="rId25"/>
    <p:sldId id="283" r:id="rId26"/>
    <p:sldId id="284" r:id="rId27"/>
    <p:sldId id="286" r:id="rId28"/>
    <p:sldId id="287" r:id="rId29"/>
    <p:sldId id="288" r:id="rId30"/>
    <p:sldId id="278" r:id="rId3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0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8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9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5CD5A-3BA2-460A-8264-F13303A7F48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A8735-EC98-40FA-ADF3-F28C52868E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6324" y="908684"/>
            <a:ext cx="983935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2005"/>
              </a:lnSpc>
            </a:pPr>
            <a:endParaRPr spc="-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D8DE2-7401-479C-91B8-12AB6A69CDCC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2005"/>
              </a:lnSpc>
            </a:pPr>
            <a:endParaRPr spc="-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A3929-D650-4166-A36A-557EC2B22FF6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2005"/>
              </a:lnSpc>
            </a:pPr>
            <a:endParaRPr spc="-1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0D75E-EE96-4356-8A7B-3E2A8196696F}" type="datetime1">
              <a:rPr lang="en-US" smtClean="0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2005"/>
              </a:lnSpc>
            </a:pPr>
            <a:endParaRPr spc="-1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9C299-5F08-4853-A7DF-641C28C42F09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2005"/>
              </a:lnSpc>
            </a:pPr>
            <a:endParaRPr spc="-1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0EDA6-2DD3-489E-92DB-776543FA7205}" type="datetime1">
              <a:rPr lang="en-US" smtClean="0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57B6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3493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908684"/>
            <a:ext cx="983935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4580" y="1925548"/>
            <a:ext cx="10022839" cy="3374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782682" y="6482588"/>
            <a:ext cx="2259965" cy="28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2005"/>
              </a:lnSpc>
            </a:pPr>
            <a:endParaRPr spc="-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39AB9-92C2-4A44-B114-252B5F4200A4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control" Target="../activeX/activeX4.xml"/><Relationship Id="rId4" Type="http://schemas.openxmlformats.org/officeDocument/2006/relationships/control" Target="../activeX/activeX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6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control" Target="../activeX/activeX8.xml"/><Relationship Id="rId4" Type="http://schemas.openxmlformats.org/officeDocument/2006/relationships/control" Target="../activeX/activeX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0.xml"/><Relationship Id="rId2" Type="http://schemas.openxmlformats.org/officeDocument/2006/relationships/control" Target="../activeX/activeX9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control" Target="../activeX/activeX12.xml"/><Relationship Id="rId4" Type="http://schemas.openxmlformats.org/officeDocument/2006/relationships/control" Target="../activeX/activeX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12189460" cy="457200"/>
            </a:xfrm>
            <a:custGeom>
              <a:avLst/>
              <a:gdLst/>
              <a:ahLst/>
              <a:cxnLst/>
              <a:rect l="l" t="t" r="r" b="b"/>
              <a:pathLst>
                <a:path w="12189460" h="457200">
                  <a:moveTo>
                    <a:pt x="12188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952" y="457199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57B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89460" cy="64135"/>
            </a:xfrm>
            <a:custGeom>
              <a:avLst/>
              <a:gdLst/>
              <a:ahLst/>
              <a:cxnLst/>
              <a:rect l="l" t="t" r="r" b="b"/>
              <a:pathLst>
                <a:path w="12189460" h="64135">
                  <a:moveTo>
                    <a:pt x="12188952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12188952" y="64007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3493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6324" y="2757373"/>
            <a:ext cx="665734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25" dirty="0">
                <a:solidFill>
                  <a:srgbClr val="252525"/>
                </a:solidFill>
                <a:latin typeface="Calibri Light"/>
                <a:cs typeface="Calibri Light"/>
              </a:rPr>
              <a:t>Neural</a:t>
            </a:r>
            <a:r>
              <a:rPr sz="8000" spc="-254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8000" spc="-130" dirty="0">
                <a:solidFill>
                  <a:srgbClr val="252525"/>
                </a:solidFill>
                <a:latin typeface="Calibri Light"/>
                <a:cs typeface="Calibri Light"/>
              </a:rPr>
              <a:t>Networks</a:t>
            </a:r>
            <a:endParaRPr sz="8000">
              <a:latin typeface="Calibri Light"/>
              <a:cs typeface="Calibri Light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13DA00F-6D3D-4D50-AB16-87B671E34CCC}" type="datetime1">
              <a:rPr lang="en-US" smtClean="0"/>
              <a:t>9/3/2024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684"/>
            <a:ext cx="47866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A</a:t>
            </a:r>
            <a:r>
              <a:rPr spc="-75" dirty="0"/>
              <a:t>ct</a:t>
            </a:r>
            <a:r>
              <a:rPr spc="-80" dirty="0"/>
              <a:t>i</a:t>
            </a:r>
            <a:r>
              <a:rPr spc="-155" dirty="0"/>
              <a:t>v</a:t>
            </a:r>
            <a:r>
              <a:rPr spc="-135" dirty="0"/>
              <a:t>a</a:t>
            </a:r>
            <a:r>
              <a:rPr spc="-75" dirty="0"/>
              <a:t>t</a:t>
            </a:r>
            <a:r>
              <a:rPr spc="-80" dirty="0"/>
              <a:t>i</a:t>
            </a:r>
            <a:r>
              <a:rPr spc="-95" dirty="0"/>
              <a:t>o</a:t>
            </a:r>
            <a:r>
              <a:rPr dirty="0"/>
              <a:t>n</a:t>
            </a:r>
            <a:r>
              <a:rPr spc="-204" dirty="0"/>
              <a:t> </a:t>
            </a:r>
            <a:r>
              <a:rPr spc="-75" dirty="0"/>
              <a:t>F</a:t>
            </a:r>
            <a:r>
              <a:rPr spc="-80" dirty="0"/>
              <a:t>u</a:t>
            </a:r>
            <a:r>
              <a:rPr spc="-95" dirty="0"/>
              <a:t>n</a:t>
            </a:r>
            <a:r>
              <a:rPr spc="-85" dirty="0"/>
              <a:t>c</a:t>
            </a:r>
            <a:r>
              <a:rPr spc="-75" dirty="0"/>
              <a:t>t</a:t>
            </a:r>
            <a:r>
              <a:rPr spc="-80" dirty="0"/>
              <a:t>i</a:t>
            </a:r>
            <a:r>
              <a:rPr spc="-95" dirty="0"/>
              <a:t>on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925548"/>
            <a:ext cx="7471409" cy="3403496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40029" indent="-227965">
              <a:lnSpc>
                <a:spcPct val="100000"/>
              </a:lnSpc>
              <a:spcBef>
                <a:spcPts val="1260"/>
              </a:spcBef>
              <a:buClr>
                <a:srgbClr val="3493B9"/>
              </a:buClr>
              <a:buSzPct val="95000"/>
              <a:buFont typeface="Wingdings"/>
              <a:buChar char=""/>
              <a:tabLst>
                <a:tab pos="2406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Main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role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calculate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 decides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output.</a:t>
            </a:r>
            <a:endParaRPr sz="2000">
              <a:latin typeface="Calibri"/>
              <a:cs typeface="Calibri"/>
            </a:endParaRPr>
          </a:p>
          <a:p>
            <a:pPr marL="240029" indent="-227965">
              <a:lnSpc>
                <a:spcPct val="100000"/>
              </a:lnSpc>
              <a:spcBef>
                <a:spcPts val="1165"/>
              </a:spcBef>
              <a:buClr>
                <a:srgbClr val="3493B9"/>
              </a:buClr>
              <a:buSzPct val="95000"/>
              <a:buFont typeface="Wingdings"/>
              <a:buChar char=""/>
              <a:tabLst>
                <a:tab pos="240665" algn="l"/>
              </a:tabLst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endParaRPr sz="2000">
              <a:latin typeface="Calibri"/>
              <a:cs typeface="Calibri"/>
            </a:endParaRPr>
          </a:p>
          <a:p>
            <a:pPr marL="762635" lvl="1" indent="-183515">
              <a:lnSpc>
                <a:spcPct val="100000"/>
              </a:lnSpc>
              <a:spcBef>
                <a:spcPts val="155"/>
              </a:spcBef>
              <a:buClr>
                <a:srgbClr val="3493B9"/>
              </a:buClr>
              <a:buFont typeface="Wingdings"/>
              <a:buChar char=""/>
              <a:tabLst>
                <a:tab pos="76327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Step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  <a:p>
            <a:pPr marL="762635" lvl="1" indent="-183515">
              <a:lnSpc>
                <a:spcPct val="100000"/>
              </a:lnSpc>
              <a:spcBef>
                <a:spcPts val="360"/>
              </a:spcBef>
              <a:buClr>
                <a:srgbClr val="3493B9"/>
              </a:buClr>
              <a:buFont typeface="Wingdings"/>
              <a:buChar char=""/>
              <a:tabLst>
                <a:tab pos="76327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Sigmoid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  <a:p>
            <a:pPr marL="762635" lvl="1" indent="-183515">
              <a:lnSpc>
                <a:spcPct val="100000"/>
              </a:lnSpc>
              <a:spcBef>
                <a:spcPts val="360"/>
              </a:spcBef>
              <a:buClr>
                <a:srgbClr val="3493B9"/>
              </a:buClr>
              <a:buFont typeface="Wingdings"/>
              <a:buChar char=""/>
              <a:tabLst>
                <a:tab pos="763270" algn="l"/>
              </a:tabLst>
            </a:pPr>
            <a:r>
              <a:rPr sz="2000" spc="-5" smtClean="0">
                <a:solidFill>
                  <a:srgbClr val="404040"/>
                </a:solidFill>
                <a:latin typeface="Calibri"/>
                <a:cs typeface="Calibri"/>
              </a:rPr>
              <a:t>Rectified</a:t>
            </a:r>
            <a:r>
              <a:rPr sz="200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Linear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Unit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spc="-15">
                <a:solidFill>
                  <a:srgbClr val="404040"/>
                </a:solidFill>
                <a:latin typeface="Calibri"/>
                <a:cs typeface="Calibri"/>
              </a:rPr>
              <a:t>ReLU</a:t>
            </a:r>
            <a:r>
              <a:rPr sz="2000" spc="-15" smtClean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lang="en-GB" sz="2000" spc="-15" dirty="0" smtClean="0">
              <a:solidFill>
                <a:srgbClr val="404040"/>
              </a:solidFill>
              <a:latin typeface="Calibri"/>
              <a:cs typeface="Calibri"/>
            </a:endParaRPr>
          </a:p>
          <a:p>
            <a:pPr marL="762635" lvl="1" indent="-183515">
              <a:lnSpc>
                <a:spcPct val="100000"/>
              </a:lnSpc>
              <a:spcBef>
                <a:spcPts val="360"/>
              </a:spcBef>
              <a:buClr>
                <a:srgbClr val="3493B9"/>
              </a:buClr>
              <a:buFont typeface="Wingdings"/>
              <a:buChar char=""/>
              <a:tabLst>
                <a:tab pos="763270" algn="l"/>
              </a:tabLst>
            </a:pPr>
            <a:r>
              <a:rPr lang="en-GB" sz="2000" spc="-15" dirty="0" err="1" smtClean="0">
                <a:solidFill>
                  <a:srgbClr val="404040"/>
                </a:solidFill>
                <a:latin typeface="Calibri"/>
                <a:cs typeface="Calibri"/>
              </a:rPr>
              <a:t>Softmax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Calibri"/>
              <a:cs typeface="Calibri"/>
            </a:endParaRPr>
          </a:p>
          <a:p>
            <a:pPr marL="2590165">
              <a:lnSpc>
                <a:spcPct val="100000"/>
              </a:lnSpc>
            </a:pPr>
            <a:r>
              <a:rPr sz="2400" b="1" spc="-20" dirty="0">
                <a:latin typeface="Calibri"/>
                <a:cs typeface="Calibri"/>
              </a:rPr>
              <a:t>Let’s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discuss </a:t>
            </a:r>
            <a:r>
              <a:rPr sz="2400" b="1" dirty="0">
                <a:latin typeface="Calibri"/>
                <a:cs typeface="Calibri"/>
              </a:rPr>
              <a:t>about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these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one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by </a:t>
            </a:r>
            <a:r>
              <a:rPr sz="2400" b="1" dirty="0">
                <a:latin typeface="Calibri"/>
                <a:cs typeface="Calibri"/>
              </a:rPr>
              <a:t>one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!!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04116B1-F725-42D6-8274-CD106B2AE55B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684"/>
            <a:ext cx="32677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S</a:t>
            </a:r>
            <a:r>
              <a:rPr spc="-114" dirty="0"/>
              <a:t>t</a:t>
            </a:r>
            <a:r>
              <a:rPr spc="-80" dirty="0"/>
              <a:t>e</a:t>
            </a:r>
            <a:r>
              <a:rPr dirty="0"/>
              <a:t>p</a:t>
            </a:r>
            <a:r>
              <a:rPr spc="-204" dirty="0"/>
              <a:t> </a:t>
            </a:r>
            <a:r>
              <a:rPr spc="-75" dirty="0"/>
              <a:t>F</a:t>
            </a:r>
            <a:r>
              <a:rPr spc="-80" dirty="0"/>
              <a:t>u</a:t>
            </a:r>
            <a:r>
              <a:rPr spc="-95" dirty="0"/>
              <a:t>n</a:t>
            </a:r>
            <a:r>
              <a:rPr spc="-85" dirty="0"/>
              <a:t>c</a:t>
            </a:r>
            <a:r>
              <a:rPr spc="-75" dirty="0"/>
              <a:t>t</a:t>
            </a:r>
            <a:r>
              <a:rPr spc="-80" dirty="0"/>
              <a:t>i</a:t>
            </a:r>
            <a:r>
              <a:rPr spc="-95" dirty="0"/>
              <a:t>o</a:t>
            </a:r>
            <a:r>
              <a:rPr dirty="0"/>
              <a:t>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156754"/>
            <a:ext cx="8312150" cy="4910455"/>
            <a:chOff x="0" y="1156754"/>
            <a:chExt cx="8312150" cy="49104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56754"/>
              <a:ext cx="8311896" cy="49103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351788"/>
              <a:ext cx="7936991" cy="434035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504946" y="2805811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36975" y="5199634"/>
            <a:ext cx="154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4892D2C-FC1A-4D26-A989-F005E4E620C0}" type="datetime1">
              <a:rPr lang="en-US" smtClean="0"/>
              <a:t>9/3/2024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 l="64421" t="36458" r="8053" b="46875"/>
          <a:stretch>
            <a:fillRect/>
          </a:stretch>
        </p:blipFill>
        <p:spPr bwMode="auto">
          <a:xfrm>
            <a:off x="7620000" y="2971800"/>
            <a:ext cx="3581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684"/>
            <a:ext cx="40913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S</a:t>
            </a:r>
            <a:r>
              <a:rPr spc="-55" dirty="0"/>
              <a:t>i</a:t>
            </a:r>
            <a:r>
              <a:rPr spc="-90" dirty="0"/>
              <a:t>g</a:t>
            </a:r>
            <a:r>
              <a:rPr spc="-120" dirty="0"/>
              <a:t>m</a:t>
            </a:r>
            <a:r>
              <a:rPr spc="-95" dirty="0"/>
              <a:t>o</a:t>
            </a:r>
            <a:r>
              <a:rPr spc="-80" dirty="0"/>
              <a:t>i</a:t>
            </a:r>
            <a:r>
              <a:rPr dirty="0"/>
              <a:t>d</a:t>
            </a:r>
            <a:r>
              <a:rPr spc="-204" dirty="0"/>
              <a:t> </a:t>
            </a:r>
            <a:r>
              <a:rPr spc="-75" dirty="0"/>
              <a:t>F</a:t>
            </a:r>
            <a:r>
              <a:rPr spc="-80" dirty="0"/>
              <a:t>u</a:t>
            </a:r>
            <a:r>
              <a:rPr spc="-95" dirty="0"/>
              <a:t>n</a:t>
            </a:r>
            <a:r>
              <a:rPr spc="-85" dirty="0"/>
              <a:t>c</a:t>
            </a:r>
            <a:r>
              <a:rPr spc="-75" dirty="0"/>
              <a:t>t</a:t>
            </a:r>
            <a:r>
              <a:rPr spc="-80" dirty="0"/>
              <a:t>i</a:t>
            </a:r>
            <a:r>
              <a:rPr spc="-95" dirty="0"/>
              <a:t>o</a:t>
            </a:r>
            <a:r>
              <a:rPr dirty="0"/>
              <a:t>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48477" y="1861879"/>
            <a:ext cx="5878195" cy="3996054"/>
            <a:chOff x="1048477" y="1861879"/>
            <a:chExt cx="5878195" cy="399605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477" y="1861879"/>
              <a:ext cx="5814199" cy="399590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7280" y="1984248"/>
              <a:ext cx="5829300" cy="3643883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697978" y="3616578"/>
            <a:ext cx="617220" cy="470534"/>
          </a:xfrm>
          <a:custGeom>
            <a:avLst/>
            <a:gdLst/>
            <a:ahLst/>
            <a:cxnLst/>
            <a:rect l="l" t="t" r="r" b="b"/>
            <a:pathLst>
              <a:path w="617220" h="470535">
                <a:moveTo>
                  <a:pt x="466851" y="0"/>
                </a:moveTo>
                <a:lnTo>
                  <a:pt x="460121" y="19177"/>
                </a:lnTo>
                <a:lnTo>
                  <a:pt x="487360" y="30966"/>
                </a:lnTo>
                <a:lnTo>
                  <a:pt x="510778" y="47291"/>
                </a:lnTo>
                <a:lnTo>
                  <a:pt x="546100" y="93599"/>
                </a:lnTo>
                <a:lnTo>
                  <a:pt x="566959" y="156083"/>
                </a:lnTo>
                <a:lnTo>
                  <a:pt x="573913" y="232664"/>
                </a:lnTo>
                <a:lnTo>
                  <a:pt x="572172" y="274171"/>
                </a:lnTo>
                <a:lnTo>
                  <a:pt x="558214" y="345660"/>
                </a:lnTo>
                <a:lnTo>
                  <a:pt x="530230" y="401506"/>
                </a:lnTo>
                <a:lnTo>
                  <a:pt x="487697" y="439138"/>
                </a:lnTo>
                <a:lnTo>
                  <a:pt x="460882" y="450977"/>
                </a:lnTo>
                <a:lnTo>
                  <a:pt x="466851" y="470154"/>
                </a:lnTo>
                <a:lnTo>
                  <a:pt x="530955" y="440023"/>
                </a:lnTo>
                <a:lnTo>
                  <a:pt x="578103" y="387985"/>
                </a:lnTo>
                <a:lnTo>
                  <a:pt x="607075" y="318262"/>
                </a:lnTo>
                <a:lnTo>
                  <a:pt x="614304" y="278399"/>
                </a:lnTo>
                <a:lnTo>
                  <a:pt x="616712" y="235204"/>
                </a:lnTo>
                <a:lnTo>
                  <a:pt x="614302" y="192079"/>
                </a:lnTo>
                <a:lnTo>
                  <a:pt x="607060" y="152241"/>
                </a:lnTo>
                <a:lnTo>
                  <a:pt x="594959" y="115689"/>
                </a:lnTo>
                <a:lnTo>
                  <a:pt x="556523" y="53542"/>
                </a:lnTo>
                <a:lnTo>
                  <a:pt x="500949" y="12307"/>
                </a:lnTo>
                <a:lnTo>
                  <a:pt x="466851" y="0"/>
                </a:lnTo>
                <a:close/>
              </a:path>
              <a:path w="617220" h="470535">
                <a:moveTo>
                  <a:pt x="149987" y="0"/>
                </a:moveTo>
                <a:lnTo>
                  <a:pt x="85994" y="30162"/>
                </a:lnTo>
                <a:lnTo>
                  <a:pt x="38862" y="82423"/>
                </a:lnTo>
                <a:lnTo>
                  <a:pt x="9715" y="152241"/>
                </a:lnTo>
                <a:lnTo>
                  <a:pt x="2428" y="192079"/>
                </a:lnTo>
                <a:lnTo>
                  <a:pt x="0" y="235204"/>
                </a:lnTo>
                <a:lnTo>
                  <a:pt x="2426" y="278399"/>
                </a:lnTo>
                <a:lnTo>
                  <a:pt x="9699" y="318262"/>
                </a:lnTo>
                <a:lnTo>
                  <a:pt x="21806" y="354790"/>
                </a:lnTo>
                <a:lnTo>
                  <a:pt x="60190" y="416754"/>
                </a:lnTo>
                <a:lnTo>
                  <a:pt x="115816" y="457815"/>
                </a:lnTo>
                <a:lnTo>
                  <a:pt x="149987" y="470154"/>
                </a:lnTo>
                <a:lnTo>
                  <a:pt x="155955" y="450977"/>
                </a:lnTo>
                <a:lnTo>
                  <a:pt x="129139" y="439138"/>
                </a:lnTo>
                <a:lnTo>
                  <a:pt x="106013" y="422656"/>
                </a:lnTo>
                <a:lnTo>
                  <a:pt x="70739" y="375666"/>
                </a:lnTo>
                <a:lnTo>
                  <a:pt x="49879" y="311832"/>
                </a:lnTo>
                <a:lnTo>
                  <a:pt x="42925" y="232664"/>
                </a:lnTo>
                <a:lnTo>
                  <a:pt x="44664" y="192611"/>
                </a:lnTo>
                <a:lnTo>
                  <a:pt x="58570" y="123078"/>
                </a:lnTo>
                <a:lnTo>
                  <a:pt x="86602" y="68165"/>
                </a:lnTo>
                <a:lnTo>
                  <a:pt x="129567" y="30966"/>
                </a:lnTo>
                <a:lnTo>
                  <a:pt x="156718" y="19177"/>
                </a:lnTo>
                <a:lnTo>
                  <a:pt x="149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33205" y="3834510"/>
            <a:ext cx="1993900" cy="33655"/>
          </a:xfrm>
          <a:custGeom>
            <a:avLst/>
            <a:gdLst/>
            <a:ahLst/>
            <a:cxnLst/>
            <a:rect l="l" t="t" r="r" b="b"/>
            <a:pathLst>
              <a:path w="1993900" h="33654">
                <a:moveTo>
                  <a:pt x="1993392" y="0"/>
                </a:moveTo>
                <a:lnTo>
                  <a:pt x="0" y="0"/>
                </a:lnTo>
                <a:lnTo>
                  <a:pt x="0" y="33527"/>
                </a:lnTo>
                <a:lnTo>
                  <a:pt x="1993392" y="33527"/>
                </a:lnTo>
                <a:lnTo>
                  <a:pt x="19933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22184" y="3092576"/>
            <a:ext cx="3835400" cy="1216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8905">
              <a:lnSpc>
                <a:spcPts val="3910"/>
              </a:lnSpc>
              <a:spcBef>
                <a:spcPts val="95"/>
              </a:spcBef>
            </a:pPr>
            <a:r>
              <a:rPr sz="4000" spc="-5" dirty="0">
                <a:latin typeface="Cambria Math"/>
                <a:cs typeface="Cambria Math"/>
              </a:rPr>
              <a:t>1</a:t>
            </a:r>
            <a:endParaRPr sz="4000">
              <a:latin typeface="Cambria Math"/>
              <a:cs typeface="Cambria Math"/>
            </a:endParaRPr>
          </a:p>
          <a:p>
            <a:pPr marL="38100">
              <a:lnSpc>
                <a:spcPts val="2290"/>
              </a:lnSpc>
              <a:tabLst>
                <a:tab pos="542290" algn="l"/>
                <a:tab pos="1179195" algn="l"/>
              </a:tabLst>
            </a:pPr>
            <a:r>
              <a:rPr sz="4000" spc="-5" dirty="0">
                <a:latin typeface="Cambria Math"/>
                <a:cs typeface="Cambria Math"/>
              </a:rPr>
              <a:t>𝑓	𝑥	=</a:t>
            </a:r>
            <a:endParaRPr sz="4000">
              <a:latin typeface="Cambria Math"/>
              <a:cs typeface="Cambria Math"/>
            </a:endParaRPr>
          </a:p>
          <a:p>
            <a:pPr marL="1812289">
              <a:lnSpc>
                <a:spcPts val="3180"/>
              </a:lnSpc>
            </a:pPr>
            <a:r>
              <a:rPr sz="6000" spc="-7" baseline="-16666" dirty="0">
                <a:latin typeface="Cambria Math"/>
                <a:cs typeface="Cambria Math"/>
              </a:rPr>
              <a:t>1</a:t>
            </a:r>
            <a:r>
              <a:rPr sz="6000" spc="-44" baseline="-16666" dirty="0">
                <a:latin typeface="Cambria Math"/>
                <a:cs typeface="Cambria Math"/>
              </a:rPr>
              <a:t> </a:t>
            </a:r>
            <a:r>
              <a:rPr sz="6000" spc="-7" baseline="-16666" dirty="0">
                <a:latin typeface="Cambria Math"/>
                <a:cs typeface="Cambria Math"/>
              </a:rPr>
              <a:t>+</a:t>
            </a:r>
            <a:r>
              <a:rPr sz="6000" spc="-44" baseline="-16666" dirty="0">
                <a:latin typeface="Cambria Math"/>
                <a:cs typeface="Cambria Math"/>
              </a:rPr>
              <a:t> </a:t>
            </a:r>
            <a:r>
              <a:rPr sz="6000" spc="127" baseline="-16666" dirty="0">
                <a:latin typeface="Cambria Math"/>
                <a:cs typeface="Cambria Math"/>
              </a:rPr>
              <a:t>𝑒</a:t>
            </a:r>
            <a:r>
              <a:rPr sz="2900" spc="85" dirty="0">
                <a:latin typeface="Cambria Math"/>
                <a:cs typeface="Cambria Math"/>
              </a:rPr>
              <a:t>−(𝑥)</a:t>
            </a:r>
            <a:endParaRPr sz="2900">
              <a:latin typeface="Cambria Math"/>
              <a:cs typeface="Cambria Math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CAF74E0-52E1-41AD-8AF7-37F22F299E6F}" type="datetime1">
              <a:rPr lang="en-US" smtClean="0"/>
              <a:t>9/3/2024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684"/>
            <a:ext cx="86328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R</a:t>
            </a:r>
            <a:r>
              <a:rPr spc="-80" dirty="0"/>
              <a:t>e</a:t>
            </a:r>
            <a:r>
              <a:rPr spc="-85" dirty="0"/>
              <a:t>c</a:t>
            </a:r>
            <a:r>
              <a:rPr spc="-75" dirty="0"/>
              <a:t>t</a:t>
            </a:r>
            <a:r>
              <a:rPr spc="-70" dirty="0"/>
              <a:t>i</a:t>
            </a:r>
            <a:r>
              <a:rPr spc="-80" dirty="0"/>
              <a:t>f</a:t>
            </a:r>
            <a:r>
              <a:rPr spc="-70" dirty="0"/>
              <a:t>i</a:t>
            </a:r>
            <a:r>
              <a:rPr spc="-105" dirty="0"/>
              <a:t>e</a:t>
            </a:r>
            <a:r>
              <a:rPr dirty="0"/>
              <a:t>d</a:t>
            </a:r>
            <a:r>
              <a:rPr spc="-195" dirty="0"/>
              <a:t> </a:t>
            </a:r>
            <a:r>
              <a:rPr spc="-70" dirty="0"/>
              <a:t>Li</a:t>
            </a:r>
            <a:r>
              <a:rPr spc="-95" dirty="0"/>
              <a:t>ne</a:t>
            </a:r>
            <a:r>
              <a:rPr spc="-100" dirty="0"/>
              <a:t>a</a:t>
            </a:r>
            <a:r>
              <a:rPr dirty="0"/>
              <a:t>r</a:t>
            </a:r>
            <a:r>
              <a:rPr spc="-185" dirty="0"/>
              <a:t> </a:t>
            </a:r>
            <a:r>
              <a:rPr spc="-90" dirty="0"/>
              <a:t>U</a:t>
            </a:r>
            <a:r>
              <a:rPr spc="-80" dirty="0"/>
              <a:t>n</a:t>
            </a:r>
            <a:r>
              <a:rPr spc="-70" dirty="0"/>
              <a:t>i</a:t>
            </a:r>
            <a:r>
              <a:rPr dirty="0"/>
              <a:t>t</a:t>
            </a:r>
            <a:r>
              <a:rPr spc="-190" dirty="0"/>
              <a:t> </a:t>
            </a:r>
            <a:r>
              <a:rPr spc="-80" dirty="0"/>
              <a:t>(</a:t>
            </a:r>
            <a:r>
              <a:rPr spc="-180" dirty="0"/>
              <a:t>R</a:t>
            </a:r>
            <a:r>
              <a:rPr spc="-80" dirty="0"/>
              <a:t>e</a:t>
            </a:r>
            <a:r>
              <a:rPr spc="-175" dirty="0"/>
              <a:t>L</a:t>
            </a:r>
            <a:r>
              <a:rPr spc="-105" dirty="0"/>
              <a:t>U</a:t>
            </a:r>
            <a:r>
              <a:rPr dirty="0"/>
              <a:t>)</a:t>
            </a:r>
            <a:r>
              <a:rPr spc="-180" dirty="0"/>
              <a:t> </a:t>
            </a:r>
            <a:r>
              <a:rPr spc="-75" dirty="0"/>
              <a:t>F</a:t>
            </a:r>
            <a:r>
              <a:rPr spc="-80" dirty="0"/>
              <a:t>u</a:t>
            </a:r>
            <a:r>
              <a:rPr spc="-95" dirty="0"/>
              <a:t>n</a:t>
            </a:r>
            <a:r>
              <a:rPr spc="-85" dirty="0"/>
              <a:t>c</a:t>
            </a:r>
            <a:r>
              <a:rPr spc="-75" dirty="0"/>
              <a:t>t</a:t>
            </a:r>
            <a:r>
              <a:rPr spc="-80" dirty="0"/>
              <a:t>i</a:t>
            </a:r>
            <a:r>
              <a:rPr spc="-95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8027416" y="3369309"/>
            <a:ext cx="617220" cy="470534"/>
          </a:xfrm>
          <a:custGeom>
            <a:avLst/>
            <a:gdLst/>
            <a:ahLst/>
            <a:cxnLst/>
            <a:rect l="l" t="t" r="r" b="b"/>
            <a:pathLst>
              <a:path w="617220" h="470535">
                <a:moveTo>
                  <a:pt x="466851" y="0"/>
                </a:moveTo>
                <a:lnTo>
                  <a:pt x="460120" y="19050"/>
                </a:lnTo>
                <a:lnTo>
                  <a:pt x="487342" y="30857"/>
                </a:lnTo>
                <a:lnTo>
                  <a:pt x="510730" y="47212"/>
                </a:lnTo>
                <a:lnTo>
                  <a:pt x="546100" y="93472"/>
                </a:lnTo>
                <a:lnTo>
                  <a:pt x="566959" y="155971"/>
                </a:lnTo>
                <a:lnTo>
                  <a:pt x="573912" y="232663"/>
                </a:lnTo>
                <a:lnTo>
                  <a:pt x="572154" y="274099"/>
                </a:lnTo>
                <a:lnTo>
                  <a:pt x="558161" y="345588"/>
                </a:lnTo>
                <a:lnTo>
                  <a:pt x="530213" y="401452"/>
                </a:lnTo>
                <a:lnTo>
                  <a:pt x="487644" y="439120"/>
                </a:lnTo>
                <a:lnTo>
                  <a:pt x="460882" y="450976"/>
                </a:lnTo>
                <a:lnTo>
                  <a:pt x="466851" y="470026"/>
                </a:lnTo>
                <a:lnTo>
                  <a:pt x="530955" y="439943"/>
                </a:lnTo>
                <a:lnTo>
                  <a:pt x="578103" y="387857"/>
                </a:lnTo>
                <a:lnTo>
                  <a:pt x="607075" y="318134"/>
                </a:lnTo>
                <a:lnTo>
                  <a:pt x="614304" y="278272"/>
                </a:lnTo>
                <a:lnTo>
                  <a:pt x="616711" y="235076"/>
                </a:lnTo>
                <a:lnTo>
                  <a:pt x="614285" y="192023"/>
                </a:lnTo>
                <a:lnTo>
                  <a:pt x="607012" y="152209"/>
                </a:lnTo>
                <a:lnTo>
                  <a:pt x="594905" y="115633"/>
                </a:lnTo>
                <a:lnTo>
                  <a:pt x="556470" y="53435"/>
                </a:lnTo>
                <a:lnTo>
                  <a:pt x="500931" y="12287"/>
                </a:lnTo>
                <a:lnTo>
                  <a:pt x="466851" y="0"/>
                </a:lnTo>
                <a:close/>
              </a:path>
              <a:path w="617220" h="470535">
                <a:moveTo>
                  <a:pt x="149986" y="0"/>
                </a:moveTo>
                <a:lnTo>
                  <a:pt x="85978" y="30099"/>
                </a:lnTo>
                <a:lnTo>
                  <a:pt x="38734" y="82295"/>
                </a:lnTo>
                <a:lnTo>
                  <a:pt x="9699" y="152209"/>
                </a:lnTo>
                <a:lnTo>
                  <a:pt x="2426" y="192024"/>
                </a:lnTo>
                <a:lnTo>
                  <a:pt x="0" y="235076"/>
                </a:lnTo>
                <a:lnTo>
                  <a:pt x="2424" y="278272"/>
                </a:lnTo>
                <a:lnTo>
                  <a:pt x="9683" y="318134"/>
                </a:lnTo>
                <a:lnTo>
                  <a:pt x="21752" y="354663"/>
                </a:lnTo>
                <a:lnTo>
                  <a:pt x="60065" y="416645"/>
                </a:lnTo>
                <a:lnTo>
                  <a:pt x="115742" y="457741"/>
                </a:lnTo>
                <a:lnTo>
                  <a:pt x="149986" y="470026"/>
                </a:lnTo>
                <a:lnTo>
                  <a:pt x="155828" y="450976"/>
                </a:lnTo>
                <a:lnTo>
                  <a:pt x="129067" y="439120"/>
                </a:lnTo>
                <a:lnTo>
                  <a:pt x="105949" y="422608"/>
                </a:lnTo>
                <a:lnTo>
                  <a:pt x="70738" y="375665"/>
                </a:lnTo>
                <a:lnTo>
                  <a:pt x="49879" y="311737"/>
                </a:lnTo>
                <a:lnTo>
                  <a:pt x="42925" y="232663"/>
                </a:lnTo>
                <a:lnTo>
                  <a:pt x="44664" y="192537"/>
                </a:lnTo>
                <a:lnTo>
                  <a:pt x="58570" y="122953"/>
                </a:lnTo>
                <a:lnTo>
                  <a:pt x="86546" y="68091"/>
                </a:lnTo>
                <a:lnTo>
                  <a:pt x="129496" y="30857"/>
                </a:lnTo>
                <a:lnTo>
                  <a:pt x="156590" y="19050"/>
                </a:lnTo>
                <a:lnTo>
                  <a:pt x="1499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77150" y="3228797"/>
            <a:ext cx="800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6890" algn="l"/>
              </a:tabLst>
            </a:pPr>
            <a:r>
              <a:rPr sz="4000" spc="-5" dirty="0">
                <a:latin typeface="Cambria Math"/>
                <a:cs typeface="Cambria Math"/>
              </a:rPr>
              <a:t>𝑓	𝑥</a:t>
            </a:r>
            <a:endParaRPr sz="40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20150" y="3228797"/>
            <a:ext cx="2210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Cambria Math"/>
                <a:cs typeface="Cambria Math"/>
              </a:rPr>
              <a:t>=</a:t>
            </a:r>
            <a:r>
              <a:rPr sz="4000" spc="-114" dirty="0">
                <a:latin typeface="Cambria Math"/>
                <a:cs typeface="Cambria Math"/>
              </a:rPr>
              <a:t> </a:t>
            </a:r>
            <a:r>
              <a:rPr sz="3600" spc="-15" dirty="0">
                <a:latin typeface="Calibri"/>
                <a:cs typeface="Calibri"/>
              </a:rPr>
              <a:t>max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(0,x)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196" y="2798064"/>
            <a:ext cx="6577583" cy="2993136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0786006-A857-47B5-BC04-170A745917F3}" type="datetime1">
              <a:rPr lang="en-US" smtClean="0"/>
              <a:t>9/3/2024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" y="1905000"/>
            <a:ext cx="1196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sz="2400" dirty="0" err="1" smtClean="0"/>
              <a:t>ReLU</a:t>
            </a:r>
            <a:r>
              <a:rPr lang="en-GB" sz="2400" dirty="0" smtClean="0"/>
              <a:t> </a:t>
            </a:r>
            <a:r>
              <a:rPr lang="en-GB" sz="2400" dirty="0"/>
              <a:t>is a non-linear activation function used for deep neural networks in machine learning</a:t>
            </a:r>
            <a:r>
              <a:rPr lang="en-GB" sz="24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GB" sz="2400" dirty="0" smtClean="0"/>
              <a:t>Mostly Used in hidden layer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Softmax</a:t>
            </a:r>
            <a:r>
              <a:rPr lang="en-GB" dirty="0" smtClean="0"/>
              <a:t> Activation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FFA3929-D650-4166-A36A-557EC2B22FF6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2770" name="Picture 2" descr="Understanding the Softmax Activation Function: A Comprehensive Gui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1905000"/>
            <a:ext cx="5562600" cy="37147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57200" y="2133600"/>
            <a:ext cx="518160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400" dirty="0"/>
              <a:t>The </a:t>
            </a:r>
            <a:r>
              <a:rPr lang="en-GB" sz="2400" dirty="0" err="1"/>
              <a:t>Softmax</a:t>
            </a:r>
            <a:r>
              <a:rPr lang="en-GB" sz="2400" dirty="0"/>
              <a:t> Function is </a:t>
            </a:r>
            <a:r>
              <a:rPr lang="en-GB" sz="2400" dirty="0" smtClean="0"/>
              <a:t>used in </a:t>
            </a:r>
            <a:r>
              <a:rPr lang="en-GB" sz="2400" dirty="0">
                <a:solidFill>
                  <a:srgbClr val="C00000"/>
                </a:solidFill>
              </a:rPr>
              <a:t>multi-class classification problems</a:t>
            </a:r>
            <a:r>
              <a:rPr lang="en-GB" sz="2400" dirty="0"/>
              <a:t>. 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400" dirty="0"/>
              <a:t>Its primary role is to transform a vector of arbitrary values into a </a:t>
            </a:r>
            <a:r>
              <a:rPr lang="en-GB" sz="2400" dirty="0">
                <a:solidFill>
                  <a:srgbClr val="C00000"/>
                </a:solidFill>
              </a:rPr>
              <a:t>vector of probabilities. 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400" dirty="0"/>
              <a:t>The sum of these probabilities is </a:t>
            </a:r>
            <a:r>
              <a:rPr lang="en-GB" sz="2400" dirty="0" smtClean="0"/>
              <a:t>one. 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324" y="908684"/>
            <a:ext cx="728187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dirty="0" smtClean="0"/>
              <a:t>Activation Function Summary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4D8D49E-CB72-434F-90DC-7836BF10A8BF}" type="datetime1">
              <a:rPr lang="en-US" smtClean="0"/>
              <a:t>9/3/2024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52600" y="2362200"/>
          <a:ext cx="92202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4999"/>
                <a:gridCol w="351520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 smtClean="0">
                          <a:solidFill>
                            <a:schemeClr val="tx1"/>
                          </a:solidFill>
                        </a:rPr>
                        <a:t>Output Type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 smtClean="0">
                          <a:solidFill>
                            <a:schemeClr val="tx1"/>
                          </a:solidFill>
                        </a:rPr>
                        <a:t>Activation Function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smtClean="0">
                          <a:solidFill>
                            <a:schemeClr val="tx1"/>
                          </a:solidFill>
                        </a:rPr>
                        <a:t>Continuous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 smtClean="0">
                          <a:solidFill>
                            <a:schemeClr val="tx1"/>
                          </a:solidFill>
                        </a:rPr>
                        <a:t>Identity/Linear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smtClean="0">
                          <a:solidFill>
                            <a:schemeClr val="tx1"/>
                          </a:solidFill>
                        </a:rPr>
                        <a:t>Discrete (2 Categories)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 smtClean="0">
                          <a:solidFill>
                            <a:schemeClr val="tx1"/>
                          </a:solidFill>
                        </a:rPr>
                        <a:t>Sigmoid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>
                          <a:solidFill>
                            <a:schemeClr val="tx1"/>
                          </a:solidFill>
                        </a:rPr>
                        <a:t>Discrete (&gt;2 Categories)</a:t>
                      </a:r>
                      <a:endParaRPr lang="en-US" sz="3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 err="1" smtClean="0">
                          <a:solidFill>
                            <a:schemeClr val="tx1"/>
                          </a:solidFill>
                        </a:rPr>
                        <a:t>Softmax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controls>
      <p:control spid="31746" name="DefaultOcx" r:id="rId2" imgW="257040" imgH="304920"/>
      <p:control spid="31747" name="HTMLOption1" r:id="rId3" imgW="257040" imgH="304920"/>
      <p:control spid="31748" name="HTMLOption2" r:id="rId4" imgW="257040" imgH="304920"/>
      <p:control spid="31749" name="HTMLOption3" r:id="rId5" imgW="257040" imgH="304920"/>
    </p:controls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684"/>
            <a:ext cx="32531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C</a:t>
            </a:r>
            <a:r>
              <a:rPr spc="-80" dirty="0"/>
              <a:t>o</a:t>
            </a:r>
            <a:r>
              <a:rPr spc="-130" dirty="0"/>
              <a:t>s</a:t>
            </a:r>
            <a:r>
              <a:rPr dirty="0"/>
              <a:t>t</a:t>
            </a:r>
            <a:r>
              <a:rPr spc="-180" dirty="0"/>
              <a:t> </a:t>
            </a:r>
            <a:r>
              <a:rPr spc="-75" dirty="0"/>
              <a:t>F</a:t>
            </a:r>
            <a:r>
              <a:rPr spc="-80" dirty="0"/>
              <a:t>u</a:t>
            </a:r>
            <a:r>
              <a:rPr spc="-95" dirty="0"/>
              <a:t>n</a:t>
            </a:r>
            <a:r>
              <a:rPr spc="-100" dirty="0"/>
              <a:t>c</a:t>
            </a:r>
            <a:r>
              <a:rPr spc="-75" dirty="0"/>
              <a:t>t</a:t>
            </a:r>
            <a:r>
              <a:rPr spc="-70" dirty="0"/>
              <a:t>i</a:t>
            </a:r>
            <a:r>
              <a:rPr spc="-95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2072767"/>
            <a:ext cx="9626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5"/>
              </a:spcBef>
              <a:buClr>
                <a:srgbClr val="3493B9"/>
              </a:buClr>
              <a:buFont typeface="Wingdings"/>
              <a:buChar char=""/>
              <a:tabLst>
                <a:tab pos="29654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calculates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difference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actual and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predicted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values,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i.e.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calculates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error.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24404" y="3356228"/>
            <a:ext cx="87121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Cambria Math"/>
                <a:cs typeface="Cambria Math"/>
              </a:rPr>
              <a:t>𝐶</a:t>
            </a:r>
            <a:r>
              <a:rPr sz="4000" spc="315" dirty="0">
                <a:latin typeface="Cambria Math"/>
                <a:cs typeface="Cambria Math"/>
              </a:rPr>
              <a:t> </a:t>
            </a:r>
            <a:r>
              <a:rPr sz="4000" spc="-5" dirty="0">
                <a:latin typeface="Cambria Math"/>
                <a:cs typeface="Cambria Math"/>
              </a:rPr>
              <a:t>=</a:t>
            </a:r>
            <a:endParaRPr sz="40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34003" y="3714115"/>
            <a:ext cx="2517775" cy="33655"/>
          </a:xfrm>
          <a:custGeom>
            <a:avLst/>
            <a:gdLst/>
            <a:ahLst/>
            <a:cxnLst/>
            <a:rect l="l" t="t" r="r" b="b"/>
            <a:pathLst>
              <a:path w="2517775" h="33654">
                <a:moveTo>
                  <a:pt x="2517648" y="0"/>
                </a:moveTo>
                <a:lnTo>
                  <a:pt x="0" y="0"/>
                </a:lnTo>
                <a:lnTo>
                  <a:pt x="0" y="33528"/>
                </a:lnTo>
                <a:lnTo>
                  <a:pt x="2517648" y="33528"/>
                </a:lnTo>
                <a:lnTo>
                  <a:pt x="25176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96284" y="2972180"/>
            <a:ext cx="2463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94360" algn="l"/>
              </a:tabLst>
            </a:pPr>
            <a:r>
              <a:rPr sz="6000" spc="810" baseline="2083" dirty="0">
                <a:latin typeface="Cambria Math"/>
                <a:cs typeface="Cambria Math"/>
              </a:rPr>
              <a:t>σ	</a:t>
            </a:r>
            <a:r>
              <a:rPr sz="4000" spc="-5" dirty="0">
                <a:latin typeface="Cambria Math"/>
                <a:cs typeface="Cambria Math"/>
              </a:rPr>
              <a:t>(𝑦</a:t>
            </a:r>
            <a:r>
              <a:rPr sz="4000" spc="40" dirty="0">
                <a:latin typeface="Cambria Math"/>
                <a:cs typeface="Cambria Math"/>
              </a:rPr>
              <a:t> </a:t>
            </a:r>
            <a:r>
              <a:rPr sz="4000" spc="-5" dirty="0">
                <a:latin typeface="Cambria Math"/>
                <a:cs typeface="Cambria Math"/>
              </a:rPr>
              <a:t>−</a:t>
            </a:r>
            <a:r>
              <a:rPr sz="4000" spc="-30" dirty="0">
                <a:latin typeface="Cambria Math"/>
                <a:cs typeface="Cambria Math"/>
              </a:rPr>
              <a:t> </a:t>
            </a:r>
            <a:r>
              <a:rPr sz="4000" spc="55" dirty="0">
                <a:latin typeface="Cambria Math"/>
                <a:cs typeface="Cambria Math"/>
              </a:rPr>
              <a:t>𝑎)</a:t>
            </a:r>
            <a:r>
              <a:rPr sz="4350" spc="82" baseline="27777" dirty="0">
                <a:latin typeface="Cambria Math"/>
                <a:cs typeface="Cambria Math"/>
              </a:rPr>
              <a:t>2</a:t>
            </a:r>
            <a:endParaRPr sz="4350" baseline="27777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29885" y="3696080"/>
            <a:ext cx="3168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Cambria Math"/>
                <a:cs typeface="Cambria Math"/>
              </a:rPr>
              <a:t>𝑛</a:t>
            </a:r>
            <a:endParaRPr sz="40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4580" y="4865319"/>
            <a:ext cx="967295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ts val="2280"/>
              </a:lnSpc>
              <a:spcBef>
                <a:spcPts val="105"/>
              </a:spcBef>
              <a:buClr>
                <a:srgbClr val="3493B9"/>
              </a:buClr>
              <a:buFont typeface="Wingdings"/>
              <a:buChar char=""/>
              <a:tabLst>
                <a:tab pos="29654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one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drawback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slows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down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learning of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neural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network,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So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 this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case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ts val="2280"/>
              </a:lnSpc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“Cross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Entropy”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37272" y="2802407"/>
            <a:ext cx="2905760" cy="1228090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70"/>
              </a:spcBef>
            </a:pPr>
            <a:r>
              <a:rPr sz="2800" spc="-5" dirty="0">
                <a:latin typeface="Calibri"/>
                <a:cs typeface="Calibri"/>
              </a:rPr>
              <a:t>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 </a:t>
            </a:r>
            <a:r>
              <a:rPr sz="2800" dirty="0">
                <a:latin typeface="Calibri"/>
                <a:cs typeface="Calibri"/>
              </a:rPr>
              <a:t>actual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predicted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B0873C2-D01B-4322-9F5E-0B0446C94C5C}" type="datetime1">
              <a:rPr lang="en-US" smtClean="0"/>
              <a:t>9/3/2024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684"/>
            <a:ext cx="32594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C</a:t>
            </a:r>
            <a:r>
              <a:rPr spc="-170" dirty="0"/>
              <a:t>r</a:t>
            </a:r>
            <a:r>
              <a:rPr spc="-80" dirty="0"/>
              <a:t>o</a:t>
            </a:r>
            <a:r>
              <a:rPr spc="-70" dirty="0"/>
              <a:t>s</a:t>
            </a:r>
            <a:r>
              <a:rPr dirty="0"/>
              <a:t>s</a:t>
            </a:r>
            <a:r>
              <a:rPr spc="-195" dirty="0"/>
              <a:t> </a:t>
            </a:r>
            <a:r>
              <a:rPr spc="-80" dirty="0"/>
              <a:t>E</a:t>
            </a:r>
            <a:r>
              <a:rPr spc="-130" dirty="0"/>
              <a:t>n</a:t>
            </a:r>
            <a:r>
              <a:rPr spc="-70" dirty="0"/>
              <a:t>t</a:t>
            </a:r>
            <a:r>
              <a:rPr spc="-180" dirty="0"/>
              <a:t>r</a:t>
            </a:r>
            <a:r>
              <a:rPr spc="-95" dirty="0"/>
              <a:t>o</a:t>
            </a:r>
            <a:r>
              <a:rPr spc="-120" dirty="0"/>
              <a:t>p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2072767"/>
            <a:ext cx="78682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5"/>
              </a:spcBef>
              <a:buClr>
                <a:srgbClr val="3493B9"/>
              </a:buClr>
              <a:buFont typeface="Wingdings"/>
              <a:buChar char=""/>
              <a:tabLst>
                <a:tab pos="29654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reduces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cost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function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increases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learning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neural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network.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5872" y="3440048"/>
            <a:ext cx="788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mbria Math"/>
                <a:cs typeface="Cambria Math"/>
              </a:rPr>
              <a:t>𝐶</a:t>
            </a:r>
            <a:r>
              <a:rPr sz="3600" spc="275" dirty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=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5997" y="3764407"/>
            <a:ext cx="594360" cy="29209"/>
          </a:xfrm>
          <a:custGeom>
            <a:avLst/>
            <a:gdLst/>
            <a:ahLst/>
            <a:cxnLst/>
            <a:rect l="l" t="t" r="r" b="b"/>
            <a:pathLst>
              <a:path w="594360" h="29210">
                <a:moveTo>
                  <a:pt x="594360" y="0"/>
                </a:moveTo>
                <a:lnTo>
                  <a:pt x="0" y="0"/>
                </a:lnTo>
                <a:lnTo>
                  <a:pt x="0" y="28956"/>
                </a:lnTo>
                <a:lnTo>
                  <a:pt x="594360" y="28956"/>
                </a:lnTo>
                <a:lnTo>
                  <a:pt x="594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03677" y="3094101"/>
            <a:ext cx="620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Cambria Math"/>
                <a:cs typeface="Cambria Math"/>
              </a:rPr>
              <a:t>−</a:t>
            </a:r>
            <a:r>
              <a:rPr sz="3600" dirty="0">
                <a:latin typeface="Cambria Math"/>
                <a:cs typeface="Cambria Math"/>
              </a:rPr>
              <a:t>1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5222" y="3746372"/>
            <a:ext cx="288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mbria Math"/>
                <a:cs typeface="Cambria Math"/>
              </a:rPr>
              <a:t>𝑛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38240" y="3566795"/>
            <a:ext cx="565150" cy="423545"/>
          </a:xfrm>
          <a:custGeom>
            <a:avLst/>
            <a:gdLst/>
            <a:ahLst/>
            <a:cxnLst/>
            <a:rect l="l" t="t" r="r" b="b"/>
            <a:pathLst>
              <a:path w="565150" h="423545">
                <a:moveTo>
                  <a:pt x="430022" y="0"/>
                </a:moveTo>
                <a:lnTo>
                  <a:pt x="424053" y="17144"/>
                </a:lnTo>
                <a:lnTo>
                  <a:pt x="448534" y="27765"/>
                </a:lnTo>
                <a:lnTo>
                  <a:pt x="469598" y="42481"/>
                </a:lnTo>
                <a:lnTo>
                  <a:pt x="501523" y="84200"/>
                </a:lnTo>
                <a:lnTo>
                  <a:pt x="520271" y="140493"/>
                </a:lnTo>
                <a:lnTo>
                  <a:pt x="526542" y="209549"/>
                </a:lnTo>
                <a:lnTo>
                  <a:pt x="524970" y="246887"/>
                </a:lnTo>
                <a:lnTo>
                  <a:pt x="512397" y="311276"/>
                </a:lnTo>
                <a:lnTo>
                  <a:pt x="487177" y="361588"/>
                </a:lnTo>
                <a:lnTo>
                  <a:pt x="448835" y="395585"/>
                </a:lnTo>
                <a:lnTo>
                  <a:pt x="424688" y="406272"/>
                </a:lnTo>
                <a:lnTo>
                  <a:pt x="430022" y="423417"/>
                </a:lnTo>
                <a:lnTo>
                  <a:pt x="487791" y="396351"/>
                </a:lnTo>
                <a:lnTo>
                  <a:pt x="530225" y="349376"/>
                </a:lnTo>
                <a:lnTo>
                  <a:pt x="556402" y="286607"/>
                </a:lnTo>
                <a:lnTo>
                  <a:pt x="565150" y="211835"/>
                </a:lnTo>
                <a:lnTo>
                  <a:pt x="562961" y="173019"/>
                </a:lnTo>
                <a:lnTo>
                  <a:pt x="545486" y="104197"/>
                </a:lnTo>
                <a:lnTo>
                  <a:pt x="510817" y="48166"/>
                </a:lnTo>
                <a:lnTo>
                  <a:pt x="460716" y="11070"/>
                </a:lnTo>
                <a:lnTo>
                  <a:pt x="430022" y="0"/>
                </a:lnTo>
                <a:close/>
              </a:path>
              <a:path w="565150" h="423545">
                <a:moveTo>
                  <a:pt x="135128" y="0"/>
                </a:moveTo>
                <a:lnTo>
                  <a:pt x="77501" y="27130"/>
                </a:lnTo>
                <a:lnTo>
                  <a:pt x="34925" y="74167"/>
                </a:lnTo>
                <a:lnTo>
                  <a:pt x="8747" y="137144"/>
                </a:lnTo>
                <a:lnTo>
                  <a:pt x="0" y="211835"/>
                </a:lnTo>
                <a:lnTo>
                  <a:pt x="2186" y="250721"/>
                </a:lnTo>
                <a:lnTo>
                  <a:pt x="19609" y="319492"/>
                </a:lnTo>
                <a:lnTo>
                  <a:pt x="54135" y="375358"/>
                </a:lnTo>
                <a:lnTo>
                  <a:pt x="104288" y="412367"/>
                </a:lnTo>
                <a:lnTo>
                  <a:pt x="135128" y="423417"/>
                </a:lnTo>
                <a:lnTo>
                  <a:pt x="140462" y="406272"/>
                </a:lnTo>
                <a:lnTo>
                  <a:pt x="116314" y="395585"/>
                </a:lnTo>
                <a:lnTo>
                  <a:pt x="95488" y="380682"/>
                </a:lnTo>
                <a:lnTo>
                  <a:pt x="63754" y="338327"/>
                </a:lnTo>
                <a:lnTo>
                  <a:pt x="44894" y="280796"/>
                </a:lnTo>
                <a:lnTo>
                  <a:pt x="38608" y="209549"/>
                </a:lnTo>
                <a:lnTo>
                  <a:pt x="40179" y="173426"/>
                </a:lnTo>
                <a:lnTo>
                  <a:pt x="52752" y="110751"/>
                </a:lnTo>
                <a:lnTo>
                  <a:pt x="78017" y="61293"/>
                </a:lnTo>
                <a:lnTo>
                  <a:pt x="116689" y="27765"/>
                </a:lnTo>
                <a:lnTo>
                  <a:pt x="141097" y="17144"/>
                </a:lnTo>
                <a:lnTo>
                  <a:pt x="1351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99205" y="2769285"/>
            <a:ext cx="2858135" cy="180403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R="1379220" algn="ctr">
              <a:lnSpc>
                <a:spcPct val="100000"/>
              </a:lnSpc>
              <a:spcBef>
                <a:spcPts val="1025"/>
              </a:spcBef>
            </a:pPr>
            <a:r>
              <a:rPr sz="2600" spc="215" dirty="0">
                <a:latin typeface="Cambria Math"/>
                <a:cs typeface="Cambria Math"/>
              </a:rPr>
              <a:t>𝑛</a:t>
            </a:r>
            <a:endParaRPr sz="26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  <a:tabLst>
                <a:tab pos="434340" algn="l"/>
                <a:tab pos="1696720" algn="l"/>
                <a:tab pos="2589530" algn="l"/>
              </a:tabLst>
            </a:pPr>
            <a:r>
              <a:rPr sz="3600" dirty="0">
                <a:latin typeface="Cambria Math"/>
                <a:cs typeface="Cambria Math"/>
              </a:rPr>
              <a:t>∗	</a:t>
            </a:r>
            <a:r>
              <a:rPr sz="3600" spc="1170" dirty="0">
                <a:latin typeface="Cambria Math"/>
                <a:cs typeface="Cambria Math"/>
              </a:rPr>
              <a:t>෍</a:t>
            </a:r>
            <a:r>
              <a:rPr sz="3600" spc="5" dirty="0">
                <a:latin typeface="Cambria Math"/>
                <a:cs typeface="Cambria Math"/>
              </a:rPr>
              <a:t>(</a:t>
            </a:r>
            <a:r>
              <a:rPr sz="3600" dirty="0">
                <a:latin typeface="Cambria Math"/>
                <a:cs typeface="Cambria Math"/>
              </a:rPr>
              <a:t>𝑦	∗</a:t>
            </a:r>
            <a:r>
              <a:rPr sz="3600" spc="10" dirty="0">
                <a:latin typeface="Cambria Math"/>
                <a:cs typeface="Cambria Math"/>
              </a:rPr>
              <a:t> </a:t>
            </a:r>
            <a:r>
              <a:rPr sz="3600" spc="-10" dirty="0">
                <a:latin typeface="Cambria Math"/>
                <a:cs typeface="Cambria Math"/>
              </a:rPr>
              <a:t>l</a:t>
            </a:r>
            <a:r>
              <a:rPr sz="3600" dirty="0">
                <a:latin typeface="Cambria Math"/>
                <a:cs typeface="Cambria Math"/>
              </a:rPr>
              <a:t>n	𝑎</a:t>
            </a:r>
            <a:endParaRPr sz="3600">
              <a:latin typeface="Cambria Math"/>
              <a:cs typeface="Cambria Math"/>
            </a:endParaRPr>
          </a:p>
          <a:p>
            <a:pPr marR="1374140" algn="ctr">
              <a:lnSpc>
                <a:spcPct val="100000"/>
              </a:lnSpc>
              <a:spcBef>
                <a:spcPts val="1275"/>
              </a:spcBef>
            </a:pPr>
            <a:r>
              <a:rPr sz="2600" spc="80" dirty="0">
                <a:latin typeface="Cambria Math"/>
                <a:cs typeface="Cambria Math"/>
              </a:rPr>
              <a:t>𝑖=0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31407" y="3440048"/>
            <a:ext cx="4446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8675" algn="l"/>
              </a:tabLst>
            </a:pPr>
            <a:r>
              <a:rPr sz="3600" dirty="0">
                <a:latin typeface="Cambria Math"/>
                <a:cs typeface="Cambria Math"/>
              </a:rPr>
              <a:t>+</a:t>
            </a:r>
            <a:r>
              <a:rPr sz="3600" spc="5" dirty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(1</a:t>
            </a:r>
            <a:r>
              <a:rPr sz="3600" spc="-5" dirty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−</a:t>
            </a:r>
            <a:r>
              <a:rPr sz="3600" spc="5" dirty="0">
                <a:latin typeface="Cambria Math"/>
                <a:cs typeface="Cambria Math"/>
              </a:rPr>
              <a:t> </a:t>
            </a:r>
            <a:r>
              <a:rPr sz="3600" spc="30" dirty="0">
                <a:latin typeface="Cambria Math"/>
                <a:cs typeface="Cambria Math"/>
              </a:rPr>
              <a:t>𝑦)	</a:t>
            </a:r>
            <a:r>
              <a:rPr sz="3600" dirty="0">
                <a:latin typeface="Cambria Math"/>
                <a:cs typeface="Cambria Math"/>
              </a:rPr>
              <a:t>∗</a:t>
            </a:r>
            <a:r>
              <a:rPr sz="3600" spc="-30" dirty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ln(1</a:t>
            </a:r>
            <a:r>
              <a:rPr sz="3600" spc="-20" dirty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−</a:t>
            </a:r>
            <a:r>
              <a:rPr sz="3600" spc="-35" dirty="0">
                <a:latin typeface="Cambria Math"/>
                <a:cs typeface="Cambria Math"/>
              </a:rPr>
              <a:t> </a:t>
            </a:r>
            <a:r>
              <a:rPr sz="3600" spc="25" dirty="0">
                <a:latin typeface="Cambria Math"/>
                <a:cs typeface="Cambria Math"/>
              </a:rPr>
              <a:t>𝑎))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16811" y="5180202"/>
            <a:ext cx="2393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actual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7410" y="5180202"/>
            <a:ext cx="2905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predicted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4AD9E24-12D2-46E8-948F-A4C5E5E16AD0}" type="datetime1">
              <a:rPr lang="en-US" smtClean="0"/>
              <a:t>9/3/2024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684"/>
            <a:ext cx="41370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Back-Propagation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1214" y="2234539"/>
            <a:ext cx="9614535" cy="120523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260"/>
              </a:spcBef>
              <a:buClr>
                <a:srgbClr val="3493B9"/>
              </a:buClr>
              <a:buFont typeface="Wingdings"/>
              <a:buChar char=""/>
              <a:tabLst>
                <a:tab pos="29654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simply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revision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weights.</a:t>
            </a:r>
            <a:endParaRPr sz="2000">
              <a:latin typeface="Calibri"/>
              <a:cs typeface="Calibri"/>
            </a:endParaRPr>
          </a:p>
          <a:p>
            <a:pPr marL="240029" indent="-227965">
              <a:lnSpc>
                <a:spcPts val="2280"/>
              </a:lnSpc>
              <a:spcBef>
                <a:spcPts val="1165"/>
              </a:spcBef>
              <a:buClr>
                <a:srgbClr val="3493B9"/>
              </a:buClr>
              <a:buFont typeface="Wingdings"/>
              <a:buChar char=""/>
              <a:tabLst>
                <a:tab pos="2406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Feed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Forward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Network, weights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changed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till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mtClean="0">
                <a:solidFill>
                  <a:srgbClr val="404040"/>
                </a:solidFill>
                <a:latin typeface="Calibri"/>
                <a:cs typeface="Calibri"/>
              </a:rPr>
              <a:t>leas</a:t>
            </a:r>
            <a:r>
              <a:rPr lang="en-GB" sz="2000" dirty="0" smtClean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3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cost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ts val="2280"/>
              </a:lnSpc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(error)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22A5F87-5B9C-4E5A-ABAD-E18A0C875EC2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93291" y="1734185"/>
            <a:ext cx="10998835" cy="5123815"/>
            <a:chOff x="1193291" y="1734185"/>
            <a:chExt cx="10998835" cy="51238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25696" y="1773972"/>
              <a:ext cx="7766303" cy="50840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0768" y="1969008"/>
              <a:ext cx="7254240" cy="452170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324" y="908684"/>
            <a:ext cx="410717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G</a:t>
            </a:r>
            <a:r>
              <a:rPr spc="-180" dirty="0"/>
              <a:t>r</a:t>
            </a:r>
            <a:r>
              <a:rPr spc="-85" dirty="0"/>
              <a:t>a</a:t>
            </a:r>
            <a:r>
              <a:rPr spc="-95" dirty="0"/>
              <a:t>d</a:t>
            </a:r>
            <a:r>
              <a:rPr spc="-70" dirty="0"/>
              <a:t>i</a:t>
            </a:r>
            <a:r>
              <a:rPr spc="-105" dirty="0"/>
              <a:t>e</a:t>
            </a:r>
            <a:r>
              <a:rPr spc="-145" dirty="0"/>
              <a:t>n</a:t>
            </a:r>
            <a:r>
              <a:rPr dirty="0"/>
              <a:t>t</a:t>
            </a:r>
            <a:r>
              <a:rPr spc="-180" dirty="0"/>
              <a:t> </a:t>
            </a:r>
            <a:r>
              <a:rPr spc="-85" dirty="0"/>
              <a:t>D</a:t>
            </a:r>
            <a:r>
              <a:rPr spc="-80" dirty="0"/>
              <a:t>e</a:t>
            </a:r>
            <a:r>
              <a:rPr spc="-85" dirty="0"/>
              <a:t>s</a:t>
            </a:r>
            <a:r>
              <a:rPr spc="-100" dirty="0"/>
              <a:t>c</a:t>
            </a:r>
            <a:r>
              <a:rPr spc="-95" dirty="0"/>
              <a:t>e</a:t>
            </a:r>
            <a:r>
              <a:rPr spc="-145" dirty="0"/>
              <a:t>n</a:t>
            </a:r>
            <a:r>
              <a:rPr dirty="0"/>
              <a:t>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84580" y="2369057"/>
            <a:ext cx="3360420" cy="11537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4139" marR="5080" indent="-92075">
              <a:lnSpc>
                <a:spcPts val="2160"/>
              </a:lnSpc>
              <a:spcBef>
                <a:spcPts val="375"/>
              </a:spcBef>
              <a:buClr>
                <a:srgbClr val="3493B9"/>
              </a:buClr>
              <a:buFont typeface="Wingdings"/>
              <a:buChar char=""/>
              <a:tabLst>
                <a:tab pos="29654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optimization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algorithm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finding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minimum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function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reduce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cost.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4D8D49E-CB72-434F-90DC-7836BF10A8BF}" type="datetime1">
              <a:rPr lang="en-US" smtClean="0"/>
              <a:t>9/3/2024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684"/>
            <a:ext cx="47529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W</a:t>
            </a:r>
            <a:r>
              <a:rPr spc="-80" dirty="0"/>
              <a:t>h</a:t>
            </a:r>
            <a:r>
              <a:rPr spc="-135" dirty="0"/>
              <a:t>a</a:t>
            </a:r>
            <a:r>
              <a:rPr dirty="0"/>
              <a:t>t</a:t>
            </a:r>
            <a:r>
              <a:rPr spc="-190" dirty="0"/>
              <a:t> </a:t>
            </a:r>
            <a:r>
              <a:rPr spc="-140" dirty="0"/>
              <a:t>w</a:t>
            </a:r>
            <a:r>
              <a:rPr dirty="0"/>
              <a:t>e</a:t>
            </a:r>
            <a:r>
              <a:rPr spc="-190" dirty="0"/>
              <a:t> </a:t>
            </a:r>
            <a:r>
              <a:rPr spc="-90" dirty="0"/>
              <a:t>w</a:t>
            </a:r>
            <a:r>
              <a:rPr spc="-70" dirty="0"/>
              <a:t>il</a:t>
            </a:r>
            <a:r>
              <a:rPr dirty="0"/>
              <a:t>l</a:t>
            </a:r>
            <a:r>
              <a:rPr spc="-190" dirty="0"/>
              <a:t> </a:t>
            </a:r>
            <a:r>
              <a:rPr spc="-125" dirty="0"/>
              <a:t>c</a:t>
            </a:r>
            <a:r>
              <a:rPr spc="-105" dirty="0"/>
              <a:t>o</a:t>
            </a:r>
            <a:r>
              <a:rPr spc="-130" dirty="0"/>
              <a:t>v</a:t>
            </a:r>
            <a:r>
              <a:rPr spc="-95" dirty="0"/>
              <a:t>e</a:t>
            </a:r>
            <a:r>
              <a:rPr spc="-75" dirty="0"/>
              <a:t>r</a:t>
            </a:r>
            <a:r>
              <a:rPr dirty="0"/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1136141" y="2422398"/>
            <a:ext cx="2202180" cy="759460"/>
          </a:xfrm>
          <a:custGeom>
            <a:avLst/>
            <a:gdLst/>
            <a:ahLst/>
            <a:cxnLst/>
            <a:rect l="l" t="t" r="r" b="b"/>
            <a:pathLst>
              <a:path w="2202179" h="759460">
                <a:moveTo>
                  <a:pt x="2075688" y="0"/>
                </a:moveTo>
                <a:lnTo>
                  <a:pt x="126492" y="0"/>
                </a:lnTo>
                <a:lnTo>
                  <a:pt x="77254" y="9941"/>
                </a:lnTo>
                <a:lnTo>
                  <a:pt x="37047" y="37052"/>
                </a:lnTo>
                <a:lnTo>
                  <a:pt x="9939" y="77259"/>
                </a:lnTo>
                <a:lnTo>
                  <a:pt x="0" y="126491"/>
                </a:lnTo>
                <a:lnTo>
                  <a:pt x="0" y="632460"/>
                </a:lnTo>
                <a:lnTo>
                  <a:pt x="9939" y="681692"/>
                </a:lnTo>
                <a:lnTo>
                  <a:pt x="37047" y="721899"/>
                </a:lnTo>
                <a:lnTo>
                  <a:pt x="77254" y="749010"/>
                </a:lnTo>
                <a:lnTo>
                  <a:pt x="126492" y="758951"/>
                </a:lnTo>
                <a:lnTo>
                  <a:pt x="2075688" y="758951"/>
                </a:lnTo>
                <a:lnTo>
                  <a:pt x="2124920" y="749010"/>
                </a:lnTo>
                <a:lnTo>
                  <a:pt x="2165127" y="721899"/>
                </a:lnTo>
                <a:lnTo>
                  <a:pt x="2192238" y="681692"/>
                </a:lnTo>
                <a:lnTo>
                  <a:pt x="2202180" y="632460"/>
                </a:lnTo>
                <a:lnTo>
                  <a:pt x="2202180" y="126491"/>
                </a:lnTo>
                <a:lnTo>
                  <a:pt x="2192238" y="77259"/>
                </a:lnTo>
                <a:lnTo>
                  <a:pt x="2165127" y="37052"/>
                </a:lnTo>
                <a:lnTo>
                  <a:pt x="2124920" y="9941"/>
                </a:lnTo>
                <a:lnTo>
                  <a:pt x="2075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90547" y="2467482"/>
            <a:ext cx="129222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3815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Neurons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2000" b="1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cept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67478" y="2422398"/>
            <a:ext cx="2413000" cy="759460"/>
          </a:xfrm>
          <a:custGeom>
            <a:avLst/>
            <a:gdLst/>
            <a:ahLst/>
            <a:cxnLst/>
            <a:rect l="l" t="t" r="r" b="b"/>
            <a:pathLst>
              <a:path w="2413000" h="759460">
                <a:moveTo>
                  <a:pt x="2286000" y="0"/>
                </a:moveTo>
                <a:lnTo>
                  <a:pt x="126492" y="0"/>
                </a:lnTo>
                <a:lnTo>
                  <a:pt x="77259" y="9941"/>
                </a:lnTo>
                <a:lnTo>
                  <a:pt x="37052" y="37052"/>
                </a:lnTo>
                <a:lnTo>
                  <a:pt x="9941" y="77259"/>
                </a:lnTo>
                <a:lnTo>
                  <a:pt x="0" y="126491"/>
                </a:lnTo>
                <a:lnTo>
                  <a:pt x="0" y="632460"/>
                </a:lnTo>
                <a:lnTo>
                  <a:pt x="9941" y="681692"/>
                </a:lnTo>
                <a:lnTo>
                  <a:pt x="37052" y="721899"/>
                </a:lnTo>
                <a:lnTo>
                  <a:pt x="77259" y="749010"/>
                </a:lnTo>
                <a:lnTo>
                  <a:pt x="126492" y="758951"/>
                </a:lnTo>
                <a:lnTo>
                  <a:pt x="2286000" y="758951"/>
                </a:lnTo>
                <a:lnTo>
                  <a:pt x="2335232" y="749010"/>
                </a:lnTo>
                <a:lnTo>
                  <a:pt x="2375439" y="721899"/>
                </a:lnTo>
                <a:lnTo>
                  <a:pt x="2402550" y="681692"/>
                </a:lnTo>
                <a:lnTo>
                  <a:pt x="2412492" y="632460"/>
                </a:lnTo>
                <a:lnTo>
                  <a:pt x="2412492" y="126491"/>
                </a:lnTo>
                <a:lnTo>
                  <a:pt x="2402550" y="77259"/>
                </a:lnTo>
                <a:lnTo>
                  <a:pt x="2375439" y="37052"/>
                </a:lnTo>
                <a:lnTo>
                  <a:pt x="2335232" y="9941"/>
                </a:lnTo>
                <a:lnTo>
                  <a:pt x="2286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84445" y="2619882"/>
            <a:ext cx="21780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r>
              <a:rPr sz="20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Functions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98457" y="2422398"/>
            <a:ext cx="2202180" cy="759460"/>
          </a:xfrm>
          <a:custGeom>
            <a:avLst/>
            <a:gdLst/>
            <a:ahLst/>
            <a:cxnLst/>
            <a:rect l="l" t="t" r="r" b="b"/>
            <a:pathLst>
              <a:path w="2202179" h="759460">
                <a:moveTo>
                  <a:pt x="2075688" y="0"/>
                </a:moveTo>
                <a:lnTo>
                  <a:pt x="126492" y="0"/>
                </a:lnTo>
                <a:lnTo>
                  <a:pt x="77259" y="9941"/>
                </a:lnTo>
                <a:lnTo>
                  <a:pt x="37052" y="37052"/>
                </a:lnTo>
                <a:lnTo>
                  <a:pt x="9941" y="77259"/>
                </a:lnTo>
                <a:lnTo>
                  <a:pt x="0" y="126491"/>
                </a:lnTo>
                <a:lnTo>
                  <a:pt x="0" y="632460"/>
                </a:lnTo>
                <a:lnTo>
                  <a:pt x="9941" y="681692"/>
                </a:lnTo>
                <a:lnTo>
                  <a:pt x="37052" y="721899"/>
                </a:lnTo>
                <a:lnTo>
                  <a:pt x="77259" y="749010"/>
                </a:lnTo>
                <a:lnTo>
                  <a:pt x="126492" y="758951"/>
                </a:lnTo>
                <a:lnTo>
                  <a:pt x="2075688" y="758951"/>
                </a:lnTo>
                <a:lnTo>
                  <a:pt x="2124920" y="749010"/>
                </a:lnTo>
                <a:lnTo>
                  <a:pt x="2165127" y="721899"/>
                </a:lnTo>
                <a:lnTo>
                  <a:pt x="2192238" y="681692"/>
                </a:lnTo>
                <a:lnTo>
                  <a:pt x="2202180" y="632460"/>
                </a:lnTo>
                <a:lnTo>
                  <a:pt x="2202180" y="126491"/>
                </a:lnTo>
                <a:lnTo>
                  <a:pt x="2192238" y="77259"/>
                </a:lnTo>
                <a:lnTo>
                  <a:pt x="2165127" y="37052"/>
                </a:lnTo>
                <a:lnTo>
                  <a:pt x="2124920" y="9941"/>
                </a:lnTo>
                <a:lnTo>
                  <a:pt x="2075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368408" y="2619882"/>
            <a:ext cx="14617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Cost</a:t>
            </a:r>
            <a:r>
              <a:rPr sz="20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91350" y="4237482"/>
            <a:ext cx="2202180" cy="760730"/>
          </a:xfrm>
          <a:custGeom>
            <a:avLst/>
            <a:gdLst/>
            <a:ahLst/>
            <a:cxnLst/>
            <a:rect l="l" t="t" r="r" b="b"/>
            <a:pathLst>
              <a:path w="2202179" h="760729">
                <a:moveTo>
                  <a:pt x="2075433" y="0"/>
                </a:moveTo>
                <a:lnTo>
                  <a:pt x="126746" y="0"/>
                </a:lnTo>
                <a:lnTo>
                  <a:pt x="77420" y="9963"/>
                </a:lnTo>
                <a:lnTo>
                  <a:pt x="37131" y="37131"/>
                </a:lnTo>
                <a:lnTo>
                  <a:pt x="9963" y="77420"/>
                </a:lnTo>
                <a:lnTo>
                  <a:pt x="0" y="126746"/>
                </a:lnTo>
                <a:lnTo>
                  <a:pt x="0" y="633730"/>
                </a:lnTo>
                <a:lnTo>
                  <a:pt x="9963" y="683055"/>
                </a:lnTo>
                <a:lnTo>
                  <a:pt x="37131" y="723344"/>
                </a:lnTo>
                <a:lnTo>
                  <a:pt x="77420" y="750512"/>
                </a:lnTo>
                <a:lnTo>
                  <a:pt x="126746" y="760476"/>
                </a:lnTo>
                <a:lnTo>
                  <a:pt x="2075433" y="760476"/>
                </a:lnTo>
                <a:lnTo>
                  <a:pt x="2124759" y="750512"/>
                </a:lnTo>
                <a:lnTo>
                  <a:pt x="2165048" y="723344"/>
                </a:lnTo>
                <a:lnTo>
                  <a:pt x="2192216" y="683055"/>
                </a:lnTo>
                <a:lnTo>
                  <a:pt x="2202179" y="633730"/>
                </a:lnTo>
                <a:lnTo>
                  <a:pt x="2202179" y="126746"/>
                </a:lnTo>
                <a:lnTo>
                  <a:pt x="2192216" y="77420"/>
                </a:lnTo>
                <a:lnTo>
                  <a:pt x="2165048" y="37131"/>
                </a:lnTo>
                <a:lnTo>
                  <a:pt x="2124759" y="9963"/>
                </a:lnTo>
                <a:lnTo>
                  <a:pt x="2075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67118" y="4436109"/>
            <a:ext cx="18510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Gradient</a:t>
            </a:r>
            <a:r>
              <a:rPr sz="2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Descent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86405" y="4225290"/>
            <a:ext cx="2202180" cy="759460"/>
          </a:xfrm>
          <a:custGeom>
            <a:avLst/>
            <a:gdLst/>
            <a:ahLst/>
            <a:cxnLst/>
            <a:rect l="l" t="t" r="r" b="b"/>
            <a:pathLst>
              <a:path w="2202179" h="759460">
                <a:moveTo>
                  <a:pt x="2075688" y="0"/>
                </a:moveTo>
                <a:lnTo>
                  <a:pt x="126492" y="0"/>
                </a:lnTo>
                <a:lnTo>
                  <a:pt x="77259" y="9941"/>
                </a:lnTo>
                <a:lnTo>
                  <a:pt x="37052" y="37052"/>
                </a:lnTo>
                <a:lnTo>
                  <a:pt x="9941" y="77259"/>
                </a:lnTo>
                <a:lnTo>
                  <a:pt x="0" y="126492"/>
                </a:lnTo>
                <a:lnTo>
                  <a:pt x="0" y="632460"/>
                </a:lnTo>
                <a:lnTo>
                  <a:pt x="9941" y="681692"/>
                </a:lnTo>
                <a:lnTo>
                  <a:pt x="37052" y="721899"/>
                </a:lnTo>
                <a:lnTo>
                  <a:pt x="77259" y="749010"/>
                </a:lnTo>
                <a:lnTo>
                  <a:pt x="126492" y="758952"/>
                </a:lnTo>
                <a:lnTo>
                  <a:pt x="2075688" y="758952"/>
                </a:lnTo>
                <a:lnTo>
                  <a:pt x="2124920" y="749010"/>
                </a:lnTo>
                <a:lnTo>
                  <a:pt x="2165127" y="721899"/>
                </a:lnTo>
                <a:lnTo>
                  <a:pt x="2192238" y="681692"/>
                </a:lnTo>
                <a:lnTo>
                  <a:pt x="2202180" y="632460"/>
                </a:lnTo>
                <a:lnTo>
                  <a:pt x="2202180" y="126492"/>
                </a:lnTo>
                <a:lnTo>
                  <a:pt x="2192238" y="77259"/>
                </a:lnTo>
                <a:lnTo>
                  <a:pt x="2165127" y="37052"/>
                </a:lnTo>
                <a:lnTo>
                  <a:pt x="2124920" y="9941"/>
                </a:lnTo>
                <a:lnTo>
                  <a:pt x="2075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76905" y="4423409"/>
            <a:ext cx="18205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Backp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op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F2EE15F-ACBB-4AF7-83B5-8916F5789277}" type="datetime1">
              <a:rPr lang="en-US" smtClean="0"/>
              <a:t>9/3/2024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324" y="908684"/>
            <a:ext cx="7281876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/>
              <a:t>G</a:t>
            </a:r>
            <a:r>
              <a:rPr spc="-180"/>
              <a:t>r</a:t>
            </a:r>
            <a:r>
              <a:rPr spc="-85"/>
              <a:t>a</a:t>
            </a:r>
            <a:r>
              <a:rPr spc="-95"/>
              <a:t>d</a:t>
            </a:r>
            <a:r>
              <a:rPr spc="-70"/>
              <a:t>i</a:t>
            </a:r>
            <a:r>
              <a:rPr spc="-105"/>
              <a:t>e</a:t>
            </a:r>
            <a:r>
              <a:rPr spc="-145"/>
              <a:t>n</a:t>
            </a:r>
            <a:r>
              <a:rPr/>
              <a:t>t</a:t>
            </a:r>
            <a:r>
              <a:rPr spc="-180"/>
              <a:t> </a:t>
            </a:r>
            <a:r>
              <a:rPr spc="-85" smtClean="0"/>
              <a:t>D</a:t>
            </a:r>
            <a:r>
              <a:rPr spc="-80" smtClean="0"/>
              <a:t>e</a:t>
            </a:r>
            <a:r>
              <a:rPr spc="-85" smtClean="0"/>
              <a:t>s</a:t>
            </a:r>
            <a:r>
              <a:rPr spc="-100" smtClean="0"/>
              <a:t>c</a:t>
            </a:r>
            <a:r>
              <a:rPr spc="-95" smtClean="0"/>
              <a:t>e</a:t>
            </a:r>
            <a:r>
              <a:rPr spc="-145" smtClean="0"/>
              <a:t>n</a:t>
            </a:r>
            <a:r>
              <a:rPr smtClean="0"/>
              <a:t>t</a:t>
            </a:r>
            <a:r>
              <a:rPr lang="en-GB" dirty="0" smtClean="0"/>
              <a:t> Algorithm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84580" y="2057401"/>
            <a:ext cx="9583420" cy="4162037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4139" marR="5080" indent="-92075">
              <a:lnSpc>
                <a:spcPts val="2160"/>
              </a:lnSpc>
              <a:spcBef>
                <a:spcPts val="375"/>
              </a:spcBef>
              <a:buClr>
                <a:srgbClr val="3493B9"/>
              </a:buClr>
              <a:buFont typeface="Wingdings"/>
              <a:buChar char=""/>
              <a:tabLst>
                <a:tab pos="296545" algn="l"/>
              </a:tabLst>
            </a:pPr>
            <a:r>
              <a:rPr lang="en-GB" sz="2400" dirty="0"/>
              <a:t>Gradient descent is an optimization algorithm which is </a:t>
            </a:r>
            <a:r>
              <a:rPr lang="en-GB" sz="2400" dirty="0" smtClean="0"/>
              <a:t>used </a:t>
            </a:r>
            <a:r>
              <a:rPr lang="en-GB" sz="2400" dirty="0"/>
              <a:t>to train machine learning models and neural networks</a:t>
            </a:r>
            <a:r>
              <a:rPr lang="en-GB" sz="2400" dirty="0" smtClean="0"/>
              <a:t>.</a:t>
            </a:r>
          </a:p>
          <a:p>
            <a:pPr marL="104139" marR="5080" indent="-92075">
              <a:lnSpc>
                <a:spcPts val="2160"/>
              </a:lnSpc>
              <a:spcBef>
                <a:spcPts val="375"/>
              </a:spcBef>
              <a:buClr>
                <a:srgbClr val="3493B9"/>
              </a:buClr>
              <a:buFont typeface="Wingdings"/>
              <a:buChar char=""/>
              <a:tabLst>
                <a:tab pos="296545" algn="l"/>
              </a:tabLst>
            </a:pPr>
            <a:endParaRPr lang="en-GB" sz="2400" dirty="0" smtClean="0"/>
          </a:p>
          <a:p>
            <a:pPr marL="104139" marR="5080" indent="-92075">
              <a:lnSpc>
                <a:spcPts val="2160"/>
              </a:lnSpc>
              <a:spcBef>
                <a:spcPts val="375"/>
              </a:spcBef>
              <a:buClr>
                <a:srgbClr val="3493B9"/>
              </a:buClr>
              <a:buFont typeface="Wingdings"/>
              <a:buChar char=""/>
              <a:tabLst>
                <a:tab pos="296545" algn="l"/>
              </a:tabLst>
            </a:pPr>
            <a:r>
              <a:rPr lang="en-GB" sz="2400" dirty="0" smtClean="0"/>
              <a:t> </a:t>
            </a:r>
            <a:r>
              <a:rPr lang="en-GB" sz="2400" dirty="0"/>
              <a:t>It trains machine learning models by minimizing errors between predicted and actual results</a:t>
            </a:r>
            <a:r>
              <a:rPr lang="en-GB" sz="2400" dirty="0" smtClean="0"/>
              <a:t>.</a:t>
            </a:r>
          </a:p>
          <a:p>
            <a:pPr marL="104139" marR="5080" indent="-92075">
              <a:lnSpc>
                <a:spcPts val="2160"/>
              </a:lnSpc>
              <a:spcBef>
                <a:spcPts val="375"/>
              </a:spcBef>
              <a:buClr>
                <a:srgbClr val="3493B9"/>
              </a:buClr>
              <a:buFont typeface="Wingdings"/>
              <a:buChar char=""/>
              <a:tabLst>
                <a:tab pos="296545" algn="l"/>
              </a:tabLst>
            </a:pPr>
            <a:endParaRPr lang="en-GB" sz="2400" dirty="0">
              <a:latin typeface="Calibri"/>
              <a:cs typeface="Calibri"/>
            </a:endParaRPr>
          </a:p>
          <a:p>
            <a:pPr marL="104139" marR="5080" indent="-92075">
              <a:lnSpc>
                <a:spcPct val="150000"/>
              </a:lnSpc>
              <a:spcBef>
                <a:spcPts val="375"/>
              </a:spcBef>
              <a:buClr>
                <a:srgbClr val="3493B9"/>
              </a:buClr>
              <a:buFont typeface="Wingdings"/>
              <a:buChar char=""/>
              <a:tabLst>
                <a:tab pos="296545" algn="l"/>
              </a:tabLst>
            </a:pPr>
            <a:r>
              <a:rPr lang="en-GB" sz="2400" dirty="0" smtClean="0">
                <a:latin typeface="Calibri"/>
                <a:cs typeface="Calibri"/>
              </a:rPr>
              <a:t>Types of Gradient Descent:</a:t>
            </a:r>
          </a:p>
          <a:p>
            <a:pPr fontAlgn="base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 smtClean="0"/>
              <a:t>	Batch</a:t>
            </a:r>
            <a:r>
              <a:rPr lang="en-GB" sz="2400" dirty="0"/>
              <a:t> </a:t>
            </a:r>
            <a:r>
              <a:rPr lang="en-GB" sz="2400" dirty="0" smtClean="0"/>
              <a:t>Gradient </a:t>
            </a:r>
            <a:r>
              <a:rPr lang="en-GB" sz="2400" dirty="0"/>
              <a:t>D</a:t>
            </a:r>
            <a:r>
              <a:rPr lang="en-GB" sz="2400" dirty="0" smtClean="0"/>
              <a:t>escent</a:t>
            </a:r>
          </a:p>
          <a:p>
            <a:pPr fontAlgn="base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	Stochastic</a:t>
            </a:r>
            <a:r>
              <a:rPr lang="en-US" sz="2400" dirty="0"/>
              <a:t> </a:t>
            </a:r>
            <a:r>
              <a:rPr lang="en-US" sz="2400" dirty="0" smtClean="0"/>
              <a:t>Gradient </a:t>
            </a:r>
            <a:r>
              <a:rPr lang="en-US" sz="2400" dirty="0"/>
              <a:t>D</a:t>
            </a:r>
            <a:r>
              <a:rPr lang="en-US" sz="2400" dirty="0" smtClean="0"/>
              <a:t>escent</a:t>
            </a:r>
          </a:p>
          <a:p>
            <a:pPr fontAlgn="base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	Mini-batch</a:t>
            </a:r>
            <a:r>
              <a:rPr lang="en-US" sz="2400" dirty="0"/>
              <a:t> </a:t>
            </a:r>
            <a:r>
              <a:rPr lang="en-US" sz="2400" dirty="0" smtClean="0"/>
              <a:t>Gradient </a:t>
            </a:r>
            <a:r>
              <a:rPr lang="en-US" sz="2400" dirty="0"/>
              <a:t>D</a:t>
            </a:r>
            <a:r>
              <a:rPr lang="en-US" sz="2400" dirty="0" smtClean="0"/>
              <a:t>escent</a:t>
            </a:r>
            <a:endParaRPr lang="en-US" sz="2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4D8D49E-CB72-434F-90DC-7836BF10A8BF}" type="datetime1">
              <a:rPr lang="en-US" smtClean="0"/>
              <a:t>9/3/2024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324" y="908684"/>
            <a:ext cx="728187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85" dirty="0" smtClean="0"/>
              <a:t>Batch </a:t>
            </a:r>
            <a:r>
              <a:rPr spc="-85" smtClean="0"/>
              <a:t>G</a:t>
            </a:r>
            <a:r>
              <a:rPr spc="-180" smtClean="0"/>
              <a:t>r</a:t>
            </a:r>
            <a:r>
              <a:rPr spc="-85" smtClean="0"/>
              <a:t>a</a:t>
            </a:r>
            <a:r>
              <a:rPr spc="-95" smtClean="0"/>
              <a:t>d</a:t>
            </a:r>
            <a:r>
              <a:rPr spc="-70" smtClean="0"/>
              <a:t>i</a:t>
            </a:r>
            <a:r>
              <a:rPr spc="-105" smtClean="0"/>
              <a:t>e</a:t>
            </a:r>
            <a:r>
              <a:rPr spc="-145" smtClean="0"/>
              <a:t>n</a:t>
            </a:r>
            <a:r>
              <a:rPr smtClean="0"/>
              <a:t>t</a:t>
            </a:r>
            <a:r>
              <a:rPr spc="-180" smtClean="0"/>
              <a:t> </a:t>
            </a:r>
            <a:r>
              <a:rPr spc="-85" smtClean="0"/>
              <a:t>D</a:t>
            </a:r>
            <a:r>
              <a:rPr spc="-80" smtClean="0"/>
              <a:t>e</a:t>
            </a:r>
            <a:r>
              <a:rPr spc="-85" smtClean="0"/>
              <a:t>s</a:t>
            </a:r>
            <a:r>
              <a:rPr spc="-100" smtClean="0"/>
              <a:t>c</a:t>
            </a:r>
            <a:r>
              <a:rPr spc="-95" smtClean="0"/>
              <a:t>e</a:t>
            </a:r>
            <a:r>
              <a:rPr spc="-145" smtClean="0"/>
              <a:t>n</a:t>
            </a:r>
            <a:r>
              <a:rPr smtClean="0"/>
              <a:t>t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43000" y="1828800"/>
            <a:ext cx="10820400" cy="4685257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4139" marR="5080" indent="-92075">
              <a:lnSpc>
                <a:spcPct val="150000"/>
              </a:lnSpc>
              <a:spcBef>
                <a:spcPts val="375"/>
              </a:spcBef>
              <a:buClr>
                <a:srgbClr val="3493B9"/>
              </a:buClr>
              <a:buFont typeface="Wingdings"/>
              <a:buChar char=""/>
              <a:tabLst>
                <a:tab pos="296545" algn="l"/>
              </a:tabLst>
            </a:pPr>
            <a:r>
              <a:rPr lang="en-GB" sz="2400" dirty="0"/>
              <a:t> </a:t>
            </a:r>
            <a:r>
              <a:rPr lang="en-GB" sz="2400" b="1" dirty="0" smtClean="0">
                <a:solidFill>
                  <a:schemeClr val="accent6">
                    <a:lumMod val="75000"/>
                  </a:schemeClr>
                </a:solidFill>
              </a:rPr>
              <a:t>Batch</a:t>
            </a: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GB" sz="2400" b="1" dirty="0" smtClean="0">
                <a:solidFill>
                  <a:schemeClr val="accent6">
                    <a:lumMod val="75000"/>
                  </a:schemeClr>
                </a:solidFill>
              </a:rPr>
              <a:t>Gradient Descent</a:t>
            </a:r>
            <a:r>
              <a:rPr lang="en-GB" sz="2400" dirty="0"/>
              <a:t> </a:t>
            </a:r>
            <a:r>
              <a:rPr lang="en-GB" sz="2400" dirty="0" smtClean="0"/>
              <a:t> : - It sums </a:t>
            </a:r>
            <a:r>
              <a:rPr lang="en-GB" sz="2400" dirty="0"/>
              <a:t>the error for each point in a training set, updating the model only after all training examples have been evaluated. This process referred to as a training epoch.</a:t>
            </a:r>
          </a:p>
          <a:p>
            <a:pPr marL="104139" marR="5080" indent="-92075">
              <a:lnSpc>
                <a:spcPct val="150000"/>
              </a:lnSpc>
              <a:spcBef>
                <a:spcPts val="375"/>
              </a:spcBef>
              <a:buClr>
                <a:srgbClr val="3493B9"/>
              </a:buClr>
              <a:buFont typeface="Wingdings"/>
              <a:buChar char=""/>
              <a:tabLst>
                <a:tab pos="296545" algn="l"/>
              </a:tabLst>
            </a:pPr>
            <a:r>
              <a:rPr lang="en-GB" sz="2400" dirty="0" smtClean="0">
                <a:latin typeface="Calibri"/>
                <a:cs typeface="Calibri"/>
              </a:rPr>
              <a:t>If you update the weight 1 time, it is called as 1 iteration.</a:t>
            </a:r>
          </a:p>
          <a:p>
            <a:pPr marL="104139" marR="5080" indent="-92075">
              <a:lnSpc>
                <a:spcPct val="150000"/>
              </a:lnSpc>
              <a:spcBef>
                <a:spcPts val="375"/>
              </a:spcBef>
              <a:buClr>
                <a:srgbClr val="3493B9"/>
              </a:buClr>
              <a:buFont typeface="Wingdings"/>
              <a:buChar char=""/>
              <a:tabLst>
                <a:tab pos="296545" algn="l"/>
              </a:tabLst>
            </a:pPr>
            <a:r>
              <a:rPr lang="en-GB" sz="2400" dirty="0" smtClean="0">
                <a:latin typeface="Calibri"/>
                <a:cs typeface="Calibri"/>
              </a:rPr>
              <a:t>Traverse  all samples forward and backward is called as </a:t>
            </a: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1 epoch(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1</a:t>
            </a: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iteration,1 </a:t>
            </a: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epoch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)</a:t>
            </a:r>
            <a:endParaRPr lang="en-GB" sz="2400" dirty="0" smtClean="0">
              <a:latin typeface="Calibri"/>
              <a:cs typeface="Calibri"/>
            </a:endParaRPr>
          </a:p>
          <a:p>
            <a:pPr marL="104139" marR="5080" indent="-92075">
              <a:lnSpc>
                <a:spcPct val="150000"/>
              </a:lnSpc>
              <a:spcBef>
                <a:spcPts val="375"/>
              </a:spcBef>
              <a:buClr>
                <a:srgbClr val="3493B9"/>
              </a:buClr>
              <a:buFont typeface="Wingdings"/>
              <a:buChar char=""/>
              <a:tabLst>
                <a:tab pos="296545" algn="l"/>
              </a:tabLst>
            </a:pPr>
            <a:r>
              <a:rPr lang="en-GB" sz="2400" dirty="0" smtClean="0"/>
              <a:t>Batching </a:t>
            </a:r>
            <a:r>
              <a:rPr lang="en-GB" sz="2400" dirty="0"/>
              <a:t>provides computation </a:t>
            </a:r>
            <a:r>
              <a:rPr lang="en-GB" sz="2400" dirty="0" smtClean="0"/>
              <a:t>efficiency.</a:t>
            </a:r>
          </a:p>
          <a:p>
            <a:pPr marL="104139" marR="5080" indent="-92075">
              <a:lnSpc>
                <a:spcPct val="150000"/>
              </a:lnSpc>
              <a:spcBef>
                <a:spcPts val="375"/>
              </a:spcBef>
              <a:buClr>
                <a:srgbClr val="3493B9"/>
              </a:buClr>
              <a:buFont typeface="Wingdings"/>
              <a:buChar char=""/>
              <a:tabLst>
                <a:tab pos="296545" algn="l"/>
              </a:tabLst>
            </a:pPr>
            <a:r>
              <a:rPr lang="en-GB" sz="2400" dirty="0" smtClean="0"/>
              <a:t>It requires </a:t>
            </a:r>
            <a:r>
              <a:rPr lang="en-GB" sz="2400" dirty="0"/>
              <a:t>long processing time for large training datasets as it still needs to store all of the data into memory</a:t>
            </a:r>
            <a:r>
              <a:rPr lang="en-GB" sz="2400" dirty="0" smtClean="0"/>
              <a:t>.</a:t>
            </a:r>
            <a:endParaRPr lang="en-GB" sz="2400" dirty="0" smtClean="0">
              <a:latin typeface="Calibri"/>
              <a:cs typeface="Calibri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4D8D49E-CB72-434F-90DC-7836BF10A8BF}" type="datetime1">
              <a:rPr lang="en-US" smtClean="0"/>
              <a:t>9/3/2024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324" y="908684"/>
            <a:ext cx="728187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Stochastic </a:t>
            </a:r>
            <a:r>
              <a:rPr spc="-85" smtClean="0"/>
              <a:t>G</a:t>
            </a:r>
            <a:r>
              <a:rPr spc="-180" smtClean="0"/>
              <a:t>r</a:t>
            </a:r>
            <a:r>
              <a:rPr spc="-85" smtClean="0"/>
              <a:t>a</a:t>
            </a:r>
            <a:r>
              <a:rPr spc="-95" smtClean="0"/>
              <a:t>d</a:t>
            </a:r>
            <a:r>
              <a:rPr spc="-70" smtClean="0"/>
              <a:t>i</a:t>
            </a:r>
            <a:r>
              <a:rPr spc="-105" smtClean="0"/>
              <a:t>e</a:t>
            </a:r>
            <a:r>
              <a:rPr spc="-145" smtClean="0"/>
              <a:t>n</a:t>
            </a:r>
            <a:r>
              <a:rPr smtClean="0"/>
              <a:t>t</a:t>
            </a:r>
            <a:r>
              <a:rPr spc="-180" smtClean="0"/>
              <a:t> </a:t>
            </a:r>
            <a:r>
              <a:rPr spc="-85" smtClean="0"/>
              <a:t>D</a:t>
            </a:r>
            <a:r>
              <a:rPr spc="-80" smtClean="0"/>
              <a:t>e</a:t>
            </a:r>
            <a:r>
              <a:rPr spc="-85" smtClean="0"/>
              <a:t>s</a:t>
            </a:r>
            <a:r>
              <a:rPr spc="-100" smtClean="0"/>
              <a:t>c</a:t>
            </a:r>
            <a:r>
              <a:rPr spc="-95" smtClean="0"/>
              <a:t>e</a:t>
            </a:r>
            <a:r>
              <a:rPr spc="-145" smtClean="0"/>
              <a:t>n</a:t>
            </a:r>
            <a:r>
              <a:rPr smtClean="0"/>
              <a:t>t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43000" y="1828800"/>
            <a:ext cx="10591800" cy="407996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4139" marR="5080" indent="-92075">
              <a:lnSpc>
                <a:spcPct val="150000"/>
              </a:lnSpc>
              <a:spcBef>
                <a:spcPts val="375"/>
              </a:spcBef>
              <a:buClr>
                <a:srgbClr val="3493B9"/>
              </a:buClr>
              <a:buFont typeface="Wingdings"/>
              <a:buChar char=""/>
              <a:tabLst>
                <a:tab pos="296545" algn="l"/>
              </a:tabLst>
            </a:pPr>
            <a:r>
              <a:rPr lang="en-GB" sz="2400" dirty="0"/>
              <a:t> </a:t>
            </a:r>
            <a:r>
              <a:rPr lang="en-GB" sz="2400" b="1" dirty="0" smtClean="0">
                <a:solidFill>
                  <a:schemeClr val="accent6">
                    <a:lumMod val="75000"/>
                  </a:schemeClr>
                </a:solidFill>
              </a:rPr>
              <a:t>Stochastic</a:t>
            </a: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GB" sz="2400" b="1" dirty="0" smtClean="0">
                <a:solidFill>
                  <a:schemeClr val="accent6">
                    <a:lumMod val="75000"/>
                  </a:schemeClr>
                </a:solidFill>
              </a:rPr>
              <a:t>Gradient Descent</a:t>
            </a:r>
            <a:r>
              <a:rPr lang="en-GB" sz="2400" dirty="0"/>
              <a:t> </a:t>
            </a:r>
            <a:r>
              <a:rPr lang="en-GB" sz="2400" dirty="0" smtClean="0"/>
              <a:t> : - </a:t>
            </a:r>
            <a:r>
              <a:rPr lang="en-GB" sz="2400" dirty="0"/>
              <a:t>Stochastic gradient descent (SGD) runs a training epoch for each example within the dataset and it updates each training example's parameters one at a time. </a:t>
            </a:r>
          </a:p>
          <a:p>
            <a:pPr marL="104139" marR="5080" indent="-92075">
              <a:lnSpc>
                <a:spcPct val="150000"/>
              </a:lnSpc>
              <a:spcBef>
                <a:spcPts val="375"/>
              </a:spcBef>
              <a:buClr>
                <a:srgbClr val="3493B9"/>
              </a:buClr>
              <a:buFont typeface="Wingdings"/>
              <a:buChar char=""/>
              <a:tabLst>
                <a:tab pos="296545" algn="l"/>
              </a:tabLst>
            </a:pP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Assume 1000 observations in dataset ; i.e. 1000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iteration,1 </a:t>
            </a: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epoch</a:t>
            </a:r>
            <a:r>
              <a:rPr lang="en-GB" sz="2400" dirty="0" smtClean="0">
                <a:latin typeface="Calibri"/>
                <a:cs typeface="Calibri"/>
              </a:rPr>
              <a:t>.</a:t>
            </a:r>
          </a:p>
          <a:p>
            <a:pPr marL="104139" marR="5080" indent="-92075">
              <a:lnSpc>
                <a:spcPct val="150000"/>
              </a:lnSpc>
              <a:spcBef>
                <a:spcPts val="375"/>
              </a:spcBef>
              <a:buClr>
                <a:srgbClr val="3493B9"/>
              </a:buClr>
              <a:buFont typeface="Wingdings"/>
              <a:buChar char=""/>
              <a:tabLst>
                <a:tab pos="296545" algn="l"/>
              </a:tabLst>
            </a:pPr>
            <a:r>
              <a:rPr lang="en-GB" sz="2400" dirty="0"/>
              <a:t>Since you only need to hold one training example, they are easier to store in </a:t>
            </a:r>
            <a:r>
              <a:rPr lang="en-GB" sz="2400" dirty="0" smtClean="0"/>
              <a:t>memory.</a:t>
            </a:r>
          </a:p>
          <a:p>
            <a:pPr marL="104139" marR="5080" indent="-92075">
              <a:lnSpc>
                <a:spcPct val="150000"/>
              </a:lnSpc>
              <a:spcBef>
                <a:spcPts val="375"/>
              </a:spcBef>
              <a:buClr>
                <a:srgbClr val="3493B9"/>
              </a:buClr>
              <a:buFont typeface="Wingdings"/>
              <a:buChar char=""/>
              <a:tabLst>
                <a:tab pos="296545" algn="l"/>
              </a:tabLst>
            </a:pPr>
            <a:r>
              <a:rPr lang="en-GB" sz="2400" dirty="0"/>
              <a:t>Its frequent updates can result in noisy </a:t>
            </a:r>
            <a:r>
              <a:rPr lang="en-GB" sz="2400" dirty="0" smtClean="0"/>
              <a:t>gradients.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4D8D49E-CB72-434F-90DC-7836BF10A8BF}" type="datetime1">
              <a:rPr lang="en-US" smtClean="0"/>
              <a:t>9/3/2024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324" y="908684"/>
            <a:ext cx="728187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Mini-Batch </a:t>
            </a:r>
            <a:r>
              <a:rPr spc="-85" smtClean="0"/>
              <a:t>G</a:t>
            </a:r>
            <a:r>
              <a:rPr spc="-180" smtClean="0"/>
              <a:t>r</a:t>
            </a:r>
            <a:r>
              <a:rPr spc="-85" smtClean="0"/>
              <a:t>a</a:t>
            </a:r>
            <a:r>
              <a:rPr spc="-95" smtClean="0"/>
              <a:t>d</a:t>
            </a:r>
            <a:r>
              <a:rPr spc="-70" smtClean="0"/>
              <a:t>i</a:t>
            </a:r>
            <a:r>
              <a:rPr spc="-105" smtClean="0"/>
              <a:t>e</a:t>
            </a:r>
            <a:r>
              <a:rPr spc="-145" smtClean="0"/>
              <a:t>n</a:t>
            </a:r>
            <a:r>
              <a:rPr smtClean="0"/>
              <a:t>t</a:t>
            </a:r>
            <a:r>
              <a:rPr spc="-180" smtClean="0"/>
              <a:t> </a:t>
            </a:r>
            <a:r>
              <a:rPr spc="-85" smtClean="0"/>
              <a:t>D</a:t>
            </a:r>
            <a:r>
              <a:rPr spc="-80" smtClean="0"/>
              <a:t>e</a:t>
            </a:r>
            <a:r>
              <a:rPr spc="-85" smtClean="0"/>
              <a:t>s</a:t>
            </a:r>
            <a:r>
              <a:rPr spc="-100" smtClean="0"/>
              <a:t>c</a:t>
            </a:r>
            <a:r>
              <a:rPr spc="-95" smtClean="0"/>
              <a:t>e</a:t>
            </a:r>
            <a:r>
              <a:rPr spc="-145" smtClean="0"/>
              <a:t>n</a:t>
            </a:r>
            <a:r>
              <a:rPr smtClean="0"/>
              <a:t>t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43000" y="1828800"/>
            <a:ext cx="10591800" cy="43159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4139" marR="5080" indent="-92075">
              <a:lnSpc>
                <a:spcPct val="150000"/>
              </a:lnSpc>
              <a:spcBef>
                <a:spcPts val="375"/>
              </a:spcBef>
              <a:buClr>
                <a:srgbClr val="3493B9"/>
              </a:buClr>
              <a:buFont typeface="Wingdings"/>
              <a:buChar char=""/>
              <a:tabLst>
                <a:tab pos="296545" algn="l"/>
              </a:tabLst>
            </a:pPr>
            <a:r>
              <a:rPr lang="en-GB" sz="2400" dirty="0"/>
              <a:t> </a:t>
            </a:r>
            <a:r>
              <a:rPr lang="en-GB" sz="2400" b="1" dirty="0" smtClean="0">
                <a:solidFill>
                  <a:schemeClr val="accent6">
                    <a:lumMod val="75000"/>
                  </a:schemeClr>
                </a:solidFill>
              </a:rPr>
              <a:t>Mini-Batch</a:t>
            </a: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GB" sz="2400" b="1" dirty="0" smtClean="0">
                <a:solidFill>
                  <a:schemeClr val="accent6">
                    <a:lumMod val="75000"/>
                  </a:schemeClr>
                </a:solidFill>
              </a:rPr>
              <a:t>Gradient Descent</a:t>
            </a:r>
            <a:r>
              <a:rPr lang="en-GB" sz="2400" dirty="0"/>
              <a:t> </a:t>
            </a:r>
            <a:r>
              <a:rPr lang="en-GB" sz="2400" dirty="0" smtClean="0"/>
              <a:t> : - It combines </a:t>
            </a:r>
            <a:r>
              <a:rPr lang="en-GB" sz="2400" dirty="0"/>
              <a:t>concepts from both batch gradient descent and stochastic gradient descent. </a:t>
            </a:r>
            <a:endParaRPr lang="en-GB" sz="2400" dirty="0" smtClean="0"/>
          </a:p>
          <a:p>
            <a:pPr marL="104139" marR="5080" indent="-92075">
              <a:lnSpc>
                <a:spcPct val="150000"/>
              </a:lnSpc>
              <a:spcBef>
                <a:spcPts val="375"/>
              </a:spcBef>
              <a:buClr>
                <a:srgbClr val="3493B9"/>
              </a:buClr>
              <a:buFont typeface="Wingdings"/>
              <a:buChar char=""/>
              <a:tabLst>
                <a:tab pos="296545" algn="l"/>
              </a:tabLst>
            </a:pPr>
            <a:r>
              <a:rPr lang="en-GB" sz="2400" dirty="0" smtClean="0"/>
              <a:t>It </a:t>
            </a:r>
            <a:r>
              <a:rPr lang="en-GB" sz="2400" dirty="0"/>
              <a:t>splits the training dataset into small batch sizes and performs updates on each of those batches. </a:t>
            </a:r>
            <a:endParaRPr lang="en-GB" sz="2400" dirty="0" smtClean="0"/>
          </a:p>
          <a:p>
            <a:pPr marL="104139" marR="5080" indent="-92075">
              <a:lnSpc>
                <a:spcPct val="150000"/>
              </a:lnSpc>
              <a:spcBef>
                <a:spcPts val="375"/>
              </a:spcBef>
              <a:buClr>
                <a:srgbClr val="3493B9"/>
              </a:buClr>
              <a:buFont typeface="Wingdings"/>
              <a:buChar char=""/>
              <a:tabLst>
                <a:tab pos="296545" algn="l"/>
              </a:tabLst>
            </a:pPr>
            <a:r>
              <a:rPr lang="en-GB" sz="2400" dirty="0" smtClean="0"/>
              <a:t>This </a:t>
            </a:r>
            <a:r>
              <a:rPr lang="en-GB" sz="2400" dirty="0"/>
              <a:t>approach strikes a balance between the computational efficiency of batch gradient descent and the speed of stochastic gradient descent.</a:t>
            </a:r>
          </a:p>
          <a:p>
            <a:pPr marL="104139" marR="5080" indent="-92075">
              <a:spcBef>
                <a:spcPts val="375"/>
              </a:spcBef>
              <a:buClr>
                <a:srgbClr val="3493B9"/>
              </a:buClr>
              <a:buFont typeface="Wingdings"/>
              <a:buChar char=""/>
              <a:tabLst>
                <a:tab pos="296545" algn="l"/>
              </a:tabLst>
            </a:pP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E.g. Assume 1000 Dataset &amp; Batch size =100 </a:t>
            </a:r>
          </a:p>
          <a:p>
            <a:pPr marL="104139" marR="5080" indent="-92075">
              <a:spcBef>
                <a:spcPts val="375"/>
              </a:spcBef>
              <a:buClr>
                <a:srgbClr val="3493B9"/>
              </a:buClr>
              <a:buFont typeface="Wingdings"/>
              <a:buChar char=""/>
              <a:tabLst>
                <a:tab pos="296545" algn="l"/>
              </a:tabLst>
            </a:pP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10 iteration,1 epoch</a:t>
            </a:r>
            <a:r>
              <a:rPr lang="en-GB" sz="2400" dirty="0" smtClean="0">
                <a:latin typeface="Calibri"/>
                <a:cs typeface="Calibri"/>
              </a:rPr>
              <a:t>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4D8D49E-CB72-434F-90DC-7836BF10A8BF}" type="datetime1">
              <a:rPr lang="en-US" smtClean="0"/>
              <a:t>9/3/2024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324" y="908684"/>
            <a:ext cx="728187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dirty="0" smtClean="0"/>
              <a:t>Quiz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43000" y="1828800"/>
            <a:ext cx="10591800" cy="54482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4139" marR="5080" indent="-92075">
              <a:lnSpc>
                <a:spcPct val="150000"/>
              </a:lnSpc>
              <a:spcBef>
                <a:spcPts val="375"/>
              </a:spcBef>
              <a:buClr>
                <a:srgbClr val="3493B9"/>
              </a:buClr>
              <a:buFont typeface="Wingdings"/>
              <a:buChar char=""/>
              <a:tabLst>
                <a:tab pos="296545" algn="l"/>
              </a:tabLst>
            </a:pPr>
            <a:r>
              <a:rPr lang="en-GB" sz="2400" dirty="0"/>
              <a:t> </a:t>
            </a:r>
            <a:endParaRPr lang="en-GB" sz="2400" dirty="0" smtClean="0">
              <a:latin typeface="Calibri"/>
              <a:cs typeface="Calibri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4D8D49E-CB72-434F-90DC-7836BF10A8BF}" type="datetime1">
              <a:rPr lang="en-US" smtClean="0"/>
              <a:t>9/3/2024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1524000" y="1905001"/>
            <a:ext cx="8839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  <a:cs typeface="Arial" pitchFamily="34" charset="0"/>
              </a:rPr>
              <a:t>In a fully connected layer, a single node's output depends on _______________.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1. The sum of weighted connections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2. The sum of inputs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3. The weighted sum of inputs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4. The product of inputs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838200" y="3581400"/>
            <a:ext cx="10744200" cy="258532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GB" sz="2800" dirty="0" smtClean="0"/>
              <a:t>What is the basic building block of an artificial neural network (ANN)?</a:t>
            </a:r>
          </a:p>
          <a:p>
            <a:endParaRPr lang="en-GB" sz="2800" dirty="0" smtClean="0"/>
          </a:p>
          <a:p>
            <a:pPr marL="514350" indent="-514350">
              <a:buAutoNum type="arabicPeriod"/>
            </a:pPr>
            <a:r>
              <a:rPr lang="en-GB" sz="2800" dirty="0" smtClean="0"/>
              <a:t>Neuron</a:t>
            </a:r>
          </a:p>
          <a:p>
            <a:pPr marL="514350" indent="-514350">
              <a:buAutoNum type="arabicPeriod"/>
            </a:pPr>
            <a:r>
              <a:rPr lang="en-GB" sz="2800" dirty="0" smtClean="0"/>
              <a:t>Weight</a:t>
            </a:r>
          </a:p>
          <a:p>
            <a:pPr marL="514350" indent="-514350">
              <a:buAutoNum type="arabicPeriod"/>
            </a:pPr>
            <a:r>
              <a:rPr lang="en-GB" sz="2800" dirty="0" smtClean="0"/>
              <a:t>Activation Function</a:t>
            </a:r>
          </a:p>
          <a:p>
            <a:pPr marL="514350" indent="-514350">
              <a:buAutoNum type="arabicPeriod"/>
            </a:pPr>
            <a:r>
              <a:rPr lang="en-GB" sz="2800" dirty="0" smtClean="0"/>
              <a:t>Layer</a:t>
            </a:r>
            <a:endParaRPr lang="en-US" sz="2800" dirty="0"/>
          </a:p>
        </p:txBody>
      </p:sp>
    </p:spTree>
    <p:controls>
      <p:control spid="29698" name="DefaultOcx" r:id="rId2" imgW="257040" imgH="304920"/>
      <p:control spid="29699" name="HTMLOption1" r:id="rId3" imgW="257040" imgH="304920"/>
      <p:control spid="29700" name="HTMLOption2" r:id="rId4" imgW="257040" imgH="304920"/>
      <p:control spid="29701" name="HTMLOption3" r:id="rId5" imgW="257040" imgH="304920"/>
    </p:controls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FFA3929-D650-4166-A36A-557EC2B22FF6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 l="16398" t="35417" r="45535" b="27083"/>
          <a:stretch>
            <a:fillRect/>
          </a:stretch>
        </p:blipFill>
        <p:spPr bwMode="auto">
          <a:xfrm>
            <a:off x="914400" y="228600"/>
            <a:ext cx="105156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4580" y="1925548"/>
            <a:ext cx="10421620" cy="258532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GB" sz="2800" dirty="0" smtClean="0"/>
              <a:t>The term "deep" in Deep Learning refers to ANNs with:</a:t>
            </a:r>
          </a:p>
          <a:p>
            <a:endParaRPr lang="en-GB" sz="2800" dirty="0" smtClean="0"/>
          </a:p>
          <a:p>
            <a:pPr marL="514350" indent="-514350">
              <a:buAutoNum type="arabicPeriod"/>
            </a:pPr>
            <a:r>
              <a:rPr lang="en-GB" sz="2800" dirty="0" smtClean="0"/>
              <a:t>Large number of Neuron</a:t>
            </a:r>
          </a:p>
          <a:p>
            <a:pPr marL="514350" indent="-514350">
              <a:buAutoNum type="arabicPeriod"/>
            </a:pPr>
            <a:r>
              <a:rPr lang="en-GB" sz="2800" dirty="0" smtClean="0"/>
              <a:t>High number of </a:t>
            </a:r>
            <a:r>
              <a:rPr lang="en-GB" sz="2800" dirty="0" smtClean="0"/>
              <a:t>epoch</a:t>
            </a:r>
            <a:endParaRPr lang="en-GB" sz="2800" dirty="0" smtClean="0"/>
          </a:p>
          <a:p>
            <a:pPr marL="514350" indent="-514350">
              <a:buAutoNum type="arabicPeriod"/>
            </a:pPr>
            <a:r>
              <a:rPr lang="en-GB" sz="2800" dirty="0" smtClean="0"/>
              <a:t>A large number of layers</a:t>
            </a:r>
          </a:p>
          <a:p>
            <a:pPr marL="514350" indent="-514350">
              <a:buAutoNum type="arabicPeriod"/>
            </a:pPr>
            <a:r>
              <a:rPr lang="en-GB" sz="2800" dirty="0" smtClean="0"/>
              <a:t>A learning rate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FFA3929-D650-4166-A36A-557EC2B22FF6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4580" y="1925548"/>
            <a:ext cx="10421620" cy="301621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GB" sz="2800" dirty="0" smtClean="0"/>
              <a:t>Which </a:t>
            </a:r>
            <a:r>
              <a:rPr lang="en-GB" sz="2800" dirty="0" smtClean="0"/>
              <a:t>activation function is commonly used for binary classification problems?</a:t>
            </a:r>
          </a:p>
          <a:p>
            <a:endParaRPr lang="en-GB" sz="2800" dirty="0" smtClean="0"/>
          </a:p>
          <a:p>
            <a:pPr marL="514350" indent="-514350">
              <a:buAutoNum type="arabicPeriod"/>
            </a:pPr>
            <a:r>
              <a:rPr lang="en-GB" sz="2800" dirty="0" smtClean="0"/>
              <a:t>Sigmoid</a:t>
            </a:r>
          </a:p>
          <a:p>
            <a:pPr marL="514350" indent="-514350">
              <a:buAutoNum type="arabicPeriod"/>
            </a:pPr>
            <a:r>
              <a:rPr lang="en-GB" sz="2800" dirty="0" err="1" smtClean="0"/>
              <a:t>ReLU</a:t>
            </a:r>
            <a:endParaRPr lang="en-GB" sz="2800" dirty="0" smtClean="0"/>
          </a:p>
          <a:p>
            <a:pPr marL="514350" indent="-514350">
              <a:buAutoNum type="arabicPeriod"/>
            </a:pPr>
            <a:r>
              <a:rPr lang="en-GB" sz="2800" dirty="0" err="1" smtClean="0"/>
              <a:t>Tanh</a:t>
            </a:r>
            <a:endParaRPr lang="en-GB" sz="2800" dirty="0" smtClean="0"/>
          </a:p>
          <a:p>
            <a:pPr marL="514350" indent="-514350">
              <a:buAutoNum type="arabicPeriod"/>
            </a:pPr>
            <a:r>
              <a:rPr lang="en-GB" sz="2800" dirty="0" err="1" smtClean="0"/>
              <a:t>Softmax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FFA3929-D650-4166-A36A-557EC2B22FF6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4580" y="1925548"/>
            <a:ext cx="10421620" cy="215443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GB" sz="2800" dirty="0" err="1" smtClean="0"/>
              <a:t>Overfitting</a:t>
            </a:r>
            <a:r>
              <a:rPr lang="en-GB" sz="2800" dirty="0" smtClean="0"/>
              <a:t> in an ANN occurs </a:t>
            </a:r>
            <a:r>
              <a:rPr lang="en-GB" sz="2800" dirty="0" smtClean="0"/>
              <a:t>when?</a:t>
            </a:r>
            <a:endParaRPr lang="en-GB" sz="2800" dirty="0" smtClean="0"/>
          </a:p>
          <a:p>
            <a:endParaRPr lang="en-GB" sz="2800" dirty="0" smtClean="0"/>
          </a:p>
          <a:p>
            <a:pPr marL="514350" indent="-514350">
              <a:buAutoNum type="arabicPeriod"/>
            </a:pPr>
            <a:r>
              <a:rPr lang="en-GB" sz="2800" dirty="0" smtClean="0"/>
              <a:t>The model performs well on training data but poorly on unseen data </a:t>
            </a:r>
          </a:p>
          <a:p>
            <a:pPr marL="514350" indent="-514350">
              <a:buAutoNum type="arabicPeriod"/>
            </a:pPr>
            <a:r>
              <a:rPr lang="en-GB" sz="2800" dirty="0" smtClean="0"/>
              <a:t>The model has too few layers </a:t>
            </a:r>
            <a:endParaRPr lang="en-GB" sz="2800" dirty="0" smtClean="0"/>
          </a:p>
          <a:p>
            <a:pPr marL="514350" indent="-514350">
              <a:buAutoNum type="arabicPeriod"/>
            </a:pPr>
            <a:r>
              <a:rPr lang="en-GB" sz="2800" dirty="0" smtClean="0"/>
              <a:t>The model is too simple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FFA3929-D650-4166-A36A-557EC2B22FF6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6800" y="4419600"/>
            <a:ext cx="10668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sz="2800" dirty="0"/>
              <a:t>Which ANN architecture connects each neuron from one layer to every neuron in the subsequent layer</a:t>
            </a:r>
            <a:r>
              <a:rPr lang="en-GB" sz="2800" dirty="0" smtClean="0"/>
              <a:t>?</a:t>
            </a:r>
          </a:p>
          <a:p>
            <a:endParaRPr lang="en-GB" sz="2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FFA3929-D650-4166-A36A-557EC2B22FF6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00" y="2133600"/>
            <a:ext cx="10668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sz="2800" dirty="0"/>
              <a:t>Which ANN architecture connects each neuron from one layer to every neuron in the subsequent layer</a:t>
            </a:r>
            <a:r>
              <a:rPr lang="en-GB" sz="2800" dirty="0" smtClean="0"/>
              <a:t>?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Multilayer </a:t>
            </a:r>
            <a:r>
              <a:rPr lang="en-US" sz="2800" dirty="0" err="1" smtClean="0"/>
              <a:t>Perceptron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/>
              <a:t>Recurrent Neural </a:t>
            </a:r>
            <a:r>
              <a:rPr lang="en-US" sz="2800" dirty="0" smtClean="0"/>
              <a:t>Network</a:t>
            </a:r>
          </a:p>
          <a:p>
            <a:pPr marL="514350" indent="-514350">
              <a:buAutoNum type="arabicPeriod"/>
            </a:pPr>
            <a:r>
              <a:rPr lang="en-US" sz="2800" dirty="0" err="1"/>
              <a:t>Convolutional</a:t>
            </a:r>
            <a:r>
              <a:rPr lang="en-US" sz="2800"/>
              <a:t> Neural Network</a:t>
            </a:r>
            <a:endParaRPr lang="en-GB" sz="2800" dirty="0" smtClean="0"/>
          </a:p>
          <a:p>
            <a:endParaRPr lang="en-GB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684"/>
            <a:ext cx="50965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N</a:t>
            </a:r>
            <a:r>
              <a:rPr spc="-95" dirty="0"/>
              <a:t>eu</a:t>
            </a:r>
            <a:r>
              <a:rPr spc="-170" dirty="0"/>
              <a:t>r</a:t>
            </a:r>
            <a:r>
              <a:rPr spc="-95" dirty="0"/>
              <a:t>on</a:t>
            </a:r>
            <a:r>
              <a:rPr dirty="0"/>
              <a:t>s</a:t>
            </a:r>
            <a:r>
              <a:rPr spc="-195" dirty="0"/>
              <a:t> </a:t>
            </a:r>
            <a:r>
              <a:rPr dirty="0"/>
              <a:t>/</a:t>
            </a:r>
            <a:r>
              <a:rPr spc="-150" dirty="0"/>
              <a:t> </a:t>
            </a:r>
            <a:r>
              <a:rPr spc="-185" dirty="0"/>
              <a:t>P</a:t>
            </a:r>
            <a:r>
              <a:rPr spc="-80" dirty="0"/>
              <a:t>e</a:t>
            </a:r>
            <a:r>
              <a:rPr spc="-160" dirty="0"/>
              <a:t>r</a:t>
            </a:r>
            <a:r>
              <a:rPr spc="-85" dirty="0"/>
              <a:t>c</a:t>
            </a:r>
            <a:r>
              <a:rPr spc="-105" dirty="0"/>
              <a:t>e</a:t>
            </a:r>
            <a:r>
              <a:rPr spc="-120" dirty="0"/>
              <a:t>p</a:t>
            </a:r>
            <a:r>
              <a:rPr spc="-75" dirty="0"/>
              <a:t>t</a:t>
            </a:r>
            <a:r>
              <a:rPr spc="-170" dirty="0"/>
              <a:t>r</a:t>
            </a:r>
            <a:r>
              <a:rPr spc="-95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925548"/>
            <a:ext cx="10726420" cy="2777683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260"/>
              </a:spcBef>
              <a:buClr>
                <a:srgbClr val="3493B9"/>
              </a:buClr>
              <a:buFont typeface="Wingdings"/>
              <a:buChar char=""/>
              <a:tabLst>
                <a:tab pos="296545" algn="l"/>
              </a:tabLst>
            </a:pP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important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part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brain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through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which the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signals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transmitted.</a:t>
            </a:r>
            <a:endParaRPr sz="2000">
              <a:latin typeface="Calibri"/>
              <a:cs typeface="Calibri"/>
            </a:endParaRPr>
          </a:p>
          <a:p>
            <a:pPr marL="295910" indent="-283845">
              <a:lnSpc>
                <a:spcPct val="100000"/>
              </a:lnSpc>
              <a:spcBef>
                <a:spcPts val="1165"/>
              </a:spcBef>
              <a:buClr>
                <a:srgbClr val="3493B9"/>
              </a:buClr>
              <a:buFont typeface="Wingdings"/>
              <a:buChar char=""/>
              <a:tabLst>
                <a:tab pos="296545" algn="l"/>
              </a:tabLst>
            </a:pP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Artificial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Neural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Network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Neural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Biological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Systems.</a:t>
            </a:r>
            <a:endParaRPr sz="2000">
              <a:latin typeface="Calibri"/>
              <a:cs typeface="Calibri"/>
            </a:endParaRPr>
          </a:p>
          <a:p>
            <a:pPr marL="295910" indent="-283845">
              <a:lnSpc>
                <a:spcPct val="100000"/>
              </a:lnSpc>
              <a:spcBef>
                <a:spcPts val="1155"/>
              </a:spcBef>
              <a:buClr>
                <a:srgbClr val="3493B9"/>
              </a:buClr>
              <a:buFont typeface="Wingdings"/>
              <a:buChar char=""/>
              <a:tabLst>
                <a:tab pos="29654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ANN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software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approach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replicate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biological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404040"/>
                </a:solidFill>
                <a:latin typeface="Calibri"/>
                <a:cs typeface="Calibri"/>
              </a:rPr>
              <a:t>neurons</a:t>
            </a:r>
            <a:r>
              <a:rPr sz="2000" spc="-10" smtClean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lang="en-GB" sz="2000" spc="-10" dirty="0" smtClean="0">
              <a:solidFill>
                <a:srgbClr val="404040"/>
              </a:solidFill>
              <a:latin typeface="Calibri"/>
              <a:cs typeface="Calibri"/>
            </a:endParaRPr>
          </a:p>
          <a:p>
            <a:pPr marL="295910" indent="-283845">
              <a:lnSpc>
                <a:spcPct val="100000"/>
              </a:lnSpc>
              <a:spcBef>
                <a:spcPts val="1155"/>
              </a:spcBef>
              <a:buClr>
                <a:srgbClr val="3493B9"/>
              </a:buClr>
              <a:buFont typeface="Wingdings"/>
              <a:buChar char=""/>
              <a:tabLst>
                <a:tab pos="296545" algn="l"/>
              </a:tabLst>
            </a:pPr>
            <a:r>
              <a:rPr lang="en-GB" sz="2000" dirty="0"/>
              <a:t>An artificial neuron is a connection point in an artificial neural network</a:t>
            </a:r>
            <a:r>
              <a:rPr lang="en-GB" sz="2000" dirty="0" smtClean="0"/>
              <a:t>.</a:t>
            </a:r>
          </a:p>
          <a:p>
            <a:pPr marL="295910" indent="-283845">
              <a:lnSpc>
                <a:spcPct val="100000"/>
              </a:lnSpc>
              <a:spcBef>
                <a:spcPts val="1155"/>
              </a:spcBef>
              <a:buClr>
                <a:srgbClr val="3493B9"/>
              </a:buClr>
              <a:buFont typeface="Wingdings"/>
              <a:buChar char=""/>
              <a:tabLst>
                <a:tab pos="296545" algn="l"/>
              </a:tabLst>
            </a:pPr>
            <a:r>
              <a:rPr lang="en-GB" sz="2000" dirty="0" smtClean="0">
                <a:latin typeface="Calibri"/>
                <a:cs typeface="Calibri"/>
              </a:rPr>
              <a:t>Neuron </a:t>
            </a:r>
            <a:r>
              <a:rPr lang="en-GB" sz="2000" dirty="0"/>
              <a:t>can process input and forward output to other nodes in the network</a:t>
            </a:r>
            <a:r>
              <a:rPr lang="en-GB" sz="2000" dirty="0" smtClean="0"/>
              <a:t>.</a:t>
            </a:r>
          </a:p>
          <a:p>
            <a:pPr marL="295910" indent="-283845">
              <a:lnSpc>
                <a:spcPct val="100000"/>
              </a:lnSpc>
              <a:spcBef>
                <a:spcPts val="1155"/>
              </a:spcBef>
              <a:buClr>
                <a:srgbClr val="3493B9"/>
              </a:buClr>
              <a:buFont typeface="Wingdings"/>
              <a:buChar char=""/>
              <a:tabLst>
                <a:tab pos="296545" algn="l"/>
              </a:tabLst>
            </a:pPr>
            <a:endParaRPr sz="2000">
              <a:latin typeface="Calibri"/>
              <a:cs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572A8FA-C239-4FB0-8FE9-C688204B36C9}" type="datetime1">
              <a:rPr lang="en-US" smtClean="0"/>
              <a:t>9/3/2024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324" y="908684"/>
            <a:ext cx="728187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dirty="0" smtClean="0"/>
              <a:t>Cross Entropy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43000" y="1828800"/>
            <a:ext cx="10591800" cy="54482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4139" marR="5080" indent="-92075">
              <a:lnSpc>
                <a:spcPct val="150000"/>
              </a:lnSpc>
              <a:spcBef>
                <a:spcPts val="375"/>
              </a:spcBef>
              <a:buClr>
                <a:srgbClr val="3493B9"/>
              </a:buClr>
              <a:buFont typeface="Wingdings"/>
              <a:buChar char=""/>
              <a:tabLst>
                <a:tab pos="296545" algn="l"/>
              </a:tabLst>
            </a:pPr>
            <a:r>
              <a:rPr lang="en-GB" sz="2400" dirty="0"/>
              <a:t> </a:t>
            </a:r>
            <a:endParaRPr lang="en-GB" sz="2400" dirty="0" smtClean="0">
              <a:latin typeface="Calibri"/>
              <a:cs typeface="Calibri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4D8D49E-CB72-434F-90DC-7836BF10A8BF}" type="datetime1">
              <a:rPr lang="en-US" smtClean="0"/>
              <a:t>9/3/2024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controls>
      <p:control spid="4098" name="DefaultOcx" r:id="rId2" imgW="1371600" imgH="304920"/>
      <p:control spid="4099" name="HTMLOption1" r:id="rId3" imgW="1371600" imgH="304920"/>
      <p:control spid="4100" name="HTMLOption2" r:id="rId4" imgW="1371600" imgH="304920"/>
      <p:control spid="4101" name="HTMLOption3" r:id="rId5" imgW="1371600" imgH="304920"/>
    </p:controls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684"/>
            <a:ext cx="4380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B</a:t>
            </a:r>
            <a:r>
              <a:rPr spc="-55" dirty="0"/>
              <a:t>i</a:t>
            </a:r>
            <a:r>
              <a:rPr spc="-95" dirty="0"/>
              <a:t>o</a:t>
            </a:r>
            <a:r>
              <a:rPr spc="-70" dirty="0"/>
              <a:t>l</a:t>
            </a:r>
            <a:r>
              <a:rPr spc="-95" dirty="0"/>
              <a:t>o</a:t>
            </a:r>
            <a:r>
              <a:rPr spc="-90" dirty="0"/>
              <a:t>g</a:t>
            </a:r>
            <a:r>
              <a:rPr spc="-80" dirty="0"/>
              <a:t>i</a:t>
            </a:r>
            <a:r>
              <a:rPr spc="-140" dirty="0"/>
              <a:t>c</a:t>
            </a:r>
            <a:r>
              <a:rPr spc="-100" dirty="0"/>
              <a:t>a</a:t>
            </a:r>
            <a:r>
              <a:rPr dirty="0"/>
              <a:t>l</a:t>
            </a:r>
            <a:r>
              <a:rPr spc="-180" dirty="0"/>
              <a:t> </a:t>
            </a:r>
            <a:r>
              <a:rPr spc="-90" dirty="0"/>
              <a:t>N</a:t>
            </a:r>
            <a:r>
              <a:rPr spc="-95" dirty="0"/>
              <a:t>eu</a:t>
            </a:r>
            <a:r>
              <a:rPr spc="-170" dirty="0"/>
              <a:t>r</a:t>
            </a:r>
            <a:r>
              <a:rPr spc="-95" dirty="0"/>
              <a:t>on</a:t>
            </a:r>
            <a:r>
              <a:rPr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16038" y="2072371"/>
            <a:ext cx="8169275" cy="3973829"/>
            <a:chOff x="2016038" y="2072371"/>
            <a:chExt cx="8169275" cy="397382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6038" y="2072371"/>
              <a:ext cx="8169067" cy="39735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8172" y="2194559"/>
              <a:ext cx="7744968" cy="3549396"/>
            </a:xfrm>
            <a:prstGeom prst="rect">
              <a:avLst/>
            </a:prstGeom>
          </p:spPr>
        </p:pic>
      </p:grp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3C452BD-D2B9-4835-A4DC-9B39B9FEA7F6}" type="datetime1">
              <a:rPr lang="en-US" smtClean="0"/>
              <a:t>9/3/2024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7B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493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193291" y="1728254"/>
            <a:ext cx="9966960" cy="4764405"/>
            <a:chOff x="1193291" y="1728254"/>
            <a:chExt cx="9966960" cy="4764405"/>
          </a:xfrm>
        </p:grpSpPr>
        <p:sp>
          <p:nvSpPr>
            <p:cNvPr id="6" name="object 6"/>
            <p:cNvSpPr/>
            <p:nvPr/>
          </p:nvSpPr>
          <p:spPr>
            <a:xfrm>
              <a:off x="1193291" y="1737359"/>
              <a:ext cx="9966960" cy="0"/>
            </a:xfrm>
            <a:custGeom>
              <a:avLst/>
              <a:gdLst/>
              <a:ahLst/>
              <a:cxnLst/>
              <a:rect l="l" t="t" r="r" b="b"/>
              <a:pathLst>
                <a:path w="9966960">
                  <a:moveTo>
                    <a:pt x="0" y="0"/>
                  </a:moveTo>
                  <a:lnTo>
                    <a:pt x="9966960" y="0"/>
                  </a:lnTo>
                </a:path>
              </a:pathLst>
            </a:custGeom>
            <a:ln w="63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6671" y="1728254"/>
              <a:ext cx="9145524" cy="47640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1743" y="1923288"/>
              <a:ext cx="8575547" cy="41940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3500" y="2386571"/>
              <a:ext cx="458749" cy="118111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61609" y="2407919"/>
              <a:ext cx="190500" cy="914400"/>
            </a:xfrm>
            <a:custGeom>
              <a:avLst/>
              <a:gdLst/>
              <a:ahLst/>
              <a:cxnLst/>
              <a:rect l="l" t="t" r="r" b="b"/>
              <a:pathLst>
                <a:path w="190500" h="914400">
                  <a:moveTo>
                    <a:pt x="63500" y="723900"/>
                  </a:moveTo>
                  <a:lnTo>
                    <a:pt x="0" y="723900"/>
                  </a:lnTo>
                  <a:lnTo>
                    <a:pt x="95250" y="914400"/>
                  </a:lnTo>
                  <a:lnTo>
                    <a:pt x="174625" y="755650"/>
                  </a:lnTo>
                  <a:lnTo>
                    <a:pt x="63500" y="755650"/>
                  </a:lnTo>
                  <a:lnTo>
                    <a:pt x="63500" y="723900"/>
                  </a:lnTo>
                  <a:close/>
                </a:path>
                <a:path w="190500" h="914400">
                  <a:moveTo>
                    <a:pt x="127000" y="0"/>
                  </a:moveTo>
                  <a:lnTo>
                    <a:pt x="63500" y="0"/>
                  </a:lnTo>
                  <a:lnTo>
                    <a:pt x="63500" y="755650"/>
                  </a:lnTo>
                  <a:lnTo>
                    <a:pt x="127000" y="755650"/>
                  </a:lnTo>
                  <a:lnTo>
                    <a:pt x="127000" y="0"/>
                  </a:lnTo>
                  <a:close/>
                </a:path>
                <a:path w="190500" h="914400">
                  <a:moveTo>
                    <a:pt x="190500" y="723900"/>
                  </a:moveTo>
                  <a:lnTo>
                    <a:pt x="127000" y="723900"/>
                  </a:lnTo>
                  <a:lnTo>
                    <a:pt x="127000" y="755650"/>
                  </a:lnTo>
                  <a:lnTo>
                    <a:pt x="174625" y="755650"/>
                  </a:lnTo>
                  <a:lnTo>
                    <a:pt x="190500" y="723900"/>
                  </a:lnTo>
                  <a:close/>
                </a:path>
              </a:pathLst>
            </a:custGeom>
            <a:solidFill>
              <a:srgbClr val="75B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76324" y="908684"/>
            <a:ext cx="40805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90" dirty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spc="-75" dirty="0">
                <a:solidFill>
                  <a:srgbClr val="404040"/>
                </a:solidFill>
                <a:latin typeface="Calibri Light"/>
                <a:cs typeface="Calibri Light"/>
              </a:rPr>
              <a:t>rt</a:t>
            </a:r>
            <a:r>
              <a:rPr sz="4800" spc="-70" dirty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4800" spc="-80" dirty="0">
                <a:solidFill>
                  <a:srgbClr val="404040"/>
                </a:solidFill>
                <a:latin typeface="Calibri Light"/>
                <a:cs typeface="Calibri Light"/>
              </a:rPr>
              <a:t>f</a:t>
            </a:r>
            <a:r>
              <a:rPr sz="4800" spc="-70" dirty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4800" spc="-85" dirty="0">
                <a:solidFill>
                  <a:srgbClr val="404040"/>
                </a:solidFill>
                <a:latin typeface="Calibri Light"/>
                <a:cs typeface="Calibri Light"/>
              </a:rPr>
              <a:t>c</a:t>
            </a:r>
            <a:r>
              <a:rPr sz="4800" spc="-80" dirty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4800" spc="-100" dirty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dirty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4800" spc="-18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4800" spc="-90" dirty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4800" spc="-95" dirty="0">
                <a:solidFill>
                  <a:srgbClr val="404040"/>
                </a:solidFill>
                <a:latin typeface="Calibri Light"/>
                <a:cs typeface="Calibri Light"/>
              </a:rPr>
              <a:t>eu</a:t>
            </a:r>
            <a:r>
              <a:rPr sz="4800" spc="-170" dirty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4800" spc="-95" dirty="0">
                <a:solidFill>
                  <a:srgbClr val="404040"/>
                </a:solidFill>
                <a:latin typeface="Calibri Light"/>
                <a:cs typeface="Calibri Light"/>
              </a:rPr>
              <a:t>on</a:t>
            </a:r>
            <a:r>
              <a:rPr sz="4800" dirty="0">
                <a:solidFill>
                  <a:srgbClr val="404040"/>
                </a:solidFill>
                <a:latin typeface="Calibri Light"/>
                <a:cs typeface="Calibri Light"/>
              </a:rPr>
              <a:t>s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14925" y="1948383"/>
            <a:ext cx="5448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Bias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2D52A8B-41AC-45A6-B343-291B2CDF9059}" type="datetime1">
              <a:rPr lang="en-US" smtClean="0"/>
              <a:t>9/3/2024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684"/>
            <a:ext cx="76574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P</a:t>
            </a:r>
            <a:r>
              <a:rPr spc="-80" dirty="0"/>
              <a:t>e</a:t>
            </a:r>
            <a:r>
              <a:rPr spc="-160" dirty="0"/>
              <a:t>r</a:t>
            </a:r>
            <a:r>
              <a:rPr spc="-100" dirty="0"/>
              <a:t>c</a:t>
            </a:r>
            <a:r>
              <a:rPr spc="-95" dirty="0"/>
              <a:t>e</a:t>
            </a:r>
            <a:r>
              <a:rPr spc="-120" dirty="0"/>
              <a:t>p</a:t>
            </a:r>
            <a:r>
              <a:rPr spc="-75" dirty="0"/>
              <a:t>t</a:t>
            </a:r>
            <a:r>
              <a:rPr spc="-170" dirty="0"/>
              <a:t>r</a:t>
            </a:r>
            <a:r>
              <a:rPr spc="-95" dirty="0"/>
              <a:t>o</a:t>
            </a:r>
            <a:r>
              <a:rPr dirty="0"/>
              <a:t>n</a:t>
            </a:r>
            <a:r>
              <a:rPr spc="-204" dirty="0"/>
              <a:t> </a:t>
            </a:r>
            <a:r>
              <a:rPr spc="-110" dirty="0"/>
              <a:t>M</a:t>
            </a:r>
            <a:r>
              <a:rPr spc="-135" dirty="0"/>
              <a:t>a</a:t>
            </a:r>
            <a:r>
              <a:rPr spc="-75" dirty="0"/>
              <a:t>t</a:t>
            </a:r>
            <a:r>
              <a:rPr spc="-95" dirty="0"/>
              <a:t>he</a:t>
            </a:r>
            <a:r>
              <a:rPr spc="-125" dirty="0"/>
              <a:t>m</a:t>
            </a:r>
            <a:r>
              <a:rPr spc="-150" dirty="0"/>
              <a:t>a</a:t>
            </a:r>
            <a:r>
              <a:rPr spc="-75" dirty="0"/>
              <a:t>t</a:t>
            </a:r>
            <a:r>
              <a:rPr spc="-70" dirty="0"/>
              <a:t>i</a:t>
            </a:r>
            <a:r>
              <a:rPr spc="-150" dirty="0"/>
              <a:t>c</a:t>
            </a:r>
            <a:r>
              <a:rPr spc="-85" dirty="0"/>
              <a:t>a</a:t>
            </a:r>
            <a:r>
              <a:rPr dirty="0"/>
              <a:t>l</a:t>
            </a:r>
            <a:r>
              <a:rPr spc="-190" dirty="0"/>
              <a:t> </a:t>
            </a:r>
            <a:r>
              <a:rPr spc="-110" dirty="0"/>
              <a:t>M</a:t>
            </a:r>
            <a:r>
              <a:rPr spc="-80" dirty="0"/>
              <a:t>o</a:t>
            </a:r>
            <a:r>
              <a:rPr spc="-95" dirty="0"/>
              <a:t>de</a:t>
            </a:r>
            <a:r>
              <a:rPr dirty="0"/>
              <a:t>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43278" y="4755260"/>
            <a:ext cx="1587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mbria Math"/>
                <a:cs typeface="Cambria Math"/>
              </a:rPr>
              <a:t>𝑏</a:t>
            </a:r>
            <a:r>
              <a:rPr sz="3075" spc="-15" baseline="-16260" dirty="0">
                <a:latin typeface="Cambria Math"/>
                <a:cs typeface="Cambria Math"/>
              </a:rPr>
              <a:t>𝑖</a:t>
            </a:r>
            <a:r>
              <a:rPr sz="3075" spc="262" baseline="-16260" dirty="0">
                <a:latin typeface="Cambria Math"/>
                <a:cs typeface="Cambria Math"/>
              </a:rPr>
              <a:t> </a:t>
            </a:r>
            <a:r>
              <a:rPr sz="4200" spc="-7" baseline="1984" dirty="0">
                <a:latin typeface="Calibri"/>
                <a:cs typeface="Calibri"/>
              </a:rPr>
              <a:t>=</a:t>
            </a:r>
            <a:r>
              <a:rPr sz="4200" spc="-30" baseline="1984" dirty="0">
                <a:latin typeface="Calibri"/>
                <a:cs typeface="Calibri"/>
              </a:rPr>
              <a:t> </a:t>
            </a:r>
            <a:r>
              <a:rPr sz="4200" spc="-15" baseline="1984" dirty="0">
                <a:latin typeface="Calibri"/>
                <a:cs typeface="Calibri"/>
              </a:rPr>
              <a:t>inputs</a:t>
            </a:r>
            <a:endParaRPr sz="4200" baseline="1984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6217" y="4759909"/>
            <a:ext cx="1949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385" dirty="0">
                <a:latin typeface="Cambria Math"/>
                <a:cs typeface="Cambria Math"/>
              </a:rPr>
              <a:t>𝑊</a:t>
            </a:r>
            <a:r>
              <a:rPr sz="3075" spc="307" baseline="-14905" dirty="0">
                <a:latin typeface="Cambria Math"/>
                <a:cs typeface="Cambria Math"/>
              </a:rPr>
              <a:t>𝑖</a:t>
            </a:r>
            <a:r>
              <a:rPr sz="3075" spc="97" baseline="-1490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20" dirty="0">
                <a:latin typeface="Calibri"/>
                <a:cs typeface="Calibri"/>
              </a:rPr>
              <a:t>W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spc="-35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13086" y="4719573"/>
            <a:ext cx="1256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spc="37" baseline="-3968" dirty="0">
                <a:latin typeface="Cambria Math"/>
                <a:cs typeface="Cambria Math"/>
              </a:rPr>
              <a:t>𝑏</a:t>
            </a:r>
            <a:r>
              <a:rPr sz="3075" spc="37" baseline="-21680" dirty="0">
                <a:latin typeface="Cambria Math"/>
                <a:cs typeface="Cambria Math"/>
              </a:rPr>
              <a:t>0</a:t>
            </a:r>
            <a:r>
              <a:rPr sz="2800" spc="25" dirty="0">
                <a:latin typeface="Calibri"/>
                <a:cs typeface="Calibri"/>
              </a:rPr>
              <a:t>=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bias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731FCE5-7D46-4C1C-85F9-90530DF0F93F}" type="datetime1">
              <a:rPr lang="en-US" smtClean="0"/>
              <a:t>9/3/2024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9239" t="47917" r="22108" b="30208"/>
          <a:stretch>
            <a:fillRect/>
          </a:stretch>
        </p:blipFill>
        <p:spPr bwMode="auto">
          <a:xfrm>
            <a:off x="2133600" y="205740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684"/>
            <a:ext cx="70929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M</a:t>
            </a:r>
            <a:r>
              <a:rPr spc="-95" dirty="0"/>
              <a:t>u</a:t>
            </a:r>
            <a:r>
              <a:rPr spc="-70" dirty="0"/>
              <a:t>l</a:t>
            </a:r>
            <a:r>
              <a:rPr spc="-75" dirty="0"/>
              <a:t>t</a:t>
            </a:r>
            <a:r>
              <a:rPr spc="-70" dirty="0"/>
              <a:t>i</a:t>
            </a:r>
            <a:r>
              <a:rPr spc="-95" dirty="0"/>
              <a:t>p</a:t>
            </a:r>
            <a:r>
              <a:rPr spc="-80" dirty="0"/>
              <a:t>l</a:t>
            </a:r>
            <a:r>
              <a:rPr dirty="0"/>
              <a:t>e</a:t>
            </a:r>
            <a:r>
              <a:rPr spc="-204" dirty="0"/>
              <a:t> </a:t>
            </a:r>
            <a:r>
              <a:rPr spc="-185" dirty="0"/>
              <a:t>P</a:t>
            </a:r>
            <a:r>
              <a:rPr spc="-80" dirty="0"/>
              <a:t>e</a:t>
            </a:r>
            <a:r>
              <a:rPr spc="-160" dirty="0"/>
              <a:t>r</a:t>
            </a:r>
            <a:r>
              <a:rPr spc="-100" dirty="0"/>
              <a:t>c</a:t>
            </a:r>
            <a:r>
              <a:rPr spc="-95" dirty="0"/>
              <a:t>e</a:t>
            </a:r>
            <a:r>
              <a:rPr spc="-120" dirty="0"/>
              <a:t>p</a:t>
            </a:r>
            <a:r>
              <a:rPr spc="-75" dirty="0"/>
              <a:t>t</a:t>
            </a:r>
            <a:r>
              <a:rPr spc="-180" dirty="0"/>
              <a:t>r</a:t>
            </a:r>
            <a:r>
              <a:rPr spc="-95" dirty="0"/>
              <a:t>o</a:t>
            </a:r>
            <a:r>
              <a:rPr dirty="0"/>
              <a:t>n</a:t>
            </a:r>
            <a:r>
              <a:rPr spc="-195" dirty="0"/>
              <a:t> </a:t>
            </a:r>
            <a:r>
              <a:rPr spc="-90" dirty="0"/>
              <a:t>N</a:t>
            </a:r>
            <a:r>
              <a:rPr spc="-120" dirty="0"/>
              <a:t>e</a:t>
            </a:r>
            <a:r>
              <a:rPr spc="-75" dirty="0"/>
              <a:t>t</a:t>
            </a:r>
            <a:r>
              <a:rPr spc="-165" dirty="0"/>
              <a:t>w</a:t>
            </a:r>
            <a:r>
              <a:rPr spc="-95" dirty="0"/>
              <a:t>o</a:t>
            </a:r>
            <a:r>
              <a:rPr spc="-85" dirty="0"/>
              <a:t>r</a:t>
            </a:r>
            <a:r>
              <a:rPr spc="-135" dirty="0"/>
              <a:t>k</a:t>
            </a:r>
            <a:r>
              <a:rPr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49206" y="1251242"/>
            <a:ext cx="5049520" cy="4470400"/>
            <a:chOff x="3049206" y="1251242"/>
            <a:chExt cx="5049520" cy="4470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0455" y="1251242"/>
              <a:ext cx="3688079" cy="44698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5527" y="1446276"/>
              <a:ext cx="3118104" cy="389991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57144" y="3258312"/>
              <a:ext cx="774700" cy="370840"/>
            </a:xfrm>
            <a:custGeom>
              <a:avLst/>
              <a:gdLst/>
              <a:ahLst/>
              <a:cxnLst/>
              <a:rect l="l" t="t" r="r" b="b"/>
              <a:pathLst>
                <a:path w="774700" h="370839">
                  <a:moveTo>
                    <a:pt x="589026" y="0"/>
                  </a:moveTo>
                  <a:lnTo>
                    <a:pt x="589026" y="92583"/>
                  </a:lnTo>
                  <a:lnTo>
                    <a:pt x="0" y="92583"/>
                  </a:lnTo>
                  <a:lnTo>
                    <a:pt x="0" y="277749"/>
                  </a:lnTo>
                  <a:lnTo>
                    <a:pt x="589026" y="277749"/>
                  </a:lnTo>
                  <a:lnTo>
                    <a:pt x="589026" y="370331"/>
                  </a:lnTo>
                  <a:lnTo>
                    <a:pt x="774192" y="185165"/>
                  </a:lnTo>
                  <a:lnTo>
                    <a:pt x="589026" y="0"/>
                  </a:lnTo>
                  <a:close/>
                </a:path>
              </a:pathLst>
            </a:custGeom>
            <a:solidFill>
              <a:srgbClr val="3493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57144" y="3258312"/>
              <a:ext cx="774700" cy="370840"/>
            </a:xfrm>
            <a:custGeom>
              <a:avLst/>
              <a:gdLst/>
              <a:ahLst/>
              <a:cxnLst/>
              <a:rect l="l" t="t" r="r" b="b"/>
              <a:pathLst>
                <a:path w="774700" h="370839">
                  <a:moveTo>
                    <a:pt x="0" y="92583"/>
                  </a:moveTo>
                  <a:lnTo>
                    <a:pt x="589026" y="92583"/>
                  </a:lnTo>
                  <a:lnTo>
                    <a:pt x="589026" y="0"/>
                  </a:lnTo>
                  <a:lnTo>
                    <a:pt x="774192" y="185165"/>
                  </a:lnTo>
                  <a:lnTo>
                    <a:pt x="589026" y="370331"/>
                  </a:lnTo>
                  <a:lnTo>
                    <a:pt x="589026" y="277749"/>
                  </a:lnTo>
                  <a:lnTo>
                    <a:pt x="0" y="277749"/>
                  </a:lnTo>
                  <a:lnTo>
                    <a:pt x="0" y="92583"/>
                  </a:lnTo>
                  <a:close/>
                </a:path>
              </a:pathLst>
            </a:custGeom>
            <a:ln w="15875">
              <a:solidFill>
                <a:srgbClr val="226B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3483" y="2470404"/>
              <a:ext cx="138772" cy="226621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306824" y="2491740"/>
              <a:ext cx="0" cy="2196465"/>
            </a:xfrm>
            <a:custGeom>
              <a:avLst/>
              <a:gdLst/>
              <a:ahLst/>
              <a:cxnLst/>
              <a:rect l="l" t="t" r="r" b="b"/>
              <a:pathLst>
                <a:path h="2196465">
                  <a:moveTo>
                    <a:pt x="0" y="0"/>
                  </a:moveTo>
                  <a:lnTo>
                    <a:pt x="0" y="2195957"/>
                  </a:lnTo>
                </a:path>
              </a:pathLst>
            </a:custGeom>
            <a:ln w="63500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48988" y="2509340"/>
              <a:ext cx="284480" cy="57785"/>
            </a:xfrm>
            <a:custGeom>
              <a:avLst/>
              <a:gdLst/>
              <a:ahLst/>
              <a:cxnLst/>
              <a:rect l="l" t="t" r="r" b="b"/>
              <a:pathLst>
                <a:path w="284479" h="57785">
                  <a:moveTo>
                    <a:pt x="284479" y="0"/>
                  </a:moveTo>
                  <a:lnTo>
                    <a:pt x="0" y="0"/>
                  </a:lnTo>
                  <a:lnTo>
                    <a:pt x="0" y="57710"/>
                  </a:lnTo>
                  <a:lnTo>
                    <a:pt x="284479" y="57710"/>
                  </a:lnTo>
                  <a:lnTo>
                    <a:pt x="284479" y="0"/>
                  </a:lnTo>
                  <a:close/>
                </a:path>
              </a:pathLst>
            </a:custGeom>
            <a:solidFill>
              <a:srgbClr val="3493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8988" y="2509340"/>
              <a:ext cx="284480" cy="57785"/>
            </a:xfrm>
            <a:custGeom>
              <a:avLst/>
              <a:gdLst/>
              <a:ahLst/>
              <a:cxnLst/>
              <a:rect l="l" t="t" r="r" b="b"/>
              <a:pathLst>
                <a:path w="284479" h="57785">
                  <a:moveTo>
                    <a:pt x="0" y="57710"/>
                  </a:moveTo>
                  <a:lnTo>
                    <a:pt x="284479" y="57710"/>
                  </a:lnTo>
                  <a:lnTo>
                    <a:pt x="284479" y="0"/>
                  </a:lnTo>
                  <a:lnTo>
                    <a:pt x="0" y="0"/>
                  </a:lnTo>
                  <a:lnTo>
                    <a:pt x="0" y="57710"/>
                  </a:lnTo>
                  <a:close/>
                </a:path>
              </a:pathLst>
            </a:custGeom>
            <a:ln w="15875">
              <a:solidFill>
                <a:srgbClr val="226B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8988" y="4634737"/>
              <a:ext cx="284480" cy="54610"/>
            </a:xfrm>
            <a:custGeom>
              <a:avLst/>
              <a:gdLst/>
              <a:ahLst/>
              <a:cxnLst/>
              <a:rect l="l" t="t" r="r" b="b"/>
              <a:pathLst>
                <a:path w="284479" h="54610">
                  <a:moveTo>
                    <a:pt x="284479" y="0"/>
                  </a:moveTo>
                  <a:lnTo>
                    <a:pt x="0" y="0"/>
                  </a:lnTo>
                  <a:lnTo>
                    <a:pt x="0" y="54482"/>
                  </a:lnTo>
                  <a:lnTo>
                    <a:pt x="284479" y="54482"/>
                  </a:lnTo>
                  <a:lnTo>
                    <a:pt x="284479" y="0"/>
                  </a:lnTo>
                  <a:close/>
                </a:path>
              </a:pathLst>
            </a:custGeom>
            <a:solidFill>
              <a:srgbClr val="3493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48988" y="4634737"/>
              <a:ext cx="284480" cy="54610"/>
            </a:xfrm>
            <a:custGeom>
              <a:avLst/>
              <a:gdLst/>
              <a:ahLst/>
              <a:cxnLst/>
              <a:rect l="l" t="t" r="r" b="b"/>
              <a:pathLst>
                <a:path w="284479" h="54610">
                  <a:moveTo>
                    <a:pt x="0" y="54482"/>
                  </a:moveTo>
                  <a:lnTo>
                    <a:pt x="284479" y="54482"/>
                  </a:lnTo>
                  <a:lnTo>
                    <a:pt x="284479" y="0"/>
                  </a:lnTo>
                  <a:lnTo>
                    <a:pt x="0" y="0"/>
                  </a:lnTo>
                  <a:lnTo>
                    <a:pt x="0" y="54482"/>
                  </a:lnTo>
                  <a:close/>
                </a:path>
              </a:pathLst>
            </a:custGeom>
            <a:ln w="15874">
              <a:solidFill>
                <a:srgbClr val="226B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75843" y="3182111"/>
            <a:ext cx="2407920" cy="524510"/>
          </a:xfrm>
          <a:prstGeom prst="rect">
            <a:avLst/>
          </a:prstGeom>
          <a:solidFill>
            <a:srgbClr val="398F97"/>
          </a:solidFill>
        </p:spPr>
        <p:txBody>
          <a:bodyPr vert="horz" wrap="square" lIns="0" tIns="22860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80"/>
              </a:spcBef>
            </a:pP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04232" y="5490971"/>
            <a:ext cx="2537460" cy="523240"/>
          </a:xfrm>
          <a:prstGeom prst="rect">
            <a:avLst/>
          </a:prstGeom>
          <a:solidFill>
            <a:srgbClr val="398F97"/>
          </a:solidFill>
        </p:spPr>
        <p:txBody>
          <a:bodyPr vert="horz" wrap="square" lIns="0" tIns="2286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80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HIDDEN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83268" y="3258311"/>
            <a:ext cx="2588260" cy="524510"/>
          </a:xfrm>
          <a:prstGeom prst="rect">
            <a:avLst/>
          </a:prstGeom>
          <a:solidFill>
            <a:srgbClr val="398F97"/>
          </a:solidFill>
        </p:spPr>
        <p:txBody>
          <a:bodyPr vert="horz" wrap="square" lIns="0" tIns="23495" rIns="0" bIns="0" rtlCol="0">
            <a:spAutoFit/>
          </a:bodyPr>
          <a:lstStyle/>
          <a:p>
            <a:pPr marL="173355">
              <a:lnSpc>
                <a:spcPct val="100000"/>
              </a:lnSpc>
              <a:spcBef>
                <a:spcPts val="185"/>
              </a:spcBef>
            </a:pP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88440" y="2462783"/>
            <a:ext cx="1499870" cy="2303145"/>
            <a:chOff x="7588440" y="2462783"/>
            <a:chExt cx="1499870" cy="2303145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53172" y="2462783"/>
              <a:ext cx="138772" cy="230276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906512" y="2484119"/>
              <a:ext cx="0" cy="2196465"/>
            </a:xfrm>
            <a:custGeom>
              <a:avLst/>
              <a:gdLst/>
              <a:ahLst/>
              <a:cxnLst/>
              <a:rect l="l" t="t" r="r" b="b"/>
              <a:pathLst>
                <a:path h="2196465">
                  <a:moveTo>
                    <a:pt x="0" y="0"/>
                  </a:moveTo>
                  <a:lnTo>
                    <a:pt x="0" y="2195956"/>
                  </a:lnTo>
                </a:path>
              </a:pathLst>
            </a:custGeom>
            <a:ln w="63500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96378" y="2507287"/>
              <a:ext cx="283845" cy="57785"/>
            </a:xfrm>
            <a:custGeom>
              <a:avLst/>
              <a:gdLst/>
              <a:ahLst/>
              <a:cxnLst/>
              <a:rect l="l" t="t" r="r" b="b"/>
              <a:pathLst>
                <a:path w="283845" h="57785">
                  <a:moveTo>
                    <a:pt x="283362" y="0"/>
                  </a:moveTo>
                  <a:lnTo>
                    <a:pt x="0" y="0"/>
                  </a:lnTo>
                  <a:lnTo>
                    <a:pt x="0" y="57350"/>
                  </a:lnTo>
                  <a:lnTo>
                    <a:pt x="283362" y="57350"/>
                  </a:lnTo>
                  <a:lnTo>
                    <a:pt x="283362" y="0"/>
                  </a:lnTo>
                  <a:close/>
                </a:path>
              </a:pathLst>
            </a:custGeom>
            <a:solidFill>
              <a:srgbClr val="3493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96378" y="2507287"/>
              <a:ext cx="283845" cy="57785"/>
            </a:xfrm>
            <a:custGeom>
              <a:avLst/>
              <a:gdLst/>
              <a:ahLst/>
              <a:cxnLst/>
              <a:rect l="l" t="t" r="r" b="b"/>
              <a:pathLst>
                <a:path w="283845" h="57785">
                  <a:moveTo>
                    <a:pt x="0" y="57350"/>
                  </a:moveTo>
                  <a:lnTo>
                    <a:pt x="283362" y="57350"/>
                  </a:lnTo>
                  <a:lnTo>
                    <a:pt x="283362" y="0"/>
                  </a:lnTo>
                  <a:lnTo>
                    <a:pt x="0" y="0"/>
                  </a:lnTo>
                  <a:lnTo>
                    <a:pt x="0" y="57350"/>
                  </a:lnTo>
                  <a:close/>
                </a:path>
              </a:pathLst>
            </a:custGeom>
            <a:ln w="15875">
              <a:solidFill>
                <a:srgbClr val="226B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96378" y="4633086"/>
              <a:ext cx="283845" cy="54610"/>
            </a:xfrm>
            <a:custGeom>
              <a:avLst/>
              <a:gdLst/>
              <a:ahLst/>
              <a:cxnLst/>
              <a:rect l="l" t="t" r="r" b="b"/>
              <a:pathLst>
                <a:path w="283845" h="54610">
                  <a:moveTo>
                    <a:pt x="283362" y="0"/>
                  </a:moveTo>
                  <a:lnTo>
                    <a:pt x="0" y="0"/>
                  </a:lnTo>
                  <a:lnTo>
                    <a:pt x="0" y="54482"/>
                  </a:lnTo>
                  <a:lnTo>
                    <a:pt x="283362" y="54482"/>
                  </a:lnTo>
                  <a:lnTo>
                    <a:pt x="283362" y="0"/>
                  </a:lnTo>
                  <a:close/>
                </a:path>
              </a:pathLst>
            </a:custGeom>
            <a:solidFill>
              <a:srgbClr val="3493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96378" y="4633086"/>
              <a:ext cx="283845" cy="54610"/>
            </a:xfrm>
            <a:custGeom>
              <a:avLst/>
              <a:gdLst/>
              <a:ahLst/>
              <a:cxnLst/>
              <a:rect l="l" t="t" r="r" b="b"/>
              <a:pathLst>
                <a:path w="283845" h="54610">
                  <a:moveTo>
                    <a:pt x="0" y="54482"/>
                  </a:moveTo>
                  <a:lnTo>
                    <a:pt x="283362" y="54482"/>
                  </a:lnTo>
                  <a:lnTo>
                    <a:pt x="283362" y="0"/>
                  </a:lnTo>
                  <a:lnTo>
                    <a:pt x="0" y="0"/>
                  </a:lnTo>
                  <a:lnTo>
                    <a:pt x="0" y="54482"/>
                  </a:lnTo>
                  <a:close/>
                </a:path>
              </a:pathLst>
            </a:custGeom>
            <a:ln w="15874">
              <a:solidFill>
                <a:srgbClr val="226B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07324" y="3336036"/>
              <a:ext cx="772795" cy="370840"/>
            </a:xfrm>
            <a:custGeom>
              <a:avLst/>
              <a:gdLst/>
              <a:ahLst/>
              <a:cxnLst/>
              <a:rect l="l" t="t" r="r" b="b"/>
              <a:pathLst>
                <a:path w="772795" h="370839">
                  <a:moveTo>
                    <a:pt x="185166" y="0"/>
                  </a:moveTo>
                  <a:lnTo>
                    <a:pt x="0" y="185165"/>
                  </a:lnTo>
                  <a:lnTo>
                    <a:pt x="185166" y="370331"/>
                  </a:lnTo>
                  <a:lnTo>
                    <a:pt x="185166" y="277749"/>
                  </a:lnTo>
                  <a:lnTo>
                    <a:pt x="772668" y="277749"/>
                  </a:lnTo>
                  <a:lnTo>
                    <a:pt x="772668" y="92583"/>
                  </a:lnTo>
                  <a:lnTo>
                    <a:pt x="185166" y="92583"/>
                  </a:lnTo>
                  <a:lnTo>
                    <a:pt x="185166" y="0"/>
                  </a:lnTo>
                  <a:close/>
                </a:path>
              </a:pathLst>
            </a:custGeom>
            <a:solidFill>
              <a:srgbClr val="3493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07324" y="3336036"/>
              <a:ext cx="772795" cy="370840"/>
            </a:xfrm>
            <a:custGeom>
              <a:avLst/>
              <a:gdLst/>
              <a:ahLst/>
              <a:cxnLst/>
              <a:rect l="l" t="t" r="r" b="b"/>
              <a:pathLst>
                <a:path w="772795" h="370839">
                  <a:moveTo>
                    <a:pt x="772668" y="277749"/>
                  </a:moveTo>
                  <a:lnTo>
                    <a:pt x="185166" y="277749"/>
                  </a:lnTo>
                  <a:lnTo>
                    <a:pt x="185166" y="370331"/>
                  </a:lnTo>
                  <a:lnTo>
                    <a:pt x="0" y="185165"/>
                  </a:lnTo>
                  <a:lnTo>
                    <a:pt x="185166" y="0"/>
                  </a:lnTo>
                  <a:lnTo>
                    <a:pt x="185166" y="92583"/>
                  </a:lnTo>
                  <a:lnTo>
                    <a:pt x="772668" y="92583"/>
                  </a:lnTo>
                  <a:lnTo>
                    <a:pt x="772668" y="277749"/>
                  </a:lnTo>
                  <a:close/>
                </a:path>
              </a:pathLst>
            </a:custGeom>
            <a:ln w="15875">
              <a:solidFill>
                <a:srgbClr val="226B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Date Placeholder 2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74E5C8C-B2E3-4D55-99A1-79A83685B808}" type="datetime1">
              <a:rPr lang="en-US" smtClean="0"/>
              <a:t>9/3/2024</a:t>
            </a:fld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684"/>
            <a:ext cx="1025367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smtClean="0"/>
              <a:t>M</a:t>
            </a:r>
            <a:r>
              <a:rPr spc="-95" smtClean="0"/>
              <a:t>u</a:t>
            </a:r>
            <a:r>
              <a:rPr spc="-70" smtClean="0"/>
              <a:t>l</a:t>
            </a:r>
            <a:r>
              <a:rPr spc="-75" smtClean="0"/>
              <a:t>t</a:t>
            </a:r>
            <a:r>
              <a:rPr spc="-70" smtClean="0"/>
              <a:t>i</a:t>
            </a:r>
            <a:r>
              <a:rPr lang="en-GB" spc="-95" dirty="0" smtClean="0"/>
              <a:t>-Layered</a:t>
            </a:r>
            <a:r>
              <a:rPr spc="-204" smtClean="0"/>
              <a:t> </a:t>
            </a:r>
            <a:r>
              <a:rPr spc="-185" dirty="0"/>
              <a:t>P</a:t>
            </a:r>
            <a:r>
              <a:rPr spc="-80" dirty="0"/>
              <a:t>e</a:t>
            </a:r>
            <a:r>
              <a:rPr spc="-160" dirty="0"/>
              <a:t>r</a:t>
            </a:r>
            <a:r>
              <a:rPr spc="-100" dirty="0"/>
              <a:t>c</a:t>
            </a:r>
            <a:r>
              <a:rPr spc="-95" dirty="0"/>
              <a:t>e</a:t>
            </a:r>
            <a:r>
              <a:rPr spc="-120" dirty="0"/>
              <a:t>p</a:t>
            </a:r>
            <a:r>
              <a:rPr spc="-75" dirty="0"/>
              <a:t>t</a:t>
            </a:r>
            <a:r>
              <a:rPr spc="-180" dirty="0"/>
              <a:t>r</a:t>
            </a:r>
            <a:r>
              <a:rPr spc="-95" dirty="0"/>
              <a:t>o</a:t>
            </a:r>
            <a:r>
              <a:rPr dirty="0"/>
              <a:t>n</a:t>
            </a:r>
            <a:r>
              <a:rPr spc="-195" dirty="0"/>
              <a:t> </a:t>
            </a:r>
            <a:r>
              <a:rPr spc="-90" dirty="0"/>
              <a:t>N</a:t>
            </a:r>
            <a:r>
              <a:rPr spc="-120" dirty="0"/>
              <a:t>e</a:t>
            </a:r>
            <a:r>
              <a:rPr spc="-75" dirty="0"/>
              <a:t>t</a:t>
            </a:r>
            <a:r>
              <a:rPr spc="-165" dirty="0"/>
              <a:t>w</a:t>
            </a:r>
            <a:r>
              <a:rPr spc="-95" dirty="0"/>
              <a:t>o</a:t>
            </a:r>
            <a:r>
              <a:rPr spc="-85" dirty="0"/>
              <a:t>r</a:t>
            </a:r>
            <a:r>
              <a:rPr spc="-135" dirty="0"/>
              <a:t>k</a:t>
            </a:r>
            <a:r>
              <a:rPr dirty="0"/>
              <a:t>s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74E5C8C-B2E3-4D55-99A1-79A83685B808}" type="datetime1">
              <a:rPr lang="en-US" smtClean="0"/>
              <a:t>9/3/2024</a:t>
            </a:fld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9326" t="26042" r="53148" b="38541"/>
          <a:stretch>
            <a:fillRect/>
          </a:stretch>
        </p:blipFill>
        <p:spPr bwMode="auto">
          <a:xfrm>
            <a:off x="6781800" y="1981200"/>
            <a:ext cx="5410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304800" y="1752600"/>
            <a:ext cx="6553200" cy="515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400" dirty="0" smtClean="0"/>
              <a:t>For Non-Linear patterns, use (Multi-Layered </a:t>
            </a:r>
            <a:r>
              <a:rPr lang="en-GB" sz="2400" dirty="0" err="1" smtClean="0"/>
              <a:t>Perceptron</a:t>
            </a:r>
            <a:r>
              <a:rPr lang="en-GB" sz="2400" dirty="0" smtClean="0"/>
              <a:t> ) MLP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400" dirty="0" smtClean="0"/>
              <a:t>Every Neuron is connected with every other neuron in the forward layer.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400" dirty="0" smtClean="0"/>
              <a:t>This is called as Dense Layer or Fully Connected Layer.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400" dirty="0" smtClean="0"/>
              <a:t>Except input, other neurons has  2 parts as Integration(Summation) &amp;  Activation function.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400" dirty="0" smtClean="0"/>
              <a:t>We can have as many as Hidden Layers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MLP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FFA3929-D650-4166-A36A-557EC2B22FF6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1905000"/>
          <a:ext cx="10363199" cy="3906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8752"/>
                <a:gridCol w="3278752"/>
                <a:gridCol w="3805695"/>
              </a:tblGrid>
              <a:tr h="819150">
                <a:tc>
                  <a:txBody>
                    <a:bodyPr/>
                    <a:lstStyle/>
                    <a:p>
                      <a:r>
                        <a:rPr lang="en-GB" sz="3200" dirty="0" smtClean="0">
                          <a:solidFill>
                            <a:schemeClr val="tx1"/>
                          </a:solidFill>
                        </a:rPr>
                        <a:t>Output Type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 smtClean="0">
                          <a:solidFill>
                            <a:schemeClr val="tx1"/>
                          </a:solidFill>
                        </a:rPr>
                        <a:t>No. Of neurons</a:t>
                      </a:r>
                      <a:r>
                        <a:rPr lang="en-GB" sz="3200" baseline="0" dirty="0" smtClean="0">
                          <a:solidFill>
                            <a:schemeClr val="tx1"/>
                          </a:solidFill>
                        </a:rPr>
                        <a:t> in output Layer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 smtClean="0">
                          <a:solidFill>
                            <a:schemeClr val="tx1"/>
                          </a:solidFill>
                        </a:rPr>
                        <a:t>Loss/Cost Function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681">
                <a:tc>
                  <a:txBody>
                    <a:bodyPr/>
                    <a:lstStyle/>
                    <a:p>
                      <a:r>
                        <a:rPr lang="en-GB" sz="3200" dirty="0" smtClean="0">
                          <a:solidFill>
                            <a:schemeClr val="tx1"/>
                          </a:solidFill>
                        </a:rPr>
                        <a:t>Continuous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 smtClean="0">
                          <a:solidFill>
                            <a:schemeClr val="tx1"/>
                          </a:solidFill>
                        </a:rPr>
                        <a:t>Single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 smtClean="0">
                          <a:solidFill>
                            <a:schemeClr val="tx1"/>
                          </a:solidFill>
                        </a:rPr>
                        <a:t>MSE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19150">
                <a:tc>
                  <a:txBody>
                    <a:bodyPr/>
                    <a:lstStyle/>
                    <a:p>
                      <a:r>
                        <a:rPr lang="en-GB" sz="3200" dirty="0" smtClean="0">
                          <a:solidFill>
                            <a:schemeClr val="tx1"/>
                          </a:solidFill>
                        </a:rPr>
                        <a:t>Discrete (2 Categories)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 smtClean="0">
                          <a:solidFill>
                            <a:schemeClr val="tx1"/>
                          </a:solidFill>
                        </a:rPr>
                        <a:t>One or Two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 smtClean="0">
                          <a:solidFill>
                            <a:schemeClr val="tx1"/>
                          </a:solidFill>
                        </a:rPr>
                        <a:t>Binary Cross Entropy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93619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>
                          <a:solidFill>
                            <a:schemeClr val="tx1"/>
                          </a:solidFill>
                        </a:rPr>
                        <a:t>Discrete (&gt;2 Categories)</a:t>
                      </a:r>
                      <a:endParaRPr lang="en-US" sz="3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>
                          <a:solidFill>
                            <a:schemeClr val="tx1"/>
                          </a:solidFill>
                        </a:rPr>
                        <a:t>As many as output categories</a:t>
                      </a:r>
                      <a:endParaRPr lang="en-US" sz="3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 smtClean="0">
                          <a:solidFill>
                            <a:schemeClr val="tx1"/>
                          </a:solidFill>
                        </a:rPr>
                        <a:t>Categorical Cross Entropy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692</Words>
  <Application>Microsoft Office PowerPoint</Application>
  <PresentationFormat>Custom</PresentationFormat>
  <Paragraphs>227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Slide 1</vt:lpstr>
      <vt:lpstr>What we will cover?</vt:lpstr>
      <vt:lpstr>Neurons / Perceptron</vt:lpstr>
      <vt:lpstr>Biological Neurons</vt:lpstr>
      <vt:lpstr>Slide 5</vt:lpstr>
      <vt:lpstr>Perceptron Mathematical Model</vt:lpstr>
      <vt:lpstr>Multiple Perceptron Networks</vt:lpstr>
      <vt:lpstr>Multi-Layered Perceptron Networks</vt:lpstr>
      <vt:lpstr>MLP</vt:lpstr>
      <vt:lpstr>Activation Functions</vt:lpstr>
      <vt:lpstr>Step Function</vt:lpstr>
      <vt:lpstr>Sigmoid Function</vt:lpstr>
      <vt:lpstr>Rectified Linear Unit (ReLU) Function</vt:lpstr>
      <vt:lpstr>Softmax Activation Function</vt:lpstr>
      <vt:lpstr>Activation Function Summary</vt:lpstr>
      <vt:lpstr>Cost Function</vt:lpstr>
      <vt:lpstr>Cross Entropy</vt:lpstr>
      <vt:lpstr>Back-Propagation</vt:lpstr>
      <vt:lpstr>Gradient Descent</vt:lpstr>
      <vt:lpstr>Gradient Descent Algorithm</vt:lpstr>
      <vt:lpstr>Batch Gradient Descent</vt:lpstr>
      <vt:lpstr>Stochastic Gradient Descent</vt:lpstr>
      <vt:lpstr>Mini-Batch Gradient Descent</vt:lpstr>
      <vt:lpstr>Quiz</vt:lpstr>
      <vt:lpstr>Slide 25</vt:lpstr>
      <vt:lpstr>Slide 26</vt:lpstr>
      <vt:lpstr>Slide 27</vt:lpstr>
      <vt:lpstr>Slide 28</vt:lpstr>
      <vt:lpstr>Slide 29</vt:lpstr>
      <vt:lpstr>Cross Entropy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Umang ` Kejriwal</dc:creator>
  <cp:lastModifiedBy>Admin</cp:lastModifiedBy>
  <cp:revision>37</cp:revision>
  <dcterms:created xsi:type="dcterms:W3CDTF">2024-09-03T04:29:54Z</dcterms:created>
  <dcterms:modified xsi:type="dcterms:W3CDTF">2024-09-03T10:31:22Z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2024-09-03T00:00:00Z</vt:filetime>
  </property>
</Properties>
</file>