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312" r:id="rId7"/>
    <p:sldId id="297" r:id="rId8"/>
    <p:sldId id="300" r:id="rId9"/>
    <p:sldId id="324" r:id="rId10"/>
    <p:sldId id="299" r:id="rId11"/>
    <p:sldId id="318" r:id="rId12"/>
    <p:sldId id="319" r:id="rId13"/>
    <p:sldId id="306" r:id="rId14"/>
    <p:sldId id="315" r:id="rId15"/>
    <p:sldId id="310" r:id="rId16"/>
    <p:sldId id="316" r:id="rId17"/>
    <p:sldId id="320" r:id="rId18"/>
    <p:sldId id="322" r:id="rId19"/>
    <p:sldId id="317" r:id="rId20"/>
    <p:sldId id="323" r:id="rId21"/>
    <p:sldId id="309" r:id="rId22"/>
    <p:sldId id="32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2" autoAdjust="0"/>
  </p:normalViewPr>
  <p:slideViewPr>
    <p:cSldViewPr snapToGrid="0">
      <p:cViewPr varScale="1">
        <p:scale>
          <a:sx n="73" d="100"/>
          <a:sy n="73" d="100"/>
        </p:scale>
        <p:origin x="618" y="66"/>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6/17/2020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6/17/2020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smtClean="0"/>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smtClean="0"/>
              <a:t>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smtClean="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www.asrockrack.com/general/productdetail.asp?Model=EPC612D8A" TargetMode="External"/><Relationship Id="rId2" Type="http://schemas.openxmlformats.org/officeDocument/2006/relationships/hyperlink" Target="https://ark.intel.com/products/92981/Intel-Xeon-Processor-E5-2630-v4-25M-Cache-2_20-GHz" TargetMode="Externa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21577"/>
            <a:ext cx="8991600" cy="1239462"/>
          </a:xfrm>
        </p:spPr>
        <p:txBody>
          <a:bodyPr/>
          <a:lstStyle/>
          <a:p>
            <a:r>
              <a:rPr lang="en-US" dirty="0" smtClean="0"/>
              <a:t>ALGORITHMIC  TRADING</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DS13_assignment_03_Shourya_Mehra</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202091" y="4192107"/>
            <a:ext cx="1989909" cy="493775"/>
          </a:xfrm>
          <a:prstGeom prst="rect">
            <a:avLst/>
          </a:prstGeom>
          <a:noFill/>
        </p:spPr>
        <p:txBody>
          <a:bodyPr wrap="square" tIns="108000" bIns="0" rtlCol="0" anchor="ctr">
            <a:spAutoFit/>
          </a:bodyPr>
          <a:lstStyle/>
          <a:p>
            <a:pPr algn="ctr">
              <a:lnSpc>
                <a:spcPts val="1000"/>
              </a:lnSpc>
            </a:pPr>
            <a:r>
              <a:rPr lang="en-US" sz="3600" b="1" spc="-100" dirty="0" smtClean="0">
                <a:solidFill>
                  <a:schemeClr val="tx1">
                    <a:lumMod val="75000"/>
                    <a:lumOff val="25000"/>
                  </a:schemeClr>
                </a:solidFill>
                <a:latin typeface="+mj-lt"/>
              </a:rPr>
              <a:t>PROJECT</a:t>
            </a:r>
          </a:p>
          <a:p>
            <a:pPr algn="ctr">
              <a:lnSpc>
                <a:spcPts val="1000"/>
              </a:lnSpc>
            </a:pPr>
            <a:r>
              <a:rPr lang="en-US" sz="2400" b="1" i="0" spc="-100" baseline="0" dirty="0" smtClean="0">
                <a:solidFill>
                  <a:schemeClr val="tx1">
                    <a:lumMod val="75000"/>
                    <a:lumOff val="25000"/>
                  </a:schemeClr>
                </a:solidFill>
                <a:latin typeface="+mj-lt"/>
              </a:rPr>
              <a:t> </a:t>
            </a:r>
            <a:br>
              <a:rPr lang="en-US" sz="2400" b="1" i="0" spc="-100" baseline="0" dirty="0" smtClean="0">
                <a:solidFill>
                  <a:schemeClr val="tx1">
                    <a:lumMod val="75000"/>
                    <a:lumOff val="25000"/>
                  </a:schemeClr>
                </a:solidFill>
                <a:latin typeface="+mj-lt"/>
              </a:rPr>
            </a:br>
            <a:endParaRPr lang="en-US" b="0" i="0" spc="140" baseline="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32000" y="432000"/>
            <a:ext cx="5145840" cy="432000"/>
          </a:xfrm>
        </p:spPr>
        <p:txBody>
          <a:bodyPr/>
          <a:lstStyle/>
          <a:p>
            <a:r>
              <a:rPr lang="en-US" dirty="0"/>
              <a:t>Data Modeling and Evaluation</a:t>
            </a:r>
            <a:endParaRPr lang="en-IN" dirty="0"/>
          </a:p>
        </p:txBody>
      </p:sp>
      <p:sp>
        <p:nvSpPr>
          <p:cNvPr id="58" name="Text Placeholder 2">
            <a:extLst>
              <a:ext uri="{FF2B5EF4-FFF2-40B4-BE49-F238E27FC236}">
                <a16:creationId xmlns:a16="http://schemas.microsoft.com/office/drawing/2014/main" id="{611DC577-0A95-47D0-95D9-5F8DA763D46B}"/>
              </a:ext>
            </a:extLst>
          </p:cNvPr>
          <p:cNvSpPr txBox="1">
            <a:spLocks/>
          </p:cNvSpPr>
          <p:nvPr/>
        </p:nvSpPr>
        <p:spPr>
          <a:xfrm>
            <a:off x="300446" y="1138320"/>
            <a:ext cx="11328200" cy="5481242"/>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800" dirty="0" smtClean="0"/>
              <a:t>Fetch data from yahoo finance</a:t>
            </a:r>
          </a:p>
          <a:p>
            <a:pPr marL="457200" indent="-457200" algn="l">
              <a:buFont typeface="Arial" panose="020B0604020202020204" pitchFamily="34" charset="0"/>
              <a:buChar char="•"/>
            </a:pPr>
            <a:r>
              <a:rPr lang="en-US" sz="2800" dirty="0" smtClean="0"/>
              <a:t>Preprocess data</a:t>
            </a:r>
          </a:p>
          <a:p>
            <a:pPr marL="457200" indent="-457200" algn="l">
              <a:buFont typeface="Arial" panose="020B0604020202020204" pitchFamily="34" charset="0"/>
              <a:buChar char="•"/>
            </a:pPr>
            <a:r>
              <a:rPr lang="en-US" sz="2800" dirty="0" smtClean="0"/>
              <a:t>Create ML model</a:t>
            </a:r>
          </a:p>
          <a:p>
            <a:pPr marL="457200" indent="-457200" algn="l">
              <a:buFont typeface="Arial" panose="020B0604020202020204" pitchFamily="34" charset="0"/>
              <a:buChar char="•"/>
            </a:pPr>
            <a:r>
              <a:rPr lang="en-US" sz="2800" dirty="0" smtClean="0"/>
              <a:t>Evaluating the prediction</a:t>
            </a:r>
          </a:p>
          <a:p>
            <a:pPr marL="457200" indent="-457200" algn="l">
              <a:buFont typeface="Arial" panose="020B0604020202020204" pitchFamily="34" charset="0"/>
              <a:buChar char="•"/>
            </a:pPr>
            <a:r>
              <a:rPr lang="en-US" sz="2800" dirty="0" smtClean="0"/>
              <a:t>Model tuning</a:t>
            </a:r>
          </a:p>
          <a:p>
            <a:pPr marL="457200" indent="-457200" algn="l">
              <a:buFont typeface="Arial" panose="020B0604020202020204" pitchFamily="34" charset="0"/>
              <a:buChar char="•"/>
            </a:pPr>
            <a:r>
              <a:rPr lang="en-US" sz="2800" dirty="0" smtClean="0"/>
              <a:t>Create final python API using ML </a:t>
            </a:r>
          </a:p>
          <a:p>
            <a:pPr lvl="1"/>
            <a:r>
              <a:rPr lang="en-US" sz="2600" dirty="0" smtClean="0">
                <a:solidFill>
                  <a:schemeClr val="bg1"/>
                </a:solidFill>
              </a:rPr>
              <a:t>   model library</a:t>
            </a:r>
          </a:p>
          <a:p>
            <a:pPr marL="457200" indent="-457200" algn="l">
              <a:buFont typeface="Arial" panose="020B0604020202020204" pitchFamily="34" charset="0"/>
              <a:buChar char="•"/>
            </a:pPr>
            <a:endParaRPr lang="en-US" sz="2800" dirty="0" smtClean="0"/>
          </a:p>
        </p:txBody>
      </p:sp>
      <p:sp>
        <p:nvSpPr>
          <p:cNvPr id="83" name="Rounded Rectangle 82"/>
          <p:cNvSpPr/>
          <p:nvPr/>
        </p:nvSpPr>
        <p:spPr>
          <a:xfrm>
            <a:off x="300445" y="432000"/>
            <a:ext cx="4990011"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2">
                  <a:lumMod val="50000"/>
                </a:schemeClr>
              </a:solidFill>
            </a:endParaRPr>
          </a:p>
        </p:txBody>
      </p:sp>
      <p:sp>
        <p:nvSpPr>
          <p:cNvPr id="84" name="Rectangle 83">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300445" y="943748"/>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8" name="Flowchart: Magnetic Disk 17"/>
          <p:cNvSpPr/>
          <p:nvPr/>
        </p:nvSpPr>
        <p:spPr>
          <a:xfrm>
            <a:off x="7707086" y="1293223"/>
            <a:ext cx="3331028" cy="522514"/>
          </a:xfrm>
          <a:prstGeom prst="flowChartMagneticDisk">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Data Base</a:t>
            </a:r>
            <a:endParaRPr lang="en-IN" dirty="0"/>
          </a:p>
        </p:txBody>
      </p:sp>
      <p:sp>
        <p:nvSpPr>
          <p:cNvPr id="86" name="Rounded Rectangle 85"/>
          <p:cNvSpPr/>
          <p:nvPr/>
        </p:nvSpPr>
        <p:spPr>
          <a:xfrm>
            <a:off x="7707086" y="2142309"/>
            <a:ext cx="3331028" cy="39188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Data pre-processing</a:t>
            </a:r>
          </a:p>
        </p:txBody>
      </p:sp>
      <p:sp>
        <p:nvSpPr>
          <p:cNvPr id="90" name="Rounded Rectangle 89"/>
          <p:cNvSpPr/>
          <p:nvPr/>
        </p:nvSpPr>
        <p:spPr>
          <a:xfrm>
            <a:off x="7713617" y="2877202"/>
            <a:ext cx="3331028" cy="39188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t>ML Model</a:t>
            </a:r>
            <a:endParaRPr lang="en-IN" dirty="0"/>
          </a:p>
        </p:txBody>
      </p:sp>
      <p:sp>
        <p:nvSpPr>
          <p:cNvPr id="91" name="Rounded Rectangle 90"/>
          <p:cNvSpPr/>
          <p:nvPr/>
        </p:nvSpPr>
        <p:spPr>
          <a:xfrm>
            <a:off x="7713617" y="3597779"/>
            <a:ext cx="3331028" cy="39188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t>Evaluate Prediction</a:t>
            </a:r>
            <a:endParaRPr lang="en-IN" dirty="0"/>
          </a:p>
        </p:txBody>
      </p:sp>
      <p:sp>
        <p:nvSpPr>
          <p:cNvPr id="92" name="Rounded Rectangle 91"/>
          <p:cNvSpPr/>
          <p:nvPr/>
        </p:nvSpPr>
        <p:spPr>
          <a:xfrm>
            <a:off x="7713617" y="4316236"/>
            <a:ext cx="3331028" cy="39188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t>Tuning</a:t>
            </a:r>
            <a:endParaRPr lang="en-IN" dirty="0"/>
          </a:p>
        </p:txBody>
      </p:sp>
      <p:sp>
        <p:nvSpPr>
          <p:cNvPr id="93" name="Rounded Rectangle 92"/>
          <p:cNvSpPr/>
          <p:nvPr/>
        </p:nvSpPr>
        <p:spPr>
          <a:xfrm>
            <a:off x="7707086" y="5034693"/>
            <a:ext cx="3331028" cy="39188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t>Model Library</a:t>
            </a:r>
            <a:endParaRPr lang="en-IN" dirty="0"/>
          </a:p>
        </p:txBody>
      </p:sp>
      <p:cxnSp>
        <p:nvCxnSpPr>
          <p:cNvPr id="95" name="Straight Arrow Connector 94"/>
          <p:cNvCxnSpPr/>
          <p:nvPr/>
        </p:nvCxnSpPr>
        <p:spPr>
          <a:xfrm>
            <a:off x="9372600" y="1815737"/>
            <a:ext cx="0" cy="3265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Straight Arrow Connector 95"/>
          <p:cNvCxnSpPr/>
          <p:nvPr/>
        </p:nvCxnSpPr>
        <p:spPr>
          <a:xfrm>
            <a:off x="9372600" y="2534194"/>
            <a:ext cx="0" cy="3265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Straight Arrow Connector 96"/>
          <p:cNvCxnSpPr/>
          <p:nvPr/>
        </p:nvCxnSpPr>
        <p:spPr>
          <a:xfrm>
            <a:off x="9372600" y="3269087"/>
            <a:ext cx="0" cy="3265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Straight Arrow Connector 97"/>
          <p:cNvCxnSpPr/>
          <p:nvPr/>
        </p:nvCxnSpPr>
        <p:spPr>
          <a:xfrm>
            <a:off x="9379131" y="3989664"/>
            <a:ext cx="0" cy="3265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Straight Arrow Connector 98"/>
          <p:cNvCxnSpPr/>
          <p:nvPr/>
        </p:nvCxnSpPr>
        <p:spPr>
          <a:xfrm>
            <a:off x="9379131" y="4708121"/>
            <a:ext cx="0" cy="3265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2763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11</a:t>
            </a:fld>
            <a:endParaRPr lang="en-US" noProof="0" dirty="0"/>
          </a:p>
        </p:txBody>
      </p:sp>
      <p:sp>
        <p:nvSpPr>
          <p:cNvPr id="6" name="Rounded Rectangle 5"/>
          <p:cNvSpPr/>
          <p:nvPr/>
        </p:nvSpPr>
        <p:spPr>
          <a:xfrm>
            <a:off x="300446" y="432000"/>
            <a:ext cx="4180114"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2">
                  <a:lumMod val="50000"/>
                </a:schemeClr>
              </a:solidFill>
            </a:endParaRPr>
          </a:p>
        </p:txBody>
      </p:sp>
      <p:sp>
        <p:nvSpPr>
          <p:cNvPr id="7" name="Rectangle 6"/>
          <p:cNvSpPr/>
          <p:nvPr/>
        </p:nvSpPr>
        <p:spPr>
          <a:xfrm>
            <a:off x="300446" y="1003334"/>
            <a:ext cx="10097588" cy="646331"/>
          </a:xfrm>
          <a:prstGeom prst="rect">
            <a:avLst/>
          </a:prstGeom>
        </p:spPr>
        <p:txBody>
          <a:bodyPr wrap="square">
            <a:spAutoFit/>
          </a:bodyPr>
          <a:lstStyle/>
          <a:p>
            <a:r>
              <a:rPr lang="en-US" dirty="0"/>
              <a:t>Data Model </a:t>
            </a:r>
            <a:r>
              <a:rPr lang="en-US" dirty="0" smtClean="0"/>
              <a:t>Deployment means after completing the machine learning model deploy model to customer.</a:t>
            </a:r>
            <a:endParaRPr lang="en-US" dirty="0"/>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Data Model Deployment</a:t>
            </a:r>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300446" y="1592253"/>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
            <a:extLst>
              <a:ext uri="{FF2B5EF4-FFF2-40B4-BE49-F238E27FC236}">
                <a16:creationId xmlns:a16="http://schemas.microsoft.com/office/drawing/2014/main" id="{611DC577-0A95-47D0-95D9-5F8DA763D46B}"/>
              </a:ext>
            </a:extLst>
          </p:cNvPr>
          <p:cNvSpPr txBox="1">
            <a:spLocks/>
          </p:cNvSpPr>
          <p:nvPr/>
        </p:nvSpPr>
        <p:spPr>
          <a:xfrm>
            <a:off x="300446" y="1788999"/>
            <a:ext cx="11328200" cy="4706863"/>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mj-lt"/>
              <a:buAutoNum type="arabicPeriod"/>
            </a:pPr>
            <a:r>
              <a:rPr lang="en-IN" sz="2400" dirty="0"/>
              <a:t>After complete machine learning model save that model</a:t>
            </a:r>
          </a:p>
          <a:p>
            <a:pPr marL="342900" indent="-342900" algn="l">
              <a:buFont typeface="+mj-lt"/>
              <a:buAutoNum type="arabicPeriod"/>
            </a:pPr>
            <a:endParaRPr lang="en-IN" sz="2400" dirty="0"/>
          </a:p>
          <a:p>
            <a:pPr marL="342900" indent="-342900" algn="l">
              <a:buFont typeface="+mj-lt"/>
              <a:buAutoNum type="arabicPeriod"/>
            </a:pPr>
            <a:r>
              <a:rPr lang="en-IN" sz="2400" dirty="0"/>
              <a:t>Create API to integrate with flask framework</a:t>
            </a:r>
          </a:p>
          <a:p>
            <a:pPr marL="342900" indent="-342900" algn="l">
              <a:buFont typeface="+mj-lt"/>
              <a:buAutoNum type="arabicPeriod"/>
            </a:pPr>
            <a:endParaRPr lang="en-US" sz="2400" dirty="0"/>
          </a:p>
          <a:p>
            <a:pPr marL="342900" indent="-342900" algn="l">
              <a:buFont typeface="+mj-lt"/>
              <a:buAutoNum type="arabicPeriod"/>
            </a:pPr>
            <a:r>
              <a:rPr lang="en-US" sz="2400" dirty="0"/>
              <a:t>Create web interface</a:t>
            </a:r>
            <a:endParaRPr lang="en-IN" sz="2400" dirty="0"/>
          </a:p>
          <a:p>
            <a:pPr marL="342900" indent="-342900" algn="l">
              <a:buFont typeface="+mj-lt"/>
              <a:buAutoNum type="arabicPeriod"/>
            </a:pPr>
            <a:endParaRPr lang="en-US" sz="2400" dirty="0"/>
          </a:p>
          <a:p>
            <a:pPr marL="342900" indent="-342900" algn="l">
              <a:buFont typeface="+mj-lt"/>
              <a:buAutoNum type="arabicPeriod"/>
            </a:pPr>
            <a:r>
              <a:rPr lang="en-US" sz="2400" dirty="0"/>
              <a:t>Test the model performance in the deployment environment</a:t>
            </a:r>
          </a:p>
          <a:p>
            <a:pPr marL="342900" indent="-342900" algn="l">
              <a:buFont typeface="+mj-lt"/>
              <a:buAutoNum type="arabicPeriod"/>
            </a:pPr>
            <a:endParaRPr lang="en-US" sz="2400" dirty="0"/>
          </a:p>
          <a:p>
            <a:pPr marL="342900" indent="-342900" algn="l">
              <a:buFont typeface="+mj-lt"/>
              <a:buAutoNum type="arabicPeriod"/>
            </a:pPr>
            <a:r>
              <a:rPr lang="en-US" sz="2400" dirty="0"/>
              <a:t>Follow CI/CD (</a:t>
            </a:r>
            <a:r>
              <a:rPr lang="en-IN" sz="2400" dirty="0"/>
              <a:t>continuous integration/ continuous deployment</a:t>
            </a:r>
            <a:r>
              <a:rPr lang="en-US" sz="2400" dirty="0"/>
              <a:t>) process for deployment</a:t>
            </a:r>
          </a:p>
        </p:txBody>
      </p:sp>
    </p:spTree>
    <p:extLst>
      <p:ext uri="{BB962C8B-B14F-4D97-AF65-F5344CB8AC3E}">
        <p14:creationId xmlns:p14="http://schemas.microsoft.com/office/powerpoint/2010/main" val="2612225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12</a:t>
            </a:fld>
            <a:endParaRPr lang="en-US" noProof="0" dirty="0"/>
          </a:p>
        </p:txBody>
      </p:sp>
      <p:sp>
        <p:nvSpPr>
          <p:cNvPr id="6" name="Rounded Rectangle 5"/>
          <p:cNvSpPr/>
          <p:nvPr/>
        </p:nvSpPr>
        <p:spPr>
          <a:xfrm>
            <a:off x="300446" y="432000"/>
            <a:ext cx="3749040"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2">
                  <a:lumMod val="50000"/>
                </a:schemeClr>
              </a:solidFill>
            </a:endParaRPr>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Data Model Operation</a:t>
            </a:r>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800" y="1041992"/>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
            <a:extLst>
              <a:ext uri="{FF2B5EF4-FFF2-40B4-BE49-F238E27FC236}">
                <a16:creationId xmlns:a16="http://schemas.microsoft.com/office/drawing/2014/main" id="{611DC577-0A95-47D0-95D9-5F8DA763D46B}"/>
              </a:ext>
            </a:extLst>
          </p:cNvPr>
          <p:cNvSpPr txBox="1">
            <a:spLocks/>
          </p:cNvSpPr>
          <p:nvPr/>
        </p:nvSpPr>
        <p:spPr>
          <a:xfrm>
            <a:off x="427670" y="1334808"/>
            <a:ext cx="11328200" cy="4706863"/>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dirty="0" smtClean="0"/>
              <a:t>Operation is perform by fetch live data from YAHOO FINANCE and apply some operations then give that data to model library and pass predicted result to python API.</a:t>
            </a:r>
          </a:p>
          <a:p>
            <a:pPr algn="l"/>
            <a:r>
              <a:rPr lang="en-IN" dirty="0" smtClean="0"/>
              <a:t>This </a:t>
            </a:r>
            <a:r>
              <a:rPr lang="en-IN" dirty="0"/>
              <a:t>model have </a:t>
            </a:r>
            <a:r>
              <a:rPr lang="en-IN" dirty="0" smtClean="0"/>
              <a:t>some fields:						   Fetch multiple data</a:t>
            </a:r>
            <a:endParaRPr lang="en-IN" dirty="0"/>
          </a:p>
          <a:p>
            <a:pPr marL="742950" lvl="1" indent="-285750">
              <a:buFont typeface="Arial" panose="020B0604020202020204" pitchFamily="34" charset="0"/>
              <a:buChar char="•"/>
            </a:pPr>
            <a:r>
              <a:rPr lang="en-IN" b="1" dirty="0" err="1">
                <a:solidFill>
                  <a:schemeClr val="bg1"/>
                </a:solidFill>
              </a:rPr>
              <a:t>Hang_Seng_AdjClose</a:t>
            </a:r>
            <a:endParaRPr lang="en-IN" b="1" dirty="0">
              <a:solidFill>
                <a:schemeClr val="bg1"/>
              </a:solidFill>
            </a:endParaRPr>
          </a:p>
          <a:p>
            <a:pPr marL="742950" lvl="1" indent="-285750">
              <a:buFont typeface="Arial" panose="020B0604020202020204" pitchFamily="34" charset="0"/>
              <a:buChar char="•"/>
            </a:pPr>
            <a:r>
              <a:rPr lang="en-IN" b="1" dirty="0" err="1">
                <a:solidFill>
                  <a:schemeClr val="bg1"/>
                </a:solidFill>
              </a:rPr>
              <a:t>Hang_Seng_Open</a:t>
            </a:r>
            <a:endParaRPr lang="en-IN" b="1" dirty="0">
              <a:solidFill>
                <a:schemeClr val="bg1"/>
              </a:solidFill>
            </a:endParaRPr>
          </a:p>
          <a:p>
            <a:pPr marL="742950" lvl="1" indent="-285750">
              <a:buFont typeface="Arial" panose="020B0604020202020204" pitchFamily="34" charset="0"/>
              <a:buChar char="•"/>
            </a:pPr>
            <a:r>
              <a:rPr lang="en-IN" b="1" dirty="0" err="1">
                <a:solidFill>
                  <a:schemeClr val="bg1"/>
                </a:solidFill>
              </a:rPr>
              <a:t>NASDAQ_AdjClose</a:t>
            </a:r>
            <a:endParaRPr lang="en-IN" b="1" dirty="0">
              <a:solidFill>
                <a:schemeClr val="bg1"/>
              </a:solidFill>
            </a:endParaRPr>
          </a:p>
          <a:p>
            <a:pPr marL="742950" lvl="1" indent="-285750">
              <a:buFont typeface="Arial" panose="020B0604020202020204" pitchFamily="34" charset="0"/>
              <a:buChar char="•"/>
            </a:pPr>
            <a:r>
              <a:rPr lang="en-IN" b="1" dirty="0">
                <a:solidFill>
                  <a:schemeClr val="bg1"/>
                </a:solidFill>
              </a:rPr>
              <a:t>Nikkei_225_AdjClose</a:t>
            </a:r>
          </a:p>
          <a:p>
            <a:pPr marL="742950" lvl="1" indent="-285750">
              <a:buFont typeface="Arial" panose="020B0604020202020204" pitchFamily="34" charset="0"/>
              <a:buChar char="•"/>
            </a:pPr>
            <a:r>
              <a:rPr lang="en-IN" b="1" dirty="0">
                <a:solidFill>
                  <a:schemeClr val="bg1"/>
                </a:solidFill>
              </a:rPr>
              <a:t>Nikkei_225_Open</a:t>
            </a:r>
          </a:p>
          <a:p>
            <a:pPr marL="742950" lvl="1" indent="-285750">
              <a:buFont typeface="Arial" panose="020B0604020202020204" pitchFamily="34" charset="0"/>
              <a:buChar char="•"/>
            </a:pPr>
            <a:r>
              <a:rPr lang="en-IN" b="1" dirty="0">
                <a:solidFill>
                  <a:schemeClr val="bg1"/>
                </a:solidFill>
              </a:rPr>
              <a:t>NIFTY_50_AdjClose</a:t>
            </a:r>
          </a:p>
          <a:p>
            <a:pPr marL="742950" lvl="1" indent="-285750">
              <a:buFont typeface="Arial" panose="020B0604020202020204" pitchFamily="34" charset="0"/>
              <a:buChar char="•"/>
            </a:pPr>
            <a:r>
              <a:rPr lang="en-IN" b="1" dirty="0">
                <a:solidFill>
                  <a:schemeClr val="bg1"/>
                </a:solidFill>
              </a:rPr>
              <a:t>NIFTY_50_Open</a:t>
            </a:r>
          </a:p>
          <a:p>
            <a:pPr marL="742950" lvl="1" indent="-285750">
              <a:buFont typeface="Arial" panose="020B0604020202020204" pitchFamily="34" charset="0"/>
              <a:buChar char="•"/>
            </a:pPr>
            <a:r>
              <a:rPr lang="en-IN" b="1" dirty="0" err="1" smtClean="0">
                <a:solidFill>
                  <a:schemeClr val="bg1"/>
                </a:solidFill>
              </a:rPr>
              <a:t>Escort_AdjClose</a:t>
            </a:r>
            <a:endParaRPr lang="en-IN" b="1" dirty="0" smtClean="0">
              <a:solidFill>
                <a:schemeClr val="bg1"/>
              </a:solidFill>
            </a:endParaRPr>
          </a:p>
          <a:p>
            <a:pPr marL="742950" lvl="1" indent="-285750">
              <a:buFont typeface="Arial" panose="020B0604020202020204" pitchFamily="34" charset="0"/>
              <a:buChar char="•"/>
            </a:pPr>
            <a:r>
              <a:rPr lang="en-IN" b="1" dirty="0" smtClean="0">
                <a:solidFill>
                  <a:schemeClr val="bg1"/>
                </a:solidFill>
              </a:rPr>
              <a:t>ORACLE</a:t>
            </a:r>
            <a:endParaRPr lang="en-IN" b="1" dirty="0">
              <a:solidFill>
                <a:schemeClr val="bg1"/>
              </a:solidFill>
            </a:endParaRPr>
          </a:p>
          <a:p>
            <a:pPr marL="742950" lvl="1" indent="-285750">
              <a:buFont typeface="Arial" panose="020B0604020202020204" pitchFamily="34" charset="0"/>
              <a:buChar char="•"/>
            </a:pPr>
            <a:r>
              <a:rPr lang="en-IN" b="1" dirty="0" smtClean="0">
                <a:solidFill>
                  <a:schemeClr val="bg1"/>
                </a:solidFill>
              </a:rPr>
              <a:t>ETC.</a:t>
            </a:r>
            <a:endParaRPr lang="en-IN" b="1" dirty="0"/>
          </a:p>
          <a:p>
            <a:pPr algn="l"/>
            <a:r>
              <a:rPr lang="en-IN" b="1" dirty="0"/>
              <a:t>We need these values of past day to predict future day  price.</a:t>
            </a:r>
          </a:p>
        </p:txBody>
      </p:sp>
      <p:sp>
        <p:nvSpPr>
          <p:cNvPr id="2" name="Flowchart: Magnetic Disk 1"/>
          <p:cNvSpPr/>
          <p:nvPr/>
        </p:nvSpPr>
        <p:spPr>
          <a:xfrm>
            <a:off x="5944300" y="2299063"/>
            <a:ext cx="1998618" cy="640080"/>
          </a:xfrm>
          <a:prstGeom prst="flowChartMagneticDisk">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Database</a:t>
            </a:r>
            <a:endParaRPr lang="en-IN" dirty="0"/>
          </a:p>
        </p:txBody>
      </p:sp>
      <p:sp>
        <p:nvSpPr>
          <p:cNvPr id="4" name="Flowchart: Magnetic Disk 3"/>
          <p:cNvSpPr/>
          <p:nvPr/>
        </p:nvSpPr>
        <p:spPr>
          <a:xfrm>
            <a:off x="10193106" y="2103120"/>
            <a:ext cx="1123405" cy="1031966"/>
          </a:xfrm>
          <a:prstGeom prst="flowChartMagneticDisk">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Database</a:t>
            </a:r>
            <a:endParaRPr lang="en-IN" dirty="0"/>
          </a:p>
        </p:txBody>
      </p:sp>
      <p:cxnSp>
        <p:nvCxnSpPr>
          <p:cNvPr id="7" name="Straight Arrow Connector 6"/>
          <p:cNvCxnSpPr/>
          <p:nvPr/>
        </p:nvCxnSpPr>
        <p:spPr>
          <a:xfrm>
            <a:off x="8138160" y="2619103"/>
            <a:ext cx="19463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a:off x="10763794" y="3200400"/>
            <a:ext cx="0" cy="6400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ounded Rectangle 18"/>
          <p:cNvSpPr/>
          <p:nvPr/>
        </p:nvSpPr>
        <p:spPr>
          <a:xfrm>
            <a:off x="10084526" y="3903398"/>
            <a:ext cx="1423851" cy="47026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Processing</a:t>
            </a:r>
            <a:endParaRPr lang="en-IN" dirty="0"/>
          </a:p>
        </p:txBody>
      </p:sp>
      <p:sp>
        <p:nvSpPr>
          <p:cNvPr id="21" name="Rounded Rectangle 20"/>
          <p:cNvSpPr/>
          <p:nvPr/>
        </p:nvSpPr>
        <p:spPr>
          <a:xfrm>
            <a:off x="10084526" y="5074262"/>
            <a:ext cx="1423851" cy="49638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Model Library</a:t>
            </a:r>
            <a:endParaRPr lang="en-IN" dirty="0"/>
          </a:p>
        </p:txBody>
      </p:sp>
      <p:sp>
        <p:nvSpPr>
          <p:cNvPr id="22" name="Rounded Rectangle 21"/>
          <p:cNvSpPr/>
          <p:nvPr/>
        </p:nvSpPr>
        <p:spPr>
          <a:xfrm>
            <a:off x="7942918" y="5074262"/>
            <a:ext cx="1423851" cy="49638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Python API</a:t>
            </a:r>
            <a:endParaRPr lang="en-IN" dirty="0"/>
          </a:p>
        </p:txBody>
      </p:sp>
      <p:cxnSp>
        <p:nvCxnSpPr>
          <p:cNvPr id="24" name="Straight Arrow Connector 23"/>
          <p:cNvCxnSpPr/>
          <p:nvPr/>
        </p:nvCxnSpPr>
        <p:spPr>
          <a:xfrm flipH="1">
            <a:off x="10796451" y="4481100"/>
            <a:ext cx="6531" cy="4857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9470571" y="5322456"/>
            <a:ext cx="49709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1934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13</a:t>
            </a:fld>
            <a:endParaRPr lang="en-US" noProof="0" dirty="0"/>
          </a:p>
        </p:txBody>
      </p:sp>
      <p:sp>
        <p:nvSpPr>
          <p:cNvPr id="6" name="Rounded Rectangle 5"/>
          <p:cNvSpPr/>
          <p:nvPr/>
        </p:nvSpPr>
        <p:spPr>
          <a:xfrm>
            <a:off x="300445" y="432000"/>
            <a:ext cx="5042263"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2">
                  <a:lumMod val="50000"/>
                </a:schemeClr>
              </a:solidFill>
            </a:endParaRPr>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IN" dirty="0" smtClean="0"/>
              <a:t>DATA </a:t>
            </a:r>
            <a:r>
              <a:rPr lang="en-IN" dirty="0"/>
              <a:t>MODEL OPTIMIZATION</a:t>
            </a:r>
            <a:endParaRPr lang="en-US" dirty="0"/>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300445" y="943540"/>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00445" y="1286684"/>
            <a:ext cx="11730445" cy="369332"/>
          </a:xfrm>
          <a:prstGeom prst="rect">
            <a:avLst/>
          </a:prstGeom>
          <a:noFill/>
        </p:spPr>
        <p:txBody>
          <a:bodyPr wrap="square" rtlCol="0">
            <a:spAutoFit/>
          </a:bodyPr>
          <a:lstStyle/>
          <a:p>
            <a:pPr marL="342900" indent="-342900">
              <a:buFont typeface="+mj-lt"/>
              <a:buAutoNum type="arabicPeriod"/>
            </a:pPr>
            <a:endParaRPr lang="en-US" dirty="0"/>
          </a:p>
        </p:txBody>
      </p:sp>
      <p:sp>
        <p:nvSpPr>
          <p:cNvPr id="9" name="Text Placeholder 2">
            <a:extLst>
              <a:ext uri="{FF2B5EF4-FFF2-40B4-BE49-F238E27FC236}">
                <a16:creationId xmlns:a16="http://schemas.microsoft.com/office/drawing/2014/main" id="{611DC577-0A95-47D0-95D9-5F8DA763D46B}"/>
              </a:ext>
            </a:extLst>
          </p:cNvPr>
          <p:cNvSpPr txBox="1">
            <a:spLocks/>
          </p:cNvSpPr>
          <p:nvPr/>
        </p:nvSpPr>
        <p:spPr>
          <a:xfrm>
            <a:off x="300445" y="1137904"/>
            <a:ext cx="11328200" cy="5233446"/>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mj-lt"/>
              <a:buAutoNum type="arabicPeriod"/>
            </a:pPr>
            <a:r>
              <a:rPr lang="en-IN" dirty="0"/>
              <a:t>Improve the performance of </a:t>
            </a:r>
            <a:r>
              <a:rPr lang="en-IN" dirty="0" smtClean="0"/>
              <a:t>model by optimizing algorithm</a:t>
            </a:r>
          </a:p>
          <a:p>
            <a:pPr lvl="1"/>
            <a:r>
              <a:rPr lang="en-IN" sz="1800" dirty="0" smtClean="0">
                <a:solidFill>
                  <a:schemeClr val="bg1"/>
                </a:solidFill>
              </a:rPr>
              <a:t>Model optimizing done by hyper parameter </a:t>
            </a:r>
            <a:r>
              <a:rPr lang="en-IN" sz="1800" dirty="0" err="1" smtClean="0">
                <a:solidFill>
                  <a:schemeClr val="bg1"/>
                </a:solidFill>
              </a:rPr>
              <a:t>tunning</a:t>
            </a:r>
            <a:r>
              <a:rPr lang="en-IN" sz="1800" dirty="0" smtClean="0">
                <a:solidFill>
                  <a:schemeClr val="bg1"/>
                </a:solidFill>
              </a:rPr>
              <a:t>:</a:t>
            </a:r>
          </a:p>
          <a:p>
            <a:pPr marL="885825" lvl="2" indent="-342900">
              <a:buFont typeface="Arial" panose="020B0604020202020204" pitchFamily="34" charset="0"/>
              <a:buChar char="•"/>
            </a:pPr>
            <a:r>
              <a:rPr lang="en-IN" sz="1800" dirty="0" err="1">
                <a:solidFill>
                  <a:schemeClr val="bg1"/>
                </a:solidFill>
              </a:rPr>
              <a:t>learning_rate</a:t>
            </a:r>
            <a:endParaRPr lang="en-IN" sz="1800" dirty="0">
              <a:solidFill>
                <a:schemeClr val="bg1"/>
              </a:solidFill>
            </a:endParaRPr>
          </a:p>
          <a:p>
            <a:pPr marL="885825" lvl="2" indent="-342900">
              <a:buFont typeface="Arial" panose="020B0604020202020204" pitchFamily="34" charset="0"/>
              <a:buChar char="•"/>
            </a:pPr>
            <a:r>
              <a:rPr lang="en-IN" sz="1800" dirty="0" err="1" smtClean="0">
                <a:solidFill>
                  <a:schemeClr val="bg1"/>
                </a:solidFill>
              </a:rPr>
              <a:t>max_depths</a:t>
            </a:r>
            <a:endParaRPr lang="en-IN" sz="1800" dirty="0" smtClean="0">
              <a:solidFill>
                <a:schemeClr val="bg1"/>
              </a:solidFill>
            </a:endParaRPr>
          </a:p>
          <a:p>
            <a:pPr marL="885825" lvl="2" indent="-342900">
              <a:buFont typeface="Arial" panose="020B0604020202020204" pitchFamily="34" charset="0"/>
              <a:buChar char="•"/>
            </a:pPr>
            <a:r>
              <a:rPr lang="en-IN" sz="1800" dirty="0" err="1" smtClean="0">
                <a:solidFill>
                  <a:schemeClr val="bg1"/>
                </a:solidFill>
              </a:rPr>
              <a:t>n_estimators</a:t>
            </a:r>
            <a:endParaRPr lang="en-IN" sz="1800" dirty="0" smtClean="0">
              <a:solidFill>
                <a:schemeClr val="bg1"/>
              </a:solidFill>
            </a:endParaRPr>
          </a:p>
          <a:p>
            <a:pPr marL="885825" lvl="2" indent="-342900">
              <a:buFont typeface="Arial" panose="020B0604020202020204" pitchFamily="34" charset="0"/>
              <a:buChar char="•"/>
            </a:pPr>
            <a:r>
              <a:rPr lang="en-IN" sz="1800" dirty="0" err="1" smtClean="0">
                <a:solidFill>
                  <a:schemeClr val="bg1"/>
                </a:solidFill>
              </a:rPr>
              <a:t>n_jobs</a:t>
            </a:r>
            <a:endParaRPr lang="en-IN" sz="1800" dirty="0" smtClean="0">
              <a:solidFill>
                <a:schemeClr val="bg1"/>
              </a:solidFill>
            </a:endParaRPr>
          </a:p>
          <a:p>
            <a:pPr marL="885825" lvl="2" indent="-342900">
              <a:buFont typeface="Arial" panose="020B0604020202020204" pitchFamily="34" charset="0"/>
              <a:buChar char="•"/>
            </a:pPr>
            <a:endParaRPr lang="en-IN" sz="1800" dirty="0"/>
          </a:p>
          <a:p>
            <a:pPr marL="342900" indent="-342900" algn="l">
              <a:buFont typeface="+mj-lt"/>
              <a:buAutoNum type="arabicPeriod"/>
            </a:pPr>
            <a:r>
              <a:rPr lang="en-IN" dirty="0"/>
              <a:t>Follow the CI/CD process for deployment </a:t>
            </a:r>
            <a:r>
              <a:rPr lang="en-IN" dirty="0" smtClean="0"/>
              <a:t>updates</a:t>
            </a:r>
          </a:p>
          <a:p>
            <a:pPr algn="l"/>
            <a:r>
              <a:rPr lang="en-IN" b="1" dirty="0"/>
              <a:t>CI</a:t>
            </a:r>
            <a:r>
              <a:rPr lang="en-IN" dirty="0"/>
              <a:t>/</a:t>
            </a:r>
            <a:r>
              <a:rPr lang="en-IN" b="1" dirty="0"/>
              <a:t>CD</a:t>
            </a:r>
            <a:r>
              <a:rPr lang="en-IN" dirty="0"/>
              <a:t> is a method to frequently deliver apps to customers </a:t>
            </a:r>
            <a:endParaRPr lang="en-IN" dirty="0" smtClean="0"/>
          </a:p>
          <a:p>
            <a:pPr algn="l"/>
            <a:r>
              <a:rPr lang="en-IN" dirty="0" smtClean="0"/>
              <a:t>by </a:t>
            </a:r>
            <a:r>
              <a:rPr lang="en-IN" dirty="0"/>
              <a:t>introducing automation into the stages of app </a:t>
            </a:r>
            <a:endParaRPr lang="en-IN" dirty="0" smtClean="0"/>
          </a:p>
          <a:p>
            <a:pPr algn="l"/>
            <a:r>
              <a:rPr lang="en-IN" dirty="0" smtClean="0"/>
              <a:t>development.</a:t>
            </a:r>
          </a:p>
          <a:p>
            <a:pPr algn="l"/>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000" y="1884336"/>
            <a:ext cx="5282119" cy="3694998"/>
          </a:xfrm>
          <a:prstGeom prst="rect">
            <a:avLst/>
          </a:prstGeom>
        </p:spPr>
      </p:pic>
    </p:spTree>
    <p:extLst>
      <p:ext uri="{BB962C8B-B14F-4D97-AF65-F5344CB8AC3E}">
        <p14:creationId xmlns:p14="http://schemas.microsoft.com/office/powerpoint/2010/main" val="498491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785" y="105137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0" y="195944"/>
            <a:ext cx="11760234" cy="1519827"/>
          </a:xfrm>
        </p:spPr>
        <p:txBody>
          <a:bodyPr/>
          <a:lstStyle/>
          <a:p>
            <a:r>
              <a:rPr lang="en-US" dirty="0" smtClean="0"/>
              <a:t>                DESIGN  SPECIFICATION</a:t>
            </a: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14</a:t>
            </a:fld>
            <a:endParaRPr lang="en-US" dirty="0"/>
          </a:p>
        </p:txBody>
      </p:sp>
      <p:sp>
        <p:nvSpPr>
          <p:cNvPr id="8" name="Rounded Rectangle 7"/>
          <p:cNvSpPr/>
          <p:nvPr/>
        </p:nvSpPr>
        <p:spPr>
          <a:xfrm>
            <a:off x="10206169"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374674" y="2194560"/>
            <a:ext cx="522514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t>Hardware configurations</a:t>
            </a:r>
          </a:p>
          <a:p>
            <a:pPr marL="342900" indent="-342900">
              <a:buFont typeface="Arial" panose="020B0604020202020204" pitchFamily="34" charset="0"/>
              <a:buChar char="•"/>
            </a:pPr>
            <a:r>
              <a:rPr lang="en-IN" sz="2400" dirty="0"/>
              <a:t>Software configurations</a:t>
            </a:r>
            <a:endParaRPr lang="en-IN" sz="2400" dirty="0" smtClean="0"/>
          </a:p>
          <a:p>
            <a:pPr marL="342900" indent="-342900">
              <a:buFont typeface="Arial" panose="020B0604020202020204" pitchFamily="34" charset="0"/>
              <a:buChar char="•"/>
            </a:pPr>
            <a:r>
              <a:rPr lang="en-IN" sz="2400" dirty="0" smtClean="0"/>
              <a:t>Model architecture</a:t>
            </a:r>
          </a:p>
          <a:p>
            <a:pPr marL="342900" indent="-342900">
              <a:buFont typeface="Arial" panose="020B0604020202020204" pitchFamily="34" charset="0"/>
              <a:buChar char="•"/>
            </a:pPr>
            <a:r>
              <a:rPr lang="en-IN" sz="2400" dirty="0" smtClean="0"/>
              <a:t>Glimpse of comparison between algorithms</a:t>
            </a:r>
          </a:p>
          <a:p>
            <a:pPr marL="342900" indent="-342900">
              <a:buFont typeface="Arial" panose="020B0604020202020204" pitchFamily="34" charset="0"/>
              <a:buChar char="•"/>
            </a:pPr>
            <a:r>
              <a:rPr lang="en-IN" sz="2400" dirty="0" smtClean="0"/>
              <a:t>Web Interface glimpse</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084868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15</a:t>
            </a:fld>
            <a:endParaRPr lang="en-US" noProof="0" dirty="0"/>
          </a:p>
        </p:txBody>
      </p:sp>
      <p:sp>
        <p:nvSpPr>
          <p:cNvPr id="6" name="Rounded Rectangle 5"/>
          <p:cNvSpPr/>
          <p:nvPr/>
        </p:nvSpPr>
        <p:spPr>
          <a:xfrm>
            <a:off x="300446" y="432000"/>
            <a:ext cx="7837714"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2">
                  <a:lumMod val="50000"/>
                </a:schemeClr>
              </a:solidFill>
            </a:endParaRPr>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smtClean="0"/>
              <a:t>Minimum Hardware and Software Configuration</a:t>
            </a:r>
            <a:endParaRPr lang="en-US" dirty="0"/>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800" y="1041992"/>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31800" y="1685109"/>
            <a:ext cx="11328200" cy="5139869"/>
          </a:xfrm>
          <a:prstGeom prst="rect">
            <a:avLst/>
          </a:prstGeom>
          <a:noFill/>
        </p:spPr>
        <p:txBody>
          <a:bodyPr wrap="square" rtlCol="0">
            <a:spAutoFit/>
          </a:bodyPr>
          <a:lstStyle/>
          <a:p>
            <a:r>
              <a:rPr lang="en-IN" sz="2000" b="1" dirty="0" smtClean="0"/>
              <a:t>Hardware </a:t>
            </a:r>
            <a:r>
              <a:rPr lang="en-IN" sz="2000" b="1" dirty="0" err="1" smtClean="0"/>
              <a:t>Configs</a:t>
            </a:r>
            <a:r>
              <a:rPr lang="en-IN" sz="2000" b="1" dirty="0" smtClean="0"/>
              <a:t> : </a:t>
            </a:r>
          </a:p>
          <a:p>
            <a:pPr marL="742950" lvl="1" indent="-285750">
              <a:buFont typeface="Arial" panose="020B0604020202020204" pitchFamily="34" charset="0"/>
              <a:buChar char="•"/>
            </a:pPr>
            <a:r>
              <a:rPr lang="en-IN" dirty="0" smtClean="0"/>
              <a:t>Processor </a:t>
            </a:r>
            <a:r>
              <a:rPr lang="en-IN" dirty="0"/>
              <a:t>– </a:t>
            </a:r>
            <a:r>
              <a:rPr lang="en-IN" dirty="0">
                <a:hlinkClick r:id="rId2"/>
              </a:rPr>
              <a:t>Intel Xeon E2630 v4</a:t>
            </a:r>
            <a:r>
              <a:rPr lang="en-IN" dirty="0"/>
              <a:t> – 10 core processor, 2.2 GHz with </a:t>
            </a:r>
            <a:r>
              <a:rPr lang="en-IN" dirty="0" err="1"/>
              <a:t>Turboboost</a:t>
            </a:r>
            <a:r>
              <a:rPr lang="en-IN" dirty="0"/>
              <a:t> </a:t>
            </a:r>
            <a:r>
              <a:rPr lang="en-IN" dirty="0" err="1"/>
              <a:t>upto</a:t>
            </a:r>
            <a:r>
              <a:rPr lang="en-IN" dirty="0"/>
              <a:t> 3.1 GHz. 25 MB Cache</a:t>
            </a:r>
          </a:p>
          <a:p>
            <a:pPr marL="742950" lvl="1" indent="-285750">
              <a:buFont typeface="Arial" panose="020B0604020202020204" pitchFamily="34" charset="0"/>
              <a:buChar char="•"/>
            </a:pPr>
            <a:r>
              <a:rPr lang="en-IN" dirty="0"/>
              <a:t>Motherboard – </a:t>
            </a:r>
            <a:r>
              <a:rPr lang="en-IN" dirty="0" err="1"/>
              <a:t>ASRock</a:t>
            </a:r>
            <a:r>
              <a:rPr lang="en-IN" dirty="0"/>
              <a:t> </a:t>
            </a:r>
            <a:r>
              <a:rPr lang="en-IN" dirty="0">
                <a:hlinkClick r:id="rId3"/>
              </a:rPr>
              <a:t>EPC612D8A</a:t>
            </a:r>
            <a:endParaRPr lang="en-IN" dirty="0"/>
          </a:p>
          <a:p>
            <a:pPr marL="742950" lvl="1" indent="-285750">
              <a:buFont typeface="Arial" panose="020B0604020202020204" pitchFamily="34" charset="0"/>
              <a:buChar char="•"/>
            </a:pPr>
            <a:r>
              <a:rPr lang="en-IN" dirty="0"/>
              <a:t>RAM – 128 GB DDR4 2133 MHz</a:t>
            </a:r>
          </a:p>
          <a:p>
            <a:pPr marL="742950" lvl="1" indent="-285750">
              <a:buFont typeface="Arial" panose="020B0604020202020204" pitchFamily="34" charset="0"/>
              <a:buChar char="•"/>
            </a:pPr>
            <a:r>
              <a:rPr lang="en-IN" dirty="0" smtClean="0"/>
              <a:t>500 GB </a:t>
            </a:r>
            <a:r>
              <a:rPr lang="en-IN" dirty="0"/>
              <a:t>Hard Disk (7200 RPM) + </a:t>
            </a:r>
            <a:r>
              <a:rPr lang="en-IN" dirty="0" smtClean="0"/>
              <a:t>256</a:t>
            </a:r>
            <a:r>
              <a:rPr lang="en-IN" dirty="0"/>
              <a:t> GB SSD</a:t>
            </a:r>
          </a:p>
          <a:p>
            <a:pPr marL="742950" lvl="1" indent="-285750">
              <a:buFont typeface="Arial" panose="020B0604020202020204" pitchFamily="34" charset="0"/>
              <a:buChar char="•"/>
            </a:pPr>
            <a:r>
              <a:rPr lang="en-IN" dirty="0" smtClean="0"/>
              <a:t>Intel </a:t>
            </a:r>
            <a:r>
              <a:rPr lang="en-IN" dirty="0"/>
              <a:t>Heatsink to keep temperature under control</a:t>
            </a:r>
          </a:p>
          <a:p>
            <a:pPr marL="742950" lvl="1" indent="-285750">
              <a:buFont typeface="Arial" panose="020B0604020202020204" pitchFamily="34" charset="0"/>
              <a:buChar char="•"/>
            </a:pPr>
            <a:r>
              <a:rPr lang="en-IN" dirty="0"/>
              <a:t>Storm Trooper </a:t>
            </a:r>
            <a:r>
              <a:rPr lang="en-IN" dirty="0" smtClean="0"/>
              <a:t>Cabinet</a:t>
            </a:r>
          </a:p>
          <a:p>
            <a:endParaRPr lang="en-IN" dirty="0" smtClean="0"/>
          </a:p>
          <a:p>
            <a:r>
              <a:rPr lang="en-IN" sz="2000" b="1" dirty="0" smtClean="0"/>
              <a:t>Software </a:t>
            </a:r>
            <a:r>
              <a:rPr lang="en-IN" sz="2000" b="1" dirty="0" err="1" smtClean="0"/>
              <a:t>Configs</a:t>
            </a:r>
            <a:r>
              <a:rPr lang="en-IN" sz="2000" b="1" dirty="0" smtClean="0"/>
              <a:t> :</a:t>
            </a:r>
          </a:p>
          <a:p>
            <a:pPr marL="800100" lvl="1" indent="-342900">
              <a:buFont typeface="Arial" panose="020B0604020202020204" pitchFamily="34" charset="0"/>
              <a:buChar char="•"/>
            </a:pPr>
            <a:r>
              <a:rPr lang="en-IN" dirty="0"/>
              <a:t>Windows 8/ </a:t>
            </a:r>
            <a:r>
              <a:rPr lang="en-IN" dirty="0" err="1"/>
              <a:t>MacOS</a:t>
            </a:r>
            <a:r>
              <a:rPr lang="en-IN" dirty="0"/>
              <a:t> 10.14/ </a:t>
            </a:r>
            <a:r>
              <a:rPr lang="en-IN" dirty="0" smtClean="0"/>
              <a:t>Linux/ </a:t>
            </a:r>
            <a:r>
              <a:rPr lang="en-IN" dirty="0" err="1" smtClean="0"/>
              <a:t>Ubentu</a:t>
            </a:r>
            <a:endParaRPr lang="en-IN" dirty="0"/>
          </a:p>
          <a:p>
            <a:pPr marL="800100" lvl="1" indent="-342900">
              <a:buFont typeface="Arial" panose="020B0604020202020204" pitchFamily="34" charset="0"/>
              <a:buChar char="•"/>
            </a:pPr>
            <a:r>
              <a:rPr lang="en-IN" dirty="0"/>
              <a:t>Python 3.6</a:t>
            </a:r>
          </a:p>
          <a:p>
            <a:pPr marL="800100" lvl="1" indent="-342900">
              <a:buFont typeface="Arial" panose="020B0604020202020204" pitchFamily="34" charset="0"/>
              <a:buChar char="•"/>
            </a:pPr>
            <a:r>
              <a:rPr lang="en-IN" dirty="0" err="1" smtClean="0"/>
              <a:t>Pycharm</a:t>
            </a:r>
            <a:r>
              <a:rPr lang="en-IN" dirty="0" smtClean="0"/>
              <a:t>/ </a:t>
            </a:r>
            <a:r>
              <a:rPr lang="en-IN" dirty="0" err="1" smtClean="0"/>
              <a:t>spyder</a:t>
            </a:r>
            <a:endParaRPr lang="en-IN" dirty="0"/>
          </a:p>
          <a:p>
            <a:pPr marL="800100" lvl="1" indent="-342900">
              <a:buFont typeface="Arial" panose="020B0604020202020204" pitchFamily="34" charset="0"/>
              <a:buChar char="•"/>
            </a:pPr>
            <a:r>
              <a:rPr lang="en-IN" dirty="0"/>
              <a:t>Python Libraries (</a:t>
            </a:r>
            <a:r>
              <a:rPr lang="en-IN" dirty="0" err="1" smtClean="0"/>
              <a:t>Scikit</a:t>
            </a:r>
            <a:r>
              <a:rPr lang="en-IN" dirty="0" smtClean="0"/>
              <a:t>-learn</a:t>
            </a:r>
            <a:r>
              <a:rPr lang="en-IN" dirty="0"/>
              <a:t>, pandas, </a:t>
            </a:r>
            <a:r>
              <a:rPr lang="en-IN" dirty="0" err="1" smtClean="0"/>
              <a:t>LinearRegression,flask</a:t>
            </a:r>
            <a:r>
              <a:rPr lang="en-IN" dirty="0"/>
              <a:t>, beautiful soup, </a:t>
            </a:r>
            <a:r>
              <a:rPr lang="en-IN" dirty="0" err="1" smtClean="0"/>
              <a:t>joblib</a:t>
            </a:r>
            <a:r>
              <a:rPr lang="en-IN" dirty="0"/>
              <a:t>, requests, </a:t>
            </a:r>
            <a:r>
              <a:rPr lang="en-IN" dirty="0" err="1" smtClean="0"/>
              <a:t>smtplib,json</a:t>
            </a:r>
            <a:r>
              <a:rPr lang="en-IN" dirty="0"/>
              <a:t>, </a:t>
            </a:r>
            <a:r>
              <a:rPr lang="en-IN" dirty="0" err="1" smtClean="0"/>
              <a:t>itertools</a:t>
            </a:r>
            <a:r>
              <a:rPr lang="en-IN" dirty="0"/>
              <a:t>, </a:t>
            </a:r>
            <a:r>
              <a:rPr lang="en-IN" dirty="0" smtClean="0"/>
              <a:t>logging)</a:t>
            </a:r>
          </a:p>
          <a:p>
            <a:pPr marL="800100" lvl="1" indent="-342900">
              <a:buFont typeface="Arial" panose="020B0604020202020204" pitchFamily="34" charset="0"/>
              <a:buChar char="•"/>
            </a:pPr>
            <a:endParaRPr lang="en-IN" dirty="0"/>
          </a:p>
          <a:p>
            <a:pPr marL="800100" lvl="1" indent="-342900">
              <a:buFont typeface="Arial" panose="020B0604020202020204" pitchFamily="34" charset="0"/>
              <a:buChar char="•"/>
            </a:pPr>
            <a:endParaRPr lang="en-IN" dirty="0"/>
          </a:p>
          <a:p>
            <a:endParaRPr lang="en-IN"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1959457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16</a:t>
            </a:fld>
            <a:endParaRPr lang="en-US" noProof="0" dirty="0"/>
          </a:p>
        </p:txBody>
      </p:sp>
      <p:sp>
        <p:nvSpPr>
          <p:cNvPr id="6" name="Rounded Rectangle 5"/>
          <p:cNvSpPr/>
          <p:nvPr/>
        </p:nvSpPr>
        <p:spPr>
          <a:xfrm>
            <a:off x="300445" y="432000"/>
            <a:ext cx="4180115"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2">
                  <a:lumMod val="50000"/>
                </a:schemeClr>
              </a:solidFill>
            </a:endParaRPr>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smtClean="0"/>
              <a:t>MODEL ARCHITECTURE</a:t>
            </a:r>
            <a:endParaRPr lang="en-US" dirty="0"/>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800" y="1041992"/>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Magnetic Disk 3"/>
          <p:cNvSpPr/>
          <p:nvPr/>
        </p:nvSpPr>
        <p:spPr>
          <a:xfrm>
            <a:off x="4715691" y="1502229"/>
            <a:ext cx="3082835" cy="1031965"/>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smtClean="0"/>
              <a:t>DATA</a:t>
            </a:r>
            <a:endParaRPr lang="en-IN" dirty="0"/>
          </a:p>
        </p:txBody>
      </p:sp>
      <p:sp>
        <p:nvSpPr>
          <p:cNvPr id="9" name="Rounded Rectangle 8"/>
          <p:cNvSpPr/>
          <p:nvPr/>
        </p:nvSpPr>
        <p:spPr>
          <a:xfrm>
            <a:off x="4701137" y="3773619"/>
            <a:ext cx="1575919" cy="552479"/>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smtClean="0"/>
              <a:t>ML Model</a:t>
            </a:r>
            <a:endParaRPr lang="en-IN" dirty="0"/>
          </a:p>
        </p:txBody>
      </p:sp>
      <p:sp>
        <p:nvSpPr>
          <p:cNvPr id="12" name="Rounded Rectangle 11"/>
          <p:cNvSpPr/>
          <p:nvPr/>
        </p:nvSpPr>
        <p:spPr>
          <a:xfrm>
            <a:off x="9855955" y="3773619"/>
            <a:ext cx="2261311" cy="552479"/>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err="1" smtClean="0"/>
              <a:t>Hyperparameters</a:t>
            </a:r>
            <a:r>
              <a:rPr lang="en-IN" dirty="0" smtClean="0"/>
              <a:t> tuning</a:t>
            </a:r>
            <a:endParaRPr lang="en-IN" dirty="0"/>
          </a:p>
        </p:txBody>
      </p:sp>
      <p:sp>
        <p:nvSpPr>
          <p:cNvPr id="15" name="Flowchart: Magnetic Disk 14"/>
          <p:cNvSpPr/>
          <p:nvPr/>
        </p:nvSpPr>
        <p:spPr>
          <a:xfrm>
            <a:off x="4654871" y="2756633"/>
            <a:ext cx="1606732" cy="640080"/>
          </a:xfrm>
          <a:prstGeom prst="flowChartMagneticDisk">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Training data</a:t>
            </a:r>
            <a:endParaRPr lang="en-IN" dirty="0"/>
          </a:p>
        </p:txBody>
      </p:sp>
      <p:sp>
        <p:nvSpPr>
          <p:cNvPr id="16" name="Down Arrow 15"/>
          <p:cNvSpPr/>
          <p:nvPr/>
        </p:nvSpPr>
        <p:spPr>
          <a:xfrm>
            <a:off x="5351326" y="3450876"/>
            <a:ext cx="273838" cy="282364"/>
          </a:xfrm>
          <a:prstGeom prst="down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9" name="Rounded Rectangle 18"/>
          <p:cNvSpPr/>
          <p:nvPr/>
        </p:nvSpPr>
        <p:spPr>
          <a:xfrm>
            <a:off x="4711199" y="4682829"/>
            <a:ext cx="1580412" cy="548256"/>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Model Library</a:t>
            </a:r>
          </a:p>
        </p:txBody>
      </p:sp>
      <p:sp>
        <p:nvSpPr>
          <p:cNvPr id="20" name="Rounded Rectangle 19"/>
          <p:cNvSpPr/>
          <p:nvPr/>
        </p:nvSpPr>
        <p:spPr>
          <a:xfrm>
            <a:off x="8864768" y="1624938"/>
            <a:ext cx="2312126" cy="79683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err="1" smtClean="0"/>
              <a:t>Preprocessing</a:t>
            </a:r>
            <a:endParaRPr lang="en-IN" dirty="0"/>
          </a:p>
        </p:txBody>
      </p:sp>
      <p:sp>
        <p:nvSpPr>
          <p:cNvPr id="21" name="Right Arrow 20"/>
          <p:cNvSpPr/>
          <p:nvPr/>
        </p:nvSpPr>
        <p:spPr>
          <a:xfrm>
            <a:off x="7828727" y="1854925"/>
            <a:ext cx="1005840" cy="326571"/>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2" name="Bent Arrow 21"/>
          <p:cNvSpPr/>
          <p:nvPr/>
        </p:nvSpPr>
        <p:spPr>
          <a:xfrm rot="10800000">
            <a:off x="6356788" y="2538646"/>
            <a:ext cx="3836318" cy="658482"/>
          </a:xfrm>
          <a:prstGeom prst="bentArrow">
            <a:avLst>
              <a:gd name="adj1" fmla="val 23737"/>
              <a:gd name="adj2" fmla="val 24369"/>
              <a:gd name="adj3" fmla="val 25000"/>
              <a:gd name="adj4" fmla="val 204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23" name="Down Arrow 22"/>
          <p:cNvSpPr/>
          <p:nvPr/>
        </p:nvSpPr>
        <p:spPr>
          <a:xfrm>
            <a:off x="5342065" y="4353163"/>
            <a:ext cx="283099" cy="302601"/>
          </a:xfrm>
          <a:prstGeom prst="down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4" name="Flowchart: Magnetic Disk 23"/>
          <p:cNvSpPr/>
          <p:nvPr/>
        </p:nvSpPr>
        <p:spPr>
          <a:xfrm>
            <a:off x="300445" y="1335970"/>
            <a:ext cx="2220686" cy="2462347"/>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smtClean="0"/>
              <a:t>YAHOO FINANCE</a:t>
            </a:r>
          </a:p>
          <a:p>
            <a:pPr algn="ctr"/>
            <a:r>
              <a:rPr lang="en-IN" dirty="0" smtClean="0"/>
              <a:t>DATABASE</a:t>
            </a:r>
            <a:endParaRPr lang="en-IN" dirty="0"/>
          </a:p>
        </p:txBody>
      </p:sp>
      <p:sp>
        <p:nvSpPr>
          <p:cNvPr id="25" name="Right Arrow 24"/>
          <p:cNvSpPr/>
          <p:nvPr/>
        </p:nvSpPr>
        <p:spPr>
          <a:xfrm>
            <a:off x="2581950" y="1854925"/>
            <a:ext cx="2103539" cy="326571"/>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6" name="TextBox 25"/>
          <p:cNvSpPr txBox="1"/>
          <p:nvPr/>
        </p:nvSpPr>
        <p:spPr>
          <a:xfrm>
            <a:off x="2795450" y="2105478"/>
            <a:ext cx="1541419" cy="923330"/>
          </a:xfrm>
          <a:prstGeom prst="rect">
            <a:avLst/>
          </a:prstGeom>
          <a:noFill/>
        </p:spPr>
        <p:txBody>
          <a:bodyPr wrap="square" rtlCol="0">
            <a:spAutoFit/>
          </a:bodyPr>
          <a:lstStyle/>
          <a:p>
            <a:r>
              <a:rPr lang="en-IN" dirty="0" smtClean="0"/>
              <a:t>ETL (Extract, Transform, Load)</a:t>
            </a:r>
            <a:endParaRPr lang="en-IN" dirty="0"/>
          </a:p>
        </p:txBody>
      </p:sp>
      <p:sp>
        <p:nvSpPr>
          <p:cNvPr id="27" name="Rounded Rectangle 26"/>
          <p:cNvSpPr/>
          <p:nvPr/>
        </p:nvSpPr>
        <p:spPr>
          <a:xfrm>
            <a:off x="7160639" y="3450876"/>
            <a:ext cx="2129247" cy="122237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smtClean="0"/>
              <a:t>Linear Regression,</a:t>
            </a:r>
          </a:p>
          <a:p>
            <a:pPr algn="ctr"/>
            <a:r>
              <a:rPr lang="en-IN" dirty="0" err="1" smtClean="0"/>
              <a:t>Adaboost</a:t>
            </a:r>
            <a:r>
              <a:rPr lang="en-IN" dirty="0" smtClean="0"/>
              <a:t>,</a:t>
            </a:r>
          </a:p>
          <a:p>
            <a:pPr algn="ctr"/>
            <a:r>
              <a:rPr lang="en-IN" dirty="0" smtClean="0"/>
              <a:t>Gradient boosting,</a:t>
            </a:r>
          </a:p>
          <a:p>
            <a:pPr algn="ctr"/>
            <a:r>
              <a:rPr lang="en-IN" dirty="0" smtClean="0"/>
              <a:t>SVR</a:t>
            </a:r>
          </a:p>
        </p:txBody>
      </p:sp>
      <p:sp>
        <p:nvSpPr>
          <p:cNvPr id="28" name="Down Arrow 27"/>
          <p:cNvSpPr/>
          <p:nvPr/>
        </p:nvSpPr>
        <p:spPr>
          <a:xfrm>
            <a:off x="5351326" y="5277942"/>
            <a:ext cx="273838" cy="245918"/>
          </a:xfrm>
          <a:prstGeom prst="down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9" name="Left Arrow 28"/>
          <p:cNvSpPr/>
          <p:nvPr/>
        </p:nvSpPr>
        <p:spPr>
          <a:xfrm>
            <a:off x="9337494" y="3940174"/>
            <a:ext cx="470853" cy="243778"/>
          </a:xfrm>
          <a:prstGeom prst="lef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30" name="Left Arrow 29"/>
          <p:cNvSpPr/>
          <p:nvPr/>
        </p:nvSpPr>
        <p:spPr>
          <a:xfrm>
            <a:off x="6366340" y="3914719"/>
            <a:ext cx="705014" cy="258583"/>
          </a:xfrm>
          <a:prstGeom prst="lef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5" name="TextBox 4"/>
          <p:cNvSpPr txBox="1"/>
          <p:nvPr/>
        </p:nvSpPr>
        <p:spPr>
          <a:xfrm>
            <a:off x="1213575" y="4204355"/>
            <a:ext cx="3247964" cy="369332"/>
          </a:xfrm>
          <a:prstGeom prst="rect">
            <a:avLst/>
          </a:prstGeom>
          <a:noFill/>
        </p:spPr>
        <p:txBody>
          <a:bodyPr wrap="square" rtlCol="0">
            <a:spAutoFit/>
          </a:bodyPr>
          <a:lstStyle/>
          <a:p>
            <a:r>
              <a:rPr lang="en-IN" dirty="0" smtClean="0"/>
              <a:t>Live data come directly into API</a:t>
            </a:r>
            <a:endParaRPr lang="en-IN" dirty="0"/>
          </a:p>
        </p:txBody>
      </p:sp>
      <p:sp>
        <p:nvSpPr>
          <p:cNvPr id="7" name="TextBox 6"/>
          <p:cNvSpPr txBox="1"/>
          <p:nvPr/>
        </p:nvSpPr>
        <p:spPr>
          <a:xfrm>
            <a:off x="7323926" y="4682829"/>
            <a:ext cx="1802674" cy="369332"/>
          </a:xfrm>
          <a:prstGeom prst="rect">
            <a:avLst/>
          </a:prstGeom>
          <a:noFill/>
        </p:spPr>
        <p:txBody>
          <a:bodyPr wrap="square" rtlCol="0">
            <a:spAutoFit/>
          </a:bodyPr>
          <a:lstStyle/>
          <a:p>
            <a:r>
              <a:rPr lang="en-IN" dirty="0" smtClean="0"/>
              <a:t>Model Selection</a:t>
            </a:r>
            <a:endParaRPr lang="en-IN" dirty="0"/>
          </a:p>
        </p:txBody>
      </p:sp>
      <p:sp>
        <p:nvSpPr>
          <p:cNvPr id="33" name="Rounded Rectangle 32"/>
          <p:cNvSpPr/>
          <p:nvPr/>
        </p:nvSpPr>
        <p:spPr>
          <a:xfrm>
            <a:off x="4149255" y="5543620"/>
            <a:ext cx="1580412" cy="548256"/>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smtClean="0"/>
              <a:t>Python API</a:t>
            </a:r>
            <a:endParaRPr lang="en-IN" dirty="0"/>
          </a:p>
        </p:txBody>
      </p:sp>
      <p:sp>
        <p:nvSpPr>
          <p:cNvPr id="34" name="Rounded Rectangle 33"/>
          <p:cNvSpPr/>
          <p:nvPr/>
        </p:nvSpPr>
        <p:spPr>
          <a:xfrm>
            <a:off x="455282" y="5553828"/>
            <a:ext cx="1580412" cy="548256"/>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Web Interface</a:t>
            </a:r>
          </a:p>
        </p:txBody>
      </p:sp>
      <p:sp>
        <p:nvSpPr>
          <p:cNvPr id="35" name="Rounded Rectangle 34"/>
          <p:cNvSpPr/>
          <p:nvPr/>
        </p:nvSpPr>
        <p:spPr>
          <a:xfrm>
            <a:off x="2292543" y="5523860"/>
            <a:ext cx="1580412" cy="548256"/>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Web Server</a:t>
            </a:r>
          </a:p>
        </p:txBody>
      </p:sp>
      <p:sp>
        <p:nvSpPr>
          <p:cNvPr id="36" name="Left Arrow 35"/>
          <p:cNvSpPr/>
          <p:nvPr/>
        </p:nvSpPr>
        <p:spPr>
          <a:xfrm>
            <a:off x="3897607" y="5682445"/>
            <a:ext cx="232198" cy="257199"/>
          </a:xfrm>
          <a:prstGeom prst="lef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37" name="Left Arrow 36"/>
          <p:cNvSpPr/>
          <p:nvPr/>
        </p:nvSpPr>
        <p:spPr>
          <a:xfrm>
            <a:off x="2055300" y="5698664"/>
            <a:ext cx="217637" cy="291021"/>
          </a:xfrm>
          <a:prstGeom prst="lef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8" name="TextBox 7"/>
          <p:cNvSpPr txBox="1"/>
          <p:nvPr/>
        </p:nvSpPr>
        <p:spPr>
          <a:xfrm>
            <a:off x="10193106" y="4353163"/>
            <a:ext cx="1924160"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smtClean="0"/>
              <a:t>learning_rate</a:t>
            </a:r>
            <a:endParaRPr lang="en-IN" dirty="0" smtClean="0"/>
          </a:p>
          <a:p>
            <a:pPr marL="285750" indent="-285750">
              <a:buFont typeface="Arial" panose="020B0604020202020204" pitchFamily="34" charset="0"/>
              <a:buChar char="•"/>
            </a:pPr>
            <a:r>
              <a:rPr lang="en-IN" dirty="0" err="1" smtClean="0"/>
              <a:t>max_depths</a:t>
            </a:r>
            <a:endParaRPr lang="en-IN" dirty="0" smtClean="0"/>
          </a:p>
          <a:p>
            <a:pPr marL="285750" indent="-285750">
              <a:buFont typeface="Arial" panose="020B0604020202020204" pitchFamily="34" charset="0"/>
              <a:buChar char="•"/>
            </a:pPr>
            <a:r>
              <a:rPr lang="en-IN" dirty="0" err="1" smtClean="0"/>
              <a:t>n_estimators</a:t>
            </a:r>
            <a:endParaRPr lang="en-IN" dirty="0" smtClean="0"/>
          </a:p>
          <a:p>
            <a:pPr marL="285750" indent="-285750">
              <a:buFont typeface="Arial" panose="020B0604020202020204" pitchFamily="34" charset="0"/>
              <a:buChar char="•"/>
            </a:pPr>
            <a:r>
              <a:rPr lang="en-IN" dirty="0" err="1"/>
              <a:t>n_jobs</a:t>
            </a:r>
            <a:endParaRPr lang="en-IN" dirty="0"/>
          </a:p>
        </p:txBody>
      </p:sp>
      <p:sp>
        <p:nvSpPr>
          <p:cNvPr id="17" name="TextBox 16"/>
          <p:cNvSpPr txBox="1"/>
          <p:nvPr/>
        </p:nvSpPr>
        <p:spPr>
          <a:xfrm>
            <a:off x="8952134" y="1284351"/>
            <a:ext cx="2481943" cy="369332"/>
          </a:xfrm>
          <a:prstGeom prst="rect">
            <a:avLst/>
          </a:prstGeom>
          <a:noFill/>
        </p:spPr>
        <p:txBody>
          <a:bodyPr wrap="square" rtlCol="0">
            <a:spAutoFit/>
          </a:bodyPr>
          <a:lstStyle/>
          <a:p>
            <a:r>
              <a:rPr lang="en-IN" dirty="0" smtClean="0"/>
              <a:t>Cleaning and analysis</a:t>
            </a:r>
            <a:endParaRPr lang="en-IN" dirty="0"/>
          </a:p>
        </p:txBody>
      </p:sp>
      <p:sp>
        <p:nvSpPr>
          <p:cNvPr id="38" name="Bent Arrow 37"/>
          <p:cNvSpPr/>
          <p:nvPr/>
        </p:nvSpPr>
        <p:spPr>
          <a:xfrm rot="5400000">
            <a:off x="2394489" y="3177080"/>
            <a:ext cx="2469511" cy="2172967"/>
          </a:xfrm>
          <a:prstGeom prst="bentArrow">
            <a:avLst>
              <a:gd name="adj1" fmla="val 9370"/>
              <a:gd name="adj2" fmla="val 10873"/>
              <a:gd name="adj3" fmla="val 14179"/>
              <a:gd name="adj4" fmla="val 43750"/>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626481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17</a:t>
            </a:fld>
            <a:endParaRPr lang="en-US" noProof="0" dirty="0"/>
          </a:p>
        </p:txBody>
      </p:sp>
      <p:sp>
        <p:nvSpPr>
          <p:cNvPr id="6" name="Rounded Rectangle 5"/>
          <p:cNvSpPr/>
          <p:nvPr/>
        </p:nvSpPr>
        <p:spPr>
          <a:xfrm>
            <a:off x="300446" y="432000"/>
            <a:ext cx="2220685"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2">
                  <a:lumMod val="50000"/>
                </a:schemeClr>
              </a:solidFill>
            </a:endParaRPr>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2089131" cy="432000"/>
          </a:xfrm>
        </p:spPr>
        <p:txBody>
          <a:bodyPr/>
          <a:lstStyle/>
          <a:p>
            <a:r>
              <a:rPr lang="en-US" dirty="0" smtClean="0"/>
              <a:t>Comparison</a:t>
            </a:r>
            <a:endParaRPr lang="en-US" dirty="0"/>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800" y="1041992"/>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5974" t="49403" r="42208" b="29577"/>
          <a:stretch/>
        </p:blipFill>
        <p:spPr>
          <a:xfrm>
            <a:off x="4167051" y="1334808"/>
            <a:ext cx="7592949" cy="3276381"/>
          </a:xfrm>
          <a:prstGeom prst="rect">
            <a:avLst/>
          </a:prstGeom>
        </p:spPr>
      </p:pic>
      <p:sp>
        <p:nvSpPr>
          <p:cNvPr id="5" name="TextBox 4"/>
          <p:cNvSpPr txBox="1"/>
          <p:nvPr/>
        </p:nvSpPr>
        <p:spPr>
          <a:xfrm>
            <a:off x="300446" y="1737360"/>
            <a:ext cx="3579223" cy="3477875"/>
          </a:xfrm>
          <a:prstGeom prst="rect">
            <a:avLst/>
          </a:prstGeom>
          <a:noFill/>
        </p:spPr>
        <p:txBody>
          <a:bodyPr wrap="square" rtlCol="0">
            <a:spAutoFit/>
          </a:bodyPr>
          <a:lstStyle/>
          <a:p>
            <a:r>
              <a:rPr lang="en-IN" sz="2000" dirty="0" smtClean="0"/>
              <a:t>As you can see in the comparison, we have uses four algorithms and all four algorithms gave the good results but when we compare all algorithms we can see linear regression gives outcome more accurately.</a:t>
            </a:r>
          </a:p>
          <a:p>
            <a:r>
              <a:rPr lang="en-IN" sz="2000" dirty="0" smtClean="0"/>
              <a:t>So now we measure Mean square error with live data we get this accuracy:</a:t>
            </a:r>
          </a:p>
        </p:txBody>
      </p:sp>
      <p:sp>
        <p:nvSpPr>
          <p:cNvPr id="7" name="TextBox 6"/>
          <p:cNvSpPr txBox="1"/>
          <p:nvPr/>
        </p:nvSpPr>
        <p:spPr>
          <a:xfrm>
            <a:off x="300446" y="5110022"/>
            <a:ext cx="10884711" cy="1754326"/>
          </a:xfrm>
          <a:prstGeom prst="rect">
            <a:avLst/>
          </a:prstGeom>
          <a:noFill/>
        </p:spPr>
        <p:txBody>
          <a:bodyPr wrap="square" rtlCol="0">
            <a:spAutoFit/>
          </a:bodyPr>
          <a:lstStyle/>
          <a:p>
            <a:endParaRPr lang="en-IN" dirty="0" smtClean="0"/>
          </a:p>
          <a:p>
            <a:r>
              <a:rPr lang="en-IN" b="1" dirty="0" smtClean="0"/>
              <a:t>After comparison we linear regression because                 </a:t>
            </a:r>
            <a:r>
              <a:rPr lang="en-IN" dirty="0" smtClean="0"/>
              <a:t>Gradient Boosting  = </a:t>
            </a:r>
            <a:r>
              <a:rPr lang="en-IN" b="1" dirty="0" smtClean="0"/>
              <a:t>436.65</a:t>
            </a:r>
            <a:r>
              <a:rPr lang="en-IN" dirty="0" smtClean="0"/>
              <a:t>    Linear Regression = </a:t>
            </a:r>
            <a:r>
              <a:rPr lang="en-IN" b="1" dirty="0" smtClean="0"/>
              <a:t>5.47</a:t>
            </a:r>
          </a:p>
          <a:p>
            <a:r>
              <a:rPr lang="en-IN" b="1" dirty="0" smtClean="0"/>
              <a:t>It gives highest accuracy </a:t>
            </a:r>
            <a:r>
              <a:rPr lang="en-IN" dirty="0" smtClean="0"/>
              <a:t>	 	</a:t>
            </a:r>
            <a:r>
              <a:rPr lang="en-IN" dirty="0"/>
              <a:t> </a:t>
            </a:r>
            <a:r>
              <a:rPr lang="en-IN" dirty="0" smtClean="0"/>
              <a:t> 	                   </a:t>
            </a:r>
            <a:r>
              <a:rPr lang="en-IN" dirty="0" err="1" smtClean="0"/>
              <a:t>AdaBoost</a:t>
            </a:r>
            <a:r>
              <a:rPr lang="en-IN" dirty="0" smtClean="0"/>
              <a:t> </a:t>
            </a:r>
            <a:r>
              <a:rPr lang="en-IN" dirty="0" err="1" smtClean="0"/>
              <a:t>Reg</a:t>
            </a:r>
            <a:r>
              <a:rPr lang="en-IN" dirty="0" smtClean="0"/>
              <a:t> = </a:t>
            </a:r>
            <a:r>
              <a:rPr lang="en-IN" b="1" dirty="0" smtClean="0"/>
              <a:t>59.04</a:t>
            </a:r>
            <a:r>
              <a:rPr lang="en-IN" dirty="0" smtClean="0"/>
              <a:t> 	   SVR = </a:t>
            </a:r>
            <a:r>
              <a:rPr lang="en-US" altLang="en-US" dirty="0" smtClean="0">
                <a:latin typeface="Arial Unicode MS"/>
              </a:rPr>
              <a:t>315453.31</a:t>
            </a:r>
            <a:endParaRPr lang="en-IN" dirty="0" smtClean="0"/>
          </a:p>
          <a:p>
            <a:endParaRPr lang="en-IN" dirty="0" smtClean="0"/>
          </a:p>
          <a:p>
            <a:r>
              <a:rPr lang="en-IN" dirty="0" smtClean="0"/>
              <a:t>					</a:t>
            </a:r>
            <a:endParaRPr lang="en-IN" dirty="0"/>
          </a:p>
          <a:p>
            <a:endParaRPr lang="en-IN" dirty="0"/>
          </a:p>
        </p:txBody>
      </p:sp>
      <p:sp>
        <p:nvSpPr>
          <p:cNvPr id="12" name="Rectangle 3"/>
          <p:cNvSpPr>
            <a:spLocks noChangeArrowheads="1"/>
          </p:cNvSpPr>
          <p:nvPr/>
        </p:nvSpPr>
        <p:spPr bwMode="auto">
          <a:xfrm>
            <a:off x="0" y="97795"/>
            <a:ext cx="2151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6213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18</a:t>
            </a:fld>
            <a:endParaRPr lang="en-US" noProof="0" dirty="0"/>
          </a:p>
        </p:txBody>
      </p:sp>
      <p:sp>
        <p:nvSpPr>
          <p:cNvPr id="6" name="Rounded Rectangle 5"/>
          <p:cNvSpPr/>
          <p:nvPr/>
        </p:nvSpPr>
        <p:spPr>
          <a:xfrm>
            <a:off x="300445" y="432000"/>
            <a:ext cx="4807131"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2">
                  <a:lumMod val="50000"/>
                </a:schemeClr>
              </a:solidFill>
            </a:endParaRPr>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IN" dirty="0" smtClean="0"/>
              <a:t>Glimpse of stocks predictions </a:t>
            </a:r>
            <a:endParaRPr lang="en-US" dirty="0"/>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300446" y="975895"/>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300446" y="1282857"/>
            <a:ext cx="8150297" cy="1200329"/>
          </a:xfrm>
          <a:prstGeom prst="rect">
            <a:avLst/>
          </a:prstGeom>
          <a:noFill/>
        </p:spPr>
        <p:txBody>
          <a:bodyPr wrap="square" rtlCol="0">
            <a:spAutoFit/>
          </a:bodyPr>
          <a:lstStyle/>
          <a:p>
            <a:r>
              <a:rPr lang="en-IN" dirty="0" smtClean="0"/>
              <a:t>Glimpse of 4 stocks we have use in this models.</a:t>
            </a:r>
          </a:p>
          <a:p>
            <a:endParaRPr lang="en-IN" dirty="0" smtClean="0"/>
          </a:p>
          <a:p>
            <a:r>
              <a:rPr lang="en-IN" dirty="0" smtClean="0"/>
              <a:t>1. Infosys    2. Accenture    3. Cognizant    4. Oracle</a:t>
            </a:r>
            <a:endParaRPr lang="en-IN" dirty="0"/>
          </a:p>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455" t="45657" r="69610" b="28241"/>
          <a:stretch/>
        </p:blipFill>
        <p:spPr>
          <a:xfrm>
            <a:off x="264048" y="2348074"/>
            <a:ext cx="2626115" cy="214885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2468" t="67420" r="69999" b="8094"/>
          <a:stretch/>
        </p:blipFill>
        <p:spPr>
          <a:xfrm>
            <a:off x="2890163" y="2427173"/>
            <a:ext cx="2617820" cy="2055474"/>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2598" t="66265" r="68571" b="10405"/>
          <a:stretch/>
        </p:blipFill>
        <p:spPr>
          <a:xfrm>
            <a:off x="5512551" y="2486047"/>
            <a:ext cx="2866407" cy="1996600"/>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2598" t="62800" r="68441" b="13639"/>
          <a:stretch/>
        </p:blipFill>
        <p:spPr>
          <a:xfrm>
            <a:off x="8342968" y="2486047"/>
            <a:ext cx="2857878" cy="1996600"/>
          </a:xfrm>
          <a:prstGeom prst="rect">
            <a:avLst/>
          </a:prstGeom>
        </p:spPr>
      </p:pic>
      <p:sp>
        <p:nvSpPr>
          <p:cNvPr id="12" name="TextBox 11"/>
          <p:cNvSpPr txBox="1"/>
          <p:nvPr/>
        </p:nvSpPr>
        <p:spPr>
          <a:xfrm>
            <a:off x="300446" y="4506994"/>
            <a:ext cx="2090057" cy="369332"/>
          </a:xfrm>
          <a:prstGeom prst="rect">
            <a:avLst/>
          </a:prstGeom>
          <a:noFill/>
        </p:spPr>
        <p:txBody>
          <a:bodyPr wrap="square" rtlCol="0">
            <a:spAutoFit/>
          </a:bodyPr>
          <a:lstStyle/>
          <a:p>
            <a:r>
              <a:rPr lang="en-IN" b="1" dirty="0" smtClean="0"/>
              <a:t>MSE- 0.204</a:t>
            </a:r>
            <a:endParaRPr lang="en-IN" b="1" dirty="0"/>
          </a:p>
        </p:txBody>
      </p:sp>
      <p:sp>
        <p:nvSpPr>
          <p:cNvPr id="16" name="TextBox 15"/>
          <p:cNvSpPr txBox="1"/>
          <p:nvPr/>
        </p:nvSpPr>
        <p:spPr>
          <a:xfrm>
            <a:off x="8342968" y="4506994"/>
            <a:ext cx="2090057" cy="369332"/>
          </a:xfrm>
          <a:prstGeom prst="rect">
            <a:avLst/>
          </a:prstGeom>
          <a:noFill/>
        </p:spPr>
        <p:txBody>
          <a:bodyPr wrap="square" rtlCol="0">
            <a:spAutoFit/>
          </a:bodyPr>
          <a:lstStyle/>
          <a:p>
            <a:r>
              <a:rPr lang="en-IN" b="1" dirty="0" smtClean="0"/>
              <a:t>MSE- 0.457</a:t>
            </a:r>
            <a:endParaRPr lang="en-IN" b="1" dirty="0"/>
          </a:p>
        </p:txBody>
      </p:sp>
      <p:sp>
        <p:nvSpPr>
          <p:cNvPr id="17" name="TextBox 16"/>
          <p:cNvSpPr txBox="1"/>
          <p:nvPr/>
        </p:nvSpPr>
        <p:spPr>
          <a:xfrm>
            <a:off x="5479880" y="4506994"/>
            <a:ext cx="2090057" cy="369332"/>
          </a:xfrm>
          <a:prstGeom prst="rect">
            <a:avLst/>
          </a:prstGeom>
          <a:noFill/>
        </p:spPr>
        <p:txBody>
          <a:bodyPr wrap="square" rtlCol="0">
            <a:spAutoFit/>
          </a:bodyPr>
          <a:lstStyle/>
          <a:p>
            <a:r>
              <a:rPr lang="en-IN" b="1" dirty="0" smtClean="0"/>
              <a:t>MSE- 0.674</a:t>
            </a:r>
            <a:endParaRPr lang="en-IN" b="1" dirty="0"/>
          </a:p>
        </p:txBody>
      </p:sp>
      <p:sp>
        <p:nvSpPr>
          <p:cNvPr id="18" name="TextBox 17"/>
          <p:cNvSpPr txBox="1"/>
          <p:nvPr/>
        </p:nvSpPr>
        <p:spPr>
          <a:xfrm>
            <a:off x="2890163" y="4506994"/>
            <a:ext cx="2090057" cy="369332"/>
          </a:xfrm>
          <a:prstGeom prst="rect">
            <a:avLst/>
          </a:prstGeom>
          <a:noFill/>
        </p:spPr>
        <p:txBody>
          <a:bodyPr wrap="square" rtlCol="0">
            <a:spAutoFit/>
          </a:bodyPr>
          <a:lstStyle/>
          <a:p>
            <a:r>
              <a:rPr lang="en-IN" b="1" dirty="0" smtClean="0"/>
              <a:t>MSE- 4.31	9</a:t>
            </a:r>
            <a:endParaRPr lang="en-IN" b="1" dirty="0"/>
          </a:p>
        </p:txBody>
      </p:sp>
      <p:sp>
        <p:nvSpPr>
          <p:cNvPr id="14" name="TextBox 13"/>
          <p:cNvSpPr txBox="1"/>
          <p:nvPr/>
        </p:nvSpPr>
        <p:spPr>
          <a:xfrm>
            <a:off x="264048" y="5377481"/>
            <a:ext cx="9325954" cy="369332"/>
          </a:xfrm>
          <a:prstGeom prst="rect">
            <a:avLst/>
          </a:prstGeom>
          <a:noFill/>
        </p:spPr>
        <p:txBody>
          <a:bodyPr wrap="square" rtlCol="0">
            <a:spAutoFit/>
          </a:bodyPr>
          <a:lstStyle/>
          <a:p>
            <a:r>
              <a:rPr lang="en-IN" dirty="0" smtClean="0"/>
              <a:t>We get the lowest mean square error(MSE) mans highest accuracy.</a:t>
            </a:r>
            <a:endParaRPr lang="en-IN" dirty="0"/>
          </a:p>
        </p:txBody>
      </p:sp>
    </p:spTree>
    <p:extLst>
      <p:ext uri="{BB962C8B-B14F-4D97-AF65-F5344CB8AC3E}">
        <p14:creationId xmlns:p14="http://schemas.microsoft.com/office/powerpoint/2010/main" val="3307749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19</a:t>
            </a:fld>
            <a:endParaRPr lang="en-US" noProof="0" dirty="0"/>
          </a:p>
        </p:txBody>
      </p:sp>
      <p:sp>
        <p:nvSpPr>
          <p:cNvPr id="6" name="Rounded Rectangle 5"/>
          <p:cNvSpPr/>
          <p:nvPr/>
        </p:nvSpPr>
        <p:spPr>
          <a:xfrm>
            <a:off x="300445" y="432000"/>
            <a:ext cx="1985555"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2">
                  <a:lumMod val="50000"/>
                </a:schemeClr>
              </a:solidFill>
            </a:endParaRPr>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3108034" cy="432000"/>
          </a:xfrm>
        </p:spPr>
        <p:txBody>
          <a:bodyPr/>
          <a:lstStyle/>
          <a:p>
            <a:r>
              <a:rPr lang="en-IN" dirty="0" smtClean="0"/>
              <a:t>Conclusion</a:t>
            </a:r>
            <a:endParaRPr lang="en-US" dirty="0"/>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300446" y="975895"/>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300445" y="1436914"/>
            <a:ext cx="11328201" cy="4801314"/>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Using this model we are able to know open price of multiple trades before opening</a:t>
            </a:r>
          </a:p>
          <a:p>
            <a:pPr marL="285750" indent="-285750">
              <a:buFont typeface="Arial" panose="020B0604020202020204" pitchFamily="34" charset="0"/>
              <a:buChar char="•"/>
            </a:pPr>
            <a:r>
              <a:rPr lang="en-IN" sz="2400" dirty="0" smtClean="0"/>
              <a:t>We get very high accuracy so this model is able to develop almost accurate result</a:t>
            </a:r>
          </a:p>
          <a:p>
            <a:pPr marL="285750" indent="-285750">
              <a:buFont typeface="Arial" panose="020B0604020202020204" pitchFamily="34" charset="0"/>
              <a:buChar char="•"/>
            </a:pPr>
            <a:r>
              <a:rPr lang="en-IN" sz="2400" dirty="0" smtClean="0"/>
              <a:t>This model makes our work easy and give a chance to get more profit</a:t>
            </a:r>
          </a:p>
          <a:p>
            <a:pPr marL="285750" indent="-285750">
              <a:buFont typeface="Arial" panose="020B0604020202020204" pitchFamily="34" charset="0"/>
              <a:buChar char="•"/>
            </a:pPr>
            <a:r>
              <a:rPr lang="en-IN" sz="2400" dirty="0" smtClean="0"/>
              <a:t>Using this model we know that when we need to sell/buy shares</a:t>
            </a:r>
          </a:p>
          <a:p>
            <a:pPr marL="285750" indent="-285750">
              <a:buFont typeface="Arial" panose="020B0604020202020204" pitchFamily="34" charset="0"/>
              <a:buChar char="•"/>
            </a:pPr>
            <a:r>
              <a:rPr lang="en-IN" sz="2400" dirty="0" smtClean="0"/>
              <a:t>This model </a:t>
            </a:r>
            <a:r>
              <a:rPr lang="en-IN" sz="2400" dirty="0"/>
              <a:t>is </a:t>
            </a:r>
            <a:r>
              <a:rPr lang="en-IN" sz="2400" dirty="0" err="1" smtClean="0"/>
              <a:t>userfriendly</a:t>
            </a:r>
            <a:r>
              <a:rPr lang="en-IN" sz="2400" dirty="0" smtClean="0"/>
              <a:t> anyone can easily learn how to use this model</a:t>
            </a:r>
          </a:p>
          <a:p>
            <a:pPr marL="285750" indent="-285750">
              <a:buFont typeface="Arial" panose="020B0604020202020204" pitchFamily="34" charset="0"/>
              <a:buChar char="•"/>
            </a:pPr>
            <a:r>
              <a:rPr lang="en-IN" sz="2400" dirty="0" smtClean="0"/>
              <a:t>Don’t need to check other website to get live data this </a:t>
            </a:r>
            <a:r>
              <a:rPr lang="en-IN" sz="2400" dirty="0"/>
              <a:t>model automatically </a:t>
            </a:r>
            <a:r>
              <a:rPr lang="en-IN" sz="2400" dirty="0" smtClean="0"/>
              <a:t>fetch live data and gives you the result</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endParaRPr lang="en-IN" dirty="0" smtClean="0"/>
          </a:p>
        </p:txBody>
      </p:sp>
    </p:spTree>
    <p:extLst>
      <p:ext uri="{BB962C8B-B14F-4D97-AF65-F5344CB8AC3E}">
        <p14:creationId xmlns:p14="http://schemas.microsoft.com/office/powerpoint/2010/main" val="1463188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69817"/>
            <a:ext cx="5472000" cy="5498295"/>
          </a:xfrm>
        </p:spPr>
        <p:txBody>
          <a:bodyPr/>
          <a:lstStyle/>
          <a:p>
            <a:pPr marL="0" indent="0">
              <a:buNone/>
            </a:pPr>
            <a:r>
              <a:rPr lang="en-IN" dirty="0"/>
              <a:t>In Stock Market Prediction, the aim is to </a:t>
            </a:r>
            <a:r>
              <a:rPr lang="en-IN" dirty="0" smtClean="0"/>
              <a:t>predict the open price </a:t>
            </a:r>
            <a:r>
              <a:rPr lang="en-IN" dirty="0"/>
              <a:t>of </a:t>
            </a:r>
            <a:r>
              <a:rPr lang="en-IN" dirty="0" smtClean="0"/>
              <a:t>stocks </a:t>
            </a:r>
            <a:r>
              <a:rPr lang="en-IN" dirty="0"/>
              <a:t>units </a:t>
            </a:r>
            <a:r>
              <a:rPr lang="en-US" dirty="0" smtClean="0"/>
              <a:t>on </a:t>
            </a:r>
            <a:r>
              <a:rPr lang="en-US" dirty="0"/>
              <a:t>a particular trading </a:t>
            </a:r>
            <a:r>
              <a:rPr lang="en-US" dirty="0" smtClean="0"/>
              <a:t>day.</a:t>
            </a:r>
            <a:endParaRPr lang="en-US" dirty="0"/>
          </a:p>
          <a:p>
            <a:pPr marL="0" indent="0">
              <a:buNone/>
            </a:pPr>
            <a:r>
              <a:rPr lang="en-IN" dirty="0" smtClean="0"/>
              <a:t>The recent trend in stock market prediction technologies is the use of machine learning which makes predictions based on the values of current stock market indices by training on their previous values.</a:t>
            </a:r>
          </a:p>
          <a:p>
            <a:pPr marL="0" indent="0">
              <a:buNone/>
            </a:pPr>
            <a:r>
              <a:rPr lang="en-IN" dirty="0" smtClean="0"/>
              <a:t>Machine </a:t>
            </a:r>
            <a:r>
              <a:rPr lang="en-IN" dirty="0"/>
              <a:t>learning itself employs different models to make prediction easier and authentic</a:t>
            </a:r>
            <a:r>
              <a:rPr lang="en-IN" dirty="0" smtClean="0"/>
              <a:t>.</a:t>
            </a:r>
          </a:p>
          <a:p>
            <a:pPr marL="0" indent="0">
              <a:buNone/>
            </a:pPr>
            <a:r>
              <a:rPr lang="en-IN" dirty="0"/>
              <a:t>The </a:t>
            </a:r>
            <a:r>
              <a:rPr lang="en-IN" dirty="0" smtClean="0"/>
              <a:t>model </a:t>
            </a:r>
            <a:r>
              <a:rPr lang="en-IN" dirty="0"/>
              <a:t>focuses on the use of </a:t>
            </a:r>
            <a:r>
              <a:rPr lang="en-IN" dirty="0" smtClean="0"/>
              <a:t>Regression, Hyper parameter tuning and Flask </a:t>
            </a:r>
            <a:r>
              <a:rPr lang="en-IN" dirty="0"/>
              <a:t>based Machine learning to predict stock </a:t>
            </a:r>
            <a:r>
              <a:rPr lang="en-IN" dirty="0" smtClean="0"/>
              <a:t>values and send result also on email. </a:t>
            </a:r>
            <a:r>
              <a:rPr lang="en-IN" dirty="0"/>
              <a:t>Factors considered are open, adjacent </a:t>
            </a:r>
            <a:r>
              <a:rPr lang="en-IN" dirty="0" smtClean="0"/>
              <a:t>close.</a:t>
            </a:r>
          </a:p>
          <a:p>
            <a:pPr marL="0" indent="0">
              <a:buNone/>
            </a:pPr>
            <a:endParaRPr lang="en-IN" dirty="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111800" y="1066041"/>
            <a:ext cx="4648200" cy="985000"/>
          </a:xfrm>
        </p:spPr>
        <p:txBody>
          <a:bodyPr/>
          <a:lstStyle/>
          <a:p>
            <a:r>
              <a:rPr lang="en-US" dirty="0" smtClean="0"/>
              <a:t>ABSTRACT</a:t>
            </a:r>
            <a:endParaRPr lang="en-US"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7111800" y="2051042"/>
            <a:ext cx="4648200" cy="1456146"/>
          </a:xfrm>
        </p:spPr>
        <p:txBody>
          <a:bodyPr/>
          <a:lstStyle/>
          <a:p>
            <a:pPr marL="285750" indent="-285750">
              <a:buFont typeface="Arial" panose="020B0604020202020204" pitchFamily="34" charset="0"/>
              <a:buChar char="•"/>
            </a:pPr>
            <a:r>
              <a:rPr lang="en-IN" dirty="0" smtClean="0"/>
              <a:t> The </a:t>
            </a:r>
            <a:r>
              <a:rPr lang="en-IN" dirty="0"/>
              <a:t>overall purpose of the </a:t>
            </a:r>
            <a:r>
              <a:rPr lang="en-IN" dirty="0" smtClean="0"/>
              <a:t>project.</a:t>
            </a:r>
          </a:p>
          <a:p>
            <a:pPr marL="285750" indent="-285750">
              <a:buFont typeface="Arial" panose="020B0604020202020204" pitchFamily="34" charset="0"/>
              <a:buChar char="•"/>
            </a:pPr>
            <a:r>
              <a:rPr lang="en-IN" dirty="0"/>
              <a:t>T</a:t>
            </a:r>
            <a:r>
              <a:rPr lang="en-IN" dirty="0" smtClean="0"/>
              <a:t>he </a:t>
            </a:r>
            <a:r>
              <a:rPr lang="en-IN" dirty="0"/>
              <a:t>basic design of the </a:t>
            </a:r>
            <a:r>
              <a:rPr lang="en-IN" dirty="0" smtClean="0"/>
              <a:t>study.</a:t>
            </a:r>
          </a:p>
          <a:p>
            <a:pPr marL="285750" indent="-285750">
              <a:buFont typeface="Arial" panose="020B0604020202020204" pitchFamily="34" charset="0"/>
              <a:buChar char="•"/>
            </a:pPr>
            <a:r>
              <a:rPr lang="en-IN" dirty="0" smtClean="0"/>
              <a:t>Major </a:t>
            </a:r>
            <a:r>
              <a:rPr lang="en-IN" dirty="0"/>
              <a:t>trends found as a result </a:t>
            </a:r>
            <a:r>
              <a:rPr lang="en-IN" dirty="0" smtClean="0"/>
              <a:t>of analysis.</a:t>
            </a: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5" name="Rounded Rectangle 4"/>
          <p:cNvSpPr/>
          <p:nvPr/>
        </p:nvSpPr>
        <p:spPr>
          <a:xfrm>
            <a:off x="102674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29746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2179237" y="-3"/>
            <a:ext cx="7567911" cy="985000"/>
          </a:xfrm>
        </p:spPr>
        <p:txBody>
          <a:bodyPr/>
          <a:lstStyle/>
          <a:p>
            <a:r>
              <a:rPr lang="en-US" dirty="0" smtClean="0"/>
              <a:t>Requirements </a:t>
            </a:r>
            <a:r>
              <a:rPr lang="en-US" dirty="0"/>
              <a:t>Elicitation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31800" y="1207066"/>
            <a:ext cx="4216400" cy="3139321"/>
          </a:xfrm>
        </p:spPr>
        <p:txBody>
          <a:bodyPr/>
          <a:lstStyle/>
          <a:p>
            <a:r>
              <a:rPr lang="en-US" dirty="0" smtClean="0"/>
              <a:t> </a:t>
            </a:r>
            <a:r>
              <a:rPr lang="en-US" b="1" dirty="0" smtClean="0"/>
              <a:t>What is the project  -&gt;</a:t>
            </a:r>
          </a:p>
          <a:p>
            <a:endParaRPr lang="en-US" b="1" dirty="0"/>
          </a:p>
          <a:p>
            <a:r>
              <a:rPr lang="en-US" b="1" dirty="0"/>
              <a:t>Purpose of this project  -&gt;</a:t>
            </a:r>
          </a:p>
          <a:p>
            <a:endParaRPr lang="en-US" b="1" dirty="0"/>
          </a:p>
          <a:p>
            <a:r>
              <a:rPr lang="en-US" b="1" dirty="0"/>
              <a:t>When we can use this  -&gt;</a:t>
            </a:r>
          </a:p>
          <a:p>
            <a:endParaRPr lang="en-US" b="1" dirty="0"/>
          </a:p>
          <a:p>
            <a:r>
              <a:rPr lang="en-US" b="1" dirty="0"/>
              <a:t>Where we can use this  -&gt;</a:t>
            </a:r>
          </a:p>
          <a:p>
            <a:endParaRPr lang="en-US" b="1"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5" name="Rounded Rectangle 4"/>
          <p:cNvSpPr/>
          <p:nvPr/>
        </p:nvSpPr>
        <p:spPr>
          <a:xfrm>
            <a:off x="102674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ounded Rectangle 7"/>
          <p:cNvSpPr/>
          <p:nvPr/>
        </p:nvSpPr>
        <p:spPr>
          <a:xfrm>
            <a:off x="9222377" y="3618411"/>
            <a:ext cx="2704012" cy="2481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4648200" y="1207065"/>
            <a:ext cx="5185954" cy="3139321"/>
          </a:xfrm>
          <a:prstGeom prst="rect">
            <a:avLst/>
          </a:prstGeom>
          <a:noFill/>
        </p:spPr>
        <p:txBody>
          <a:bodyPr wrap="square" rtlCol="0">
            <a:spAutoFit/>
          </a:bodyPr>
          <a:lstStyle/>
          <a:p>
            <a:r>
              <a:rPr lang="en-US" dirty="0"/>
              <a:t>Predict the open price of the stock units on a particular trading day</a:t>
            </a:r>
            <a:r>
              <a:rPr lang="en-US" dirty="0" smtClean="0"/>
              <a:t>.</a:t>
            </a:r>
          </a:p>
          <a:p>
            <a:endParaRPr lang="en-US" dirty="0"/>
          </a:p>
          <a:p>
            <a:pPr>
              <a:buNone/>
            </a:pPr>
            <a:r>
              <a:rPr lang="en-US" dirty="0"/>
              <a:t>Trade specific stocks which can produce high gains in early market </a:t>
            </a:r>
            <a:r>
              <a:rPr lang="en-US" dirty="0" smtClean="0"/>
              <a:t>conditions.</a:t>
            </a:r>
          </a:p>
          <a:p>
            <a:pPr>
              <a:buNone/>
            </a:pPr>
            <a:endParaRPr lang="en-US" dirty="0"/>
          </a:p>
          <a:p>
            <a:pPr>
              <a:buNone/>
            </a:pPr>
            <a:r>
              <a:rPr lang="en-US" dirty="0"/>
              <a:t>Triggered when the trading day </a:t>
            </a:r>
            <a:r>
              <a:rPr lang="en-US" dirty="0" smtClean="0"/>
              <a:t>starts.</a:t>
            </a:r>
          </a:p>
          <a:p>
            <a:pPr>
              <a:buNone/>
            </a:pPr>
            <a:endParaRPr lang="en-US" dirty="0"/>
          </a:p>
          <a:p>
            <a:pPr>
              <a:buNone/>
            </a:pPr>
            <a:endParaRPr lang="en-IN" dirty="0"/>
          </a:p>
          <a:p>
            <a:r>
              <a:rPr lang="en-US" dirty="0"/>
              <a:t>Trading </a:t>
            </a:r>
            <a:r>
              <a:rPr lang="en-US" dirty="0" smtClean="0"/>
              <a:t>platforms</a:t>
            </a:r>
            <a:r>
              <a:rPr lang="en-IN" dirty="0"/>
              <a:t> like </a:t>
            </a:r>
            <a:r>
              <a:rPr lang="en-IN" dirty="0" err="1" smtClean="0"/>
              <a:t>TradeStation</a:t>
            </a:r>
            <a:r>
              <a:rPr lang="en-IN" dirty="0"/>
              <a:t>, E*TRADE, TD </a:t>
            </a:r>
            <a:r>
              <a:rPr lang="en-IN" dirty="0" smtClean="0"/>
              <a:t>Ameritrade and etc..</a:t>
            </a:r>
            <a:endParaRPr lang="en-US" dirty="0"/>
          </a:p>
        </p:txBody>
      </p:sp>
      <p:sp>
        <p:nvSpPr>
          <p:cNvPr id="16" name="Rectangle 15">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800" y="927585"/>
            <a:ext cx="11328200" cy="114824"/>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l"/>
            <a:endParaRPr lang="en-US" dirty="0"/>
          </a:p>
        </p:txBody>
      </p:sp>
      <p:sp>
        <p:nvSpPr>
          <p:cNvPr id="17" name="Text Placeholder 2">
            <a:extLst>
              <a:ext uri="{FF2B5EF4-FFF2-40B4-BE49-F238E27FC236}">
                <a16:creationId xmlns:a16="http://schemas.microsoft.com/office/drawing/2014/main" id="{611DC577-0A95-47D0-95D9-5F8DA763D46B}"/>
              </a:ext>
            </a:extLst>
          </p:cNvPr>
          <p:cNvSpPr txBox="1">
            <a:spLocks/>
          </p:cNvSpPr>
          <p:nvPr/>
        </p:nvSpPr>
        <p:spPr>
          <a:xfrm>
            <a:off x="431800" y="4346386"/>
            <a:ext cx="11494588" cy="2401953"/>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b="1" dirty="0" smtClean="0"/>
          </a:p>
          <a:p>
            <a:pPr algn="l"/>
            <a:r>
              <a:rPr lang="en-US" b="1" dirty="0" smtClean="0"/>
              <a:t>How </a:t>
            </a:r>
            <a:r>
              <a:rPr lang="en-US" b="1" dirty="0"/>
              <a:t>to </a:t>
            </a:r>
            <a:r>
              <a:rPr lang="en-US" b="1" dirty="0" smtClean="0"/>
              <a:t>use </a:t>
            </a:r>
            <a:r>
              <a:rPr lang="en-US" b="1" dirty="0"/>
              <a:t>this </a:t>
            </a:r>
            <a:r>
              <a:rPr lang="en-US" b="1" dirty="0" smtClean="0"/>
              <a:t>model :-</a:t>
            </a:r>
            <a:endParaRPr lang="en-US" b="1" dirty="0"/>
          </a:p>
          <a:p>
            <a:pPr marL="552450" lvl="1" indent="-285750">
              <a:buFont typeface="Arial" panose="020B0604020202020204" pitchFamily="34" charset="0"/>
              <a:buChar char="•"/>
            </a:pPr>
            <a:r>
              <a:rPr lang="en-US" sz="1800" dirty="0">
                <a:solidFill>
                  <a:schemeClr val="bg1"/>
                </a:solidFill>
              </a:rPr>
              <a:t>Fund Manager select a stock a list of stocks for </a:t>
            </a:r>
            <a:r>
              <a:rPr lang="en-US" sz="1800" dirty="0" smtClean="0">
                <a:solidFill>
                  <a:schemeClr val="bg1"/>
                </a:solidFill>
              </a:rPr>
              <a:t>trading.</a:t>
            </a:r>
            <a:endParaRPr lang="en-US" sz="1800" dirty="0">
              <a:solidFill>
                <a:schemeClr val="bg1"/>
              </a:solidFill>
            </a:endParaRPr>
          </a:p>
          <a:p>
            <a:pPr marL="552450" lvl="1" indent="-285750">
              <a:buFont typeface="Arial" panose="020B0604020202020204" pitchFamily="34" charset="0"/>
              <a:buChar char="•"/>
            </a:pPr>
            <a:r>
              <a:rPr lang="en-US" sz="1800" dirty="0">
                <a:solidFill>
                  <a:schemeClr val="bg1"/>
                </a:solidFill>
              </a:rPr>
              <a:t>Submit selected stock for estimation of open </a:t>
            </a:r>
            <a:r>
              <a:rPr lang="en-US" sz="1800" dirty="0" smtClean="0">
                <a:solidFill>
                  <a:schemeClr val="bg1"/>
                </a:solidFill>
              </a:rPr>
              <a:t>price.</a:t>
            </a:r>
            <a:endParaRPr lang="en-US" sz="1800" dirty="0">
              <a:solidFill>
                <a:schemeClr val="bg1"/>
              </a:solidFill>
            </a:endParaRPr>
          </a:p>
          <a:p>
            <a:pPr marL="552450" lvl="1" indent="-285750">
              <a:buFont typeface="Arial" panose="020B0604020202020204" pitchFamily="34" charset="0"/>
              <a:buChar char="•"/>
            </a:pPr>
            <a:r>
              <a:rPr lang="en-US" sz="1800" dirty="0">
                <a:solidFill>
                  <a:schemeClr val="bg1"/>
                </a:solidFill>
              </a:rPr>
              <a:t>Generate stock price for the selected </a:t>
            </a:r>
            <a:r>
              <a:rPr lang="en-US" sz="1800" dirty="0" smtClean="0">
                <a:solidFill>
                  <a:schemeClr val="bg1"/>
                </a:solidFill>
              </a:rPr>
              <a:t>stocks.</a:t>
            </a:r>
            <a:endParaRPr lang="en-US" sz="1800" dirty="0">
              <a:solidFill>
                <a:schemeClr val="bg1"/>
              </a:solidFill>
            </a:endParaRPr>
          </a:p>
          <a:p>
            <a:pPr marL="552450" lvl="1" indent="-285750">
              <a:buFont typeface="Arial" panose="020B0604020202020204" pitchFamily="34" charset="0"/>
              <a:buChar char="•"/>
            </a:pPr>
            <a:r>
              <a:rPr lang="en-US" sz="1800" dirty="0">
                <a:solidFill>
                  <a:schemeClr val="bg1"/>
                </a:solidFill>
              </a:rPr>
              <a:t>Confirm booking orders for trading (buy/sell</a:t>
            </a:r>
            <a:r>
              <a:rPr lang="en-US" sz="1800" dirty="0" smtClean="0">
                <a:solidFill>
                  <a:schemeClr val="bg1"/>
                </a:solidFill>
              </a:rPr>
              <a:t>).</a:t>
            </a:r>
          </a:p>
          <a:p>
            <a:pPr algn="l"/>
            <a:endParaRPr lang="en-US" dirty="0"/>
          </a:p>
        </p:txBody>
      </p:sp>
    </p:spTree>
    <p:extLst>
      <p:ext uri="{BB962C8B-B14F-4D97-AF65-F5344CB8AC3E}">
        <p14:creationId xmlns:p14="http://schemas.microsoft.com/office/powerpoint/2010/main" val="2421239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785" y="105137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334" y="1166191"/>
            <a:ext cx="6641900" cy="1124345"/>
          </a:xfrm>
        </p:spPr>
        <p:txBody>
          <a:bodyPr/>
          <a:lstStyle/>
          <a:p>
            <a:r>
              <a:rPr lang="en-US" dirty="0" smtClean="0"/>
              <a:t>Development Phase</a:t>
            </a:r>
            <a:endParaRPr lang="en-US"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334" y="2304982"/>
            <a:ext cx="6641626" cy="590155"/>
          </a:xfrm>
        </p:spPr>
        <p:txBody>
          <a:bodyPr/>
          <a:lstStyle/>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043646"/>
            <a:ext cx="5472000" cy="3148354"/>
          </a:xfrm>
        </p:spPr>
        <p:txBody>
          <a:bodyPr/>
          <a:lstStyle/>
          <a:p>
            <a:pPr marL="0" indent="0">
              <a:buNone/>
            </a:pPr>
            <a:r>
              <a:rPr lang="en-US" sz="2800" dirty="0" smtClean="0"/>
              <a:t>Data acquisition</a:t>
            </a:r>
          </a:p>
          <a:p>
            <a:pPr marL="0" indent="0">
              <a:buNone/>
            </a:pPr>
            <a:r>
              <a:rPr lang="en-US" sz="2800" dirty="0"/>
              <a:t>Data </a:t>
            </a:r>
            <a:r>
              <a:rPr lang="en-US" sz="2800" dirty="0" smtClean="0"/>
              <a:t>Exploration</a:t>
            </a:r>
          </a:p>
          <a:p>
            <a:pPr marL="0" indent="0">
              <a:buNone/>
            </a:pPr>
            <a:r>
              <a:rPr lang="en-US" sz="2800" dirty="0"/>
              <a:t>Data </a:t>
            </a:r>
            <a:r>
              <a:rPr lang="en-US" sz="2800" dirty="0" smtClean="0"/>
              <a:t>Modeling and Evaluation</a:t>
            </a:r>
          </a:p>
          <a:p>
            <a:pPr marL="0" indent="0">
              <a:buNone/>
            </a:pPr>
            <a:r>
              <a:rPr lang="en-US" sz="2800" dirty="0"/>
              <a:t>Data </a:t>
            </a:r>
            <a:r>
              <a:rPr lang="en-US" sz="2800" dirty="0" smtClean="0"/>
              <a:t>Model Deployment</a:t>
            </a:r>
          </a:p>
          <a:p>
            <a:pPr marL="0" indent="0">
              <a:buNone/>
            </a:pPr>
            <a:r>
              <a:rPr lang="en-US" sz="2800" dirty="0"/>
              <a:t>Data </a:t>
            </a:r>
            <a:r>
              <a:rPr lang="en-US" sz="2800" dirty="0" smtClean="0"/>
              <a:t>Model Operation</a:t>
            </a:r>
          </a:p>
          <a:p>
            <a:pPr marL="0" indent="0">
              <a:buNone/>
            </a:pPr>
            <a:r>
              <a:rPr lang="en-US" sz="2800" dirty="0" smtClean="0"/>
              <a:t>Data Model Optimization</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8" name="Rounded Rectangle 7"/>
          <p:cNvSpPr/>
          <p:nvPr/>
        </p:nvSpPr>
        <p:spPr>
          <a:xfrm>
            <a:off x="10206169"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2098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5</a:t>
            </a:fld>
            <a:endParaRPr lang="en-US" noProof="0" dirty="0"/>
          </a:p>
        </p:txBody>
      </p:sp>
      <p:sp>
        <p:nvSpPr>
          <p:cNvPr id="6" name="Rounded Rectangle 5"/>
          <p:cNvSpPr/>
          <p:nvPr/>
        </p:nvSpPr>
        <p:spPr>
          <a:xfrm>
            <a:off x="300446" y="432000"/>
            <a:ext cx="2867554"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p:cNvSpPr/>
          <p:nvPr/>
        </p:nvSpPr>
        <p:spPr>
          <a:xfrm>
            <a:off x="300446" y="1003334"/>
            <a:ext cx="10097588" cy="369332"/>
          </a:xfrm>
          <a:prstGeom prst="rect">
            <a:avLst/>
          </a:prstGeom>
        </p:spPr>
        <p:txBody>
          <a:bodyPr wrap="square">
            <a:spAutoFit/>
          </a:bodyPr>
          <a:lstStyle/>
          <a:p>
            <a:r>
              <a:rPr lang="en-IN" dirty="0"/>
              <a:t>Data acquisition is the process of collecting data or information from different sources</a:t>
            </a:r>
            <a:r>
              <a:rPr lang="en-US" dirty="0"/>
              <a:t>. </a:t>
            </a:r>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Data </a:t>
            </a:r>
            <a:r>
              <a:rPr lang="en-US" dirty="0" smtClean="0"/>
              <a:t>Acquisition</a:t>
            </a:r>
            <a:endParaRPr lang="en-US" dirty="0"/>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800" y="1512000"/>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 Placeholder 2">
            <a:extLst>
              <a:ext uri="{FF2B5EF4-FFF2-40B4-BE49-F238E27FC236}">
                <a16:creationId xmlns:a16="http://schemas.microsoft.com/office/drawing/2014/main" id="{611DC577-0A95-47D0-95D9-5F8DA763D46B}"/>
              </a:ext>
            </a:extLst>
          </p:cNvPr>
          <p:cNvSpPr txBox="1">
            <a:spLocks/>
          </p:cNvSpPr>
          <p:nvPr/>
        </p:nvSpPr>
        <p:spPr>
          <a:xfrm>
            <a:off x="431800" y="1766158"/>
            <a:ext cx="11328200" cy="4605192"/>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400" dirty="0"/>
          </a:p>
        </p:txBody>
      </p:sp>
      <p:sp>
        <p:nvSpPr>
          <p:cNvPr id="14" name="Rectangle 13"/>
          <p:cNvSpPr/>
          <p:nvPr/>
        </p:nvSpPr>
        <p:spPr>
          <a:xfrm>
            <a:off x="431800" y="1813159"/>
            <a:ext cx="11328200" cy="4524315"/>
          </a:xfrm>
          <a:prstGeom prst="rect">
            <a:avLst/>
          </a:prstGeom>
        </p:spPr>
        <p:txBody>
          <a:bodyPr wrap="square">
            <a:spAutoFit/>
          </a:bodyPr>
          <a:lstStyle/>
          <a:p>
            <a:r>
              <a:rPr lang="en-US" dirty="0" smtClean="0">
                <a:solidFill>
                  <a:schemeClr val="bg1"/>
                </a:solidFill>
              </a:rPr>
              <a:t>Yahoo finance is the place where all trading done and directly show in yahoo finance website and everyone can easily get the live and past data from this site and we also use this to get stock market data for our model.</a:t>
            </a:r>
          </a:p>
          <a:p>
            <a:endParaRPr lang="en-US" dirty="0" smtClean="0">
              <a:solidFill>
                <a:schemeClr val="bg1"/>
              </a:solidFill>
            </a:endParaRPr>
          </a:p>
          <a:p>
            <a:r>
              <a:rPr lang="en-US" dirty="0" smtClean="0">
                <a:solidFill>
                  <a:schemeClr val="bg1"/>
                </a:solidFill>
              </a:rPr>
              <a:t>We collect some stock data which uses in our machine learning model.</a:t>
            </a:r>
            <a:endParaRPr lang="en-IN" dirty="0" smtClean="0">
              <a:solidFill>
                <a:schemeClr val="bg1"/>
              </a:solidFill>
            </a:endParaRPr>
          </a:p>
          <a:p>
            <a:pPr marL="285750" indent="-285750">
              <a:buFont typeface="Arial" panose="020B0604020202020204" pitchFamily="34" charset="0"/>
              <a:buChar char="•"/>
            </a:pPr>
            <a:r>
              <a:rPr lang="en-IN" dirty="0" smtClean="0">
                <a:solidFill>
                  <a:schemeClr val="bg1"/>
                </a:solidFill>
              </a:rPr>
              <a:t>Escorts Limited</a:t>
            </a:r>
          </a:p>
          <a:p>
            <a:pPr marL="285750" indent="-285750">
              <a:buFont typeface="Arial" panose="020B0604020202020204" pitchFamily="34" charset="0"/>
              <a:buChar char="•"/>
            </a:pPr>
            <a:r>
              <a:rPr lang="en-IN" dirty="0" smtClean="0">
                <a:solidFill>
                  <a:schemeClr val="bg1"/>
                </a:solidFill>
              </a:rPr>
              <a:t>Nifty 50</a:t>
            </a:r>
          </a:p>
          <a:p>
            <a:pPr marL="285750" indent="-285750">
              <a:buFont typeface="Arial" panose="020B0604020202020204" pitchFamily="34" charset="0"/>
              <a:buChar char="•"/>
            </a:pPr>
            <a:r>
              <a:rPr lang="en-IN" dirty="0" smtClean="0">
                <a:solidFill>
                  <a:schemeClr val="bg1"/>
                </a:solidFill>
              </a:rPr>
              <a:t>Nasdaq</a:t>
            </a:r>
          </a:p>
          <a:p>
            <a:pPr marL="285750" indent="-285750">
              <a:buFont typeface="Arial" panose="020B0604020202020204" pitchFamily="34" charset="0"/>
              <a:buChar char="•"/>
            </a:pPr>
            <a:r>
              <a:rPr lang="en-IN" dirty="0" smtClean="0">
                <a:solidFill>
                  <a:schemeClr val="bg1"/>
                </a:solidFill>
              </a:rPr>
              <a:t>Hang Seng</a:t>
            </a:r>
          </a:p>
          <a:p>
            <a:pPr marL="285750" indent="-285750">
              <a:buFont typeface="Arial" panose="020B0604020202020204" pitchFamily="34" charset="0"/>
              <a:buChar char="•"/>
            </a:pPr>
            <a:r>
              <a:rPr lang="en-IN" dirty="0" smtClean="0">
                <a:solidFill>
                  <a:schemeClr val="bg1"/>
                </a:solidFill>
              </a:rPr>
              <a:t>Nikkei</a:t>
            </a:r>
          </a:p>
          <a:p>
            <a:pPr marL="285750" indent="-285750">
              <a:buFont typeface="Arial" panose="020B0604020202020204" pitchFamily="34" charset="0"/>
              <a:buChar char="•"/>
            </a:pPr>
            <a:r>
              <a:rPr lang="en-IN" dirty="0" smtClean="0">
                <a:solidFill>
                  <a:schemeClr val="bg1"/>
                </a:solidFill>
              </a:rPr>
              <a:t>Infosys</a:t>
            </a:r>
          </a:p>
          <a:p>
            <a:pPr marL="285750" indent="-285750">
              <a:buFont typeface="Arial" panose="020B0604020202020204" pitchFamily="34" charset="0"/>
              <a:buChar char="•"/>
            </a:pPr>
            <a:r>
              <a:rPr lang="en-IN" dirty="0" smtClean="0">
                <a:solidFill>
                  <a:schemeClr val="bg1"/>
                </a:solidFill>
              </a:rPr>
              <a:t>Accenture</a:t>
            </a:r>
          </a:p>
          <a:p>
            <a:pPr marL="285750" indent="-285750">
              <a:buFont typeface="Arial" panose="020B0604020202020204" pitchFamily="34" charset="0"/>
              <a:buChar char="•"/>
            </a:pPr>
            <a:r>
              <a:rPr lang="en-IN" dirty="0" smtClean="0">
                <a:solidFill>
                  <a:schemeClr val="bg1"/>
                </a:solidFill>
              </a:rPr>
              <a:t>Oracle</a:t>
            </a:r>
          </a:p>
          <a:p>
            <a:pPr marL="285750" indent="-285750">
              <a:buFont typeface="Arial" panose="020B0604020202020204" pitchFamily="34" charset="0"/>
              <a:buChar char="•"/>
            </a:pPr>
            <a:r>
              <a:rPr lang="en-IN" dirty="0" smtClean="0">
                <a:solidFill>
                  <a:schemeClr val="bg1"/>
                </a:solidFill>
              </a:rPr>
              <a:t>Cognizant</a:t>
            </a:r>
          </a:p>
          <a:p>
            <a:endParaRPr lang="en-IN" dirty="0" smtClean="0">
              <a:solidFill>
                <a:schemeClr val="bg1"/>
              </a:solidFill>
            </a:endParaRPr>
          </a:p>
          <a:p>
            <a:r>
              <a:rPr lang="en-IN" dirty="0" smtClean="0">
                <a:solidFill>
                  <a:schemeClr val="bg1"/>
                </a:solidFill>
              </a:rPr>
              <a:t>We’ll use these data because we need to predict future stocks open price and after analysis all stocks, open price depends on their stock prices.</a:t>
            </a:r>
            <a:endParaRPr lang="en-US" dirty="0">
              <a:solidFill>
                <a:schemeClr val="bg1"/>
              </a:solidFill>
            </a:endParaRPr>
          </a:p>
        </p:txBody>
      </p:sp>
    </p:spTree>
    <p:extLst>
      <p:ext uri="{BB962C8B-B14F-4D97-AF65-F5344CB8AC3E}">
        <p14:creationId xmlns:p14="http://schemas.microsoft.com/office/powerpoint/2010/main" val="2906373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noProof="0" dirty="0" smtClean="0"/>
              <a:t>Add a footer</a:t>
            </a:r>
            <a:endParaRPr lang="en-US" noProof="0" dirty="0"/>
          </a:p>
        </p:txBody>
      </p:sp>
      <p:sp>
        <p:nvSpPr>
          <p:cNvPr id="3" name="Slide Number Placeholder 2"/>
          <p:cNvSpPr>
            <a:spLocks noGrp="1"/>
          </p:cNvSpPr>
          <p:nvPr>
            <p:ph type="sldNum" sz="quarter" idx="13"/>
          </p:nvPr>
        </p:nvSpPr>
        <p:spPr/>
        <p:txBody>
          <a:bodyPr/>
          <a:lstStyle/>
          <a:p>
            <a:fld id="{19B51A1E-902D-48AF-9020-955120F399B6}" type="slidenum">
              <a:rPr lang="en-US" noProof="0" smtClean="0"/>
              <a:pPr/>
              <a:t>6</a:t>
            </a:fld>
            <a:endParaRPr lang="en-US" noProof="0" dirty="0"/>
          </a:p>
        </p:txBody>
      </p:sp>
      <p:sp>
        <p:nvSpPr>
          <p:cNvPr id="6" name="Text Placeholder 2">
            <a:extLst>
              <a:ext uri="{FF2B5EF4-FFF2-40B4-BE49-F238E27FC236}">
                <a16:creationId xmlns:a16="http://schemas.microsoft.com/office/drawing/2014/main" id="{611DC577-0A95-47D0-95D9-5F8DA763D46B}"/>
              </a:ext>
            </a:extLst>
          </p:cNvPr>
          <p:cNvSpPr txBox="1">
            <a:spLocks/>
          </p:cNvSpPr>
          <p:nvPr/>
        </p:nvSpPr>
        <p:spPr>
          <a:xfrm>
            <a:off x="431800" y="1334808"/>
            <a:ext cx="11328200" cy="5036542"/>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400" dirty="0"/>
          </a:p>
        </p:txBody>
      </p:sp>
      <p:sp>
        <p:nvSpPr>
          <p:cNvPr id="12" name="Slide Number Placeholder 2"/>
          <p:cNvSpPr txBox="1">
            <a:spLocks/>
          </p:cNvSpPr>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defPPr>
              <a:defRPr lang="en-US"/>
            </a:defPPr>
            <a:lvl1pPr marL="0" algn="ct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6</a:t>
            </a:fld>
            <a:endParaRPr lang="en-US" dirty="0"/>
          </a:p>
        </p:txBody>
      </p:sp>
      <p:sp>
        <p:nvSpPr>
          <p:cNvPr id="16" name="Rounded Rectangle 15"/>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600891" y="1672046"/>
            <a:ext cx="184731" cy="369332"/>
          </a:xfrm>
          <a:prstGeom prst="rect">
            <a:avLst/>
          </a:prstGeom>
          <a:noFill/>
        </p:spPr>
        <p:txBody>
          <a:bodyPr wrap="none" rtlCol="0">
            <a:spAutoFit/>
          </a:bodyPr>
          <a:lstStyle/>
          <a:p>
            <a:endParaRPr lang="en-IN" dirty="0"/>
          </a:p>
        </p:txBody>
      </p:sp>
      <p:sp>
        <p:nvSpPr>
          <p:cNvPr id="21" name="Slide Number Placeholder 2"/>
          <p:cNvSpPr txBox="1">
            <a:spLocks/>
          </p:cNvSpPr>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defPPr>
              <a:defRPr lang="en-US"/>
            </a:defPPr>
            <a:lvl1pPr marL="0" algn="ct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6</a:t>
            </a:fld>
            <a:endParaRPr lang="en-US" dirty="0"/>
          </a:p>
        </p:txBody>
      </p:sp>
      <p:sp>
        <p:nvSpPr>
          <p:cNvPr id="22" name="Rounded Rectangle 21"/>
          <p:cNvSpPr/>
          <p:nvPr/>
        </p:nvSpPr>
        <p:spPr>
          <a:xfrm>
            <a:off x="300446" y="432000"/>
            <a:ext cx="2927794"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2">
                  <a:lumMod val="50000"/>
                </a:schemeClr>
              </a:solidFill>
            </a:endParaRPr>
          </a:p>
        </p:txBody>
      </p:sp>
      <p:sp>
        <p:nvSpPr>
          <p:cNvPr id="23"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Data Exploration</a:t>
            </a:r>
          </a:p>
        </p:txBody>
      </p:sp>
      <p:sp>
        <p:nvSpPr>
          <p:cNvPr id="24" name="Rectangle 23">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800" y="1041992"/>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5" name="Rounded Rectangle 24"/>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80" y="1470386"/>
            <a:ext cx="6400528" cy="4722971"/>
          </a:xfrm>
          <a:prstGeom prst="rect">
            <a:avLst/>
          </a:prstGeom>
        </p:spPr>
      </p:pic>
      <p:sp>
        <p:nvSpPr>
          <p:cNvPr id="5" name="TextBox 4"/>
          <p:cNvSpPr txBox="1"/>
          <p:nvPr/>
        </p:nvSpPr>
        <p:spPr>
          <a:xfrm>
            <a:off x="600891" y="1672046"/>
            <a:ext cx="4284618" cy="4801314"/>
          </a:xfrm>
          <a:prstGeom prst="rect">
            <a:avLst/>
          </a:prstGeom>
          <a:noFill/>
        </p:spPr>
        <p:txBody>
          <a:bodyPr wrap="square" rtlCol="0">
            <a:spAutoFit/>
          </a:bodyPr>
          <a:lstStyle/>
          <a:p>
            <a:r>
              <a:rPr lang="en-IN" dirty="0" smtClean="0">
                <a:solidFill>
                  <a:schemeClr val="bg1"/>
                </a:solidFill>
              </a:rPr>
              <a:t>In data exploration first step is to pre-process the data and then start analysis on data.</a:t>
            </a:r>
          </a:p>
          <a:p>
            <a:endParaRPr lang="en-IN" dirty="0">
              <a:solidFill>
                <a:schemeClr val="bg1"/>
              </a:solidFill>
            </a:endParaRPr>
          </a:p>
          <a:p>
            <a:r>
              <a:rPr lang="en-IN" dirty="0" smtClean="0">
                <a:solidFill>
                  <a:schemeClr val="bg1"/>
                </a:solidFill>
              </a:rPr>
              <a:t>Steps of pre-processing:-</a:t>
            </a:r>
          </a:p>
          <a:p>
            <a:pPr marL="285750" indent="-285750">
              <a:buFont typeface="Arial" panose="020B0604020202020204" pitchFamily="34" charset="0"/>
              <a:buChar char="•"/>
            </a:pPr>
            <a:r>
              <a:rPr lang="en-IN" dirty="0" smtClean="0">
                <a:solidFill>
                  <a:schemeClr val="bg1"/>
                </a:solidFill>
              </a:rPr>
              <a:t>Check data type</a:t>
            </a:r>
          </a:p>
          <a:p>
            <a:pPr marL="285750" indent="-285750">
              <a:buFont typeface="Arial" panose="020B0604020202020204" pitchFamily="34" charset="0"/>
              <a:buChar char="•"/>
            </a:pPr>
            <a:r>
              <a:rPr lang="en-IN" dirty="0" smtClean="0">
                <a:solidFill>
                  <a:schemeClr val="bg1"/>
                </a:solidFill>
              </a:rPr>
              <a:t>Convert data into numerical data</a:t>
            </a:r>
          </a:p>
          <a:p>
            <a:pPr marL="285750" indent="-285750">
              <a:buFont typeface="Arial" panose="020B0604020202020204" pitchFamily="34" charset="0"/>
              <a:buChar char="•"/>
            </a:pPr>
            <a:r>
              <a:rPr lang="en-IN" dirty="0" smtClean="0">
                <a:solidFill>
                  <a:schemeClr val="bg1"/>
                </a:solidFill>
              </a:rPr>
              <a:t>Check null values and fill them</a:t>
            </a:r>
          </a:p>
          <a:p>
            <a:pPr marL="285750" indent="-285750">
              <a:buFont typeface="Arial" panose="020B0604020202020204" pitchFamily="34" charset="0"/>
              <a:buChar char="•"/>
            </a:pPr>
            <a:r>
              <a:rPr lang="en-IN" dirty="0" smtClean="0">
                <a:solidFill>
                  <a:schemeClr val="bg1"/>
                </a:solidFill>
              </a:rPr>
              <a:t>Check outliers </a:t>
            </a:r>
          </a:p>
          <a:p>
            <a:pPr marL="285750" indent="-285750">
              <a:buFont typeface="Arial" panose="020B0604020202020204" pitchFamily="34" charset="0"/>
              <a:buChar char="•"/>
            </a:pPr>
            <a:r>
              <a:rPr lang="en-IN" dirty="0" smtClean="0">
                <a:solidFill>
                  <a:schemeClr val="bg1"/>
                </a:solidFill>
              </a:rPr>
              <a:t>Apply multiple functions to remove outliers</a:t>
            </a:r>
          </a:p>
          <a:p>
            <a:pPr marL="285750" indent="-285750">
              <a:buFont typeface="Arial" panose="020B0604020202020204" pitchFamily="34" charset="0"/>
              <a:buChar char="•"/>
            </a:pPr>
            <a:r>
              <a:rPr lang="en-IN" dirty="0" smtClean="0">
                <a:solidFill>
                  <a:schemeClr val="bg1"/>
                </a:solidFill>
              </a:rPr>
              <a:t>Apply noise reduction techniques</a:t>
            </a:r>
          </a:p>
          <a:p>
            <a:pPr marL="285750" indent="-285750">
              <a:buFont typeface="Arial" panose="020B0604020202020204" pitchFamily="34" charset="0"/>
              <a:buChar char="•"/>
            </a:pPr>
            <a:r>
              <a:rPr lang="en-IN" dirty="0" smtClean="0">
                <a:solidFill>
                  <a:schemeClr val="bg1"/>
                </a:solidFill>
              </a:rPr>
              <a:t>Scale data</a:t>
            </a:r>
          </a:p>
          <a:p>
            <a:pPr marL="285750" indent="-285750">
              <a:buFont typeface="Arial" panose="020B0604020202020204" pitchFamily="34" charset="0"/>
              <a:buChar char="•"/>
            </a:pPr>
            <a:r>
              <a:rPr lang="en-IN" dirty="0" smtClean="0">
                <a:solidFill>
                  <a:schemeClr val="bg1"/>
                </a:solidFill>
              </a:rPr>
              <a:t>Find pattern in data and according to that transform data.</a:t>
            </a:r>
          </a:p>
          <a:p>
            <a:pPr marL="285750" indent="-285750">
              <a:buFont typeface="Arial" panose="020B0604020202020204" pitchFamily="34" charset="0"/>
              <a:buChar char="•"/>
            </a:pPr>
            <a:endParaRPr lang="en-IN" dirty="0" smtClean="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2294306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9B51A1E-902D-48AF-9020-955120F399B6}" type="slidenum">
              <a:rPr lang="en-US" noProof="0" smtClean="0"/>
              <a:pPr/>
              <a:t>7</a:t>
            </a:fld>
            <a:endParaRPr lang="en-US" noProof="0" dirty="0"/>
          </a:p>
        </p:txBody>
      </p:sp>
      <p:sp>
        <p:nvSpPr>
          <p:cNvPr id="6" name="Rounded Rectangle 5"/>
          <p:cNvSpPr/>
          <p:nvPr/>
        </p:nvSpPr>
        <p:spPr>
          <a:xfrm>
            <a:off x="300446" y="432000"/>
            <a:ext cx="2927794"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2">
                  <a:lumMod val="50000"/>
                </a:schemeClr>
              </a:solidFill>
            </a:endParaRPr>
          </a:p>
        </p:txBody>
      </p:sp>
      <p:sp>
        <p:nvSpPr>
          <p:cNvPr id="7" name="Rectangle 6"/>
          <p:cNvSpPr/>
          <p:nvPr/>
        </p:nvSpPr>
        <p:spPr>
          <a:xfrm>
            <a:off x="300446" y="1003334"/>
            <a:ext cx="10097588" cy="369332"/>
          </a:xfrm>
          <a:prstGeom prst="rect">
            <a:avLst/>
          </a:prstGeom>
        </p:spPr>
        <p:txBody>
          <a:bodyPr wrap="square">
            <a:spAutoFit/>
          </a:bodyPr>
          <a:lstStyle/>
          <a:p>
            <a:r>
              <a:rPr lang="en-US" dirty="0"/>
              <a:t>Data </a:t>
            </a:r>
            <a:r>
              <a:rPr lang="en-US" dirty="0" smtClean="0"/>
              <a:t>Exploration is the process of explore data and extract information from data</a:t>
            </a:r>
            <a:endParaRPr lang="en-US" dirty="0"/>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Data Exploration</a:t>
            </a:r>
          </a:p>
        </p:txBody>
      </p:sp>
      <p:sp>
        <p:nvSpPr>
          <p:cNvPr id="11" name="Rectangle 10">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799" y="1324992"/>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Rounded Rectangle 12"/>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 Placeholder 2">
            <a:extLst>
              <a:ext uri="{FF2B5EF4-FFF2-40B4-BE49-F238E27FC236}">
                <a16:creationId xmlns:a16="http://schemas.microsoft.com/office/drawing/2014/main" id="{611DC577-0A95-47D0-95D9-5F8DA763D46B}"/>
              </a:ext>
            </a:extLst>
          </p:cNvPr>
          <p:cNvSpPr txBox="1">
            <a:spLocks/>
          </p:cNvSpPr>
          <p:nvPr/>
        </p:nvSpPr>
        <p:spPr>
          <a:xfrm>
            <a:off x="431799" y="1449555"/>
            <a:ext cx="11340201" cy="4921796"/>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400" dirty="0"/>
          </a:p>
        </p:txBody>
      </p:sp>
      <p:sp>
        <p:nvSpPr>
          <p:cNvPr id="15" name="Rectangle 14"/>
          <p:cNvSpPr/>
          <p:nvPr/>
        </p:nvSpPr>
        <p:spPr>
          <a:xfrm>
            <a:off x="431799" y="1531592"/>
            <a:ext cx="5664200" cy="4801314"/>
          </a:xfrm>
          <a:prstGeom prst="rect">
            <a:avLst/>
          </a:prstGeom>
        </p:spPr>
        <p:txBody>
          <a:bodyPr wrap="square">
            <a:spAutoFit/>
          </a:bodyPr>
          <a:lstStyle/>
          <a:p>
            <a:r>
              <a:rPr lang="en-IN" dirty="0" smtClean="0">
                <a:solidFill>
                  <a:schemeClr val="bg1"/>
                </a:solidFill>
              </a:rPr>
              <a:t>Sample of data exploration</a:t>
            </a:r>
          </a:p>
          <a:p>
            <a:endParaRPr lang="en-IN" dirty="0" smtClean="0">
              <a:solidFill>
                <a:schemeClr val="bg1"/>
              </a:solidFill>
            </a:endParaRPr>
          </a:p>
          <a:p>
            <a:pPr marL="285750" indent="-285750">
              <a:buFont typeface="Arial" panose="020B0604020202020204" pitchFamily="34" charset="0"/>
              <a:buChar char="•"/>
            </a:pPr>
            <a:r>
              <a:rPr lang="en-IN" dirty="0" smtClean="0">
                <a:solidFill>
                  <a:schemeClr val="bg1"/>
                </a:solidFill>
              </a:rPr>
              <a:t>There </a:t>
            </a:r>
            <a:r>
              <a:rPr lang="en-IN" dirty="0">
                <a:solidFill>
                  <a:schemeClr val="bg1"/>
                </a:solidFill>
              </a:rPr>
              <a:t>we have broken the adjacent graph into different parts and divide it in details .</a:t>
            </a:r>
          </a:p>
          <a:p>
            <a:pPr marL="285750" indent="-285750">
              <a:buFont typeface="Arial" panose="020B0604020202020204" pitchFamily="34" charset="0"/>
              <a:buChar char="•"/>
            </a:pPr>
            <a:r>
              <a:rPr lang="en-IN" dirty="0">
                <a:solidFill>
                  <a:schemeClr val="bg1"/>
                </a:solidFill>
              </a:rPr>
              <a:t>In this graph we can see actual </a:t>
            </a:r>
            <a:r>
              <a:rPr lang="en-IN" dirty="0" smtClean="0">
                <a:solidFill>
                  <a:schemeClr val="bg1"/>
                </a:solidFill>
              </a:rPr>
              <a:t>forecast</a:t>
            </a:r>
            <a:r>
              <a:rPr lang="en-IN" dirty="0">
                <a:solidFill>
                  <a:schemeClr val="bg1"/>
                </a:solidFill>
              </a:rPr>
              <a:t> of </a:t>
            </a:r>
            <a:r>
              <a:rPr lang="en-IN" b="1" dirty="0">
                <a:solidFill>
                  <a:schemeClr val="bg1"/>
                </a:solidFill>
              </a:rPr>
              <a:t>Escorts </a:t>
            </a:r>
            <a:r>
              <a:rPr lang="en-IN" b="1" dirty="0" smtClean="0">
                <a:solidFill>
                  <a:schemeClr val="bg1"/>
                </a:solidFill>
              </a:rPr>
              <a:t>Open </a:t>
            </a:r>
            <a:r>
              <a:rPr lang="en-IN" b="1" dirty="0">
                <a:solidFill>
                  <a:schemeClr val="bg1"/>
                </a:solidFill>
              </a:rPr>
              <a:t>price</a:t>
            </a:r>
            <a:r>
              <a:rPr lang="en-IN" dirty="0" smtClean="0">
                <a:solidFill>
                  <a:schemeClr val="bg1"/>
                </a:solidFill>
              </a:rPr>
              <a:t>.</a:t>
            </a:r>
            <a:endParaRPr lang="en-IN" dirty="0">
              <a:solidFill>
                <a:schemeClr val="bg1"/>
              </a:solidFill>
            </a:endParaRPr>
          </a:p>
          <a:p>
            <a:pPr marL="285750" indent="-285750">
              <a:buFont typeface="Arial" panose="020B0604020202020204" pitchFamily="34" charset="0"/>
              <a:buChar char="•"/>
            </a:pPr>
            <a:r>
              <a:rPr lang="en-IN" b="1" dirty="0">
                <a:solidFill>
                  <a:schemeClr val="bg1"/>
                </a:solidFill>
              </a:rPr>
              <a:t>Trend:</a:t>
            </a:r>
            <a:r>
              <a:rPr lang="en-IN" dirty="0">
                <a:solidFill>
                  <a:schemeClr val="bg1"/>
                </a:solidFill>
              </a:rPr>
              <a:t> In the adjacent graph, trend is very less in </a:t>
            </a:r>
            <a:r>
              <a:rPr lang="en-IN" dirty="0" smtClean="0">
                <a:solidFill>
                  <a:schemeClr val="bg1"/>
                </a:solidFill>
              </a:rPr>
              <a:t>2010 </a:t>
            </a:r>
            <a:r>
              <a:rPr lang="en-IN" dirty="0">
                <a:solidFill>
                  <a:schemeClr val="bg1"/>
                </a:solidFill>
              </a:rPr>
              <a:t>as compare to </a:t>
            </a:r>
            <a:r>
              <a:rPr lang="en-IN" dirty="0" smtClean="0">
                <a:solidFill>
                  <a:schemeClr val="bg1"/>
                </a:solidFill>
              </a:rPr>
              <a:t>2020. </a:t>
            </a:r>
            <a:r>
              <a:rPr lang="en-IN" dirty="0">
                <a:solidFill>
                  <a:schemeClr val="bg1"/>
                </a:solidFill>
              </a:rPr>
              <a:t>So, we can say that </a:t>
            </a:r>
            <a:r>
              <a:rPr lang="en-IN" dirty="0" smtClean="0">
                <a:solidFill>
                  <a:schemeClr val="bg1"/>
                </a:solidFill>
              </a:rPr>
              <a:t>price of escorts open is increase with </a:t>
            </a:r>
            <a:r>
              <a:rPr lang="en-IN" dirty="0">
                <a:solidFill>
                  <a:schemeClr val="bg1"/>
                </a:solidFill>
              </a:rPr>
              <a:t>passage of time.</a:t>
            </a:r>
          </a:p>
          <a:p>
            <a:pPr marL="285750" indent="-285750">
              <a:buFont typeface="Arial" panose="020B0604020202020204" pitchFamily="34" charset="0"/>
              <a:buChar char="•"/>
            </a:pPr>
            <a:r>
              <a:rPr lang="en-IN" b="1" dirty="0">
                <a:solidFill>
                  <a:schemeClr val="bg1"/>
                </a:solidFill>
              </a:rPr>
              <a:t>Seasonal:</a:t>
            </a:r>
            <a:r>
              <a:rPr lang="en-IN" dirty="0">
                <a:solidFill>
                  <a:schemeClr val="bg1"/>
                </a:solidFill>
              </a:rPr>
              <a:t> In every season there is almost same fluctuation of </a:t>
            </a:r>
            <a:r>
              <a:rPr lang="en-IN" dirty="0" smtClean="0">
                <a:solidFill>
                  <a:schemeClr val="bg1"/>
                </a:solidFill>
              </a:rPr>
              <a:t>escorts open </a:t>
            </a:r>
            <a:r>
              <a:rPr lang="en-IN" dirty="0">
                <a:solidFill>
                  <a:schemeClr val="bg1"/>
                </a:solidFill>
              </a:rPr>
              <a:t>price. Example in </a:t>
            </a:r>
            <a:r>
              <a:rPr lang="en-IN" dirty="0" smtClean="0">
                <a:solidFill>
                  <a:schemeClr val="bg1"/>
                </a:solidFill>
              </a:rPr>
              <a:t>end of the season price goes down and at the starting price goes up.</a:t>
            </a:r>
          </a:p>
          <a:p>
            <a:pPr marL="285750" indent="-285750">
              <a:buFont typeface="Arial" panose="020B0604020202020204" pitchFamily="34" charset="0"/>
              <a:buChar char="•"/>
            </a:pPr>
            <a:r>
              <a:rPr lang="en-IN" b="1" dirty="0" smtClean="0">
                <a:solidFill>
                  <a:schemeClr val="bg1"/>
                </a:solidFill>
              </a:rPr>
              <a:t>Random:</a:t>
            </a:r>
            <a:r>
              <a:rPr lang="en-IN" dirty="0" smtClean="0">
                <a:solidFill>
                  <a:schemeClr val="bg1"/>
                </a:solidFill>
              </a:rPr>
              <a:t> </a:t>
            </a:r>
            <a:r>
              <a:rPr lang="en-IN" dirty="0">
                <a:solidFill>
                  <a:schemeClr val="bg1"/>
                </a:solidFill>
              </a:rPr>
              <a:t>It means that in any unexpected event, there is sudden random variation happen like in the </a:t>
            </a:r>
            <a:r>
              <a:rPr lang="en-IN" dirty="0" smtClean="0">
                <a:solidFill>
                  <a:schemeClr val="bg1"/>
                </a:solidFill>
              </a:rPr>
              <a:t>year 2011 stock open price goes very huge and then in 2018 price goes very down.</a:t>
            </a:r>
            <a:endParaRPr lang="en-IN" dirty="0">
              <a:solidFill>
                <a:schemeClr val="bg1"/>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12000"/>
            <a:ext cx="5663999" cy="4782462"/>
          </a:xfrm>
          <a:prstGeom prst="rect">
            <a:avLst/>
          </a:prstGeom>
        </p:spPr>
      </p:pic>
    </p:spTree>
    <p:extLst>
      <p:ext uri="{BB962C8B-B14F-4D97-AF65-F5344CB8AC3E}">
        <p14:creationId xmlns:p14="http://schemas.microsoft.com/office/powerpoint/2010/main" val="2236933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noProof="0" dirty="0" smtClean="0"/>
              <a:t>Add a footer</a:t>
            </a:r>
            <a:endParaRPr lang="en-US" noProof="0" dirty="0"/>
          </a:p>
        </p:txBody>
      </p:sp>
      <p:sp>
        <p:nvSpPr>
          <p:cNvPr id="3" name="Slide Number Placeholder 2"/>
          <p:cNvSpPr>
            <a:spLocks noGrp="1"/>
          </p:cNvSpPr>
          <p:nvPr>
            <p:ph type="sldNum" sz="quarter" idx="13"/>
          </p:nvPr>
        </p:nvSpPr>
        <p:spPr/>
        <p:txBody>
          <a:bodyPr/>
          <a:lstStyle/>
          <a:p>
            <a:fld id="{19B51A1E-902D-48AF-9020-955120F399B6}" type="slidenum">
              <a:rPr lang="en-US" noProof="0" smtClean="0"/>
              <a:pPr/>
              <a:t>8</a:t>
            </a:fld>
            <a:endParaRPr lang="en-US" noProof="0" dirty="0"/>
          </a:p>
        </p:txBody>
      </p:sp>
      <p:sp>
        <p:nvSpPr>
          <p:cNvPr id="6" name="Text Placeholder 2">
            <a:extLst>
              <a:ext uri="{FF2B5EF4-FFF2-40B4-BE49-F238E27FC236}">
                <a16:creationId xmlns:a16="http://schemas.microsoft.com/office/drawing/2014/main" id="{611DC577-0A95-47D0-95D9-5F8DA763D46B}"/>
              </a:ext>
            </a:extLst>
          </p:cNvPr>
          <p:cNvSpPr txBox="1">
            <a:spLocks/>
          </p:cNvSpPr>
          <p:nvPr/>
        </p:nvSpPr>
        <p:spPr>
          <a:xfrm>
            <a:off x="431800" y="1334808"/>
            <a:ext cx="11328200" cy="5036542"/>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400" dirty="0"/>
          </a:p>
        </p:txBody>
      </p:sp>
      <p:sp>
        <p:nvSpPr>
          <p:cNvPr id="12" name="Slide Number Placeholder 2"/>
          <p:cNvSpPr txBox="1">
            <a:spLocks/>
          </p:cNvSpPr>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defPPr>
              <a:defRPr lang="en-US"/>
            </a:defPPr>
            <a:lvl1pPr marL="0" algn="ct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8</a:t>
            </a:fld>
            <a:endParaRPr lang="en-US" dirty="0"/>
          </a:p>
        </p:txBody>
      </p:sp>
      <p:sp>
        <p:nvSpPr>
          <p:cNvPr id="13" name="Rounded Rectangle 12"/>
          <p:cNvSpPr/>
          <p:nvPr/>
        </p:nvSpPr>
        <p:spPr>
          <a:xfrm>
            <a:off x="300446" y="432000"/>
            <a:ext cx="2927794"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2">
                  <a:lumMod val="50000"/>
                </a:schemeClr>
              </a:solidFill>
            </a:endParaRPr>
          </a:p>
        </p:txBody>
      </p:sp>
      <p:sp>
        <p:nvSpPr>
          <p:cNvPr id="14"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Data Exploration</a:t>
            </a:r>
          </a:p>
        </p:txBody>
      </p:sp>
      <p:sp>
        <p:nvSpPr>
          <p:cNvPr id="15" name="Rectangle 14">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800" y="1041992"/>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6" name="Rounded Rectangle 15"/>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600891" y="1672046"/>
            <a:ext cx="184731" cy="369332"/>
          </a:xfrm>
          <a:prstGeom prst="rect">
            <a:avLst/>
          </a:prstGeom>
          <a:noFill/>
        </p:spPr>
        <p:txBody>
          <a:bodyPr wrap="none" rtlCol="0">
            <a:spAutoFit/>
          </a:bodyPr>
          <a:lstStyle/>
          <a:p>
            <a:endParaRPr lang="en-IN"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02" y="1469672"/>
            <a:ext cx="3757791" cy="4774374"/>
          </a:xfrm>
          <a:prstGeom prst="rect">
            <a:avLst/>
          </a:prstGeom>
        </p:spPr>
      </p:pic>
      <p:sp>
        <p:nvSpPr>
          <p:cNvPr id="19" name="TextBox 18"/>
          <p:cNvSpPr txBox="1"/>
          <p:nvPr/>
        </p:nvSpPr>
        <p:spPr>
          <a:xfrm>
            <a:off x="8142079" y="1334808"/>
            <a:ext cx="3629921" cy="5632311"/>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chemeClr val="bg1"/>
                </a:solidFill>
              </a:rPr>
              <a:t>As we can see in this graph data is linear and it increase with time.</a:t>
            </a:r>
          </a:p>
          <a:p>
            <a:pPr marL="285750" indent="-285750">
              <a:buFont typeface="Arial" panose="020B0604020202020204" pitchFamily="34" charset="0"/>
              <a:buChar char="•"/>
            </a:pPr>
            <a:r>
              <a:rPr lang="en-IN" dirty="0" smtClean="0">
                <a:solidFill>
                  <a:schemeClr val="bg1"/>
                </a:solidFill>
              </a:rPr>
              <a:t>The values of Hang Seng goes very high as compare to other stocks .</a:t>
            </a:r>
          </a:p>
          <a:p>
            <a:pPr marL="285750" indent="-285750">
              <a:buFont typeface="Arial" panose="020B0604020202020204" pitchFamily="34" charset="0"/>
              <a:buChar char="•"/>
            </a:pPr>
            <a:r>
              <a:rPr lang="en-IN" dirty="0" smtClean="0">
                <a:solidFill>
                  <a:schemeClr val="bg1"/>
                </a:solidFill>
              </a:rPr>
              <a:t>Escorts open and close price is very less increase as compare to other stocks.</a:t>
            </a:r>
          </a:p>
          <a:p>
            <a:pPr marL="285750" indent="-285750">
              <a:buFont typeface="Arial" panose="020B0604020202020204" pitchFamily="34" charset="0"/>
              <a:buChar char="•"/>
            </a:pPr>
            <a:r>
              <a:rPr lang="en-IN" dirty="0" smtClean="0">
                <a:solidFill>
                  <a:schemeClr val="bg1"/>
                </a:solidFill>
              </a:rPr>
              <a:t>In this there is no any outliers present as you can see in this box plot.</a:t>
            </a:r>
          </a:p>
          <a:p>
            <a:pPr marL="285750" indent="-285750">
              <a:buFont typeface="Arial" panose="020B0604020202020204" pitchFamily="34" charset="0"/>
              <a:buChar char="•"/>
            </a:pPr>
            <a:r>
              <a:rPr lang="en-IN" dirty="0" smtClean="0">
                <a:solidFill>
                  <a:schemeClr val="bg1"/>
                </a:solidFill>
              </a:rPr>
              <a:t>Box plot shows all values present near to mean, no any values are far away from the mean. So, it’s good for predicting price.</a:t>
            </a:r>
          </a:p>
          <a:p>
            <a:pPr marL="285750" indent="-285750">
              <a:buFont typeface="Arial" panose="020B0604020202020204" pitchFamily="34" charset="0"/>
              <a:buChar char="•"/>
            </a:pPr>
            <a:endParaRPr lang="en-IN" dirty="0" smtClean="0">
              <a:solidFill>
                <a:schemeClr val="bg1"/>
              </a:solidFill>
            </a:endParaRPr>
          </a:p>
          <a:p>
            <a:pPr marL="285750" indent="-285750">
              <a:buFont typeface="Arial" panose="020B0604020202020204" pitchFamily="34" charset="0"/>
              <a:buChar char="•"/>
            </a:pPr>
            <a:endParaRPr lang="en-IN" dirty="0" smtClean="0">
              <a:solidFill>
                <a:schemeClr val="bg1"/>
              </a:solidFill>
            </a:endParaRPr>
          </a:p>
          <a:p>
            <a:endParaRPr lang="en-IN" dirty="0">
              <a:solidFill>
                <a:schemeClr val="bg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794" y="1469672"/>
            <a:ext cx="3816444" cy="4774374"/>
          </a:xfrm>
          <a:prstGeom prst="rect">
            <a:avLst/>
          </a:prstGeom>
        </p:spPr>
      </p:pic>
    </p:spTree>
    <p:extLst>
      <p:ext uri="{BB962C8B-B14F-4D97-AF65-F5344CB8AC3E}">
        <p14:creationId xmlns:p14="http://schemas.microsoft.com/office/powerpoint/2010/main" val="1599168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noProof="0" dirty="0" smtClean="0"/>
              <a:t>Add a footer</a:t>
            </a:r>
            <a:endParaRPr lang="en-US" noProof="0" dirty="0"/>
          </a:p>
        </p:txBody>
      </p:sp>
      <p:sp>
        <p:nvSpPr>
          <p:cNvPr id="3" name="Slide Number Placeholder 2"/>
          <p:cNvSpPr>
            <a:spLocks noGrp="1"/>
          </p:cNvSpPr>
          <p:nvPr>
            <p:ph type="sldNum" sz="quarter" idx="13"/>
          </p:nvPr>
        </p:nvSpPr>
        <p:spPr/>
        <p:txBody>
          <a:bodyPr/>
          <a:lstStyle/>
          <a:p>
            <a:fld id="{19B51A1E-902D-48AF-9020-955120F399B6}" type="slidenum">
              <a:rPr lang="en-US" noProof="0" smtClean="0"/>
              <a:pPr/>
              <a:t>9</a:t>
            </a:fld>
            <a:endParaRPr lang="en-US" noProof="0" dirty="0"/>
          </a:p>
        </p:txBody>
      </p:sp>
      <p:sp>
        <p:nvSpPr>
          <p:cNvPr id="6" name="Text Placeholder 2">
            <a:extLst>
              <a:ext uri="{FF2B5EF4-FFF2-40B4-BE49-F238E27FC236}">
                <a16:creationId xmlns:a16="http://schemas.microsoft.com/office/drawing/2014/main" id="{611DC577-0A95-47D0-95D9-5F8DA763D46B}"/>
              </a:ext>
            </a:extLst>
          </p:cNvPr>
          <p:cNvSpPr txBox="1">
            <a:spLocks/>
          </p:cNvSpPr>
          <p:nvPr/>
        </p:nvSpPr>
        <p:spPr>
          <a:xfrm>
            <a:off x="431800" y="1334808"/>
            <a:ext cx="11328200" cy="5036542"/>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400" dirty="0"/>
          </a:p>
        </p:txBody>
      </p:sp>
      <p:sp>
        <p:nvSpPr>
          <p:cNvPr id="12" name="Slide Number Placeholder 2"/>
          <p:cNvSpPr txBox="1">
            <a:spLocks/>
          </p:cNvSpPr>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defPPr>
              <a:defRPr lang="en-US"/>
            </a:defPPr>
            <a:lvl1pPr marL="0" algn="ct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9</a:t>
            </a:fld>
            <a:endParaRPr lang="en-US" dirty="0"/>
          </a:p>
        </p:txBody>
      </p:sp>
      <p:sp>
        <p:nvSpPr>
          <p:cNvPr id="16" name="Rounded Rectangle 15"/>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600891" y="1672046"/>
            <a:ext cx="184731" cy="369332"/>
          </a:xfrm>
          <a:prstGeom prst="rect">
            <a:avLst/>
          </a:prstGeom>
          <a:noFill/>
        </p:spPr>
        <p:txBody>
          <a:bodyPr wrap="none" rtlCol="0">
            <a:spAutoFit/>
          </a:bodyPr>
          <a:lstStyle/>
          <a:p>
            <a:endParaRPr lang="en-IN" dirty="0"/>
          </a:p>
        </p:txBody>
      </p:sp>
      <p:sp>
        <p:nvSpPr>
          <p:cNvPr id="21" name="Slide Number Placeholder 2"/>
          <p:cNvSpPr txBox="1">
            <a:spLocks/>
          </p:cNvSpPr>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defPPr>
              <a:defRPr lang="en-US"/>
            </a:defPPr>
            <a:lvl1pPr marL="0" algn="ct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9</a:t>
            </a:fld>
            <a:endParaRPr lang="en-US" dirty="0"/>
          </a:p>
        </p:txBody>
      </p:sp>
      <p:sp>
        <p:nvSpPr>
          <p:cNvPr id="22" name="Rounded Rectangle 21"/>
          <p:cNvSpPr/>
          <p:nvPr/>
        </p:nvSpPr>
        <p:spPr>
          <a:xfrm>
            <a:off x="300446" y="432000"/>
            <a:ext cx="2927794" cy="432000"/>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2">
                  <a:lumMod val="50000"/>
                </a:schemeClr>
              </a:solidFill>
            </a:endParaRPr>
          </a:p>
        </p:txBody>
      </p:sp>
      <p:sp>
        <p:nvSpPr>
          <p:cNvPr id="23"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Data Exploration</a:t>
            </a:r>
          </a:p>
        </p:txBody>
      </p:sp>
      <p:sp>
        <p:nvSpPr>
          <p:cNvPr id="24" name="Rectangle 23">
            <a:extLst>
              <a:ext uri="{FF2B5EF4-FFF2-40B4-BE49-F238E27FC236}">
                <a16:creationId xmlns:a16="http://schemas.microsoft.com/office/drawing/2014/main" id="{7F65E93D-09FF-42EE-B9DD-750638966686}"/>
              </a:ext>
              <a:ext uri="{C183D7F6-B498-43B3-948B-1728B52AA6E4}">
                <adec:decorative xmlns="" xmlns:adec="http://schemas.microsoft.com/office/drawing/2017/decorative" val="1"/>
              </a:ext>
            </a:extLst>
          </p:cNvPr>
          <p:cNvSpPr/>
          <p:nvPr/>
        </p:nvSpPr>
        <p:spPr>
          <a:xfrm>
            <a:off x="431800" y="1041992"/>
            <a:ext cx="1132820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5" name="Rounded Rectangle 24"/>
          <p:cNvSpPr/>
          <p:nvPr/>
        </p:nvSpPr>
        <p:spPr>
          <a:xfrm>
            <a:off x="10193106" y="6371350"/>
            <a:ext cx="1123405" cy="432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p:cNvPicPr>
            <a:picLocks noChangeAspect="1"/>
          </p:cNvPicPr>
          <p:nvPr/>
        </p:nvPicPr>
        <p:blipFill rotWithShape="1">
          <a:blip r:embed="rId2">
            <a:extLst>
              <a:ext uri="{28A0092B-C50C-407E-A947-70E740481C1C}">
                <a14:useLocalDpi xmlns:a14="http://schemas.microsoft.com/office/drawing/2010/main" val="0"/>
              </a:ext>
            </a:extLst>
          </a:blip>
          <a:srcRect l="1949" t="28382" r="34026" b="37662"/>
          <a:stretch/>
        </p:blipFill>
        <p:spPr>
          <a:xfrm>
            <a:off x="574766" y="1436914"/>
            <a:ext cx="11051177" cy="3340936"/>
          </a:xfrm>
          <a:prstGeom prst="rect">
            <a:avLst/>
          </a:prstGeom>
        </p:spPr>
      </p:pic>
      <p:sp>
        <p:nvSpPr>
          <p:cNvPr id="27" name="TextBox 26"/>
          <p:cNvSpPr txBox="1"/>
          <p:nvPr/>
        </p:nvSpPr>
        <p:spPr>
          <a:xfrm>
            <a:off x="562766" y="5176589"/>
            <a:ext cx="11197234" cy="646331"/>
          </a:xfrm>
          <a:prstGeom prst="rect">
            <a:avLst/>
          </a:prstGeom>
          <a:noFill/>
        </p:spPr>
        <p:txBody>
          <a:bodyPr wrap="square" rtlCol="0">
            <a:spAutoFit/>
          </a:bodyPr>
          <a:lstStyle/>
          <a:p>
            <a:r>
              <a:rPr lang="en-IN" dirty="0" smtClean="0">
                <a:solidFill>
                  <a:schemeClr val="bg1"/>
                </a:solidFill>
              </a:rPr>
              <a:t>As we can see in this graph Volume is very less correlated so if we remove this field effect to our data so, we’ll remove this field and all other fields are highly correlated so we do not remove other fields.</a:t>
            </a:r>
            <a:endParaRPr lang="en-IN" dirty="0">
              <a:solidFill>
                <a:schemeClr val="bg1"/>
              </a:solidFill>
            </a:endParaRPr>
          </a:p>
        </p:txBody>
      </p:sp>
    </p:spTree>
    <p:extLst>
      <p:ext uri="{BB962C8B-B14F-4D97-AF65-F5344CB8AC3E}">
        <p14:creationId xmlns:p14="http://schemas.microsoft.com/office/powerpoint/2010/main" val="3615618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1390</Words>
  <Application>Microsoft Office PowerPoint</Application>
  <PresentationFormat>Widescreen</PresentationFormat>
  <Paragraphs>246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Unicode MS</vt:lpstr>
      <vt:lpstr>Calibri</vt:lpstr>
      <vt:lpstr>Candara</vt:lpstr>
      <vt:lpstr>Corbel</vt:lpstr>
      <vt:lpstr>Times New Roman</vt:lpstr>
      <vt:lpstr>Office Theme</vt:lpstr>
      <vt:lpstr>ALGORITHMIC  TRADING</vt:lpstr>
      <vt:lpstr>ABSTRACT</vt:lpstr>
      <vt:lpstr>Requirements Elicitation</vt:lpstr>
      <vt:lpstr>Development Phase</vt:lpstr>
      <vt:lpstr>Data Acquisition</vt:lpstr>
      <vt:lpstr>Data Exploration</vt:lpstr>
      <vt:lpstr>Data Exploration</vt:lpstr>
      <vt:lpstr>Data Exploration</vt:lpstr>
      <vt:lpstr>Data Exploration</vt:lpstr>
      <vt:lpstr>Data Modeling and Evaluation</vt:lpstr>
      <vt:lpstr>Data Model Deployment</vt:lpstr>
      <vt:lpstr>Data Model Operation</vt:lpstr>
      <vt:lpstr>DATA MODEL OPTIMIZATION</vt:lpstr>
      <vt:lpstr>                DESIGN  SPECIFICATION</vt:lpstr>
      <vt:lpstr>Minimum Hardware and Software Configuration</vt:lpstr>
      <vt:lpstr>MODEL ARCHITECTURE</vt:lpstr>
      <vt:lpstr>Comparison</vt:lpstr>
      <vt:lpstr>Glimpse of stocks predictions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2020-05-25T19:19:46Z</dcterms:created>
  <dcterms:modified xsi:type="dcterms:W3CDTF">2020-06-17T16:05:03Z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