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38187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37944" y="4728971"/>
            <a:ext cx="7306056" cy="1641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61636" y="5382259"/>
            <a:ext cx="4451985" cy="81280"/>
          </a:xfrm>
          <a:custGeom>
            <a:avLst/>
            <a:gdLst/>
            <a:ahLst/>
            <a:cxnLst/>
            <a:rect l="l" t="t" r="r" b="b"/>
            <a:pathLst>
              <a:path w="4451984" h="81279">
                <a:moveTo>
                  <a:pt x="4451604" y="0"/>
                </a:moveTo>
                <a:lnTo>
                  <a:pt x="0" y="0"/>
                </a:lnTo>
                <a:lnTo>
                  <a:pt x="0" y="80771"/>
                </a:lnTo>
                <a:lnTo>
                  <a:pt x="4451604" y="80771"/>
                </a:lnTo>
                <a:lnTo>
                  <a:pt x="4451604" y="0"/>
                </a:lnTo>
                <a:close/>
              </a:path>
            </a:pathLst>
          </a:custGeom>
          <a:solidFill>
            <a:srgbClr val="BD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73203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8208" y="22097"/>
            <a:ext cx="784758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617" y="1560766"/>
            <a:ext cx="6997065" cy="443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92300" y="6547967"/>
            <a:ext cx="394652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4738" y="4863210"/>
            <a:ext cx="6833234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728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92D050"/>
                </a:solidFill>
                <a:latin typeface="Arial"/>
                <a:cs typeface="Arial"/>
              </a:rPr>
              <a:t>Computer</a:t>
            </a:r>
            <a:r>
              <a:rPr sz="4000" b="1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92D050"/>
                </a:solidFill>
                <a:latin typeface="Arial"/>
                <a:cs typeface="Arial"/>
              </a:rPr>
              <a:t>Science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954145" algn="l"/>
              </a:tabLst>
            </a:pP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Class </a:t>
            </a:r>
            <a:r>
              <a:rPr sz="3600" b="1" dirty="0">
                <a:solidFill>
                  <a:srgbClr val="E36C09"/>
                </a:solidFill>
                <a:latin typeface="Arial"/>
                <a:cs typeface="Arial"/>
              </a:rPr>
              <a:t>XII (</a:t>
            </a:r>
            <a:r>
              <a:rPr sz="3600" b="1" spc="-17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As</a:t>
            </a:r>
            <a:r>
              <a:rPr sz="3600" b="1" spc="-15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per	CBSE</a:t>
            </a:r>
            <a:r>
              <a:rPr sz="3600" b="1" spc="-9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Board)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834" y="2721760"/>
            <a:ext cx="2091055" cy="12547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600" spc="-10" dirty="0">
                <a:solidFill>
                  <a:srgbClr val="FFFF00"/>
                </a:solidFill>
                <a:latin typeface="Carlito"/>
                <a:cs typeface="Carlito"/>
              </a:rPr>
              <a:t>Chapter</a:t>
            </a:r>
            <a:r>
              <a:rPr sz="2600" spc="-5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FF00"/>
                </a:solidFill>
                <a:latin typeface="Carlito"/>
                <a:cs typeface="Carlito"/>
              </a:rPr>
              <a:t>5</a:t>
            </a:r>
            <a:endParaRPr sz="2600">
              <a:latin typeface="Carlito"/>
              <a:cs typeface="Carlito"/>
            </a:endParaRPr>
          </a:p>
          <a:p>
            <a:pPr marL="12700" marR="5080">
              <a:lnSpc>
                <a:spcPct val="117000"/>
              </a:lnSpc>
              <a:spcBef>
                <a:spcPts val="180"/>
              </a:spcBef>
            </a:pPr>
            <a:r>
              <a:rPr sz="2000" b="1" spc="15" dirty="0">
                <a:solidFill>
                  <a:srgbClr val="FFFF00"/>
                </a:solidFill>
                <a:latin typeface="Gothic Uralic"/>
                <a:cs typeface="Gothic Uralic"/>
              </a:rPr>
              <a:t>Data-structures:  </a:t>
            </a:r>
            <a:r>
              <a:rPr sz="2000" b="1" spc="20" dirty="0">
                <a:solidFill>
                  <a:srgbClr val="FFFF00"/>
                </a:solidFill>
                <a:latin typeface="Gothic Uralic"/>
                <a:cs typeface="Gothic Uralic"/>
              </a:rPr>
              <a:t>li</a:t>
            </a:r>
            <a:r>
              <a:rPr sz="2000" b="1" spc="15" dirty="0">
                <a:solidFill>
                  <a:srgbClr val="FFFF00"/>
                </a:solidFill>
                <a:latin typeface="Gothic Uralic"/>
                <a:cs typeface="Gothic Uralic"/>
              </a:rPr>
              <a:t>s</a:t>
            </a:r>
            <a:r>
              <a:rPr sz="2000" b="1" spc="20" dirty="0">
                <a:solidFill>
                  <a:srgbClr val="FFFF00"/>
                </a:solidFill>
                <a:latin typeface="Gothic Uralic"/>
                <a:cs typeface="Gothic Uralic"/>
              </a:rPr>
              <a:t>t</a:t>
            </a:r>
            <a:r>
              <a:rPr sz="2000" b="1" spc="15" dirty="0">
                <a:solidFill>
                  <a:srgbClr val="FFFF00"/>
                </a:solidFill>
                <a:latin typeface="Gothic Uralic"/>
                <a:cs typeface="Gothic Uralic"/>
              </a:rPr>
              <a:t>s</a:t>
            </a:r>
            <a:r>
              <a:rPr sz="2000" b="1" spc="20" dirty="0">
                <a:solidFill>
                  <a:srgbClr val="FFFF00"/>
                </a:solidFill>
                <a:latin typeface="Gothic Uralic"/>
                <a:cs typeface="Gothic Uralic"/>
              </a:rPr>
              <a:t>,</a:t>
            </a:r>
            <a:r>
              <a:rPr sz="2000" b="1" dirty="0">
                <a:solidFill>
                  <a:srgbClr val="FFFF00"/>
                </a:solidFill>
                <a:latin typeface="Gothic Uralic"/>
                <a:cs typeface="Gothic Uralic"/>
              </a:rPr>
              <a:t>s</a:t>
            </a:r>
            <a:r>
              <a:rPr sz="2000" b="1" spc="20" dirty="0">
                <a:solidFill>
                  <a:srgbClr val="FFFF00"/>
                </a:solidFill>
                <a:latin typeface="Gothic Uralic"/>
                <a:cs typeface="Gothic Uralic"/>
              </a:rPr>
              <a:t>t</a:t>
            </a:r>
            <a:r>
              <a:rPr sz="2000" b="1" spc="15" dirty="0">
                <a:solidFill>
                  <a:srgbClr val="FFFF00"/>
                </a:solidFill>
                <a:latin typeface="Gothic Uralic"/>
                <a:cs typeface="Gothic Uralic"/>
              </a:rPr>
              <a:t>a</a:t>
            </a:r>
            <a:r>
              <a:rPr sz="2000" b="1" spc="10" dirty="0">
                <a:solidFill>
                  <a:srgbClr val="FFFF00"/>
                </a:solidFill>
                <a:latin typeface="Gothic Uralic"/>
                <a:cs typeface="Gothic Uralic"/>
              </a:rPr>
              <a:t>c</a:t>
            </a:r>
            <a:r>
              <a:rPr sz="2000" b="1" spc="20" dirty="0">
                <a:solidFill>
                  <a:srgbClr val="FFFF00"/>
                </a:solidFill>
                <a:latin typeface="Gothic Uralic"/>
                <a:cs typeface="Gothic Uralic"/>
              </a:rPr>
              <a:t>k</a:t>
            </a:r>
            <a:r>
              <a:rPr sz="2000" b="1" spc="10" dirty="0">
                <a:solidFill>
                  <a:srgbClr val="FFFF00"/>
                </a:solidFill>
                <a:latin typeface="Gothic Uralic"/>
                <a:cs typeface="Gothic Uralic"/>
              </a:rPr>
              <a:t>,</a:t>
            </a:r>
            <a:r>
              <a:rPr sz="2000" b="1" spc="15" dirty="0">
                <a:solidFill>
                  <a:srgbClr val="FFFF00"/>
                </a:solidFill>
                <a:latin typeface="Gothic Uralic"/>
                <a:cs typeface="Gothic Uralic"/>
              </a:rPr>
              <a:t>qu</a:t>
            </a:r>
            <a:r>
              <a:rPr sz="2000" b="1" spc="10" dirty="0">
                <a:solidFill>
                  <a:srgbClr val="FFFF00"/>
                </a:solidFill>
                <a:latin typeface="Gothic Uralic"/>
                <a:cs typeface="Gothic Uralic"/>
              </a:rPr>
              <a:t>e</a:t>
            </a:r>
            <a:r>
              <a:rPr sz="2000" b="1" spc="5" dirty="0">
                <a:solidFill>
                  <a:srgbClr val="FFFF00"/>
                </a:solidFill>
                <a:latin typeface="Gothic Uralic"/>
                <a:cs typeface="Gothic Uralic"/>
              </a:rPr>
              <a:t>u</a:t>
            </a:r>
            <a:r>
              <a:rPr sz="2000" b="1" dirty="0">
                <a:solidFill>
                  <a:srgbClr val="FFFF00"/>
                </a:solidFill>
                <a:latin typeface="Gothic Uralic"/>
                <a:cs typeface="Gothic Uralic"/>
              </a:rPr>
              <a:t>e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6427" y="67056"/>
            <a:ext cx="8406765" cy="3223895"/>
            <a:chOff x="376427" y="67056"/>
            <a:chExt cx="8406765" cy="3223895"/>
          </a:xfrm>
        </p:grpSpPr>
        <p:sp>
          <p:nvSpPr>
            <p:cNvPr id="5" name="object 5"/>
            <p:cNvSpPr/>
            <p:nvPr/>
          </p:nvSpPr>
          <p:spPr>
            <a:xfrm>
              <a:off x="376427" y="67056"/>
              <a:ext cx="2218944" cy="1516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744853" y="0"/>
                  </a:moveTo>
                  <a:lnTo>
                    <a:pt x="1297686" y="719454"/>
                  </a:lnTo>
                  <a:lnTo>
                    <a:pt x="1003554" y="284606"/>
                  </a:lnTo>
                  <a:lnTo>
                    <a:pt x="878586" y="783970"/>
                  </a:lnTo>
                  <a:lnTo>
                    <a:pt x="44450" y="284606"/>
                  </a:lnTo>
                  <a:lnTo>
                    <a:pt x="556006" y="944752"/>
                  </a:lnTo>
                  <a:lnTo>
                    <a:pt x="0" y="1068577"/>
                  </a:lnTo>
                  <a:lnTo>
                    <a:pt x="447166" y="1460500"/>
                  </a:lnTo>
                  <a:lnTo>
                    <a:pt x="16255" y="1809368"/>
                  </a:lnTo>
                  <a:lnTo>
                    <a:pt x="680973" y="1728724"/>
                  </a:lnTo>
                  <a:lnTo>
                    <a:pt x="572135" y="2185162"/>
                  </a:lnTo>
                  <a:lnTo>
                    <a:pt x="926972" y="1938274"/>
                  </a:lnTo>
                  <a:lnTo>
                    <a:pt x="1019556" y="2679191"/>
                  </a:lnTo>
                  <a:lnTo>
                    <a:pt x="1265428" y="1852549"/>
                  </a:lnTo>
                  <a:lnTo>
                    <a:pt x="1591690" y="2448052"/>
                  </a:lnTo>
                  <a:lnTo>
                    <a:pt x="1684528" y="1793239"/>
                  </a:lnTo>
                  <a:lnTo>
                    <a:pt x="2180209" y="2244470"/>
                  </a:lnTo>
                  <a:lnTo>
                    <a:pt x="2023110" y="1605279"/>
                  </a:lnTo>
                  <a:lnTo>
                    <a:pt x="2595371" y="1648459"/>
                  </a:lnTo>
                  <a:lnTo>
                    <a:pt x="2115566" y="1299337"/>
                  </a:lnTo>
                  <a:lnTo>
                    <a:pt x="2534919" y="1009268"/>
                  </a:lnTo>
                  <a:lnTo>
                    <a:pt x="2006854" y="907288"/>
                  </a:lnTo>
                  <a:lnTo>
                    <a:pt x="2208530" y="552830"/>
                  </a:lnTo>
                  <a:lnTo>
                    <a:pt x="1700784" y="660526"/>
                  </a:lnTo>
                  <a:lnTo>
                    <a:pt x="1744853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297686" y="719454"/>
                  </a:moveTo>
                  <a:lnTo>
                    <a:pt x="1744853" y="0"/>
                  </a:lnTo>
                  <a:lnTo>
                    <a:pt x="1700784" y="660526"/>
                  </a:lnTo>
                  <a:lnTo>
                    <a:pt x="2208530" y="552830"/>
                  </a:lnTo>
                  <a:lnTo>
                    <a:pt x="2006854" y="907288"/>
                  </a:lnTo>
                  <a:lnTo>
                    <a:pt x="2534919" y="1009268"/>
                  </a:lnTo>
                  <a:lnTo>
                    <a:pt x="2115566" y="1299337"/>
                  </a:lnTo>
                  <a:lnTo>
                    <a:pt x="2595371" y="1648459"/>
                  </a:lnTo>
                  <a:lnTo>
                    <a:pt x="2023110" y="1605279"/>
                  </a:lnTo>
                  <a:lnTo>
                    <a:pt x="2180209" y="2244470"/>
                  </a:lnTo>
                  <a:lnTo>
                    <a:pt x="1684528" y="1793239"/>
                  </a:lnTo>
                  <a:lnTo>
                    <a:pt x="1591690" y="2448052"/>
                  </a:lnTo>
                  <a:lnTo>
                    <a:pt x="1265428" y="1852549"/>
                  </a:lnTo>
                  <a:lnTo>
                    <a:pt x="1019556" y="2679191"/>
                  </a:lnTo>
                  <a:lnTo>
                    <a:pt x="926972" y="1938274"/>
                  </a:lnTo>
                  <a:lnTo>
                    <a:pt x="572135" y="2185162"/>
                  </a:lnTo>
                  <a:lnTo>
                    <a:pt x="680973" y="1728724"/>
                  </a:lnTo>
                  <a:lnTo>
                    <a:pt x="16255" y="1809368"/>
                  </a:lnTo>
                  <a:lnTo>
                    <a:pt x="447166" y="1460500"/>
                  </a:lnTo>
                  <a:lnTo>
                    <a:pt x="0" y="1068577"/>
                  </a:lnTo>
                  <a:lnTo>
                    <a:pt x="556006" y="944752"/>
                  </a:lnTo>
                  <a:lnTo>
                    <a:pt x="44450" y="284606"/>
                  </a:lnTo>
                  <a:lnTo>
                    <a:pt x="878586" y="783970"/>
                  </a:lnTo>
                  <a:lnTo>
                    <a:pt x="1003554" y="284606"/>
                  </a:lnTo>
                  <a:lnTo>
                    <a:pt x="1297686" y="71945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49618" y="1178813"/>
            <a:ext cx="12128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New  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labus 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2020-21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696085"/>
            <a:ext cx="7467600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Using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List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as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Stack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2800" spc="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Python:</a:t>
            </a:r>
            <a:endParaRPr sz="28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The concept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Stack implementation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easy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Python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, 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because it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support inbuilt functions (append()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pop()) 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stack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implementation.By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Using these functions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make 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code short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simple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stack</a:t>
            </a:r>
            <a:r>
              <a:rPr sz="2800" spc="17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implementation.</a:t>
            </a:r>
            <a:endParaRPr sz="28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13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add an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item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top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of the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list,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i.e.,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push an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item, 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use append()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function and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pop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out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element </a:t>
            </a:r>
            <a:r>
              <a:rPr sz="2800" spc="-30" dirty="0">
                <a:solidFill>
                  <a:srgbClr val="00AF50"/>
                </a:solidFill>
                <a:latin typeface="Carlito"/>
                <a:cs typeface="Carlito"/>
              </a:rPr>
              <a:t>we 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use pop()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function.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These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functions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work quiet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efficiently 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800" spc="-30" dirty="0">
                <a:solidFill>
                  <a:srgbClr val="00AF50"/>
                </a:solidFill>
                <a:latin typeface="Carlito"/>
                <a:cs typeface="Carlito"/>
              </a:rPr>
              <a:t>fast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end</a:t>
            </a:r>
            <a:r>
              <a:rPr sz="2800" spc="8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operations.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8208" y="490982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7" name="object 7"/>
          <p:cNvSpPr/>
          <p:nvPr/>
        </p:nvSpPr>
        <p:spPr>
          <a:xfrm>
            <a:off x="5534405" y="1144779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" y="2372994"/>
            <a:ext cx="2798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Stack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e.g.</a:t>
            </a:r>
            <a:r>
              <a:rPr sz="28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program: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" y="3168777"/>
            <a:ext cx="217868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stack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=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[5,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9, 3] 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stack.append(7)  stack.append(11)  print(stack)  print(stack.pop())  print(stack)  print(stack.pop())  print(stack)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4010" y="3909441"/>
            <a:ext cx="1716405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OUTPUT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860"/>
              </a:lnSpc>
            </a:pPr>
            <a:r>
              <a:rPr sz="2400" spc="-5" dirty="0">
                <a:latin typeface="Carlito"/>
                <a:cs typeface="Carlito"/>
              </a:rPr>
              <a:t>[5, 9, 3, 7,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11]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11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[5, 9, 3,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7]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[5, 9,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3]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5160" y="4306823"/>
            <a:ext cx="486409" cy="76200"/>
          </a:xfrm>
          <a:custGeom>
            <a:avLst/>
            <a:gdLst/>
            <a:ahLst/>
            <a:cxnLst/>
            <a:rect l="l" t="t" r="r" b="b"/>
            <a:pathLst>
              <a:path w="486410" h="76200">
                <a:moveTo>
                  <a:pt x="409828" y="0"/>
                </a:moveTo>
                <a:lnTo>
                  <a:pt x="409828" y="76200"/>
                </a:lnTo>
                <a:lnTo>
                  <a:pt x="473328" y="44450"/>
                </a:lnTo>
                <a:lnTo>
                  <a:pt x="422528" y="44450"/>
                </a:lnTo>
                <a:lnTo>
                  <a:pt x="422528" y="31750"/>
                </a:lnTo>
                <a:lnTo>
                  <a:pt x="473328" y="31750"/>
                </a:lnTo>
                <a:lnTo>
                  <a:pt x="409828" y="0"/>
                </a:lnTo>
                <a:close/>
              </a:path>
              <a:path w="486410" h="76200">
                <a:moveTo>
                  <a:pt x="40982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9828" y="44450"/>
                </a:lnTo>
                <a:lnTo>
                  <a:pt x="409828" y="31750"/>
                </a:lnTo>
                <a:close/>
              </a:path>
              <a:path w="486410" h="76200">
                <a:moveTo>
                  <a:pt x="473328" y="31750"/>
                </a:moveTo>
                <a:lnTo>
                  <a:pt x="422528" y="31750"/>
                </a:lnTo>
                <a:lnTo>
                  <a:pt x="422528" y="44450"/>
                </a:lnTo>
                <a:lnTo>
                  <a:pt x="473328" y="44450"/>
                </a:lnTo>
                <a:lnTo>
                  <a:pt x="486028" y="38100"/>
                </a:lnTo>
                <a:lnTo>
                  <a:pt x="47332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5160" y="4747259"/>
            <a:ext cx="486409" cy="76200"/>
          </a:xfrm>
          <a:custGeom>
            <a:avLst/>
            <a:gdLst/>
            <a:ahLst/>
            <a:cxnLst/>
            <a:rect l="l" t="t" r="r" b="b"/>
            <a:pathLst>
              <a:path w="486410" h="76200">
                <a:moveTo>
                  <a:pt x="409828" y="0"/>
                </a:moveTo>
                <a:lnTo>
                  <a:pt x="409828" y="76200"/>
                </a:lnTo>
                <a:lnTo>
                  <a:pt x="473328" y="44450"/>
                </a:lnTo>
                <a:lnTo>
                  <a:pt x="422528" y="44450"/>
                </a:lnTo>
                <a:lnTo>
                  <a:pt x="422528" y="31750"/>
                </a:lnTo>
                <a:lnTo>
                  <a:pt x="473328" y="31750"/>
                </a:lnTo>
                <a:lnTo>
                  <a:pt x="409828" y="0"/>
                </a:lnTo>
                <a:close/>
              </a:path>
              <a:path w="486410" h="76200">
                <a:moveTo>
                  <a:pt x="40982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9828" y="44450"/>
                </a:lnTo>
                <a:lnTo>
                  <a:pt x="409828" y="31750"/>
                </a:lnTo>
                <a:close/>
              </a:path>
              <a:path w="486410" h="76200">
                <a:moveTo>
                  <a:pt x="473328" y="31750"/>
                </a:moveTo>
                <a:lnTo>
                  <a:pt x="422528" y="31750"/>
                </a:lnTo>
                <a:lnTo>
                  <a:pt x="422528" y="44450"/>
                </a:lnTo>
                <a:lnTo>
                  <a:pt x="473328" y="44450"/>
                </a:lnTo>
                <a:lnTo>
                  <a:pt x="486028" y="38100"/>
                </a:lnTo>
                <a:lnTo>
                  <a:pt x="47332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6683" y="5170932"/>
            <a:ext cx="486409" cy="76200"/>
          </a:xfrm>
          <a:custGeom>
            <a:avLst/>
            <a:gdLst/>
            <a:ahLst/>
            <a:cxnLst/>
            <a:rect l="l" t="t" r="r" b="b"/>
            <a:pathLst>
              <a:path w="486410" h="76200">
                <a:moveTo>
                  <a:pt x="409829" y="0"/>
                </a:moveTo>
                <a:lnTo>
                  <a:pt x="409829" y="76200"/>
                </a:lnTo>
                <a:lnTo>
                  <a:pt x="473329" y="44450"/>
                </a:lnTo>
                <a:lnTo>
                  <a:pt x="422529" y="44450"/>
                </a:lnTo>
                <a:lnTo>
                  <a:pt x="422529" y="31750"/>
                </a:lnTo>
                <a:lnTo>
                  <a:pt x="473329" y="31750"/>
                </a:lnTo>
                <a:lnTo>
                  <a:pt x="409829" y="0"/>
                </a:lnTo>
                <a:close/>
              </a:path>
              <a:path w="486410" h="76200">
                <a:moveTo>
                  <a:pt x="4098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9829" y="44450"/>
                </a:lnTo>
                <a:lnTo>
                  <a:pt x="409829" y="31750"/>
                </a:lnTo>
                <a:close/>
              </a:path>
              <a:path w="486410" h="76200">
                <a:moveTo>
                  <a:pt x="473329" y="31750"/>
                </a:moveTo>
                <a:lnTo>
                  <a:pt x="422529" y="31750"/>
                </a:lnTo>
                <a:lnTo>
                  <a:pt x="422529" y="44450"/>
                </a:lnTo>
                <a:lnTo>
                  <a:pt x="473329" y="44450"/>
                </a:lnTo>
                <a:lnTo>
                  <a:pt x="486029" y="38100"/>
                </a:lnTo>
                <a:lnTo>
                  <a:pt x="47332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85160" y="5530596"/>
            <a:ext cx="486409" cy="76200"/>
          </a:xfrm>
          <a:custGeom>
            <a:avLst/>
            <a:gdLst/>
            <a:ahLst/>
            <a:cxnLst/>
            <a:rect l="l" t="t" r="r" b="b"/>
            <a:pathLst>
              <a:path w="486410" h="76200">
                <a:moveTo>
                  <a:pt x="409828" y="0"/>
                </a:moveTo>
                <a:lnTo>
                  <a:pt x="409828" y="76199"/>
                </a:lnTo>
                <a:lnTo>
                  <a:pt x="473328" y="44449"/>
                </a:lnTo>
                <a:lnTo>
                  <a:pt x="422528" y="44449"/>
                </a:lnTo>
                <a:lnTo>
                  <a:pt x="422528" y="31749"/>
                </a:lnTo>
                <a:lnTo>
                  <a:pt x="473328" y="31749"/>
                </a:lnTo>
                <a:lnTo>
                  <a:pt x="409828" y="0"/>
                </a:lnTo>
                <a:close/>
              </a:path>
              <a:path w="486410" h="76200">
                <a:moveTo>
                  <a:pt x="40982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09828" y="44449"/>
                </a:lnTo>
                <a:lnTo>
                  <a:pt x="409828" y="31749"/>
                </a:lnTo>
                <a:close/>
              </a:path>
              <a:path w="486410" h="76200">
                <a:moveTo>
                  <a:pt x="473328" y="31749"/>
                </a:moveTo>
                <a:lnTo>
                  <a:pt x="422528" y="31749"/>
                </a:lnTo>
                <a:lnTo>
                  <a:pt x="422528" y="44449"/>
                </a:lnTo>
                <a:lnTo>
                  <a:pt x="473328" y="44449"/>
                </a:lnTo>
                <a:lnTo>
                  <a:pt x="486028" y="38099"/>
                </a:lnTo>
                <a:lnTo>
                  <a:pt x="473328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5160" y="5855208"/>
            <a:ext cx="486409" cy="76200"/>
          </a:xfrm>
          <a:custGeom>
            <a:avLst/>
            <a:gdLst/>
            <a:ahLst/>
            <a:cxnLst/>
            <a:rect l="l" t="t" r="r" b="b"/>
            <a:pathLst>
              <a:path w="486410" h="76200">
                <a:moveTo>
                  <a:pt x="409828" y="0"/>
                </a:moveTo>
                <a:lnTo>
                  <a:pt x="409828" y="76199"/>
                </a:lnTo>
                <a:lnTo>
                  <a:pt x="473328" y="44449"/>
                </a:lnTo>
                <a:lnTo>
                  <a:pt x="422528" y="44449"/>
                </a:lnTo>
                <a:lnTo>
                  <a:pt x="422528" y="31749"/>
                </a:lnTo>
                <a:lnTo>
                  <a:pt x="473328" y="31749"/>
                </a:lnTo>
                <a:lnTo>
                  <a:pt x="409828" y="0"/>
                </a:lnTo>
                <a:close/>
              </a:path>
              <a:path w="486410" h="76200">
                <a:moveTo>
                  <a:pt x="40982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09828" y="44449"/>
                </a:lnTo>
                <a:lnTo>
                  <a:pt x="409828" y="31749"/>
                </a:lnTo>
                <a:close/>
              </a:path>
              <a:path w="486410" h="76200">
                <a:moveTo>
                  <a:pt x="473328" y="31749"/>
                </a:moveTo>
                <a:lnTo>
                  <a:pt x="422528" y="31749"/>
                </a:lnTo>
                <a:lnTo>
                  <a:pt x="422528" y="44449"/>
                </a:lnTo>
                <a:lnTo>
                  <a:pt x="473328" y="44449"/>
                </a:lnTo>
                <a:lnTo>
                  <a:pt x="486028" y="38099"/>
                </a:lnTo>
                <a:lnTo>
                  <a:pt x="473328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292852" y="1719072"/>
            <a:ext cx="3816350" cy="5005070"/>
            <a:chOff x="5292852" y="1719072"/>
            <a:chExt cx="3816350" cy="5005070"/>
          </a:xfrm>
        </p:grpSpPr>
        <p:sp>
          <p:nvSpPr>
            <p:cNvPr id="14" name="object 14"/>
            <p:cNvSpPr/>
            <p:nvPr/>
          </p:nvSpPr>
          <p:spPr>
            <a:xfrm>
              <a:off x="5292852" y="1719072"/>
              <a:ext cx="3816096" cy="50048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87924" y="1914143"/>
              <a:ext cx="3227832" cy="4416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48208" y="322722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17" name="object 17"/>
          <p:cNvSpPr/>
          <p:nvPr/>
        </p:nvSpPr>
        <p:spPr>
          <a:xfrm>
            <a:off x="5597525" y="883700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083" y="1431699"/>
            <a:ext cx="3305175" cy="514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class Stack:</a:t>
            </a:r>
            <a:endParaRPr sz="1400" dirty="0">
              <a:latin typeface="Carlito"/>
              <a:cs typeface="Carlito"/>
            </a:endParaRPr>
          </a:p>
          <a:p>
            <a:pPr marL="329565" marR="1852295" indent="-158750">
              <a:lnSpc>
                <a:spcPct val="100000"/>
              </a:lnSpc>
              <a:tabLst>
                <a:tab pos="621665" algn="l"/>
                <a:tab pos="1033144" algn="l"/>
              </a:tabLst>
            </a:pP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d</a:t>
            </a:r>
            <a:r>
              <a:rPr sz="1400" spc="-15" dirty="0">
                <a:solidFill>
                  <a:srgbClr val="00AF50"/>
                </a:solidFill>
                <a:latin typeface="Carlito"/>
                <a:cs typeface="Carlito"/>
              </a:rPr>
              <a:t>e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f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u="sng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rlito"/>
                <a:cs typeface="Carlito"/>
              </a:rPr>
              <a:t> 	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ini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r>
              <a:rPr sz="1400" u="sng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rlito"/>
                <a:cs typeface="Carlito"/>
              </a:rPr>
              <a:t> 	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(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sel</a:t>
            </a:r>
            <a:r>
              <a:rPr sz="1400" spc="25" dirty="0">
                <a:solidFill>
                  <a:srgbClr val="00AF50"/>
                </a:solidFill>
                <a:latin typeface="Carlito"/>
                <a:cs typeface="Carlito"/>
              </a:rPr>
              <a:t>f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)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:  </a:t>
            </a:r>
            <a:r>
              <a:rPr sz="1400" spc="-15" dirty="0">
                <a:solidFill>
                  <a:srgbClr val="00AF50"/>
                </a:solidFill>
                <a:latin typeface="Carlito"/>
                <a:cs typeface="Carlito"/>
              </a:rPr>
              <a:t>self.items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=</a:t>
            </a:r>
            <a:r>
              <a:rPr sz="1400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[]</a:t>
            </a:r>
            <a:endParaRPr sz="1400" dirty="0">
              <a:latin typeface="Carlito"/>
              <a:cs typeface="Carlito"/>
            </a:endParaRPr>
          </a:p>
          <a:p>
            <a:pPr marL="210820">
              <a:lnSpc>
                <a:spcPct val="100000"/>
              </a:lnSpc>
            </a:pP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def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is_empty(self):</a:t>
            </a:r>
            <a:endParaRPr sz="1400" dirty="0">
              <a:latin typeface="Carlito"/>
              <a:cs typeface="Carlito"/>
            </a:endParaRPr>
          </a:p>
          <a:p>
            <a:pPr marL="210820" marR="1417955" indent="118745">
              <a:lnSpc>
                <a:spcPct val="100000"/>
              </a:lnSpc>
            </a:pP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return </a:t>
            </a:r>
            <a:r>
              <a:rPr sz="1400" spc="-15" dirty="0">
                <a:solidFill>
                  <a:srgbClr val="00AF50"/>
                </a:solidFill>
                <a:latin typeface="Carlito"/>
                <a:cs typeface="Carlito"/>
              </a:rPr>
              <a:t>self.items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==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[]  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def </a:t>
            </a:r>
            <a:r>
              <a:rPr sz="1400" spc="-15" dirty="0">
                <a:solidFill>
                  <a:srgbClr val="00AF50"/>
                </a:solidFill>
                <a:latin typeface="Carlito"/>
                <a:cs typeface="Carlito"/>
              </a:rPr>
              <a:t>push(self,</a:t>
            </a:r>
            <a:r>
              <a:rPr sz="1400" spc="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data):</a:t>
            </a:r>
            <a:endParaRPr sz="1400" dirty="0">
              <a:latin typeface="Carlito"/>
              <a:cs typeface="Carlito"/>
            </a:endParaRPr>
          </a:p>
          <a:p>
            <a:pPr marL="170815" marR="1261110" indent="158115">
              <a:lnSpc>
                <a:spcPct val="100000"/>
              </a:lnSpc>
            </a:pP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self.items.append(data)  def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pop(self):</a:t>
            </a:r>
            <a:endParaRPr sz="1400" dirty="0">
              <a:latin typeface="Carlito"/>
              <a:cs typeface="Carlito"/>
            </a:endParaRPr>
          </a:p>
          <a:p>
            <a:pPr marL="329565">
              <a:lnSpc>
                <a:spcPct val="100000"/>
              </a:lnSpc>
            </a:pP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return</a:t>
            </a:r>
            <a:r>
              <a:rPr sz="1400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self.items.pop()</a:t>
            </a:r>
            <a:endParaRPr sz="1400" dirty="0">
              <a:latin typeface="Carlito"/>
              <a:cs typeface="Carlito"/>
            </a:endParaRPr>
          </a:p>
          <a:p>
            <a:pPr marL="12700" marR="2485390">
              <a:lnSpc>
                <a:spcPct val="100000"/>
              </a:lnSpc>
            </a:pP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s =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Stack() 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while</a:t>
            </a:r>
            <a:r>
              <a:rPr sz="1400" spc="-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00AF50"/>
                </a:solidFill>
                <a:latin typeface="Carlito"/>
                <a:cs typeface="Carlito"/>
              </a:rPr>
              <a:t>True:</a:t>
            </a:r>
            <a:endParaRPr sz="1400" dirty="0">
              <a:latin typeface="Carlito"/>
              <a:cs typeface="Carlito"/>
            </a:endParaRPr>
          </a:p>
          <a:p>
            <a:pPr marL="170815" marR="1444625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print('Press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1 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for</a:t>
            </a:r>
            <a:r>
              <a:rPr sz="1400" spc="-7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push')  print('Press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2 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pop')  print('Press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3 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for</a:t>
            </a:r>
            <a:r>
              <a:rPr sz="1400" spc="-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quit')</a:t>
            </a:r>
            <a:endParaRPr sz="1400" dirty="0">
              <a:latin typeface="Carlito"/>
              <a:cs typeface="Carlito"/>
            </a:endParaRPr>
          </a:p>
          <a:p>
            <a:pPr marL="170815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do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=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int(input('What would you </a:t>
            </a:r>
            <a:r>
              <a:rPr sz="1400" spc="-15" dirty="0">
                <a:solidFill>
                  <a:srgbClr val="00AF50"/>
                </a:solidFill>
                <a:latin typeface="Carlito"/>
                <a:cs typeface="Carlito"/>
              </a:rPr>
              <a:t>like 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to</a:t>
            </a:r>
            <a:r>
              <a:rPr sz="1400" spc="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do'))</a:t>
            </a:r>
            <a:endParaRPr sz="1400" dirty="0">
              <a:latin typeface="Carlito"/>
              <a:cs typeface="Carlito"/>
            </a:endParaRPr>
          </a:p>
          <a:p>
            <a:pPr marL="170815">
              <a:lnSpc>
                <a:spcPct val="100000"/>
              </a:lnSpc>
            </a:pP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if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do ==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1:</a:t>
            </a:r>
            <a:endParaRPr sz="1400" dirty="0">
              <a:latin typeface="Carlito"/>
              <a:cs typeface="Carlito"/>
            </a:endParaRPr>
          </a:p>
          <a:p>
            <a:pPr marL="329565" marR="1416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n=int(input("enter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number 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push"))  s.push(n)</a:t>
            </a:r>
            <a:endParaRPr sz="1400" dirty="0">
              <a:latin typeface="Carlito"/>
              <a:cs typeface="Carlito"/>
            </a:endParaRPr>
          </a:p>
          <a:p>
            <a:pPr marL="170815">
              <a:lnSpc>
                <a:spcPct val="100000"/>
              </a:lnSpc>
            </a:pP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elif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do ==</a:t>
            </a: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2:</a:t>
            </a:r>
            <a:endParaRPr sz="1400" dirty="0">
              <a:latin typeface="Carlito"/>
              <a:cs typeface="Carlito"/>
            </a:endParaRPr>
          </a:p>
          <a:p>
            <a:pPr marL="487680" marR="1203960" indent="-158750">
              <a:lnSpc>
                <a:spcPct val="100000"/>
              </a:lnSpc>
            </a:pP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if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s.is_empty():  print('Stack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is</a:t>
            </a:r>
            <a:r>
              <a:rPr sz="1400" spc="-4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rlito"/>
                <a:cs typeface="Carlito"/>
              </a:rPr>
              <a:t>empty.')</a:t>
            </a:r>
            <a:endParaRPr sz="1400" dirty="0">
              <a:latin typeface="Carlito"/>
              <a:cs typeface="Carlito"/>
            </a:endParaRPr>
          </a:p>
          <a:p>
            <a:pPr marL="329565">
              <a:lnSpc>
                <a:spcPct val="100000"/>
              </a:lnSpc>
            </a:pP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else:</a:t>
            </a:r>
            <a:endParaRPr sz="1400" dirty="0">
              <a:latin typeface="Carlito"/>
              <a:cs typeface="Carlito"/>
            </a:endParaRPr>
          </a:p>
          <a:p>
            <a:pPr marL="170815" marR="618490" indent="316865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print('Popped value: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',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s.pop())  </a:t>
            </a:r>
            <a:r>
              <a:rPr sz="1400" dirty="0">
                <a:solidFill>
                  <a:srgbClr val="00AF50"/>
                </a:solidFill>
                <a:latin typeface="Carlito"/>
                <a:cs typeface="Carlito"/>
              </a:rPr>
              <a:t>elif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operation ==</a:t>
            </a:r>
            <a:r>
              <a:rPr sz="1400" spc="-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rlito"/>
                <a:cs typeface="Carlito"/>
              </a:rPr>
              <a:t>3: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075" y="6553532"/>
            <a:ext cx="49993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AF50"/>
                </a:solidFill>
                <a:latin typeface="Carlito"/>
                <a:cs typeface="Carlito"/>
              </a:rPr>
              <a:t>break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5153" y="1515138"/>
            <a:ext cx="332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932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ack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nt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acti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	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g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am: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8208" y="385345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9" name="object 9"/>
          <p:cNvSpPr/>
          <p:nvPr/>
        </p:nvSpPr>
        <p:spPr>
          <a:xfrm>
            <a:off x="5534405" y="1039142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237" y="1451229"/>
            <a:ext cx="8206740" cy="524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Queue:</a:t>
            </a:r>
            <a:endParaRPr sz="2800">
              <a:latin typeface="Carlito"/>
              <a:cs typeface="Carlito"/>
            </a:endParaRPr>
          </a:p>
          <a:p>
            <a:pPr marL="322580" marR="5080" algn="just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Queue is a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structures that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based on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Out 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(FIFO)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stretagy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,i.e.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element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that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added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queue 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the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one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removed.</a:t>
            </a:r>
            <a:endParaRPr sz="2400">
              <a:latin typeface="Carlito"/>
              <a:cs typeface="Carlito"/>
            </a:endParaRPr>
          </a:p>
          <a:p>
            <a:pPr marL="299085" indent="-287020" algn="just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Queue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follows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FIFO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(First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-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In</a:t>
            </a:r>
            <a:r>
              <a:rPr sz="2400" spc="45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-</a:t>
            </a:r>
            <a:endParaRPr sz="2400">
              <a:latin typeface="Carlito"/>
              <a:cs typeface="Carlito"/>
            </a:endParaRPr>
          </a:p>
          <a:p>
            <a:pPr marL="299085" algn="just">
              <a:lnSpc>
                <a:spcPct val="100000"/>
              </a:lnSpc>
            </a:pP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Out)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structure.</a:t>
            </a:r>
            <a:endParaRPr sz="2400">
              <a:latin typeface="Carlito"/>
              <a:cs typeface="Carlito"/>
            </a:endParaRPr>
          </a:p>
          <a:p>
            <a:pPr marL="299085" marR="3507104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According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FIFO structure,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element inserted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will also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removed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first.</a:t>
            </a:r>
            <a:endParaRPr sz="2400">
              <a:latin typeface="Carlito"/>
              <a:cs typeface="Carlito"/>
            </a:endParaRPr>
          </a:p>
          <a:p>
            <a:pPr marL="299085" marR="3507740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queue, one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end is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always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used 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insert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(enqueue)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the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other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delete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data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(dequeue), because queue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open 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both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its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ends.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53000" y="3429000"/>
            <a:ext cx="4191000" cy="3505200"/>
            <a:chOff x="4953000" y="3066288"/>
            <a:chExt cx="4191000" cy="3505200"/>
          </a:xfrm>
        </p:grpSpPr>
        <p:sp>
          <p:nvSpPr>
            <p:cNvPr id="7" name="object 7"/>
            <p:cNvSpPr/>
            <p:nvPr/>
          </p:nvSpPr>
          <p:spPr>
            <a:xfrm>
              <a:off x="4953000" y="3066288"/>
              <a:ext cx="4191000" cy="3505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8071" y="3261360"/>
              <a:ext cx="3733800" cy="29169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208" y="384809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10" name="object 10"/>
          <p:cNvSpPr/>
          <p:nvPr/>
        </p:nvSpPr>
        <p:spPr>
          <a:xfrm>
            <a:off x="5534405" y="1038606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2133600"/>
            <a:ext cx="7897495" cy="3503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Applications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3200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Queue: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Synchronization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: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When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are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transferred to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asynch  devices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then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it is used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to</a:t>
            </a:r>
            <a:r>
              <a:rPr sz="2800" spc="1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synchronized.</a:t>
            </a:r>
            <a:endParaRPr sz="2800" dirty="0">
              <a:latin typeface="Carlito"/>
              <a:cs typeface="Carlito"/>
            </a:endParaRPr>
          </a:p>
          <a:p>
            <a:pPr marL="12700" marR="1157605">
              <a:lnSpc>
                <a:spcPct val="100000"/>
              </a:lnSpc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Scheduling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: When a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resource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shared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among 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multiple</a:t>
            </a:r>
            <a:r>
              <a:rPr sz="2800" spc="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consumers.</a:t>
            </a:r>
            <a:endParaRPr sz="2800" dirty="0">
              <a:latin typeface="Carlito"/>
              <a:cs typeface="Carlito"/>
            </a:endParaRPr>
          </a:p>
          <a:p>
            <a:pPr marL="12700" marR="28321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Searching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: </a:t>
            </a:r>
            <a:r>
              <a:rPr sz="2800" spc="-30" dirty="0">
                <a:solidFill>
                  <a:srgbClr val="00AF50"/>
                </a:solidFill>
                <a:latin typeface="Carlito"/>
                <a:cs typeface="Carlito"/>
              </a:rPr>
              <a:t>Like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breadth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search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graph </a:t>
            </a:r>
            <a:r>
              <a:rPr sz="2800" spc="-30" dirty="0">
                <a:solidFill>
                  <a:srgbClr val="00AF50"/>
                </a:solidFill>
                <a:latin typeface="Carlito"/>
                <a:cs typeface="Carlito"/>
              </a:rPr>
              <a:t>theory. 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Interrupt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handling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: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Handling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multiple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interrupt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as  the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order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they</a:t>
            </a:r>
            <a:r>
              <a:rPr sz="2800" spc="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arrive.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8208" y="475360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7" name="object 7"/>
          <p:cNvSpPr/>
          <p:nvPr/>
        </p:nvSpPr>
        <p:spPr>
          <a:xfrm>
            <a:off x="5534405" y="1129157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401" y="2183765"/>
            <a:ext cx="8055609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Using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List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as Queue in</a:t>
            </a:r>
            <a:r>
              <a:rPr sz="2800" spc="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Python:</a:t>
            </a:r>
            <a:endParaRPr sz="2800">
              <a:latin typeface="Carlito"/>
              <a:cs typeface="Carlito"/>
            </a:endParaRPr>
          </a:p>
          <a:p>
            <a:pPr marL="12700" marR="8255" algn="just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The concept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of Queue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implementation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easy 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in  Python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,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because it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support inbuilt functions (insert()  and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pop())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queue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implementation.By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Using these  functions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make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code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short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simple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queue 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implementation.</a:t>
            </a:r>
            <a:endParaRPr sz="2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13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add an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item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at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front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of the queue,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i.e.,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enqueue  an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item,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use insert() function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dequeue an 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element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use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pop() function. These functions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work </a:t>
            </a:r>
            <a:r>
              <a:rPr sz="2800" spc="6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quiet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efficiently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800" spc="-30" dirty="0">
                <a:solidFill>
                  <a:srgbClr val="00AF50"/>
                </a:solidFill>
                <a:latin typeface="Carlito"/>
                <a:cs typeface="Carlito"/>
              </a:rPr>
              <a:t>fast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end</a:t>
            </a:r>
            <a:r>
              <a:rPr sz="2800" spc="1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operations.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8208" y="599109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7" name="object 7"/>
          <p:cNvSpPr/>
          <p:nvPr/>
        </p:nvSpPr>
        <p:spPr>
          <a:xfrm>
            <a:off x="5534405" y="1252906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" y="2170780"/>
            <a:ext cx="3004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Queue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e.g.</a:t>
            </a:r>
            <a:r>
              <a:rPr sz="28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program: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" y="3027269"/>
            <a:ext cx="233426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queue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=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[5, 3, 7]  print(queue)  queue.insert(0,53)  print(queue)  queue.insert(0,29)  print(queue)  pri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n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(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queu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e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.p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o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p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(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)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)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pri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n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(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queu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e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.p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o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p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(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)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)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print(queue)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726" y="3044033"/>
            <a:ext cx="1069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OUTPUT  </a:t>
            </a:r>
            <a:r>
              <a:rPr sz="2400" spc="-5" dirty="0">
                <a:latin typeface="Carlito"/>
                <a:cs typeface="Carlito"/>
              </a:rPr>
              <a:t>[5, 3,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7]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9726" y="4141566"/>
            <a:ext cx="141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[53, 5, 3,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7]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9726" y="4873087"/>
            <a:ext cx="186943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[29, 53, </a:t>
            </a:r>
            <a:r>
              <a:rPr sz="2400" dirty="0">
                <a:latin typeface="Carlito"/>
                <a:cs typeface="Carlito"/>
              </a:rPr>
              <a:t>5, 3,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7]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[29, 53,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5]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3448" y="4317334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3448" y="500161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3448" y="3598006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0023" y="5397851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199"/>
                </a:lnTo>
                <a:lnTo>
                  <a:pt x="338074" y="44449"/>
                </a:lnTo>
                <a:lnTo>
                  <a:pt x="287274" y="44449"/>
                </a:lnTo>
                <a:lnTo>
                  <a:pt x="287274" y="31749"/>
                </a:lnTo>
                <a:lnTo>
                  <a:pt x="338074" y="31749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74574" y="44449"/>
                </a:lnTo>
                <a:lnTo>
                  <a:pt x="274574" y="31749"/>
                </a:lnTo>
                <a:close/>
              </a:path>
              <a:path w="351154" h="76200">
                <a:moveTo>
                  <a:pt x="338074" y="31749"/>
                </a:moveTo>
                <a:lnTo>
                  <a:pt x="287274" y="31749"/>
                </a:lnTo>
                <a:lnTo>
                  <a:pt x="287274" y="44449"/>
                </a:lnTo>
                <a:lnTo>
                  <a:pt x="338074" y="44449"/>
                </a:lnTo>
                <a:lnTo>
                  <a:pt x="350774" y="38099"/>
                </a:lnTo>
                <a:lnTo>
                  <a:pt x="33807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0211" y="5757514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199"/>
                </a:lnTo>
                <a:lnTo>
                  <a:pt x="338074" y="44449"/>
                </a:lnTo>
                <a:lnTo>
                  <a:pt x="287274" y="44449"/>
                </a:lnTo>
                <a:lnTo>
                  <a:pt x="287274" y="31749"/>
                </a:lnTo>
                <a:lnTo>
                  <a:pt x="338074" y="31749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74574" y="44449"/>
                </a:lnTo>
                <a:lnTo>
                  <a:pt x="274574" y="31749"/>
                </a:lnTo>
                <a:close/>
              </a:path>
              <a:path w="351154" h="76200">
                <a:moveTo>
                  <a:pt x="338074" y="31749"/>
                </a:moveTo>
                <a:lnTo>
                  <a:pt x="287274" y="31749"/>
                </a:lnTo>
                <a:lnTo>
                  <a:pt x="287274" y="44449"/>
                </a:lnTo>
                <a:lnTo>
                  <a:pt x="338074" y="44449"/>
                </a:lnTo>
                <a:lnTo>
                  <a:pt x="350774" y="38099"/>
                </a:lnTo>
                <a:lnTo>
                  <a:pt x="33807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0211" y="6082126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199"/>
                </a:lnTo>
                <a:lnTo>
                  <a:pt x="338074" y="44449"/>
                </a:lnTo>
                <a:lnTo>
                  <a:pt x="287274" y="44449"/>
                </a:lnTo>
                <a:lnTo>
                  <a:pt x="287274" y="31749"/>
                </a:lnTo>
                <a:lnTo>
                  <a:pt x="338074" y="31749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74574" y="44449"/>
                </a:lnTo>
                <a:lnTo>
                  <a:pt x="274574" y="31749"/>
                </a:lnTo>
                <a:close/>
              </a:path>
              <a:path w="351154" h="76200">
                <a:moveTo>
                  <a:pt x="338074" y="31749"/>
                </a:moveTo>
                <a:lnTo>
                  <a:pt x="287274" y="31749"/>
                </a:lnTo>
                <a:lnTo>
                  <a:pt x="287274" y="44449"/>
                </a:lnTo>
                <a:lnTo>
                  <a:pt x="338074" y="44449"/>
                </a:lnTo>
                <a:lnTo>
                  <a:pt x="350774" y="38099"/>
                </a:lnTo>
                <a:lnTo>
                  <a:pt x="33807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635720" y="3139440"/>
            <a:ext cx="3508375" cy="3489960"/>
            <a:chOff x="5635720" y="2586385"/>
            <a:chExt cx="3508375" cy="3489960"/>
          </a:xfrm>
        </p:grpSpPr>
        <p:sp>
          <p:nvSpPr>
            <p:cNvPr id="17" name="object 17"/>
            <p:cNvSpPr/>
            <p:nvPr/>
          </p:nvSpPr>
          <p:spPr>
            <a:xfrm>
              <a:off x="5635720" y="2586385"/>
              <a:ext cx="3508279" cy="34896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4248" y="2744724"/>
              <a:ext cx="3014472" cy="2974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48208" y="575152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20" name="object 20"/>
          <p:cNvSpPr/>
          <p:nvPr/>
        </p:nvSpPr>
        <p:spPr>
          <a:xfrm>
            <a:off x="5534405" y="1228949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2282" y="1199007"/>
            <a:ext cx="409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Queue</a:t>
            </a:r>
            <a:r>
              <a:rPr sz="28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2800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800" spc="-3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800" spc="-7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ti</a:t>
            </a:r>
            <a:r>
              <a:rPr sz="2800" spc="-4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800" spc="-5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og</a:t>
            </a:r>
            <a:r>
              <a:rPr sz="2800" spc="-6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am: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" y="1639443"/>
            <a:ext cx="4471035" cy="517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class</a:t>
            </a:r>
            <a:r>
              <a:rPr sz="1200" spc="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Queue:</a:t>
            </a:r>
            <a:endParaRPr sz="1200" dirty="0">
              <a:latin typeface="Carlito"/>
              <a:cs typeface="Carlito"/>
            </a:endParaRPr>
          </a:p>
          <a:p>
            <a:pPr marL="291465" marR="3215640" indent="-13906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def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init</a:t>
            </a:r>
            <a:r>
              <a:rPr sz="1200" u="sng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(self):  </a:t>
            </a:r>
            <a:r>
              <a:rPr sz="1200" spc="-15" dirty="0">
                <a:solidFill>
                  <a:srgbClr val="00AF50"/>
                </a:solidFill>
                <a:latin typeface="Carlito"/>
                <a:cs typeface="Carlito"/>
              </a:rPr>
              <a:t>self.items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= []</a:t>
            </a:r>
            <a:endParaRPr sz="1200" dirty="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def</a:t>
            </a:r>
            <a:r>
              <a:rPr sz="1200" spc="-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isEmpty(self):</a:t>
            </a:r>
            <a:endParaRPr sz="1200" dirty="0">
              <a:latin typeface="Carlito"/>
              <a:cs typeface="Carlito"/>
            </a:endParaRPr>
          </a:p>
          <a:p>
            <a:pPr marL="152400" marR="2831465" indent="13843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return </a:t>
            </a:r>
            <a:r>
              <a:rPr sz="1200" spc="-15" dirty="0">
                <a:solidFill>
                  <a:srgbClr val="00AF50"/>
                </a:solidFill>
                <a:latin typeface="Carlito"/>
                <a:cs typeface="Carlito"/>
              </a:rPr>
              <a:t>self.items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==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[] 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def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enqueue(self,</a:t>
            </a:r>
            <a:r>
              <a:rPr sz="1200" spc="-7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item):</a:t>
            </a:r>
            <a:endParaRPr sz="1200" dirty="0">
              <a:latin typeface="Carlito"/>
              <a:cs typeface="Carlito"/>
            </a:endParaRPr>
          </a:p>
          <a:p>
            <a:pPr marL="152400" marR="2697480" indent="138430">
              <a:lnSpc>
                <a:spcPct val="100000"/>
              </a:lnSpc>
            </a:pP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self.items.insert(0,item) 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def</a:t>
            </a:r>
            <a:r>
              <a:rPr sz="1200" spc="-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dequeue(self):</a:t>
            </a:r>
            <a:endParaRPr sz="1200" dirty="0">
              <a:latin typeface="Carlito"/>
              <a:cs typeface="Carlito"/>
            </a:endParaRPr>
          </a:p>
          <a:p>
            <a:pPr marL="152400" marR="2787015" indent="13843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return</a:t>
            </a:r>
            <a:r>
              <a:rPr sz="1200" spc="-6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self.items.pop() 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def</a:t>
            </a:r>
            <a:r>
              <a:rPr sz="1200" spc="-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size(self):</a:t>
            </a:r>
            <a:endParaRPr sz="1200" dirty="0">
              <a:latin typeface="Carlito"/>
              <a:cs typeface="Carlito"/>
            </a:endParaRPr>
          </a:p>
          <a:p>
            <a:pPr marL="29146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return</a:t>
            </a:r>
            <a:r>
              <a:rPr sz="1200" spc="-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len(self.items)</a:t>
            </a: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q =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Queue()</a:t>
            </a: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while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0AF50"/>
                </a:solidFill>
                <a:latin typeface="Carlito"/>
                <a:cs typeface="Carlito"/>
              </a:rPr>
              <a:t>True:</a:t>
            </a:r>
            <a:endParaRPr sz="1200" dirty="0">
              <a:latin typeface="Carlito"/>
              <a:cs typeface="Carlito"/>
            </a:endParaRPr>
          </a:p>
          <a:p>
            <a:pPr marL="152400" marR="2778125" algn="just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print('Press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1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insert')  print('Press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2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for</a:t>
            </a:r>
            <a:r>
              <a:rPr sz="1200" spc="-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delete')  print('Press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3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for</a:t>
            </a:r>
            <a:r>
              <a:rPr sz="1200" spc="-6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quit')</a:t>
            </a:r>
            <a:endParaRPr sz="1200" dirty="0">
              <a:latin typeface="Carlito"/>
              <a:cs typeface="Carlito"/>
            </a:endParaRPr>
          </a:p>
          <a:p>
            <a:pPr marL="152400" marR="1643380" algn="just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do =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int(input('What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would 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you </a:t>
            </a:r>
            <a:r>
              <a:rPr sz="1200" spc="-15" dirty="0">
                <a:solidFill>
                  <a:srgbClr val="00AF50"/>
                </a:solidFill>
                <a:latin typeface="Carlito"/>
                <a:cs typeface="Carlito"/>
              </a:rPr>
              <a:t>like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to do')) 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if do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==</a:t>
            </a:r>
            <a:r>
              <a:rPr sz="12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1:</a:t>
            </a:r>
            <a:endParaRPr sz="1200" dirty="0">
              <a:latin typeface="Carlito"/>
              <a:cs typeface="Carlito"/>
            </a:endParaRPr>
          </a:p>
          <a:p>
            <a:pPr marL="29146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n=int(input("enter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a number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to</a:t>
            </a:r>
            <a:r>
              <a:rPr sz="1200" spc="-7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push"))</a:t>
            </a:r>
            <a:endParaRPr sz="1200" dirty="0">
              <a:latin typeface="Carlito"/>
              <a:cs typeface="Carlito"/>
            </a:endParaRPr>
          </a:p>
          <a:p>
            <a:pPr marL="29146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q.enqueue(n)</a:t>
            </a:r>
            <a:endParaRPr sz="1200" dirty="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elif do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==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2:</a:t>
            </a:r>
            <a:endParaRPr sz="1200" dirty="0">
              <a:latin typeface="Carlito"/>
              <a:cs typeface="Carlito"/>
            </a:endParaRPr>
          </a:p>
          <a:p>
            <a:pPr marL="431800" marR="2571115" indent="-14033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if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q.isEmpty():  print('Queue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is</a:t>
            </a:r>
            <a:r>
              <a:rPr sz="1200" spc="-6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0AF50"/>
                </a:solidFill>
                <a:latin typeface="Carlito"/>
                <a:cs typeface="Carlito"/>
              </a:rPr>
              <a:t>empty.')</a:t>
            </a:r>
            <a:endParaRPr sz="1200" dirty="0">
              <a:latin typeface="Carlito"/>
              <a:cs typeface="Carlito"/>
            </a:endParaRPr>
          </a:p>
          <a:p>
            <a:pPr marL="29146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else:</a:t>
            </a:r>
            <a:endParaRPr sz="1200" dirty="0">
              <a:latin typeface="Carlito"/>
              <a:cs typeface="Carlito"/>
            </a:endParaRPr>
          </a:p>
          <a:p>
            <a:pPr marL="152400" marR="1818005" indent="278765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print('Deleted value: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',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q.dequeue()) 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elif </a:t>
            </a: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operation ==</a:t>
            </a:r>
            <a:r>
              <a:rPr sz="1200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0AF50"/>
                </a:solidFill>
                <a:latin typeface="Carlito"/>
                <a:cs typeface="Carlito"/>
              </a:rPr>
              <a:t>3:</a:t>
            </a:r>
            <a:endParaRPr sz="1200" dirty="0">
              <a:latin typeface="Carlito"/>
              <a:cs typeface="Carlito"/>
            </a:endParaRPr>
          </a:p>
          <a:p>
            <a:pPr marL="291465">
              <a:lnSpc>
                <a:spcPts val="1430"/>
              </a:lnSpc>
            </a:pPr>
            <a:r>
              <a:rPr sz="1200" spc="-5" dirty="0">
                <a:solidFill>
                  <a:srgbClr val="00AF50"/>
                </a:solidFill>
                <a:latin typeface="Carlito"/>
                <a:cs typeface="Carlito"/>
              </a:rPr>
              <a:t>brea</a:t>
            </a:r>
            <a:r>
              <a:rPr lang="en-US" sz="1200" spc="-5" dirty="0">
                <a:solidFill>
                  <a:srgbClr val="00AF50"/>
                </a:solidFill>
                <a:latin typeface="Carlito"/>
                <a:cs typeface="Carlito"/>
              </a:rPr>
              <a:t>k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8208" y="457200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8" name="object 8"/>
          <p:cNvSpPr/>
          <p:nvPr/>
        </p:nvSpPr>
        <p:spPr>
          <a:xfrm>
            <a:off x="5534405" y="1110997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5534405" y="675894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0600" y="1773663"/>
            <a:ext cx="7086600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lang="en-IN" sz="28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00AF50"/>
                </a:solidFill>
                <a:latin typeface="Carlito"/>
              </a:rPr>
              <a:t>way of organizing and storing data in such a manner so that it can be accessed 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work over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it can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be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done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efficiently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and less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resources are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required. It define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the 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relationship between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operations over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those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data. There are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many 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various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types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structures defined that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make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easier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computer 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programmer,to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concentrate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on the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main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problems rather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than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getting lost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the  details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description and</a:t>
            </a:r>
            <a:r>
              <a:rPr sz="2800" spc="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access.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5534405" y="675894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85283" y="1524000"/>
            <a:ext cx="61054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Python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Structure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" y="1828800"/>
            <a:ext cx="9144000" cy="4876800"/>
            <a:chOff x="0" y="3090670"/>
            <a:chExt cx="9144000" cy="3642360"/>
          </a:xfrm>
        </p:grpSpPr>
        <p:sp>
          <p:nvSpPr>
            <p:cNvPr id="9" name="object 9"/>
            <p:cNvSpPr/>
            <p:nvPr/>
          </p:nvSpPr>
          <p:spPr>
            <a:xfrm>
              <a:off x="0" y="3090670"/>
              <a:ext cx="9144000" cy="3642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255" y="3285744"/>
              <a:ext cx="8775192" cy="30540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7152" y="1195832"/>
            <a:ext cx="82505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List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It is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collections of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items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and each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item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its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own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index</a:t>
            </a:r>
            <a:r>
              <a:rPr sz="2000" spc="4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value.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Index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000" spc="-20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item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0 and the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last item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is n-1.Here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n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number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items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r>
              <a:rPr sz="2000" spc="2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list.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Indexing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list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52" y="4549266"/>
            <a:ext cx="82448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Creating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list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Lists are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enclosed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square </a:t>
            </a:r>
            <a:r>
              <a:rPr sz="2000" spc="-15" dirty="0">
                <a:solidFill>
                  <a:srgbClr val="00AFEF"/>
                </a:solidFill>
                <a:latin typeface="Carlito"/>
                <a:cs typeface="Carlito"/>
              </a:rPr>
              <a:t>brackets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[ ] and each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item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00AFEF"/>
                </a:solidFill>
                <a:latin typeface="Carlito"/>
                <a:cs typeface="Carlito"/>
              </a:rPr>
              <a:t>separated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by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a</a:t>
            </a:r>
            <a:r>
              <a:rPr sz="2000" spc="15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comma.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e.g.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list1 </a:t>
            </a:r>
            <a:r>
              <a:rPr sz="2000" dirty="0">
                <a:latin typeface="Carlito"/>
                <a:cs typeface="Carlito"/>
              </a:rPr>
              <a:t>= [‘English', ‘Hindi', 1997,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2000];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list2 </a:t>
            </a:r>
            <a:r>
              <a:rPr sz="2000" dirty="0">
                <a:latin typeface="Carlito"/>
                <a:cs typeface="Carlito"/>
              </a:rPr>
              <a:t>= [11, 22, 33, 44, 55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];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list3 </a:t>
            </a:r>
            <a:r>
              <a:rPr sz="2000" dirty="0">
                <a:latin typeface="Carlito"/>
                <a:cs typeface="Carlito"/>
              </a:rPr>
              <a:t>= ["a", "b", "c",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"d"];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900" y="2470404"/>
            <a:ext cx="7767828" cy="2279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9" name="object 9"/>
          <p:cNvSpPr/>
          <p:nvPr/>
        </p:nvSpPr>
        <p:spPr>
          <a:xfrm>
            <a:off x="5534405" y="675894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0472" y="1912583"/>
            <a:ext cx="6213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Access</a:t>
            </a:r>
            <a:r>
              <a:rPr lang="en-IN" sz="2400" dirty="0" err="1">
                <a:solidFill>
                  <a:srgbClr val="FF0000"/>
                </a:solidFill>
                <a:latin typeface="Carlito"/>
                <a:cs typeface="Carlito"/>
              </a:rPr>
              <a:t>ing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Items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From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4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List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items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accessed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0" dirty="0">
                <a:latin typeface="Carlito"/>
                <a:cs typeface="Carlito"/>
              </a:rPr>
              <a:t>index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position.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3335" y="4107650"/>
            <a:ext cx="870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output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472" y="2644356"/>
            <a:ext cx="31407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e.g.</a:t>
            </a:r>
            <a:endParaRPr sz="2400">
              <a:latin typeface="Carlito"/>
              <a:cs typeface="Carlito"/>
            </a:endParaRPr>
          </a:p>
          <a:p>
            <a:pPr marL="12700" marR="1640839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=[3,5,9]  pri</a:t>
            </a:r>
            <a:r>
              <a:rPr sz="2400" spc="-25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t(li</a:t>
            </a:r>
            <a:r>
              <a:rPr sz="2400" spc="-2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t[</a:t>
            </a:r>
            <a:r>
              <a:rPr sz="2400" spc="-5" dirty="0">
                <a:latin typeface="Carlito"/>
                <a:cs typeface="Carlito"/>
              </a:rPr>
              <a:t>0])  pri</a:t>
            </a:r>
            <a:r>
              <a:rPr sz="2400" spc="-3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t(li</a:t>
            </a:r>
            <a:r>
              <a:rPr sz="2400" spc="-2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t[</a:t>
            </a:r>
            <a:r>
              <a:rPr sz="2400" spc="-10" dirty="0">
                <a:latin typeface="Carlito"/>
                <a:cs typeface="Carlito"/>
              </a:rPr>
              <a:t>1</a:t>
            </a:r>
            <a:r>
              <a:rPr sz="2400" spc="-5" dirty="0">
                <a:latin typeface="Carlito"/>
                <a:cs typeface="Carlito"/>
              </a:rPr>
              <a:t>])  pri</a:t>
            </a:r>
            <a:r>
              <a:rPr sz="2400" spc="-25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t(li</a:t>
            </a:r>
            <a:r>
              <a:rPr sz="2400" spc="-2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t[</a:t>
            </a:r>
            <a:r>
              <a:rPr sz="2400" spc="-5" dirty="0">
                <a:latin typeface="Carlito"/>
                <a:cs typeface="Carlito"/>
              </a:rPr>
              <a:t>2])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print('Negative indexing')  print(list[-1])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print(list[-2])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print(list[-3])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1945" y="2874989"/>
            <a:ext cx="1287146" cy="3183636"/>
            <a:chOff x="4178807" y="3238500"/>
            <a:chExt cx="1287146" cy="3183636"/>
          </a:xfrm>
        </p:grpSpPr>
        <p:sp>
          <p:nvSpPr>
            <p:cNvPr id="8" name="object 8"/>
            <p:cNvSpPr/>
            <p:nvPr/>
          </p:nvSpPr>
          <p:spPr>
            <a:xfrm>
              <a:off x="4178807" y="3238500"/>
              <a:ext cx="320039" cy="3183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0717" y="3277361"/>
              <a:ext cx="216535" cy="3060700"/>
            </a:xfrm>
            <a:custGeom>
              <a:avLst/>
              <a:gdLst/>
              <a:ahLst/>
              <a:cxnLst/>
              <a:rect l="l" t="t" r="r" b="b"/>
              <a:pathLst>
                <a:path w="216535" h="3060700">
                  <a:moveTo>
                    <a:pt x="0" y="0"/>
                  </a:moveTo>
                  <a:lnTo>
                    <a:pt x="42142" y="1424"/>
                  </a:lnTo>
                  <a:lnTo>
                    <a:pt x="76533" y="5302"/>
                  </a:lnTo>
                  <a:lnTo>
                    <a:pt x="99708" y="11037"/>
                  </a:lnTo>
                  <a:lnTo>
                    <a:pt x="108204" y="18034"/>
                  </a:lnTo>
                  <a:lnTo>
                    <a:pt x="108204" y="1512062"/>
                  </a:lnTo>
                  <a:lnTo>
                    <a:pt x="116699" y="1519058"/>
                  </a:lnTo>
                  <a:lnTo>
                    <a:pt x="139874" y="1524793"/>
                  </a:lnTo>
                  <a:lnTo>
                    <a:pt x="174265" y="1528671"/>
                  </a:lnTo>
                  <a:lnTo>
                    <a:pt x="216408" y="1530095"/>
                  </a:lnTo>
                  <a:lnTo>
                    <a:pt x="174265" y="1531520"/>
                  </a:lnTo>
                  <a:lnTo>
                    <a:pt x="139874" y="1535398"/>
                  </a:lnTo>
                  <a:lnTo>
                    <a:pt x="116699" y="1541133"/>
                  </a:lnTo>
                  <a:lnTo>
                    <a:pt x="108204" y="1548130"/>
                  </a:lnTo>
                  <a:lnTo>
                    <a:pt x="108204" y="3042158"/>
                  </a:lnTo>
                  <a:lnTo>
                    <a:pt x="99708" y="3049176"/>
                  </a:lnTo>
                  <a:lnTo>
                    <a:pt x="76533" y="3054908"/>
                  </a:lnTo>
                  <a:lnTo>
                    <a:pt x="42142" y="3058774"/>
                  </a:lnTo>
                  <a:lnTo>
                    <a:pt x="0" y="3060192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9328" y="4748783"/>
              <a:ext cx="936625" cy="76200"/>
            </a:xfrm>
            <a:custGeom>
              <a:avLst/>
              <a:gdLst/>
              <a:ahLst/>
              <a:cxnLst/>
              <a:rect l="l" t="t" r="r" b="b"/>
              <a:pathLst>
                <a:path w="936625" h="76200">
                  <a:moveTo>
                    <a:pt x="859917" y="0"/>
                  </a:moveTo>
                  <a:lnTo>
                    <a:pt x="859917" y="76200"/>
                  </a:lnTo>
                  <a:lnTo>
                    <a:pt x="923417" y="44450"/>
                  </a:lnTo>
                  <a:lnTo>
                    <a:pt x="872617" y="44450"/>
                  </a:lnTo>
                  <a:lnTo>
                    <a:pt x="872617" y="31750"/>
                  </a:lnTo>
                  <a:lnTo>
                    <a:pt x="923417" y="31750"/>
                  </a:lnTo>
                  <a:lnTo>
                    <a:pt x="859917" y="0"/>
                  </a:lnTo>
                  <a:close/>
                </a:path>
                <a:path w="936625" h="76200">
                  <a:moveTo>
                    <a:pt x="85991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59917" y="44450"/>
                  </a:lnTo>
                  <a:lnTo>
                    <a:pt x="859917" y="31750"/>
                  </a:lnTo>
                  <a:close/>
                </a:path>
                <a:path w="936625" h="76200">
                  <a:moveTo>
                    <a:pt x="923417" y="31750"/>
                  </a:moveTo>
                  <a:lnTo>
                    <a:pt x="872617" y="31750"/>
                  </a:lnTo>
                  <a:lnTo>
                    <a:pt x="872617" y="44450"/>
                  </a:lnTo>
                  <a:lnTo>
                    <a:pt x="923417" y="44450"/>
                  </a:lnTo>
                  <a:lnTo>
                    <a:pt x="936117" y="38100"/>
                  </a:lnTo>
                  <a:lnTo>
                    <a:pt x="923417" y="3175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98286" y="3316694"/>
            <a:ext cx="1859914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9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Negative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indexing 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9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13" name="object 13"/>
          <p:cNvSpPr/>
          <p:nvPr/>
        </p:nvSpPr>
        <p:spPr>
          <a:xfrm>
            <a:off x="5534405" y="675894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1B8886A-EC28-4478-B843-AD7E68DC8015}"/>
              </a:ext>
            </a:extLst>
          </p:cNvPr>
          <p:cNvSpPr txBox="1"/>
          <p:nvPr/>
        </p:nvSpPr>
        <p:spPr>
          <a:xfrm>
            <a:off x="5593335" y="4100067"/>
            <a:ext cx="870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output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4D845AA1-0D70-4D60-A3A9-080C15977C93}"/>
              </a:ext>
            </a:extLst>
          </p:cNvPr>
          <p:cNvSpPr txBox="1"/>
          <p:nvPr/>
        </p:nvSpPr>
        <p:spPr>
          <a:xfrm>
            <a:off x="1020472" y="2636773"/>
            <a:ext cx="31407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e.g.</a:t>
            </a:r>
            <a:endParaRPr sz="2400">
              <a:latin typeface="Carlito"/>
              <a:cs typeface="Carlito"/>
            </a:endParaRPr>
          </a:p>
          <a:p>
            <a:pPr marL="12700" marR="1640839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=[3,5,9]  pri</a:t>
            </a:r>
            <a:r>
              <a:rPr sz="2400" spc="-25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t(li</a:t>
            </a:r>
            <a:r>
              <a:rPr sz="2400" spc="-2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t[</a:t>
            </a:r>
            <a:r>
              <a:rPr sz="2400" spc="-5" dirty="0">
                <a:latin typeface="Carlito"/>
                <a:cs typeface="Carlito"/>
              </a:rPr>
              <a:t>0])  pri</a:t>
            </a:r>
            <a:r>
              <a:rPr sz="2400" spc="-3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t(li</a:t>
            </a:r>
            <a:r>
              <a:rPr sz="2400" spc="-2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t[</a:t>
            </a:r>
            <a:r>
              <a:rPr sz="2400" spc="-10" dirty="0">
                <a:latin typeface="Carlito"/>
                <a:cs typeface="Carlito"/>
              </a:rPr>
              <a:t>1</a:t>
            </a:r>
            <a:r>
              <a:rPr sz="2400" spc="-5" dirty="0">
                <a:latin typeface="Carlito"/>
                <a:cs typeface="Carlito"/>
              </a:rPr>
              <a:t>])  pri</a:t>
            </a:r>
            <a:r>
              <a:rPr sz="2400" spc="-25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t(li</a:t>
            </a:r>
            <a:r>
              <a:rPr sz="2400" spc="-2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t[</a:t>
            </a:r>
            <a:r>
              <a:rPr sz="2400" spc="-5" dirty="0">
                <a:latin typeface="Carlito"/>
                <a:cs typeface="Carlito"/>
              </a:rPr>
              <a:t>2])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print('Negative indexing')  print(list[-1])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print(list[-2])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print(list[-3])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7" name="object 5">
            <a:extLst>
              <a:ext uri="{FF2B5EF4-FFF2-40B4-BE49-F238E27FC236}">
                <a16:creationId xmlns:a16="http://schemas.microsoft.com/office/drawing/2014/main" id="{A4ACBF13-34BB-4CF0-977A-E8BA6FE55B1A}"/>
              </a:ext>
            </a:extLst>
          </p:cNvPr>
          <p:cNvGrpSpPr/>
          <p:nvPr/>
        </p:nvGrpSpPr>
        <p:grpSpPr>
          <a:xfrm>
            <a:off x="4631945" y="2867406"/>
            <a:ext cx="1287146" cy="3183636"/>
            <a:chOff x="4178807" y="3238500"/>
            <a:chExt cx="1287146" cy="3183636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9B74D0E2-7A9C-4E1D-A5D5-6CAAD449C0F2}"/>
                </a:ext>
              </a:extLst>
            </p:cNvPr>
            <p:cNvSpPr/>
            <p:nvPr/>
          </p:nvSpPr>
          <p:spPr>
            <a:xfrm>
              <a:off x="4178807" y="3238500"/>
              <a:ext cx="320039" cy="3183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3EA9ADF4-4168-481E-8E05-74CEC72F50EF}"/>
                </a:ext>
              </a:extLst>
            </p:cNvPr>
            <p:cNvSpPr/>
            <p:nvPr/>
          </p:nvSpPr>
          <p:spPr>
            <a:xfrm>
              <a:off x="4220717" y="3277361"/>
              <a:ext cx="216535" cy="3060700"/>
            </a:xfrm>
            <a:custGeom>
              <a:avLst/>
              <a:gdLst/>
              <a:ahLst/>
              <a:cxnLst/>
              <a:rect l="l" t="t" r="r" b="b"/>
              <a:pathLst>
                <a:path w="216535" h="3060700">
                  <a:moveTo>
                    <a:pt x="0" y="0"/>
                  </a:moveTo>
                  <a:lnTo>
                    <a:pt x="42142" y="1424"/>
                  </a:lnTo>
                  <a:lnTo>
                    <a:pt x="76533" y="5302"/>
                  </a:lnTo>
                  <a:lnTo>
                    <a:pt x="99708" y="11037"/>
                  </a:lnTo>
                  <a:lnTo>
                    <a:pt x="108204" y="18034"/>
                  </a:lnTo>
                  <a:lnTo>
                    <a:pt x="108204" y="1512062"/>
                  </a:lnTo>
                  <a:lnTo>
                    <a:pt x="116699" y="1519058"/>
                  </a:lnTo>
                  <a:lnTo>
                    <a:pt x="139874" y="1524793"/>
                  </a:lnTo>
                  <a:lnTo>
                    <a:pt x="174265" y="1528671"/>
                  </a:lnTo>
                  <a:lnTo>
                    <a:pt x="216408" y="1530095"/>
                  </a:lnTo>
                  <a:lnTo>
                    <a:pt x="174265" y="1531520"/>
                  </a:lnTo>
                  <a:lnTo>
                    <a:pt x="139874" y="1535398"/>
                  </a:lnTo>
                  <a:lnTo>
                    <a:pt x="116699" y="1541133"/>
                  </a:lnTo>
                  <a:lnTo>
                    <a:pt x="108204" y="1548130"/>
                  </a:lnTo>
                  <a:lnTo>
                    <a:pt x="108204" y="3042158"/>
                  </a:lnTo>
                  <a:lnTo>
                    <a:pt x="99708" y="3049176"/>
                  </a:lnTo>
                  <a:lnTo>
                    <a:pt x="76533" y="3054908"/>
                  </a:lnTo>
                  <a:lnTo>
                    <a:pt x="42142" y="3058774"/>
                  </a:lnTo>
                  <a:lnTo>
                    <a:pt x="0" y="3060192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E55BBAE8-620C-46BC-83E2-27EE1D8619D4}"/>
                </a:ext>
              </a:extLst>
            </p:cNvPr>
            <p:cNvSpPr/>
            <p:nvPr/>
          </p:nvSpPr>
          <p:spPr>
            <a:xfrm>
              <a:off x="4529328" y="4748783"/>
              <a:ext cx="936625" cy="76200"/>
            </a:xfrm>
            <a:custGeom>
              <a:avLst/>
              <a:gdLst/>
              <a:ahLst/>
              <a:cxnLst/>
              <a:rect l="l" t="t" r="r" b="b"/>
              <a:pathLst>
                <a:path w="936625" h="76200">
                  <a:moveTo>
                    <a:pt x="859917" y="0"/>
                  </a:moveTo>
                  <a:lnTo>
                    <a:pt x="859917" y="76200"/>
                  </a:lnTo>
                  <a:lnTo>
                    <a:pt x="923417" y="44450"/>
                  </a:lnTo>
                  <a:lnTo>
                    <a:pt x="872617" y="44450"/>
                  </a:lnTo>
                  <a:lnTo>
                    <a:pt x="872617" y="31750"/>
                  </a:lnTo>
                  <a:lnTo>
                    <a:pt x="923417" y="31750"/>
                  </a:lnTo>
                  <a:lnTo>
                    <a:pt x="859917" y="0"/>
                  </a:lnTo>
                  <a:close/>
                </a:path>
                <a:path w="936625" h="76200">
                  <a:moveTo>
                    <a:pt x="85991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59917" y="44450"/>
                  </a:lnTo>
                  <a:lnTo>
                    <a:pt x="859917" y="31750"/>
                  </a:lnTo>
                  <a:close/>
                </a:path>
                <a:path w="936625" h="76200">
                  <a:moveTo>
                    <a:pt x="923417" y="31750"/>
                  </a:moveTo>
                  <a:lnTo>
                    <a:pt x="872617" y="31750"/>
                  </a:lnTo>
                  <a:lnTo>
                    <a:pt x="872617" y="44450"/>
                  </a:lnTo>
                  <a:lnTo>
                    <a:pt x="923417" y="44450"/>
                  </a:lnTo>
                  <a:lnTo>
                    <a:pt x="936117" y="38100"/>
                  </a:lnTo>
                  <a:lnTo>
                    <a:pt x="923417" y="3175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4CE039FE-3394-468B-B5D6-E75B53F165EC}"/>
              </a:ext>
            </a:extLst>
          </p:cNvPr>
          <p:cNvSpPr txBox="1"/>
          <p:nvPr/>
        </p:nvSpPr>
        <p:spPr>
          <a:xfrm>
            <a:off x="6598286" y="3309111"/>
            <a:ext cx="1859914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9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Negative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indexing 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9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DA2F2863-656F-4EB1-849E-6DE152256087}"/>
              </a:ext>
            </a:extLst>
          </p:cNvPr>
          <p:cNvSpPr txBox="1">
            <a:spLocks/>
          </p:cNvSpPr>
          <p:nvPr/>
        </p:nvSpPr>
        <p:spPr>
          <a:xfrm>
            <a:off x="648208" y="14514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4958080">
              <a:spcBef>
                <a:spcPts val="100"/>
              </a:spcBef>
            </a:pPr>
            <a:r>
              <a:rPr lang="en-IN" kern="0" spc="-15"/>
              <a:t>Data-structures</a:t>
            </a:r>
            <a:endParaRPr lang="en-IN" kern="0" spc="-15" dirty="0"/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F20F2A0B-C74A-46C6-BCF1-BC91CD7883D0}"/>
              </a:ext>
            </a:extLst>
          </p:cNvPr>
          <p:cNvSpPr/>
          <p:nvPr/>
        </p:nvSpPr>
        <p:spPr>
          <a:xfrm>
            <a:off x="5534405" y="668311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753" y="1915795"/>
            <a:ext cx="683387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Iterating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Through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List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elements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accessed using looping </a:t>
            </a:r>
            <a:r>
              <a:rPr sz="2400" spc="-15" dirty="0">
                <a:latin typeface="Carlito"/>
                <a:cs typeface="Carlito"/>
              </a:rPr>
              <a:t>statement.  </a:t>
            </a:r>
            <a:r>
              <a:rPr sz="2400" spc="5" dirty="0">
                <a:latin typeface="Carlito"/>
                <a:cs typeface="Carlito"/>
              </a:rPr>
              <a:t>e.g.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333399"/>
                </a:solidFill>
                <a:latin typeface="Carlito"/>
                <a:cs typeface="Carlito"/>
              </a:rPr>
              <a:t>list</a:t>
            </a:r>
            <a:r>
              <a:rPr sz="2400" spc="-2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arlito"/>
                <a:cs typeface="Carlito"/>
              </a:rPr>
              <a:t>=[3,5,9]</a:t>
            </a:r>
            <a:endParaRPr sz="2400">
              <a:latin typeface="Carlito"/>
              <a:cs typeface="Carlito"/>
            </a:endParaRPr>
          </a:p>
          <a:p>
            <a:pPr marL="353695" marR="3763010" indent="-341630">
              <a:lnSpc>
                <a:spcPct val="100000"/>
              </a:lnSpc>
            </a:pPr>
            <a:r>
              <a:rPr sz="2400" spc="-20" dirty="0">
                <a:solidFill>
                  <a:srgbClr val="333399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333399"/>
                </a:solidFill>
                <a:latin typeface="Carlito"/>
                <a:cs typeface="Carlito"/>
              </a:rPr>
              <a:t>i in </a:t>
            </a:r>
            <a:r>
              <a:rPr sz="2400" spc="-10" dirty="0">
                <a:solidFill>
                  <a:srgbClr val="333399"/>
                </a:solidFill>
                <a:latin typeface="Carlito"/>
                <a:cs typeface="Carlito"/>
              </a:rPr>
              <a:t>range(0,</a:t>
            </a:r>
            <a:r>
              <a:rPr sz="2400" spc="-7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arlito"/>
                <a:cs typeface="Carlito"/>
              </a:rPr>
              <a:t>len(list)):  </a:t>
            </a:r>
            <a:r>
              <a:rPr sz="2400" spc="-10" dirty="0">
                <a:solidFill>
                  <a:srgbClr val="333399"/>
                </a:solidFill>
                <a:latin typeface="Carlito"/>
                <a:cs typeface="Carlito"/>
              </a:rPr>
              <a:t>print(list[i])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592645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Output  </a:t>
            </a:r>
            <a:r>
              <a:rPr sz="2400" dirty="0">
                <a:solidFill>
                  <a:srgbClr val="333399"/>
                </a:solidFill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99"/>
                </a:solidFill>
                <a:latin typeface="Carlito"/>
                <a:cs typeface="Carlito"/>
              </a:rPr>
              <a:t>5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99"/>
                </a:solidFill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7" name="object 7"/>
          <p:cNvSpPr/>
          <p:nvPr/>
        </p:nvSpPr>
        <p:spPr>
          <a:xfrm>
            <a:off x="5534405" y="675894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522" y="1622806"/>
            <a:ext cx="500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Important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methods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functions of</a:t>
            </a:r>
            <a:r>
              <a:rPr sz="24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List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09519"/>
              </p:ext>
            </p:extLst>
          </p:nvPr>
        </p:nvGraphicFramePr>
        <p:xfrm>
          <a:off x="622808" y="2098803"/>
          <a:ext cx="6982459" cy="4424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862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Function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88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append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Add an Item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at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end of a</a:t>
                      </a:r>
                      <a:r>
                        <a:rPr sz="1600" spc="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862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spc="-10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extend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Add multiple Items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at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end of a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862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insert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insert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an Item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at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defined</a:t>
                      </a:r>
                      <a:r>
                        <a:rPr sz="1600" spc="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88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spc="-10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remove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remove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an Item </a:t>
                      </a: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600" spc="7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62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del</a:t>
                      </a:r>
                      <a:r>
                        <a:rPr sz="1600" spc="-10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list[index]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Delete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an Item </a:t>
                      </a: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600" spc="3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8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clear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empty </a:t>
                      </a:r>
                      <a:r>
                        <a:rPr sz="160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862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pop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Remove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an Item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at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 defined</a:t>
                      </a:r>
                      <a:r>
                        <a:rPr sz="1600" spc="3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988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spc="-10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index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first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matched</a:t>
                      </a:r>
                      <a:r>
                        <a:rPr sz="1600" spc="3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item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862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sort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Sort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the items of a list in ascending or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descending</a:t>
                      </a:r>
                      <a:r>
                        <a:rPr sz="1600" spc="2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order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862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spc="-10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reverse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2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Reverse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the items of a</a:t>
                      </a:r>
                      <a:r>
                        <a:rPr sz="1600" spc="6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988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len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(list)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total length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of the</a:t>
                      </a:r>
                      <a:r>
                        <a:rPr sz="1600" spc="4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862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max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(list)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item with maximum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in the</a:t>
                      </a:r>
                      <a:r>
                        <a:rPr sz="1600" spc="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938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min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(list)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item with min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in the</a:t>
                      </a:r>
                      <a:r>
                        <a:rPr sz="1600" spc="2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938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solidFill>
                            <a:srgbClr val="008AC1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(seq)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a tuple, string,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set,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dictionary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into</a:t>
                      </a:r>
                      <a:r>
                        <a:rPr sz="1600" spc="1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Carlito"/>
                          <a:cs typeface="Carlito"/>
                        </a:rPr>
                        <a:t>list.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9" name="object 9"/>
          <p:cNvSpPr/>
          <p:nvPr/>
        </p:nvSpPr>
        <p:spPr>
          <a:xfrm>
            <a:off x="5534405" y="675894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59680" y="2484120"/>
            <a:ext cx="4084320" cy="4526280"/>
            <a:chOff x="5059680" y="2165604"/>
            <a:chExt cx="4084320" cy="4526280"/>
          </a:xfrm>
        </p:grpSpPr>
        <p:sp>
          <p:nvSpPr>
            <p:cNvPr id="5" name="object 5"/>
            <p:cNvSpPr/>
            <p:nvPr/>
          </p:nvSpPr>
          <p:spPr>
            <a:xfrm>
              <a:off x="5059680" y="2165604"/>
              <a:ext cx="4084320" cy="4526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4752" y="2360676"/>
              <a:ext cx="3645407" cy="3938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300" y="1592706"/>
            <a:ext cx="8601075" cy="453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Stack: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tabLst>
                <a:tab pos="341630" algn="l"/>
                <a:tab pos="1118870" algn="l"/>
                <a:tab pos="1459230" algn="l"/>
                <a:tab pos="1757680" algn="l"/>
                <a:tab pos="2614295" algn="l"/>
                <a:tab pos="3314065" algn="l"/>
                <a:tab pos="4594225" algn="l"/>
                <a:tab pos="4977130" algn="l"/>
                <a:tab pos="5864225" algn="l"/>
                <a:tab pos="6303010" algn="l"/>
                <a:tab pos="6868795" algn="l"/>
                <a:tab pos="8121650" algn="l"/>
              </a:tabLst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	</a:t>
            </a:r>
            <a:r>
              <a:rPr sz="2400" spc="-40" dirty="0">
                <a:solidFill>
                  <a:srgbClr val="00AF50"/>
                </a:solidFill>
                <a:latin typeface="Carlito"/>
                <a:cs typeface="Carlito"/>
              </a:rPr>
              <a:t>s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ck	is	a	line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r	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r>
              <a:rPr sz="2400" spc="-40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	</a:t>
            </a:r>
            <a:r>
              <a:rPr sz="2400" spc="-30" dirty="0">
                <a:solidFill>
                  <a:srgbClr val="00AF50"/>
                </a:solidFill>
                <a:latin typeface="Carlito"/>
                <a:cs typeface="Carlito"/>
              </a:rPr>
              <a:t>s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tr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u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ctu</a:t>
            </a:r>
            <a:r>
              <a:rPr sz="2400" spc="-30" dirty="0">
                <a:solidFill>
                  <a:srgbClr val="00AF5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e	in	wh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i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ch	all	the	insertion	and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deletion of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/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are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done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one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end</a:t>
            </a:r>
            <a:r>
              <a:rPr sz="2400" spc="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00AF50"/>
                </a:solidFill>
                <a:latin typeface="Carlito"/>
                <a:cs typeface="Carlito"/>
              </a:rPr>
              <a:t>only.</a:t>
            </a:r>
            <a:endParaRPr sz="2400" dirty="0">
              <a:latin typeface="Carlito"/>
              <a:cs typeface="Carlito"/>
            </a:endParaRPr>
          </a:p>
          <a:p>
            <a:pPr marL="675640" indent="-287020">
              <a:lnSpc>
                <a:spcPct val="100000"/>
              </a:lnSpc>
              <a:spcBef>
                <a:spcPts val="955"/>
              </a:spcBef>
              <a:buFont typeface="Wingdings"/>
              <a:buChar char=""/>
              <a:tabLst>
                <a:tab pos="676275" algn="l"/>
              </a:tabLst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 is type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linear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data</a:t>
            </a:r>
            <a:r>
              <a:rPr sz="2400" spc="-6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structure.</a:t>
            </a:r>
            <a:endParaRPr sz="2400" dirty="0">
              <a:latin typeface="Carlito"/>
              <a:cs typeface="Carlito"/>
            </a:endParaRPr>
          </a:p>
          <a:p>
            <a:pPr marL="675640" marR="4069079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76275" algn="l"/>
              </a:tabLst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follows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LIFO(Last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Out)  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property.</a:t>
            </a:r>
            <a:endParaRPr sz="2400" dirty="0">
              <a:latin typeface="Carlito"/>
              <a:cs typeface="Carlito"/>
            </a:endParaRPr>
          </a:p>
          <a:p>
            <a:pPr marL="675640" marR="4009390" indent="-287020">
              <a:lnSpc>
                <a:spcPct val="100000"/>
              </a:lnSpc>
              <a:buFont typeface="Wingdings"/>
              <a:buChar char=""/>
              <a:tabLst>
                <a:tab pos="676275" algn="l"/>
              </a:tabLst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Insertion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/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Deletion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stack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can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only be done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from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top.</a:t>
            </a:r>
            <a:endParaRPr sz="2400" dirty="0">
              <a:latin typeface="Carlito"/>
              <a:cs typeface="Carlito"/>
            </a:endParaRPr>
          </a:p>
          <a:p>
            <a:pPr marL="675640" marR="3757929" indent="-287020">
              <a:lnSpc>
                <a:spcPct val="100000"/>
              </a:lnSpc>
              <a:buFont typeface="Wingdings"/>
              <a:buChar char=""/>
              <a:tabLst>
                <a:tab pos="676275" algn="l"/>
              </a:tabLst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Insertion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stack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also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known</a:t>
            </a:r>
            <a:r>
              <a:rPr sz="2400" spc="-7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as  a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PUSH</a:t>
            </a:r>
            <a:r>
              <a:rPr sz="2400" spc="-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operation.</a:t>
            </a:r>
            <a:endParaRPr sz="2400" dirty="0">
              <a:latin typeface="Carlito"/>
              <a:cs typeface="Carlito"/>
            </a:endParaRPr>
          </a:p>
          <a:p>
            <a:pPr marL="675640" marR="3780154" indent="-287020">
              <a:lnSpc>
                <a:spcPct val="100000"/>
              </a:lnSpc>
              <a:buFont typeface="Wingdings"/>
              <a:buChar char=""/>
              <a:tabLst>
                <a:tab pos="676275" algn="l"/>
              </a:tabLst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Deletion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from stack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also</a:t>
            </a:r>
            <a:r>
              <a:rPr sz="2400" spc="-10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known 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POP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operation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stack.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8208" y="340613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9" name="object 9"/>
          <p:cNvSpPr/>
          <p:nvPr/>
        </p:nvSpPr>
        <p:spPr>
          <a:xfrm>
            <a:off x="5534405" y="994410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00" y="1634490"/>
            <a:ext cx="864679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Applications of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Stack:</a:t>
            </a:r>
            <a:endParaRPr sz="2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Expression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Evaluation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: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 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evaluate prefix,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postfix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</a:t>
            </a:r>
            <a:r>
              <a:rPr sz="2400" spc="6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infix</a:t>
            </a:r>
            <a:endParaRPr sz="24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expressions.</a:t>
            </a:r>
            <a:endParaRPr sz="2400" dirty="0">
              <a:latin typeface="Carlito"/>
              <a:cs typeface="Carlito"/>
            </a:endParaRPr>
          </a:p>
          <a:p>
            <a:pPr marL="299085" marR="8432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Expression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Conversion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: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used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convert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one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form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expression(prefix,postfix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or infix)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one </a:t>
            </a:r>
            <a:r>
              <a:rPr sz="2400" spc="-30" dirty="0">
                <a:solidFill>
                  <a:srgbClr val="00AF50"/>
                </a:solidFill>
                <a:latin typeface="Carlito"/>
                <a:cs typeface="Carlito"/>
              </a:rPr>
              <a:t>another.</a:t>
            </a:r>
            <a:endParaRPr sz="2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Syntax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Parsing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: Many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compilers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stack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parsing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syntax</a:t>
            </a:r>
            <a:r>
              <a:rPr sz="2400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</a:t>
            </a:r>
            <a:endParaRPr sz="24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expressions.</a:t>
            </a:r>
            <a:endParaRPr sz="2400" dirty="0">
              <a:latin typeface="Carlito"/>
              <a:cs typeface="Carlito"/>
            </a:endParaRPr>
          </a:p>
          <a:p>
            <a:pPr marL="299085" marR="4762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Backtracking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: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used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back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traversal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steps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a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problem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solution.</a:t>
            </a:r>
            <a:endParaRPr sz="2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Parenthesis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Checking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: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Stack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check the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proper</a:t>
            </a:r>
            <a:r>
              <a:rPr sz="2400" spc="-7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opening</a:t>
            </a:r>
            <a:endParaRPr sz="24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closing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parenthesis.</a:t>
            </a:r>
            <a:endParaRPr sz="2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String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Reversal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: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used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reverse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string.</a:t>
            </a:r>
            <a:endParaRPr sz="2400" dirty="0">
              <a:latin typeface="Carlito"/>
              <a:cs typeface="Carlito"/>
            </a:endParaRPr>
          </a:p>
          <a:p>
            <a:pPr marL="299085" marR="42481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Function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Call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: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Stack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keep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information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about the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active  functions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or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subroutines.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8208" y="422909"/>
            <a:ext cx="7847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8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Data-structures</a:t>
            </a:r>
          </a:p>
        </p:txBody>
      </p:sp>
      <p:sp>
        <p:nvSpPr>
          <p:cNvPr id="7" name="object 7"/>
          <p:cNvSpPr/>
          <p:nvPr/>
        </p:nvSpPr>
        <p:spPr>
          <a:xfrm>
            <a:off x="5534405" y="1076706"/>
            <a:ext cx="3008630" cy="5080"/>
          </a:xfrm>
          <a:custGeom>
            <a:avLst/>
            <a:gdLst/>
            <a:ahLst/>
            <a:cxnLst/>
            <a:rect l="l" t="t" r="r" b="b"/>
            <a:pathLst>
              <a:path w="3008629" h="5079">
                <a:moveTo>
                  <a:pt x="0" y="4698"/>
                </a:moveTo>
                <a:lnTo>
                  <a:pt x="300812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1637</Words>
  <Application>Microsoft Office PowerPoint</Application>
  <PresentationFormat>On-screen Show (4:3)</PresentationFormat>
  <Paragraphs>186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Carlito</vt:lpstr>
      <vt:lpstr>Gothic Uralic</vt:lpstr>
      <vt:lpstr>Wingdings</vt:lpstr>
      <vt:lpstr>Office Theme</vt:lpstr>
      <vt:lpstr>PowerPoint Presentation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  <vt:lpstr>Data-structures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5</cp:revision>
  <dcterms:created xsi:type="dcterms:W3CDTF">2020-10-20T04:28:51Z</dcterms:created>
  <dcterms:modified xsi:type="dcterms:W3CDTF">2020-12-08T08:13:25Z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2020-10-20T00:00:00Z</vt:filetime>
  </property>
</Properties>
</file>