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59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8636" y="141478"/>
            <a:ext cx="300862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639" y="1912620"/>
            <a:ext cx="8396605" cy="451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92300" y="6547967"/>
            <a:ext cx="39465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find.asp" TargetMode="External"/><Relationship Id="rId3" Type="http://schemas.openxmlformats.org/officeDocument/2006/relationships/hyperlink" Target="https://www.w3schools.com/python/ref_string_casefold.asp" TargetMode="External"/><Relationship Id="rId7" Type="http://schemas.openxmlformats.org/officeDocument/2006/relationships/hyperlink" Target="https://www.w3schools.com/python/ref_string_endswith.asp" TargetMode="External"/><Relationship Id="rId2" Type="http://schemas.openxmlformats.org/officeDocument/2006/relationships/hyperlink" Target="https://www.w3schools.com/python/ref_string_capitaliz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encode.asp" TargetMode="External"/><Relationship Id="rId5" Type="http://schemas.openxmlformats.org/officeDocument/2006/relationships/hyperlink" Target="https://www.w3schools.com/python/ref_string_count.asp" TargetMode="External"/><Relationship Id="rId4" Type="http://schemas.openxmlformats.org/officeDocument/2006/relationships/hyperlink" Target="https://www.w3schools.com/python/ref_string_center.asp" TargetMode="External"/><Relationship Id="rId9" Type="http://schemas.openxmlformats.org/officeDocument/2006/relationships/hyperlink" Target="https://www.w3schools.com/python/ref_string_index.asp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numeric.asp" TargetMode="External"/><Relationship Id="rId13" Type="http://schemas.openxmlformats.org/officeDocument/2006/relationships/hyperlink" Target="https://www.w3schools.com/python/ref_string_join.asp" TargetMode="External"/><Relationship Id="rId3" Type="http://schemas.openxmlformats.org/officeDocument/2006/relationships/hyperlink" Target="https://www.w3schools.com/python/ref_string_isalpha.asp" TargetMode="External"/><Relationship Id="rId7" Type="http://schemas.openxmlformats.org/officeDocument/2006/relationships/hyperlink" Target="https://www.w3schools.com/python/ref_string_islower.asp" TargetMode="External"/><Relationship Id="rId12" Type="http://schemas.openxmlformats.org/officeDocument/2006/relationships/hyperlink" Target="https://www.w3schools.com/python/ref_string_isupper.asp" TargetMode="External"/><Relationship Id="rId2" Type="http://schemas.openxmlformats.org/officeDocument/2006/relationships/hyperlink" Target="https://www.w3schools.com/python/ref_string_isalnum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sidentifier.asp" TargetMode="External"/><Relationship Id="rId11" Type="http://schemas.openxmlformats.org/officeDocument/2006/relationships/hyperlink" Target="https://www.w3schools.com/python/ref_string_istitle.asp" TargetMode="External"/><Relationship Id="rId5" Type="http://schemas.openxmlformats.org/officeDocument/2006/relationships/hyperlink" Target="https://www.w3schools.com/python/ref_string_isdigit.asp" TargetMode="External"/><Relationship Id="rId15" Type="http://schemas.openxmlformats.org/officeDocument/2006/relationships/hyperlink" Target="https://www.w3schools.com/python/ref_string_lower.asp" TargetMode="External"/><Relationship Id="rId10" Type="http://schemas.openxmlformats.org/officeDocument/2006/relationships/hyperlink" Target="https://www.w3schools.com/python/ref_string_isspace.asp" TargetMode="External"/><Relationship Id="rId4" Type="http://schemas.openxmlformats.org/officeDocument/2006/relationships/hyperlink" Target="https://www.w3schools.com/python/ref_string_isdecimal.asp" TargetMode="External"/><Relationship Id="rId9" Type="http://schemas.openxmlformats.org/officeDocument/2006/relationships/hyperlink" Target="https://www.w3schools.com/python/ref_string_isprintable.asp" TargetMode="External"/><Relationship Id="rId14" Type="http://schemas.openxmlformats.org/officeDocument/2006/relationships/hyperlink" Target="https://www.w3schools.com/python/ref_string_ljust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split.asp" TargetMode="External"/><Relationship Id="rId7" Type="http://schemas.openxmlformats.org/officeDocument/2006/relationships/hyperlink" Target="https://www.w3schools.com/python/ref_string_zfill.asp" TargetMode="External"/><Relationship Id="rId2" Type="http://schemas.openxmlformats.org/officeDocument/2006/relationships/hyperlink" Target="https://www.w3schools.com/python/ref_string_repl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upper.asp" TargetMode="External"/><Relationship Id="rId5" Type="http://schemas.openxmlformats.org/officeDocument/2006/relationships/hyperlink" Target="https://www.w3schools.com/python/ref_string_title.asp" TargetMode="External"/><Relationship Id="rId4" Type="http://schemas.openxmlformats.org/officeDocument/2006/relationships/hyperlink" Target="https://www.w3schools.com/python/ref_string_swapcase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381875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7944" y="4728971"/>
              <a:ext cx="7306056" cy="1641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1636" y="5382259"/>
              <a:ext cx="4451985" cy="81280"/>
            </a:xfrm>
            <a:custGeom>
              <a:avLst/>
              <a:gdLst/>
              <a:ahLst/>
              <a:cxnLst/>
              <a:rect l="l" t="t" r="r" b="b"/>
              <a:pathLst>
                <a:path w="4451984" h="81279">
                  <a:moveTo>
                    <a:pt x="4451604" y="0"/>
                  </a:moveTo>
                  <a:lnTo>
                    <a:pt x="0" y="0"/>
                  </a:lnTo>
                  <a:lnTo>
                    <a:pt x="0" y="80771"/>
                  </a:lnTo>
                  <a:lnTo>
                    <a:pt x="4451604" y="80771"/>
                  </a:lnTo>
                  <a:lnTo>
                    <a:pt x="4451604" y="0"/>
                  </a:lnTo>
                  <a:close/>
                </a:path>
              </a:pathLst>
            </a:custGeom>
            <a:solidFill>
              <a:srgbClr val="BD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4738" y="4863210"/>
            <a:ext cx="6833234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72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92D050"/>
                </a:solidFill>
                <a:latin typeface="Arial"/>
                <a:cs typeface="Arial"/>
              </a:rPr>
              <a:t>Computer</a:t>
            </a:r>
            <a:r>
              <a:rPr sz="4000" b="1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92D050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954145" algn="l"/>
              </a:tabLst>
            </a:pP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Class </a:t>
            </a:r>
            <a:r>
              <a:rPr sz="3600" b="1" dirty="0">
                <a:solidFill>
                  <a:srgbClr val="E36C09"/>
                </a:solidFill>
                <a:latin typeface="Arial"/>
                <a:cs typeface="Arial"/>
              </a:rPr>
              <a:t>XII (</a:t>
            </a:r>
            <a:r>
              <a:rPr sz="3600" b="1" spc="-1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As</a:t>
            </a:r>
            <a:r>
              <a:rPr sz="3600" b="1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per	CBSE</a:t>
            </a:r>
            <a:r>
              <a:rPr sz="3600" b="1" spc="-9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Board)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4244" y="3050514"/>
            <a:ext cx="1200785" cy="772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spc="-10" dirty="0">
                <a:solidFill>
                  <a:srgbClr val="FFFF00"/>
                </a:solidFill>
                <a:latin typeface="Carlito"/>
                <a:cs typeface="Carlito"/>
              </a:rPr>
              <a:t>Chapter</a:t>
            </a:r>
            <a:r>
              <a:rPr sz="2000" spc="-6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20" dirty="0">
                <a:solidFill>
                  <a:srgbClr val="FFFF00"/>
                </a:solidFill>
                <a:latin typeface="Gothic Uralic"/>
                <a:cs typeface="Gothic Uralic"/>
              </a:rPr>
              <a:t>F</a:t>
            </a:r>
            <a:r>
              <a:rPr sz="2000" b="1" spc="15" dirty="0">
                <a:solidFill>
                  <a:srgbClr val="FFFF00"/>
                </a:solidFill>
                <a:latin typeface="Gothic Uralic"/>
                <a:cs typeface="Gothic Uralic"/>
              </a:rPr>
              <a:t>un</a:t>
            </a:r>
            <a:r>
              <a:rPr sz="2000" b="1" spc="20" dirty="0">
                <a:solidFill>
                  <a:srgbClr val="FFFF00"/>
                </a:solidFill>
                <a:latin typeface="Gothic Uralic"/>
                <a:cs typeface="Gothic Uralic"/>
              </a:rPr>
              <a:t>cti</a:t>
            </a:r>
            <a:r>
              <a:rPr sz="2000" b="1" spc="10" dirty="0">
                <a:solidFill>
                  <a:srgbClr val="FFFF00"/>
                </a:solidFill>
                <a:latin typeface="Gothic Uralic"/>
                <a:cs typeface="Gothic Uralic"/>
              </a:rPr>
              <a:t>o</a:t>
            </a:r>
            <a:r>
              <a:rPr sz="2000" b="1" spc="15" dirty="0">
                <a:solidFill>
                  <a:srgbClr val="FFFF00"/>
                </a:solidFill>
                <a:latin typeface="Gothic Uralic"/>
                <a:cs typeface="Gothic Uralic"/>
              </a:rPr>
              <a:t>n</a:t>
            </a:r>
            <a:r>
              <a:rPr sz="2000" b="1" dirty="0">
                <a:solidFill>
                  <a:srgbClr val="FFFF00"/>
                </a:solidFill>
                <a:latin typeface="Gothic Uralic"/>
                <a:cs typeface="Gothic Uralic"/>
              </a:rPr>
              <a:t>s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6427" y="67056"/>
            <a:ext cx="8406765" cy="3223895"/>
            <a:chOff x="376427" y="67056"/>
            <a:chExt cx="8406765" cy="3223895"/>
          </a:xfrm>
        </p:grpSpPr>
        <p:sp>
          <p:nvSpPr>
            <p:cNvPr id="9" name="object 9"/>
            <p:cNvSpPr/>
            <p:nvPr/>
          </p:nvSpPr>
          <p:spPr>
            <a:xfrm>
              <a:off x="376427" y="67056"/>
              <a:ext cx="2218944" cy="1516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744853" y="0"/>
                  </a:moveTo>
                  <a:lnTo>
                    <a:pt x="1297686" y="719454"/>
                  </a:lnTo>
                  <a:lnTo>
                    <a:pt x="1003554" y="284606"/>
                  </a:lnTo>
                  <a:lnTo>
                    <a:pt x="878586" y="783970"/>
                  </a:lnTo>
                  <a:lnTo>
                    <a:pt x="44450" y="284606"/>
                  </a:lnTo>
                  <a:lnTo>
                    <a:pt x="556006" y="944752"/>
                  </a:lnTo>
                  <a:lnTo>
                    <a:pt x="0" y="1068577"/>
                  </a:lnTo>
                  <a:lnTo>
                    <a:pt x="447166" y="1460500"/>
                  </a:lnTo>
                  <a:lnTo>
                    <a:pt x="16255" y="1809368"/>
                  </a:lnTo>
                  <a:lnTo>
                    <a:pt x="680973" y="1728724"/>
                  </a:lnTo>
                  <a:lnTo>
                    <a:pt x="572135" y="2185162"/>
                  </a:lnTo>
                  <a:lnTo>
                    <a:pt x="926972" y="1938274"/>
                  </a:lnTo>
                  <a:lnTo>
                    <a:pt x="1019556" y="2679191"/>
                  </a:lnTo>
                  <a:lnTo>
                    <a:pt x="1265428" y="1852549"/>
                  </a:lnTo>
                  <a:lnTo>
                    <a:pt x="1591690" y="2448052"/>
                  </a:lnTo>
                  <a:lnTo>
                    <a:pt x="1684528" y="1793239"/>
                  </a:lnTo>
                  <a:lnTo>
                    <a:pt x="2180209" y="2244470"/>
                  </a:lnTo>
                  <a:lnTo>
                    <a:pt x="2023110" y="1605279"/>
                  </a:lnTo>
                  <a:lnTo>
                    <a:pt x="2595371" y="1648459"/>
                  </a:lnTo>
                  <a:lnTo>
                    <a:pt x="2115566" y="1299337"/>
                  </a:lnTo>
                  <a:lnTo>
                    <a:pt x="2534919" y="1009268"/>
                  </a:lnTo>
                  <a:lnTo>
                    <a:pt x="2006854" y="907288"/>
                  </a:lnTo>
                  <a:lnTo>
                    <a:pt x="2208530" y="552830"/>
                  </a:lnTo>
                  <a:lnTo>
                    <a:pt x="1700784" y="660526"/>
                  </a:lnTo>
                  <a:lnTo>
                    <a:pt x="1744853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297686" y="719454"/>
                  </a:moveTo>
                  <a:lnTo>
                    <a:pt x="1744853" y="0"/>
                  </a:lnTo>
                  <a:lnTo>
                    <a:pt x="1700784" y="660526"/>
                  </a:lnTo>
                  <a:lnTo>
                    <a:pt x="2208530" y="552830"/>
                  </a:lnTo>
                  <a:lnTo>
                    <a:pt x="2006854" y="907288"/>
                  </a:lnTo>
                  <a:lnTo>
                    <a:pt x="2534919" y="1009268"/>
                  </a:lnTo>
                  <a:lnTo>
                    <a:pt x="2115566" y="1299337"/>
                  </a:lnTo>
                  <a:lnTo>
                    <a:pt x="2595371" y="1648459"/>
                  </a:lnTo>
                  <a:lnTo>
                    <a:pt x="2023110" y="1605279"/>
                  </a:lnTo>
                  <a:lnTo>
                    <a:pt x="2180209" y="2244470"/>
                  </a:lnTo>
                  <a:lnTo>
                    <a:pt x="1684528" y="1793239"/>
                  </a:lnTo>
                  <a:lnTo>
                    <a:pt x="1591690" y="2448052"/>
                  </a:lnTo>
                  <a:lnTo>
                    <a:pt x="1265428" y="1852549"/>
                  </a:lnTo>
                  <a:lnTo>
                    <a:pt x="1019556" y="2679191"/>
                  </a:lnTo>
                  <a:lnTo>
                    <a:pt x="926972" y="1938274"/>
                  </a:lnTo>
                  <a:lnTo>
                    <a:pt x="572135" y="2185162"/>
                  </a:lnTo>
                  <a:lnTo>
                    <a:pt x="680973" y="1728724"/>
                  </a:lnTo>
                  <a:lnTo>
                    <a:pt x="16255" y="1809368"/>
                  </a:lnTo>
                  <a:lnTo>
                    <a:pt x="447166" y="1460500"/>
                  </a:lnTo>
                  <a:lnTo>
                    <a:pt x="0" y="1068577"/>
                  </a:lnTo>
                  <a:lnTo>
                    <a:pt x="556006" y="944752"/>
                  </a:lnTo>
                  <a:lnTo>
                    <a:pt x="44450" y="284606"/>
                  </a:lnTo>
                  <a:lnTo>
                    <a:pt x="878586" y="783970"/>
                  </a:lnTo>
                  <a:lnTo>
                    <a:pt x="1003554" y="284606"/>
                  </a:lnTo>
                  <a:lnTo>
                    <a:pt x="1297686" y="7194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9618" y="1178813"/>
            <a:ext cx="1212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New  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labus 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2020-21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9801" y="657225"/>
            <a:ext cx="164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Function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5141" y="1256538"/>
            <a:ext cx="7960995" cy="25400"/>
          </a:xfrm>
          <a:custGeom>
            <a:avLst/>
            <a:gdLst/>
            <a:ahLst/>
            <a:cxnLst/>
            <a:rect l="l" t="t" r="r" b="b"/>
            <a:pathLst>
              <a:path w="7960995" h="25400">
                <a:moveTo>
                  <a:pt x="0" y="25400"/>
                </a:moveTo>
                <a:lnTo>
                  <a:pt x="796086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468" y="1266520"/>
            <a:ext cx="8348345" cy="509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Parameters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/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Arguments Passing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return</a:t>
            </a:r>
            <a:r>
              <a:rPr sz="2800" spc="1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value</a:t>
            </a: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Carlito"/>
                <a:cs typeface="Carlito"/>
              </a:rPr>
              <a:t>These are specified </a:t>
            </a:r>
            <a:r>
              <a:rPr sz="2000" spc="-10" dirty="0">
                <a:latin typeface="Carlito"/>
                <a:cs typeface="Carlito"/>
              </a:rPr>
              <a:t>after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5" dirty="0">
                <a:latin typeface="Carlito"/>
                <a:cs typeface="Carlito"/>
              </a:rPr>
              <a:t>name, inside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parentheses. Multiple  </a:t>
            </a:r>
            <a:r>
              <a:rPr sz="2000" spc="-15" dirty="0">
                <a:latin typeface="Carlito"/>
                <a:cs typeface="Carlito"/>
              </a:rPr>
              <a:t>parameters </a:t>
            </a:r>
            <a:r>
              <a:rPr sz="2000" spc="-10" dirty="0">
                <a:latin typeface="Carlito"/>
                <a:cs typeface="Carlito"/>
              </a:rPr>
              <a:t>are separated </a:t>
            </a: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spc="-25" dirty="0">
                <a:latin typeface="Carlito"/>
                <a:cs typeface="Carlito"/>
              </a:rPr>
              <a:t>comma.The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function with 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parameters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x and </a:t>
            </a:r>
            <a:r>
              <a:rPr sz="2000" spc="-70" dirty="0">
                <a:latin typeface="Carlito"/>
                <a:cs typeface="Carlito"/>
              </a:rPr>
              <a:t>y. </a:t>
            </a:r>
            <a:r>
              <a:rPr sz="2000" dirty="0">
                <a:latin typeface="Carlito"/>
                <a:cs typeface="Carlito"/>
              </a:rPr>
              <a:t>When the </a:t>
            </a:r>
            <a:r>
              <a:rPr sz="2000" spc="-5" dirty="0">
                <a:latin typeface="Carlito"/>
                <a:cs typeface="Carlito"/>
              </a:rPr>
              <a:t>function is called,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pass two values, which  is used inside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function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sum up the values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z </a:t>
            </a:r>
            <a:r>
              <a:rPr sz="2000" spc="-5" dirty="0">
                <a:latin typeface="Carlito"/>
                <a:cs typeface="Carlito"/>
              </a:rPr>
              <a:t>and then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return 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" dirty="0">
                <a:latin typeface="Carlito"/>
                <a:cs typeface="Carlito"/>
              </a:rPr>
              <a:t> result(z):</a:t>
            </a:r>
            <a:endParaRPr sz="2000">
              <a:latin typeface="Carlito"/>
              <a:cs typeface="Carlito"/>
            </a:endParaRPr>
          </a:p>
          <a:p>
            <a:pPr marL="241300" marR="4108450" indent="-2286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def sum(x,y): #x,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y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are formal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arguments  z=x+y</a:t>
            </a:r>
            <a:endParaRPr sz="2000">
              <a:latin typeface="Carlito"/>
              <a:cs typeface="Carlito"/>
            </a:endParaRPr>
          </a:p>
          <a:p>
            <a:pPr marL="241300" algn="just">
              <a:lnSpc>
                <a:spcPts val="2850"/>
              </a:lnSpc>
            </a:pP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return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z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#return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24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value/result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x,y=4,5</a:t>
            </a:r>
            <a:endParaRPr sz="2000">
              <a:latin typeface="Carlito"/>
              <a:cs typeface="Carlito"/>
            </a:endParaRPr>
          </a:p>
          <a:p>
            <a:pPr marL="12700" marR="446087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r=sum(x,y) #x,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y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are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actual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arguments  print(r)</a:t>
            </a:r>
            <a:endParaRPr sz="20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Note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:- 1.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Function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Prototype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is declaration of function with name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,argument 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return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type.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2. A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formal 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parameter,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i.e.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parameter,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function 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definition.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An actual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parameter,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i.e.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argument, is in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 function</a:t>
            </a:r>
            <a:r>
              <a:rPr sz="2000" spc="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call.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3184" y="322579"/>
            <a:ext cx="16503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</a:t>
            </a:r>
            <a:r>
              <a:rPr sz="3600" spc="5" dirty="0"/>
              <a:t>u</a:t>
            </a:r>
            <a:r>
              <a:rPr sz="3600" spc="-5" dirty="0"/>
              <a:t>n</a:t>
            </a:r>
            <a:r>
              <a:rPr sz="3600" spc="5" dirty="0"/>
              <a:t>c</a:t>
            </a:r>
            <a:r>
              <a:rPr sz="3600" dirty="0"/>
              <a:t>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5037" y="893825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653" y="926337"/>
            <a:ext cx="8829675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r>
              <a:rPr sz="28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Arguments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2155"/>
              </a:lnSpc>
              <a:spcBef>
                <a:spcPts val="65"/>
              </a:spcBef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Functions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be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called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following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types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formal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arguments</a:t>
            </a:r>
            <a:r>
              <a:rPr sz="1800" spc="1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−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ts val="239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Required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arguments/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Positional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parameter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arguments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passed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correct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positional</a:t>
            </a:r>
            <a:r>
              <a:rPr sz="1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order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Keyword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arguments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- the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caller identifies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arguments by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parameter</a:t>
            </a:r>
            <a:r>
              <a:rPr sz="1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name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Default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arguments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assumes a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default value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if a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value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not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provided to</a:t>
            </a:r>
            <a:r>
              <a:rPr sz="1800" spc="1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Variable-length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arguments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–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pass multiple values with single argument</a:t>
            </a:r>
            <a:r>
              <a:rPr sz="1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name.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4751" y="2753360"/>
          <a:ext cx="8197850" cy="365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#Required</a:t>
                      </a:r>
                      <a:r>
                        <a:rPr sz="1800" spc="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arguments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00355" marR="2715895" indent="-208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def</a:t>
                      </a:r>
                      <a:r>
                        <a:rPr sz="1800" spc="-8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square(x): 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z=x*x  </a:t>
                      </a:r>
                      <a:r>
                        <a:rPr sz="1800" spc="-1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return</a:t>
                      </a:r>
                      <a:r>
                        <a:rPr sz="1800" spc="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z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r=square()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print(r)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 marR="36830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#In above function square()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we have to  definitely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need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pass some value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to 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argument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x.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262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#Keyword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arguments 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def fun( name, age</a:t>
                      </a:r>
                      <a:r>
                        <a:rPr sz="1800" spc="-2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):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 marR="715010" indent="156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"This prints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passed </a:t>
                      </a:r>
                      <a:r>
                        <a:rPr sz="1800" spc="-1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info </a:t>
                      </a:r>
                      <a:r>
                        <a:rPr sz="1800" spc="-1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into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this  function"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print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("Name: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",</a:t>
                      </a:r>
                      <a:r>
                        <a:rPr sz="1800" spc="3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name)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print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("Age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",</a:t>
                      </a:r>
                      <a:r>
                        <a:rPr sz="1800" spc="3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age)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return;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 marR="5835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#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Now </a:t>
                      </a:r>
                      <a:r>
                        <a:rPr sz="1800" spc="-1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you can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call </a:t>
                      </a:r>
                      <a:r>
                        <a:rPr sz="1800" spc="-1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printinfo </a:t>
                      </a:r>
                      <a:r>
                        <a:rPr sz="1800" spc="-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function  fun( age=15,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name="mohak"</a:t>
                      </a:r>
                      <a:r>
                        <a:rPr sz="1800" spc="5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AFE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 marR="2552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#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value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15 and mohak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is being passed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to  relevant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argument based on 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keyword 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them.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7321" y="707897"/>
            <a:ext cx="164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Function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54430" y="14439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106" y="1740067"/>
            <a:ext cx="8485505" cy="4855046"/>
          </a:xfrm>
          <a:custGeom>
            <a:avLst/>
            <a:gdLst/>
            <a:ahLst/>
            <a:cxnLst/>
            <a:rect l="l" t="t" r="r" b="b"/>
            <a:pathLst>
              <a:path w="8485505" h="4920615">
                <a:moveTo>
                  <a:pt x="4242714" y="0"/>
                </a:moveTo>
                <a:lnTo>
                  <a:pt x="4242714" y="4920005"/>
                </a:lnTo>
              </a:path>
              <a:path w="8485505" h="4920615">
                <a:moveTo>
                  <a:pt x="6350" y="0"/>
                </a:moveTo>
                <a:lnTo>
                  <a:pt x="6350" y="4920005"/>
                </a:lnTo>
              </a:path>
              <a:path w="8485505" h="4920615">
                <a:moveTo>
                  <a:pt x="8478926" y="0"/>
                </a:moveTo>
                <a:lnTo>
                  <a:pt x="8478926" y="4920005"/>
                </a:lnTo>
              </a:path>
              <a:path w="8485505" h="4920615">
                <a:moveTo>
                  <a:pt x="0" y="6350"/>
                </a:moveTo>
                <a:lnTo>
                  <a:pt x="8485276" y="6350"/>
                </a:lnTo>
              </a:path>
              <a:path w="8485505" h="4920615">
                <a:moveTo>
                  <a:pt x="0" y="4913655"/>
                </a:moveTo>
                <a:lnTo>
                  <a:pt x="8485276" y="4913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272" y="1606753"/>
            <a:ext cx="3940175" cy="484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5819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#Default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arguments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/ 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#Default</a:t>
            </a:r>
            <a:r>
              <a:rPr sz="28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Parameter</a:t>
            </a:r>
            <a:endParaRPr sz="2800" dirty="0">
              <a:latin typeface="Carlito"/>
              <a:cs typeface="Carlito"/>
            </a:endParaRPr>
          </a:p>
          <a:p>
            <a:pPr marL="240665" marR="2066289" indent="-22860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def sum(x=3,y=4):  z=x+y</a:t>
            </a:r>
            <a:endParaRPr sz="200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return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 z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rlito"/>
              <a:cs typeface="Carlito"/>
            </a:endParaRPr>
          </a:p>
          <a:p>
            <a:pPr marL="12700" marR="2613025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r=sum()  print(r)  r=sum(x=4)  print(r) 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r=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s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um(</a:t>
            </a:r>
            <a:r>
              <a:rPr sz="2000" spc="5" dirty="0">
                <a:solidFill>
                  <a:srgbClr val="00AFEF"/>
                </a:solidFill>
                <a:latin typeface="Carlito"/>
                <a:cs typeface="Carlito"/>
              </a:rPr>
              <a:t>y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=45)  print(r)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#default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x and y is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being</a:t>
            </a:r>
            <a:r>
              <a:rPr sz="20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used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when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is not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passed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6322" y="1613153"/>
            <a:ext cx="286766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#Variable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length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arguments 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def sum( *vartuple</a:t>
            </a:r>
            <a:r>
              <a:rPr sz="2000" spc="-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):</a:t>
            </a:r>
            <a:endParaRPr sz="20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s=0</a:t>
            </a:r>
            <a:endParaRPr sz="2000">
              <a:latin typeface="Carlito"/>
              <a:cs typeface="Carlito"/>
            </a:endParaRPr>
          </a:p>
          <a:p>
            <a:pPr marL="355600" marR="768350" indent="-172720">
              <a:lnSpc>
                <a:spcPct val="100000"/>
              </a:lnSpc>
            </a:pPr>
            <a:r>
              <a:rPr sz="2000" spc="-15" dirty="0">
                <a:solidFill>
                  <a:srgbClr val="00AFEF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var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in</a:t>
            </a:r>
            <a:r>
              <a:rPr sz="2000" spc="-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vartuple: 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s=s+int(var)</a:t>
            </a:r>
            <a:endParaRPr sz="20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return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s;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r=sum(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70, 60, 50</a:t>
            </a:r>
            <a:r>
              <a:rPr sz="2000" spc="-5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2700" marR="1718310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print(r) 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r=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s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um(</a:t>
            </a:r>
            <a:r>
              <a:rPr sz="2000" spc="5" dirty="0">
                <a:solidFill>
                  <a:srgbClr val="00AFEF"/>
                </a:solidFill>
                <a:latin typeface="Carlito"/>
                <a:cs typeface="Carlito"/>
              </a:rPr>
              <a:t>4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,</a:t>
            </a:r>
            <a:r>
              <a:rPr sz="2000" spc="5" dirty="0">
                <a:solidFill>
                  <a:srgbClr val="00AFEF"/>
                </a:solidFill>
                <a:latin typeface="Carlito"/>
                <a:cs typeface="Carlito"/>
              </a:rPr>
              <a:t>5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) 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print(r)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6322" y="5576417"/>
            <a:ext cx="3675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#now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above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function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sum() can  sum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n number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0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values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779" y="924559"/>
            <a:ext cx="126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Lam</a:t>
            </a:r>
            <a:r>
              <a:rPr sz="3600" spc="5" dirty="0"/>
              <a:t>d</a:t>
            </a:r>
            <a:r>
              <a:rPr sz="3600" dirty="0"/>
              <a:t>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76705" y="1597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300" y="1948688"/>
            <a:ext cx="8001634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Python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Lambda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 lambda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small </a:t>
            </a:r>
            <a:r>
              <a:rPr sz="2400" spc="-10" dirty="0">
                <a:latin typeface="Carlito"/>
                <a:cs typeface="Carlito"/>
              </a:rPr>
              <a:t>anonymous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can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take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number of </a:t>
            </a:r>
            <a:r>
              <a:rPr sz="2400" spc="-10" dirty="0">
                <a:latin typeface="Carlito"/>
                <a:cs typeface="Carlito"/>
              </a:rPr>
              <a:t>arguments,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one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expression.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E.g.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rlito"/>
              <a:cs typeface="Carlito"/>
            </a:endParaRPr>
          </a:p>
          <a:p>
            <a:pPr marL="12700" marR="5304155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x =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lambda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a, b : a *</a:t>
            </a:r>
            <a:r>
              <a:rPr sz="2400" spc="-15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b 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print(x(5,</a:t>
            </a:r>
            <a:r>
              <a:rPr sz="2400" spc="-4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6))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solidFill>
                  <a:srgbClr val="00AFEF"/>
                </a:solidFill>
                <a:latin typeface="Carlito"/>
                <a:cs typeface="Carlito"/>
              </a:rPr>
              <a:t>OUTPUT: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30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5825" y="849248"/>
            <a:ext cx="8342630" cy="5357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40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Mutable/immutable</a:t>
            </a:r>
            <a:r>
              <a:rPr sz="2400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properties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264025" algn="l"/>
                <a:tab pos="8329295" algn="l"/>
              </a:tabLst>
            </a:pPr>
            <a:r>
              <a:rPr sz="2400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sz="2400" u="heavy" spc="-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objects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w/r</a:t>
            </a:r>
            <a:r>
              <a:rPr sz="2400" u="heavy" spc="-10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function	</a:t>
            </a:r>
            <a:endParaRPr sz="2400" dirty="0">
              <a:latin typeface="Carlito"/>
              <a:cs typeface="Carlito"/>
            </a:endParaRPr>
          </a:p>
          <a:p>
            <a:pPr marL="354965" marR="401320" algn="just">
              <a:lnSpc>
                <a:spcPct val="100000"/>
              </a:lnSpc>
              <a:spcBef>
                <a:spcPts val="1430"/>
              </a:spcBef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Everything in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Python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is an object,and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objects 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in 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Python can be either mutable or</a:t>
            </a:r>
            <a:r>
              <a:rPr sz="2400" spc="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immutable.</a:t>
            </a:r>
            <a:endParaRPr sz="2400" dirty="0">
              <a:latin typeface="Arial"/>
              <a:cs typeface="Arial"/>
            </a:endParaRPr>
          </a:p>
          <a:p>
            <a:pPr marL="354965" marR="400050" algn="just">
              <a:lnSpc>
                <a:spcPts val="288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Since everything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Python is 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Object, every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variable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holds 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</a:t>
            </a:r>
            <a:r>
              <a:rPr sz="24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object</a:t>
            </a:r>
            <a:r>
              <a:rPr sz="2400" spc="1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instance.</a:t>
            </a:r>
            <a:r>
              <a:rPr sz="2400" spc="1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When</a:t>
            </a:r>
            <a:r>
              <a:rPr sz="24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</a:t>
            </a:r>
            <a:r>
              <a:rPr sz="2400" spc="1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object</a:t>
            </a:r>
            <a:r>
              <a:rPr sz="2400" spc="1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</a:t>
            </a:r>
            <a:r>
              <a:rPr sz="2400" spc="1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initiated,</a:t>
            </a:r>
            <a:r>
              <a:rPr sz="2400" spc="1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it</a:t>
            </a:r>
            <a:r>
              <a:rPr sz="24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</a:t>
            </a:r>
            <a:r>
              <a:rPr sz="2400" spc="1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assigned</a:t>
            </a:r>
            <a:endParaRPr sz="2400" dirty="0">
              <a:latin typeface="Carlito"/>
              <a:cs typeface="Carlito"/>
            </a:endParaRPr>
          </a:p>
          <a:p>
            <a:pPr marL="354965" marR="402590" algn="just">
              <a:lnSpc>
                <a:spcPts val="2880"/>
              </a:lnSpc>
              <a:spcBef>
                <a:spcPts val="5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unique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object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id.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type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defined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runtime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once set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never change,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however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its </a:t>
            </a:r>
            <a:r>
              <a:rPr sz="2400" spc="-30" dirty="0">
                <a:solidFill>
                  <a:srgbClr val="00AF50"/>
                </a:solidFill>
                <a:latin typeface="Carlito"/>
                <a:cs typeface="Carlito"/>
              </a:rPr>
              <a:t>state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changed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if it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is  </a:t>
            </a:r>
            <a:r>
              <a:rPr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mutable.</a:t>
            </a:r>
            <a:endParaRPr sz="2400" dirty="0">
              <a:latin typeface="Carlito"/>
              <a:cs typeface="Carlito"/>
            </a:endParaRPr>
          </a:p>
          <a:p>
            <a:pPr marL="354965" algn="just">
              <a:lnSpc>
                <a:spcPts val="2785"/>
              </a:lnSpc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Means a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mutable object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changed after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it is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created,</a:t>
            </a:r>
            <a:endParaRPr sz="2400" dirty="0">
              <a:latin typeface="Carlito"/>
              <a:cs typeface="Carlito"/>
            </a:endParaRPr>
          </a:p>
          <a:p>
            <a:pPr marL="354965" algn="just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immutable object</a:t>
            </a:r>
            <a:r>
              <a:rPr sz="24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can’t.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Mutable objects: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list,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dict, set</a:t>
            </a:r>
            <a:endParaRPr sz="2400" dirty="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Immutable objects: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int, float, complex,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string, tuple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035" y="74803"/>
            <a:ext cx="38836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Mutable/immutable</a:t>
            </a:r>
            <a:r>
              <a:rPr spc="-90" dirty="0"/>
              <a:t> </a:t>
            </a:r>
            <a:r>
              <a:rPr spc="-10" dirty="0"/>
              <a:t>properties  </a:t>
            </a:r>
            <a:r>
              <a:rPr spc="-5" dirty="0"/>
              <a:t>of </a:t>
            </a:r>
            <a:r>
              <a:rPr spc="-15" dirty="0"/>
              <a:t>data </a:t>
            </a:r>
            <a:r>
              <a:rPr spc="-5" dirty="0"/>
              <a:t>objects </a:t>
            </a:r>
            <a:r>
              <a:rPr dirty="0"/>
              <a:t>w/r</a:t>
            </a:r>
            <a:r>
              <a:rPr spc="-5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8525" y="893825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289" y="1409844"/>
            <a:ext cx="8418830" cy="5224780"/>
          </a:xfrm>
          <a:custGeom>
            <a:avLst/>
            <a:gdLst/>
            <a:ahLst/>
            <a:cxnLst/>
            <a:rect l="l" t="t" r="r" b="b"/>
            <a:pathLst>
              <a:path w="8418830" h="5224780">
                <a:moveTo>
                  <a:pt x="4161828" y="0"/>
                </a:moveTo>
                <a:lnTo>
                  <a:pt x="4161828" y="5224780"/>
                </a:lnTo>
              </a:path>
              <a:path w="8418830" h="5224780">
                <a:moveTo>
                  <a:pt x="6350" y="0"/>
                </a:moveTo>
                <a:lnTo>
                  <a:pt x="6350" y="5224780"/>
                </a:lnTo>
              </a:path>
              <a:path w="8418830" h="5224780">
                <a:moveTo>
                  <a:pt x="8412264" y="0"/>
                </a:moveTo>
                <a:lnTo>
                  <a:pt x="8412264" y="5224780"/>
                </a:lnTo>
              </a:path>
              <a:path w="8418830" h="5224780">
                <a:moveTo>
                  <a:pt x="0" y="6350"/>
                </a:moveTo>
                <a:lnTo>
                  <a:pt x="8418614" y="6350"/>
                </a:lnTo>
              </a:path>
              <a:path w="8418830" h="5224780">
                <a:moveTo>
                  <a:pt x="0" y="5218430"/>
                </a:moveTo>
                <a:lnTo>
                  <a:pt x="8418614" y="5218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9282" y="843534"/>
            <a:ext cx="530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How objects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passed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to</a:t>
            </a:r>
            <a:r>
              <a:rPr sz="2800" spc="1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468" y="1374394"/>
            <a:ext cx="3876040" cy="505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13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#Pass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reference 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def</a:t>
            </a:r>
            <a:r>
              <a:rPr sz="1800" spc="-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updateList(list1):</a:t>
            </a:r>
            <a:endParaRPr sz="1800" dirty="0">
              <a:latin typeface="Carlito"/>
              <a:cs typeface="Carlito"/>
            </a:endParaRPr>
          </a:p>
          <a:p>
            <a:pPr marL="220979" marR="2370455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pr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in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(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id(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l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i</a:t>
            </a:r>
            <a:r>
              <a:rPr sz="1800" spc="-20" dirty="0">
                <a:solidFill>
                  <a:srgbClr val="00AFE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t1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)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) 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list1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+=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[10] 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pr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</a:t>
            </a:r>
            <a:r>
              <a:rPr sz="1800" spc="-15" dirty="0">
                <a:solidFill>
                  <a:srgbClr val="00AFE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r>
              <a:rPr sz="1800" spc="-15" dirty="0">
                <a:solidFill>
                  <a:srgbClr val="00AFEF"/>
                </a:solidFill>
                <a:latin typeface="Carlito"/>
                <a:cs typeface="Carlito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d(</a:t>
            </a:r>
            <a:r>
              <a:rPr sz="1800" spc="-15" dirty="0">
                <a:solidFill>
                  <a:srgbClr val="00AFEF"/>
                </a:solidFill>
                <a:latin typeface="Carlito"/>
                <a:cs typeface="Carlito"/>
              </a:rPr>
              <a:t>l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</a:t>
            </a:r>
            <a:r>
              <a:rPr sz="1800" spc="-25" dirty="0">
                <a:solidFill>
                  <a:srgbClr val="00AFE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1)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)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n = [50,</a:t>
            </a:r>
            <a:r>
              <a:rPr sz="1800" spc="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60]</a:t>
            </a:r>
            <a:endParaRPr sz="1800" dirty="0">
              <a:latin typeface="Carlito"/>
              <a:cs typeface="Carlito"/>
            </a:endParaRPr>
          </a:p>
          <a:p>
            <a:pPr marL="12700" marR="2628265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print(id(n)) 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d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a</a:t>
            </a:r>
            <a:r>
              <a:rPr sz="1800" spc="-30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eLi</a:t>
            </a:r>
            <a:r>
              <a:rPr sz="1800" spc="-25" dirty="0">
                <a:solidFill>
                  <a:srgbClr val="00AFEF"/>
                </a:solidFill>
                <a:latin typeface="Carlito"/>
                <a:cs typeface="Carlito"/>
              </a:rPr>
              <a:t>s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t(n) 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print(n)  print(id(n))  </a:t>
            </a:r>
            <a:r>
              <a:rPr sz="1800" b="1" spc="-10" dirty="0">
                <a:solidFill>
                  <a:srgbClr val="00AFEF"/>
                </a:solidFill>
                <a:latin typeface="Carlito"/>
                <a:cs typeface="Carlito"/>
              </a:rPr>
              <a:t>OUTPUT 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34122928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34122928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34122928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[50, 60,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10]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34122928</a:t>
            </a:r>
            <a:endParaRPr sz="18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#In above function list1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an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object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being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passed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and 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its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contents are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changing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because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it is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mutable </a:t>
            </a:r>
            <a:r>
              <a:rPr sz="1400" spc="-15" dirty="0">
                <a:solidFill>
                  <a:srgbClr val="FF0000"/>
                </a:solidFill>
                <a:latin typeface="Carlito"/>
                <a:cs typeface="Carlito"/>
              </a:rPr>
              <a:t>that’s 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why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it is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behaving </a:t>
            </a:r>
            <a:r>
              <a:rPr sz="1400" spc="-15" dirty="0">
                <a:solidFill>
                  <a:srgbClr val="FF0000"/>
                </a:solidFill>
                <a:latin typeface="Carlito"/>
                <a:cs typeface="Carlito"/>
              </a:rPr>
              <a:t>like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pass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by</a:t>
            </a:r>
            <a:r>
              <a:rPr sz="1400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Carlito"/>
                <a:cs typeface="Carlito"/>
              </a:rPr>
              <a:t>reference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1374394"/>
            <a:ext cx="3726179" cy="514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#Pass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by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value</a:t>
            </a:r>
            <a:endParaRPr sz="1800" dirty="0">
              <a:latin typeface="Carlito"/>
              <a:cs typeface="Carlito"/>
            </a:endParaRPr>
          </a:p>
          <a:p>
            <a:pPr marL="220979" marR="1609090" indent="-208915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def</a:t>
            </a:r>
            <a:r>
              <a:rPr sz="1800" spc="-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updateNumber(n): 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print(id(n))</a:t>
            </a:r>
            <a:endParaRPr sz="1800" dirty="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n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+=</a:t>
            </a:r>
            <a:r>
              <a:rPr sz="1800" spc="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10</a:t>
            </a:r>
            <a:endParaRPr sz="1800" dirty="0">
              <a:latin typeface="Carlito"/>
              <a:cs typeface="Carlito"/>
            </a:endParaRPr>
          </a:p>
          <a:p>
            <a:pPr marL="12700" marR="2482215" indent="208279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pr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</a:t>
            </a:r>
            <a:r>
              <a:rPr sz="1800" spc="-15" dirty="0">
                <a:solidFill>
                  <a:srgbClr val="00AFE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r>
              <a:rPr sz="1800" spc="-15" dirty="0">
                <a:solidFill>
                  <a:srgbClr val="00AFEF"/>
                </a:solidFill>
                <a:latin typeface="Carlito"/>
                <a:cs typeface="Carlito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d(n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)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)  b = 5 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print(id(b))</a:t>
            </a:r>
            <a:endParaRPr sz="1800" dirty="0">
              <a:latin typeface="Carlito"/>
              <a:cs typeface="Carlito"/>
            </a:endParaRPr>
          </a:p>
          <a:p>
            <a:pPr marL="12700" marR="202438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d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a</a:t>
            </a:r>
            <a:r>
              <a:rPr sz="1800" spc="-30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eN</a:t>
            </a:r>
            <a:r>
              <a:rPr sz="1800" spc="5" dirty="0">
                <a:solidFill>
                  <a:srgbClr val="00AFE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mb</a:t>
            </a:r>
            <a:r>
              <a:rPr sz="1800" spc="5" dirty="0">
                <a:solidFill>
                  <a:srgbClr val="00AFE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(b) 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print(b)  print(id(b))  </a:t>
            </a:r>
            <a:r>
              <a:rPr sz="1800" b="1" spc="-10" dirty="0">
                <a:solidFill>
                  <a:srgbClr val="00AFEF"/>
                </a:solidFill>
                <a:latin typeface="Carlito"/>
                <a:cs typeface="Carlito"/>
              </a:rPr>
              <a:t>OUTPUT  </a:t>
            </a:r>
            <a:r>
              <a:rPr sz="1800" b="1" spc="-5" dirty="0">
                <a:solidFill>
                  <a:srgbClr val="00AFEF"/>
                </a:solidFill>
                <a:latin typeface="Carlito"/>
                <a:cs typeface="Carlito"/>
              </a:rPr>
              <a:t>1691040064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AFEF"/>
                </a:solidFill>
                <a:latin typeface="Carlito"/>
                <a:cs typeface="Carlito"/>
              </a:rPr>
              <a:t>1691040064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800" b="1" spc="-5" dirty="0">
                <a:solidFill>
                  <a:srgbClr val="00AFEF"/>
                </a:solidFill>
                <a:latin typeface="Carlito"/>
                <a:cs typeface="Carlito"/>
              </a:rPr>
              <a:t>1691040224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Carlito"/>
                <a:cs typeface="Carlito"/>
              </a:rPr>
              <a:t>5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Carlito"/>
                <a:cs typeface="Carlito"/>
              </a:rPr>
              <a:t>1691040064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#In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above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function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value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variable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b is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not 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being changed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because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it is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immutable </a:t>
            </a: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that’s  why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it is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behaving </a:t>
            </a:r>
            <a:r>
              <a:rPr sz="1600" spc="-20" dirty="0">
                <a:solidFill>
                  <a:srgbClr val="FF0000"/>
                </a:solidFill>
                <a:latin typeface="Carlito"/>
                <a:cs typeface="Carlito"/>
              </a:rPr>
              <a:t>like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pass by</a:t>
            </a:r>
            <a:r>
              <a:rPr sz="16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value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880" y="478358"/>
            <a:ext cx="382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Pass arrays/list to</a:t>
            </a:r>
            <a:r>
              <a:rPr sz="2800" spc="20" dirty="0"/>
              <a:t> </a:t>
            </a:r>
            <a:r>
              <a:rPr sz="2800" spc="-5" dirty="0"/>
              <a:t>function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98525" y="1008125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477" y="1444878"/>
            <a:ext cx="84321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Arrays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popular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most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programming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languages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like: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Java, 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C/C++,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JavaScript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so on. </a:t>
            </a:r>
            <a:r>
              <a:rPr sz="2400" spc="-35" dirty="0">
                <a:solidFill>
                  <a:srgbClr val="00AF50"/>
                </a:solidFill>
                <a:latin typeface="Carlito"/>
                <a:cs typeface="Carlito"/>
              </a:rPr>
              <a:t>However,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Python,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they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not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that  common.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When people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talk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about Python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arrays,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more often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than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not, they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talking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about Python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lists. 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Array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numeric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supported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Python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array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module.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477" y="3278200"/>
            <a:ext cx="3302000" cy="139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e.g.</a:t>
            </a:r>
            <a:endParaRPr sz="1800">
              <a:latin typeface="Carlito"/>
              <a:cs typeface="Carlito"/>
            </a:endParaRPr>
          </a:p>
          <a:p>
            <a:pPr marL="285115" marR="5080" indent="-273050">
              <a:lnSpc>
                <a:spcPts val="2880"/>
              </a:lnSpc>
              <a:spcBef>
                <a:spcPts val="80"/>
              </a:spcBef>
            </a:pP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def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dosomething( thelist</a:t>
            </a:r>
            <a:r>
              <a:rPr sz="2400" spc="-7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):  </a:t>
            </a:r>
            <a:r>
              <a:rPr sz="2400" spc="-20" dirty="0">
                <a:solidFill>
                  <a:srgbClr val="00AFEF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element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in</a:t>
            </a:r>
            <a:r>
              <a:rPr sz="2400" spc="-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thelist:</a:t>
            </a:r>
            <a:endParaRPr sz="2400">
              <a:latin typeface="Carlito"/>
              <a:cs typeface="Carlito"/>
            </a:endParaRPr>
          </a:p>
          <a:p>
            <a:pPr marL="558165">
              <a:lnSpc>
                <a:spcPts val="2785"/>
              </a:lnSpc>
            </a:pP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print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 (element)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477" y="5011928"/>
            <a:ext cx="3226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dosomething( ['1','2','3']</a:t>
            </a:r>
            <a:r>
              <a:rPr sz="2400" spc="-7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alist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=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['red','green','blue'] 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dosomething( alist</a:t>
            </a:r>
            <a:r>
              <a:rPr sz="2400" spc="-4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0504" y="3371215"/>
            <a:ext cx="47332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AF50"/>
                </a:solidFill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 marR="4178935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red 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g</a:t>
            </a:r>
            <a:r>
              <a:rPr sz="1800" spc="-25" dirty="0">
                <a:solidFill>
                  <a:srgbClr val="00AFE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00AFE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n  Blue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Note:- List is mutable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datatype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that’s why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treat 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pass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by reference.It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is already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explained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topic 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Mutable/immutable </a:t>
            </a:r>
            <a:r>
              <a:rPr sz="1800" spc="-10" dirty="0">
                <a:solidFill>
                  <a:srgbClr val="C00000"/>
                </a:solidFill>
                <a:latin typeface="Carlito"/>
                <a:cs typeface="Carlito"/>
              </a:rPr>
              <a:t>properties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objects 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w/r</a:t>
            </a:r>
            <a:r>
              <a:rPr sz="18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1440" y="1083386"/>
            <a:ext cx="3496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Pass </a:t>
            </a:r>
            <a:r>
              <a:rPr sz="2800" spc="-10" dirty="0"/>
              <a:t>String </a:t>
            </a:r>
            <a:r>
              <a:rPr sz="2800" spc="-20" dirty="0"/>
              <a:t>to </a:t>
            </a:r>
            <a:r>
              <a:rPr sz="2800" spc="-5" dirty="0"/>
              <a:t>a</a:t>
            </a:r>
            <a:r>
              <a:rPr sz="2800" spc="60" dirty="0"/>
              <a:t> </a:t>
            </a:r>
            <a:r>
              <a:rPr sz="2800" spc="-10" dirty="0"/>
              <a:t>function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98525" y="1597913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468" y="1989201"/>
            <a:ext cx="77558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String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be passed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in a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function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as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argument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but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it is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used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as 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pass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by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value.It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be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depicted 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from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below 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program.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As it will 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not change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of actual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argument.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6F2F9F"/>
                </a:solidFill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 marL="285115" marR="5309870" indent="-27305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def </a:t>
            </a:r>
            <a:r>
              <a:rPr sz="2400" spc="-5" dirty="0">
                <a:latin typeface="Carlito"/>
                <a:cs typeface="Carlito"/>
              </a:rPr>
              <a:t>welcome(title):  </a:t>
            </a:r>
            <a:r>
              <a:rPr sz="2400" dirty="0">
                <a:latin typeface="Carlito"/>
                <a:cs typeface="Carlito"/>
              </a:rPr>
              <a:t>title</a:t>
            </a:r>
            <a:r>
              <a:rPr sz="2400" spc="5" dirty="0">
                <a:latin typeface="Carlito"/>
                <a:cs typeface="Carlito"/>
              </a:rPr>
              <a:t>="</a:t>
            </a:r>
            <a:r>
              <a:rPr sz="2400" spc="-5" dirty="0">
                <a:latin typeface="Carlito"/>
                <a:cs typeface="Carlito"/>
              </a:rPr>
              <a:t>hello"+title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468" y="4915916"/>
            <a:ext cx="14370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r="Mohan"  </a:t>
            </a:r>
            <a:r>
              <a:rPr sz="2400" spc="-25" dirty="0">
                <a:latin typeface="Carlito"/>
                <a:cs typeface="Carlito"/>
              </a:rPr>
              <a:t>w</a:t>
            </a:r>
            <a:r>
              <a:rPr sz="2400" dirty="0">
                <a:latin typeface="Carlito"/>
                <a:cs typeface="Carlito"/>
              </a:rPr>
              <a:t>el</a:t>
            </a:r>
            <a:r>
              <a:rPr sz="2400" spc="-1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ome</a:t>
            </a:r>
            <a:r>
              <a:rPr sz="2400" dirty="0">
                <a:latin typeface="Carlito"/>
                <a:cs typeface="Carlito"/>
              </a:rPr>
              <a:t>(r)  </a:t>
            </a:r>
            <a:r>
              <a:rPr sz="2400" spc="-5" dirty="0">
                <a:latin typeface="Carlito"/>
                <a:cs typeface="Carlito"/>
              </a:rPr>
              <a:t>print(r)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1711" y="5323458"/>
            <a:ext cx="1059815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EF"/>
                </a:solidFill>
                <a:latin typeface="Carlito"/>
                <a:cs typeface="Carlito"/>
              </a:rPr>
              <a:t>OUTPUT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3329"/>
              </a:lnSpc>
            </a:pPr>
            <a:r>
              <a:rPr sz="2800" spc="-5" dirty="0">
                <a:latin typeface="Carlito"/>
                <a:cs typeface="Carlito"/>
              </a:rPr>
              <a:t>Mohan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1440" y="1083386"/>
            <a:ext cx="340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Pass </a:t>
            </a:r>
            <a:r>
              <a:rPr sz="2800" spc="-5" dirty="0"/>
              <a:t>tuple </a:t>
            </a:r>
            <a:r>
              <a:rPr sz="2800" spc="-20" dirty="0"/>
              <a:t>to </a:t>
            </a:r>
            <a:r>
              <a:rPr sz="2800" spc="-5" dirty="0"/>
              <a:t>a</a:t>
            </a:r>
            <a:r>
              <a:rPr sz="2800" spc="25" dirty="0"/>
              <a:t> </a:t>
            </a:r>
            <a:r>
              <a:rPr sz="2800" spc="-10" dirty="0"/>
              <a:t>function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98525" y="1597913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314" y="1723085"/>
            <a:ext cx="820737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function call, 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we </a:t>
            </a:r>
            <a:r>
              <a:rPr sz="2400" spc="-20" dirty="0">
                <a:solidFill>
                  <a:srgbClr val="6F2F9F"/>
                </a:solidFill>
                <a:latin typeface="Carlito"/>
                <a:cs typeface="Carlito"/>
              </a:rPr>
              <a:t>have 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explicitly define/pass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tuple.It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is</a:t>
            </a:r>
            <a:r>
              <a:rPr sz="2400" spc="8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not</a:t>
            </a:r>
            <a:endParaRPr sz="2400" dirty="0">
              <a:latin typeface="Carlito"/>
              <a:cs typeface="Carlito"/>
            </a:endParaRPr>
          </a:p>
          <a:p>
            <a:pPr marL="12700" marR="5715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required 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specify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data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type as tuple in </a:t>
            </a:r>
            <a:r>
              <a:rPr sz="2400" spc="-15" dirty="0">
                <a:solidFill>
                  <a:srgbClr val="6F2F9F"/>
                </a:solidFill>
                <a:latin typeface="Carlito"/>
                <a:cs typeface="Carlito"/>
              </a:rPr>
              <a:t>formal </a:t>
            </a: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argument.  </a:t>
            </a:r>
            <a:r>
              <a:rPr sz="2400" dirty="0">
                <a:solidFill>
                  <a:srgbClr val="6F2F9F"/>
                </a:solidFill>
                <a:latin typeface="Carlito"/>
                <a:cs typeface="Carlito"/>
              </a:rPr>
              <a:t>E.g.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def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Max(myTuple):</a:t>
            </a:r>
            <a:endParaRPr sz="2400" dirty="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first, </a:t>
            </a:r>
            <a:r>
              <a:rPr sz="2400" spc="-10" dirty="0">
                <a:latin typeface="Carlito"/>
                <a:cs typeface="Carlito"/>
              </a:rPr>
              <a:t>second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35" dirty="0">
                <a:latin typeface="Carlito"/>
                <a:cs typeface="Carlito"/>
              </a:rPr>
              <a:t>myTuple</a:t>
            </a:r>
            <a:endParaRPr sz="2400" dirty="0">
              <a:latin typeface="Carlito"/>
              <a:cs typeface="Carlito"/>
            </a:endParaRPr>
          </a:p>
          <a:p>
            <a:pPr marL="558165" marR="6087110" indent="-27305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if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first&gt;second:  return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first</a:t>
            </a:r>
            <a:endParaRPr sz="2400" dirty="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else:</a:t>
            </a:r>
          </a:p>
          <a:p>
            <a:pPr marL="55816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return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second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314" y="5381955"/>
            <a:ext cx="1249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r=(3,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1)</a:t>
            </a: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m=</a:t>
            </a:r>
            <a:r>
              <a:rPr sz="2400" spc="5" dirty="0">
                <a:latin typeface="Carlito"/>
                <a:cs typeface="Carlito"/>
              </a:rPr>
              <a:t>M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spc="-5" dirty="0">
                <a:latin typeface="Carlito"/>
                <a:cs typeface="Carlito"/>
              </a:rPr>
              <a:t>x</a:t>
            </a:r>
            <a:r>
              <a:rPr sz="2400" spc="5" dirty="0">
                <a:latin typeface="Carlito"/>
                <a:cs typeface="Carlito"/>
              </a:rPr>
              <a:t>(</a:t>
            </a:r>
            <a:r>
              <a:rPr sz="2400" dirty="0">
                <a:latin typeface="Carlito"/>
                <a:cs typeface="Carlito"/>
              </a:rPr>
              <a:t>r)  </a:t>
            </a:r>
            <a:r>
              <a:rPr sz="2400" spc="-5" dirty="0">
                <a:latin typeface="Carlito"/>
                <a:cs typeface="Carlito"/>
              </a:rPr>
              <a:t>print(m)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6597" y="5160721"/>
            <a:ext cx="14230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1F5F"/>
                </a:solidFill>
                <a:latin typeface="Carlito"/>
                <a:cs typeface="Carlito"/>
              </a:rPr>
              <a:t>OUTP</a:t>
            </a:r>
            <a:r>
              <a:rPr sz="3200" spc="-20" dirty="0">
                <a:solidFill>
                  <a:srgbClr val="001F5F"/>
                </a:solidFill>
                <a:latin typeface="Carlito"/>
                <a:cs typeface="Carlito"/>
              </a:rPr>
              <a:t>U</a:t>
            </a:r>
            <a:r>
              <a:rPr sz="3200" dirty="0">
                <a:solidFill>
                  <a:srgbClr val="001F5F"/>
                </a:solidFill>
                <a:latin typeface="Carlito"/>
                <a:cs typeface="Carlito"/>
              </a:rPr>
              <a:t>T  </a:t>
            </a:r>
            <a:r>
              <a:rPr sz="3200" dirty="0">
                <a:latin typeface="Carlito"/>
                <a:cs typeface="Carlito"/>
              </a:rPr>
              <a:t>3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1440" y="1083386"/>
            <a:ext cx="410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Pass </a:t>
            </a:r>
            <a:r>
              <a:rPr sz="2800" spc="-5" dirty="0"/>
              <a:t>dictionary </a:t>
            </a:r>
            <a:r>
              <a:rPr sz="2800" spc="-20" dirty="0"/>
              <a:t>to </a:t>
            </a:r>
            <a:r>
              <a:rPr sz="2800" spc="-5" dirty="0"/>
              <a:t>a</a:t>
            </a:r>
            <a:r>
              <a:rPr sz="2800" spc="40" dirty="0"/>
              <a:t> </a:t>
            </a:r>
            <a:r>
              <a:rPr sz="2800" spc="-10" dirty="0"/>
              <a:t>function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98525" y="1597913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468" y="1807210"/>
            <a:ext cx="8018780" cy="240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2F9F"/>
                </a:solidFill>
                <a:latin typeface="Carlito"/>
                <a:cs typeface="Carlito"/>
              </a:rPr>
              <a:t>In Python, </a:t>
            </a:r>
            <a:r>
              <a:rPr sz="2800" spc="-10" dirty="0">
                <a:solidFill>
                  <a:srgbClr val="6F2F9F"/>
                </a:solidFill>
                <a:latin typeface="Carlito"/>
                <a:cs typeface="Carlito"/>
              </a:rPr>
              <a:t>everything </a:t>
            </a:r>
            <a:r>
              <a:rPr sz="2800" spc="-5" dirty="0">
                <a:solidFill>
                  <a:srgbClr val="6F2F9F"/>
                </a:solidFill>
                <a:latin typeface="Carlito"/>
                <a:cs typeface="Carlito"/>
              </a:rPr>
              <a:t>is </a:t>
            </a:r>
            <a:r>
              <a:rPr sz="2800" dirty="0">
                <a:solidFill>
                  <a:srgbClr val="6F2F9F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6F2F9F"/>
                </a:solidFill>
                <a:latin typeface="Carlito"/>
                <a:cs typeface="Carlito"/>
              </a:rPr>
              <a:t>object, </a:t>
            </a:r>
            <a:r>
              <a:rPr sz="2800" spc="-5" dirty="0">
                <a:solidFill>
                  <a:srgbClr val="6F2F9F"/>
                </a:solidFill>
                <a:latin typeface="Carlito"/>
                <a:cs typeface="Carlito"/>
              </a:rPr>
              <a:t>so the dictionary </a:t>
            </a:r>
            <a:r>
              <a:rPr sz="2800" spc="-10" dirty="0">
                <a:solidFill>
                  <a:srgbClr val="6F2F9F"/>
                </a:solidFill>
                <a:latin typeface="Carlito"/>
                <a:cs typeface="Carlito"/>
              </a:rPr>
              <a:t>can  </a:t>
            </a:r>
            <a:r>
              <a:rPr sz="2800" spc="-5" dirty="0">
                <a:solidFill>
                  <a:srgbClr val="6F2F9F"/>
                </a:solidFill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6F2F9F"/>
                </a:solidFill>
                <a:latin typeface="Carlito"/>
                <a:cs typeface="Carlito"/>
              </a:rPr>
              <a:t>passed </a:t>
            </a:r>
            <a:r>
              <a:rPr sz="2800" spc="-5" dirty="0">
                <a:solidFill>
                  <a:srgbClr val="6F2F9F"/>
                </a:solidFill>
                <a:latin typeface="Carlito"/>
                <a:cs typeface="Carlito"/>
              </a:rPr>
              <a:t>as </a:t>
            </a:r>
            <a:r>
              <a:rPr sz="2800" dirty="0">
                <a:solidFill>
                  <a:srgbClr val="6F2F9F"/>
                </a:solidFill>
                <a:latin typeface="Carlito"/>
                <a:cs typeface="Carlito"/>
              </a:rPr>
              <a:t>an </a:t>
            </a:r>
            <a:r>
              <a:rPr sz="2800" spc="-15" dirty="0">
                <a:solidFill>
                  <a:srgbClr val="6F2F9F"/>
                </a:solidFill>
                <a:latin typeface="Carlito"/>
                <a:cs typeface="Carlito"/>
              </a:rPr>
              <a:t>argument </a:t>
            </a:r>
            <a:r>
              <a:rPr sz="2800" spc="-20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6F2F9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6F2F9F"/>
                </a:solidFill>
                <a:latin typeface="Carlito"/>
                <a:cs typeface="Carlito"/>
              </a:rPr>
              <a:t>function </a:t>
            </a:r>
            <a:r>
              <a:rPr sz="2800" spc="-30" dirty="0">
                <a:solidFill>
                  <a:srgbClr val="6F2F9F"/>
                </a:solidFill>
                <a:latin typeface="Carlito"/>
                <a:cs typeface="Carlito"/>
              </a:rPr>
              <a:t>like </a:t>
            </a:r>
            <a:r>
              <a:rPr sz="2800" spc="-10" dirty="0">
                <a:solidFill>
                  <a:srgbClr val="6F2F9F"/>
                </a:solidFill>
                <a:latin typeface="Carlito"/>
                <a:cs typeface="Carlito"/>
              </a:rPr>
              <a:t>other  variables </a:t>
            </a:r>
            <a:r>
              <a:rPr sz="2800" spc="-15" dirty="0">
                <a:solidFill>
                  <a:srgbClr val="6F2F9F"/>
                </a:solidFill>
                <a:latin typeface="Carlito"/>
                <a:cs typeface="Carlito"/>
              </a:rPr>
              <a:t>are</a:t>
            </a:r>
            <a:r>
              <a:rPr sz="2800" spc="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rlito"/>
                <a:cs typeface="Carlito"/>
              </a:rPr>
              <a:t>passed.</a:t>
            </a:r>
            <a:endParaRPr sz="2800">
              <a:latin typeface="Carlito"/>
              <a:cs typeface="Carlito"/>
            </a:endParaRPr>
          </a:p>
          <a:p>
            <a:pPr marL="285115" marR="6277610" indent="-273050">
              <a:lnSpc>
                <a:spcPct val="100000"/>
              </a:lnSpc>
              <a:spcBef>
                <a:spcPts val="30"/>
              </a:spcBef>
            </a:pPr>
            <a:r>
              <a:rPr sz="2400" spc="-10" dirty="0">
                <a:latin typeface="Carlito"/>
                <a:cs typeface="Carlito"/>
              </a:rPr>
              <a:t>def </a:t>
            </a:r>
            <a:r>
              <a:rPr sz="2400" spc="-5" dirty="0">
                <a:latin typeface="Carlito"/>
                <a:cs typeface="Carlito"/>
              </a:rPr>
              <a:t>func(d):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30" dirty="0">
                <a:latin typeface="Carlito"/>
                <a:cs typeface="Carlito"/>
              </a:rPr>
              <a:t>key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d:</a:t>
            </a:r>
            <a:endParaRPr sz="2400">
              <a:latin typeface="Carlito"/>
              <a:cs typeface="Carlito"/>
            </a:endParaRPr>
          </a:p>
          <a:p>
            <a:pPr marL="55816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print("key:", </a:t>
            </a:r>
            <a:r>
              <a:rPr sz="2400" spc="-65" dirty="0">
                <a:latin typeface="Carlito"/>
                <a:cs typeface="Carlito"/>
              </a:rPr>
              <a:t>key, </a:t>
            </a:r>
            <a:r>
              <a:rPr sz="2400" spc="-15" dirty="0">
                <a:latin typeface="Carlito"/>
                <a:cs typeface="Carlito"/>
              </a:rPr>
              <a:t>"Value:",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d[key])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468" y="4554092"/>
            <a:ext cx="31927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# </a:t>
            </a:r>
            <a:r>
              <a:rPr sz="2400" spc="-5" dirty="0">
                <a:latin typeface="Carlito"/>
                <a:cs typeface="Carlito"/>
              </a:rPr>
              <a:t>Driver's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Mydict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{'a':1, </a:t>
            </a:r>
            <a:r>
              <a:rPr sz="2400" dirty="0">
                <a:latin typeface="Carlito"/>
                <a:cs typeface="Carlito"/>
              </a:rPr>
              <a:t>'b':2,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'c':3}  </a:t>
            </a:r>
            <a:r>
              <a:rPr sz="2400" spc="-5" dirty="0">
                <a:latin typeface="Carlito"/>
                <a:cs typeface="Carlito"/>
              </a:rPr>
              <a:t>func(Mydict)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9058" y="4410582"/>
            <a:ext cx="180911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F2F9F"/>
                </a:solidFill>
                <a:latin typeface="Carlito"/>
                <a:cs typeface="Carlito"/>
              </a:rPr>
              <a:t>OUTPUT</a:t>
            </a:r>
            <a:endParaRPr sz="24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key: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5" dirty="0">
                <a:latin typeface="Carlito"/>
                <a:cs typeface="Carlito"/>
              </a:rPr>
              <a:t>Value: </a:t>
            </a:r>
            <a:r>
              <a:rPr sz="2400" dirty="0">
                <a:latin typeface="Carlito"/>
                <a:cs typeface="Carlito"/>
              </a:rPr>
              <a:t>1  </a:t>
            </a:r>
            <a:r>
              <a:rPr sz="2400" spc="-20" dirty="0">
                <a:latin typeface="Carlito"/>
                <a:cs typeface="Carlito"/>
              </a:rPr>
              <a:t>key: </a:t>
            </a:r>
            <a:r>
              <a:rPr sz="2400" dirty="0">
                <a:latin typeface="Carlito"/>
                <a:cs typeface="Carlito"/>
              </a:rPr>
              <a:t>b </a:t>
            </a:r>
            <a:r>
              <a:rPr sz="2400" spc="-25" dirty="0">
                <a:latin typeface="Carlito"/>
                <a:cs typeface="Carlito"/>
              </a:rPr>
              <a:t>Value: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  </a:t>
            </a:r>
            <a:r>
              <a:rPr sz="2400" spc="-20" dirty="0">
                <a:latin typeface="Carlito"/>
                <a:cs typeface="Carlito"/>
              </a:rPr>
              <a:t>key: </a:t>
            </a:r>
            <a:r>
              <a:rPr sz="2400" dirty="0">
                <a:latin typeface="Carlito"/>
                <a:cs typeface="Carlito"/>
              </a:rPr>
              <a:t>c </a:t>
            </a:r>
            <a:r>
              <a:rPr sz="2400" spc="-25" dirty="0">
                <a:latin typeface="Carlito"/>
                <a:cs typeface="Carlito"/>
              </a:rPr>
              <a:t>Value: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8215" y="845896"/>
            <a:ext cx="4060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Function</a:t>
            </a:r>
            <a:r>
              <a:rPr sz="3600" spc="-75" dirty="0"/>
              <a:t> </a:t>
            </a:r>
            <a:r>
              <a:rPr sz="3600" spc="-15" dirty="0"/>
              <a:t>Introduction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692020"/>
            <a:ext cx="79940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 function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programming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block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 codes which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6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to perform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 single,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related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task.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only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runs  when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it is called. </a:t>
            </a:r>
            <a:r>
              <a:rPr sz="2800" spc="-65" dirty="0">
                <a:solidFill>
                  <a:srgbClr val="00AF50"/>
                </a:solidFill>
                <a:latin typeface="Carlito"/>
                <a:cs typeface="Carlito"/>
              </a:rPr>
              <a:t>We 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pass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data, 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known as 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parameters,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into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 function. A function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return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data 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as a</a:t>
            </a:r>
            <a:r>
              <a:rPr sz="28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result.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spc="-60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have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already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used some python built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functions  </a:t>
            </a:r>
            <a:r>
              <a:rPr sz="2800" spc="-30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print(),etc.But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we  can 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also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create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our own 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functions.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These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functions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called </a:t>
            </a:r>
            <a:r>
              <a:rPr sz="2800" i="1" spc="-10" dirty="0">
                <a:solidFill>
                  <a:srgbClr val="00AF50"/>
                </a:solidFill>
                <a:latin typeface="Carlito"/>
                <a:cs typeface="Carlito"/>
              </a:rPr>
              <a:t>user-defined  </a:t>
            </a:r>
            <a:r>
              <a:rPr sz="2800" i="1" spc="-5" dirty="0">
                <a:solidFill>
                  <a:srgbClr val="00AF50"/>
                </a:solidFill>
                <a:latin typeface="Carlito"/>
                <a:cs typeface="Carlito"/>
              </a:rPr>
              <a:t>functions.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9678" y="1187907"/>
            <a:ext cx="3008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using</a:t>
            </a:r>
            <a:r>
              <a:rPr spc="-60" dirty="0"/>
              <a:t> </a:t>
            </a:r>
            <a:r>
              <a:rPr spc="-10" dirty="0"/>
              <a:t>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425958" y="1750314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291" y="1762455"/>
            <a:ext cx="821499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Mathematical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functions:</a:t>
            </a:r>
            <a:endParaRPr sz="24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Mathematical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functions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available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under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math </a:t>
            </a:r>
            <a:r>
              <a:rPr sz="2400" spc="-45" dirty="0">
                <a:solidFill>
                  <a:srgbClr val="00AF50"/>
                </a:solidFill>
                <a:latin typeface="Carlito"/>
                <a:cs typeface="Carlito"/>
              </a:rPr>
              <a:t>module.To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mathematical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functions under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this module,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have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import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 module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import</a:t>
            </a:r>
            <a:r>
              <a:rPr sz="24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math.</a:t>
            </a:r>
            <a:endParaRPr sz="24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spc="-114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sqrt()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function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have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statements 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like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given  </a:t>
            </a:r>
            <a:r>
              <a:rPr sz="2400" spc="-35" dirty="0">
                <a:solidFill>
                  <a:srgbClr val="00AF50"/>
                </a:solidFill>
                <a:latin typeface="Carlito"/>
                <a:cs typeface="Carlito"/>
              </a:rPr>
              <a:t>below.</a:t>
            </a:r>
            <a:endParaRPr sz="2400">
              <a:latin typeface="Carlito"/>
              <a:cs typeface="Carlito"/>
            </a:endParaRPr>
          </a:p>
          <a:p>
            <a:pPr marL="12700" marR="6382385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import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math 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r=m</a:t>
            </a:r>
            <a:r>
              <a:rPr sz="2400" spc="-25" dirty="0">
                <a:solidFill>
                  <a:srgbClr val="00AFEF"/>
                </a:solidFill>
                <a:latin typeface="Carlito"/>
                <a:cs typeface="Carlito"/>
              </a:rPr>
              <a:t>a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t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h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.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sqrt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(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4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) 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print(r)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6997065">
              <a:lnSpc>
                <a:spcPct val="100000"/>
              </a:lnSpc>
            </a:pP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OUTPUT</a:t>
            </a:r>
            <a:r>
              <a:rPr sz="2400" spc="-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: 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2.0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6989" y="740790"/>
            <a:ext cx="300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using</a:t>
            </a:r>
            <a:r>
              <a:rPr spc="-80"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" y="1291589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3965" y="1252220"/>
            <a:ext cx="539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Functions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in Python </a:t>
            </a:r>
            <a:r>
              <a:rPr sz="2400" spc="-10" dirty="0">
                <a:latin typeface="Carlito"/>
                <a:cs typeface="Carlito"/>
              </a:rPr>
              <a:t>Math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" y="1601724"/>
            <a:ext cx="8394192" cy="481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709" y="586232"/>
            <a:ext cx="3209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93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using</a:t>
            </a:r>
            <a:r>
              <a:rPr spc="-70" dirty="0"/>
              <a:t> </a:t>
            </a:r>
            <a:r>
              <a:rPr spc="-5" dirty="0"/>
              <a:t>libraries  </a:t>
            </a:r>
            <a:r>
              <a:rPr spc="-15" dirty="0"/>
              <a:t>(System </a:t>
            </a:r>
            <a:r>
              <a:rPr spc="-10" dirty="0"/>
              <a:t>defined</a:t>
            </a:r>
            <a:r>
              <a:rPr spc="-80" dirty="0"/>
              <a:t> </a:t>
            </a:r>
            <a:r>
              <a:rPr spc="-5" dirty="0"/>
              <a:t>function)</a:t>
            </a:r>
          </a:p>
        </p:txBody>
      </p:sp>
      <p:sp>
        <p:nvSpPr>
          <p:cNvPr id="3" name="object 3"/>
          <p:cNvSpPr/>
          <p:nvPr/>
        </p:nvSpPr>
        <p:spPr>
          <a:xfrm>
            <a:off x="400050" y="1593341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332" y="1553083"/>
            <a:ext cx="829818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String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functions:</a:t>
            </a:r>
            <a:endParaRPr sz="2400">
              <a:latin typeface="Carlito"/>
              <a:cs typeface="Carlito"/>
            </a:endParaRPr>
          </a:p>
          <a:p>
            <a:pPr marL="12700" marR="36195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String functions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available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python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standard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module.These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always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availble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e.g.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capitalize()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function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Converts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character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string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upper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case.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362575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s="i </a:t>
            </a:r>
            <a:r>
              <a:rPr sz="2400" spc="-15" dirty="0">
                <a:solidFill>
                  <a:srgbClr val="00AFEF"/>
                </a:solidFill>
                <a:latin typeface="Carlito"/>
                <a:cs typeface="Carlito"/>
              </a:rPr>
              <a:t>love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programming"  r=s.capitalize()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print(r)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00AFEF"/>
                </a:solidFill>
                <a:latin typeface="Carlito"/>
                <a:cs typeface="Carlito"/>
              </a:rPr>
              <a:t>OUTPUT: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 </a:t>
            </a:r>
            <a:r>
              <a:rPr sz="2400" spc="-15" dirty="0">
                <a:solidFill>
                  <a:srgbClr val="00AFEF"/>
                </a:solidFill>
                <a:latin typeface="Carlito"/>
                <a:cs typeface="Carlito"/>
              </a:rPr>
              <a:t>love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programming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6989" y="987933"/>
            <a:ext cx="300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using</a:t>
            </a:r>
            <a:r>
              <a:rPr spc="-80"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398525" y="1540002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7146" y="1553083"/>
            <a:ext cx="204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String</a:t>
            </a:r>
            <a:r>
              <a:rPr sz="2400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functions: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0734"/>
              </p:ext>
            </p:extLst>
          </p:nvPr>
        </p:nvGraphicFramePr>
        <p:xfrm>
          <a:off x="374791" y="2362200"/>
          <a:ext cx="8370569" cy="4096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24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191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191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capitalize()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19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first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character 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19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0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casefold()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191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into lower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4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center()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centered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443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count()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668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number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times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value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occurs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66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4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encode()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encoded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version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4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endswith()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true if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ends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8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786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find()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541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Searches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value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position</a:t>
                      </a:r>
                      <a:r>
                        <a:rPr sz="18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where it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was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found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0786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index()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605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Searches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value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position</a:t>
                      </a:r>
                      <a:r>
                        <a:rPr sz="1800" spc="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where it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was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found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using</a:t>
            </a:r>
            <a:r>
              <a:rPr spc="-80"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398525" y="541781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50100" y="529208"/>
            <a:ext cx="17170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String</a:t>
            </a:r>
            <a:r>
              <a:rPr sz="20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functions: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7720" y="1491741"/>
            <a:ext cx="6793865" cy="327660"/>
          </a:xfrm>
          <a:custGeom>
            <a:avLst/>
            <a:gdLst/>
            <a:ahLst/>
            <a:cxnLst/>
            <a:rect l="l" t="t" r="r" b="b"/>
            <a:pathLst>
              <a:path w="6793865" h="327660">
                <a:moveTo>
                  <a:pt x="6793610" y="0"/>
                </a:moveTo>
                <a:lnTo>
                  <a:pt x="0" y="0"/>
                </a:lnTo>
                <a:lnTo>
                  <a:pt x="0" y="327533"/>
                </a:lnTo>
                <a:lnTo>
                  <a:pt x="6793610" y="327533"/>
                </a:lnTo>
                <a:lnTo>
                  <a:pt x="6793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25271"/>
              </p:ext>
            </p:extLst>
          </p:nvPr>
        </p:nvGraphicFramePr>
        <p:xfrm>
          <a:off x="398525" y="1533170"/>
          <a:ext cx="8475979" cy="4929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533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isalnum()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</a:t>
                      </a:r>
                      <a:r>
                        <a:rPr sz="18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alphanumeric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53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isalpha()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alphabet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5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isdecimal()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decimals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53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isdigit()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</a:t>
                      </a:r>
                      <a:r>
                        <a:rPr sz="1800" spc="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digits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5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isidentifier()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identifier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5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islower()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 lower</a:t>
                      </a:r>
                      <a:r>
                        <a:rPr sz="1800" spc="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5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isnumeric()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</a:t>
                      </a:r>
                      <a:r>
                        <a:rPr sz="1800" spc="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numeric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isprintable()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</a:t>
                      </a:r>
                      <a:r>
                        <a:rPr sz="1800" spc="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printable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5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0"/>
                        </a:rPr>
                        <a:t>isspace()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</a:t>
                      </a:r>
                      <a:r>
                        <a:rPr sz="18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whitespaces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1"/>
                        </a:rPr>
                        <a:t>istitle()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follows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rules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title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2"/>
                        </a:rPr>
                        <a:t>isupper()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are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800" spc="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5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3"/>
                        </a:rPr>
                        <a:t>join()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Joins 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elements 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iterable 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end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53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4"/>
                        </a:rPr>
                        <a:t>ljust()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justified version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48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15"/>
                        </a:rPr>
                        <a:t>lower()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into lower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4285" y="349377"/>
            <a:ext cx="300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using</a:t>
            </a:r>
            <a:r>
              <a:rPr spc="-80"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602741" y="855725"/>
            <a:ext cx="8317230" cy="0"/>
          </a:xfrm>
          <a:custGeom>
            <a:avLst/>
            <a:gdLst/>
            <a:ahLst/>
            <a:cxnLst/>
            <a:rect l="l" t="t" r="r" b="b"/>
            <a:pathLst>
              <a:path w="8317230">
                <a:moveTo>
                  <a:pt x="0" y="0"/>
                </a:moveTo>
                <a:lnTo>
                  <a:pt x="831697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1461" y="832230"/>
            <a:ext cx="204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String</a:t>
            </a:r>
            <a:r>
              <a:rPr sz="2400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functions: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29438"/>
              </p:ext>
            </p:extLst>
          </p:nvPr>
        </p:nvGraphicFramePr>
        <p:xfrm>
          <a:off x="503542" y="1328038"/>
          <a:ext cx="8496935" cy="3601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122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224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224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4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replace()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605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5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where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value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replaced 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76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split()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Splits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separator,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list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51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swapcase()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Swaps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cases,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lower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 becomes upper case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vice</a:t>
                      </a:r>
                      <a:r>
                        <a:rPr sz="18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versa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49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1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title()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first character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each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word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800" spc="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33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upper()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985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into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case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513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zfill()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287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Fills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number 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values at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beginning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4287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47" y="1213230"/>
            <a:ext cx="574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Advantages </a:t>
            </a:r>
            <a:r>
              <a:rPr sz="3600" spc="-5" dirty="0"/>
              <a:t>of Using</a:t>
            </a:r>
            <a:r>
              <a:rPr sz="3600" spc="-45" dirty="0"/>
              <a:t> </a:t>
            </a:r>
            <a:r>
              <a:rPr sz="3600" spc="-5" dirty="0"/>
              <a:t>functions: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3247" y="1783207"/>
            <a:ext cx="830516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172720" algn="l"/>
              </a:tabLst>
            </a:pP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Program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development made easy and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fast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: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Work can be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divided among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project 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members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thus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implementation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can be completed</a:t>
            </a:r>
            <a:r>
              <a:rPr sz="1800" spc="1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fast.</a:t>
            </a:r>
            <a:endParaRPr sz="1800">
              <a:latin typeface="Georgia"/>
              <a:cs typeface="Georgia"/>
            </a:endParaRPr>
          </a:p>
          <a:p>
            <a:pPr marL="12700" marR="6350" algn="just">
              <a:lnSpc>
                <a:spcPct val="100000"/>
              </a:lnSpc>
              <a:buSzPct val="94444"/>
              <a:buAutoNum type="arabicPeriod"/>
              <a:tabLst>
                <a:tab pos="203200" algn="l"/>
              </a:tabLst>
            </a:pP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Program testing becomes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easy :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Easy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to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locate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and isolate a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faulty function for  further</a:t>
            </a:r>
            <a:r>
              <a:rPr sz="1800" spc="1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investigation</a:t>
            </a:r>
            <a:endParaRPr sz="18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SzPct val="94444"/>
              <a:buAutoNum type="arabicPeriod"/>
              <a:tabLst>
                <a:tab pos="201930" algn="l"/>
              </a:tabLst>
            </a:pP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Code sharing becomes possible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: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function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may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be used later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by many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other  programs this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means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that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python programmer can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use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function written by  others,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instead of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starting over from</a:t>
            </a:r>
            <a:r>
              <a:rPr sz="1800" spc="6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scratch.</a:t>
            </a:r>
            <a:endParaRPr sz="180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  <a:buSzPct val="94444"/>
              <a:buAutoNum type="arabicPeriod"/>
              <a:tabLst>
                <a:tab pos="205104" algn="l"/>
              </a:tabLst>
            </a:pP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Code re-usability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increases :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function can </a:t>
            </a:r>
            <a:r>
              <a:rPr sz="1800" spc="5" dirty="0">
                <a:solidFill>
                  <a:srgbClr val="00AF50"/>
                </a:solidFill>
                <a:latin typeface="Georgia"/>
                <a:cs typeface="Georgia"/>
              </a:rPr>
              <a:t>be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used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to keep away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from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rewriting 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the same block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of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codes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which we are going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use two </a:t>
            </a:r>
            <a:r>
              <a:rPr sz="1800" spc="5" dirty="0">
                <a:solidFill>
                  <a:srgbClr val="00AF50"/>
                </a:solidFill>
                <a:latin typeface="Georgia"/>
                <a:cs typeface="Georgia"/>
              </a:rPr>
              <a:t>or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more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locations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in a 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program.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This is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especially useful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if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the code involved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is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long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or</a:t>
            </a:r>
            <a:r>
              <a:rPr sz="1800" spc="10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complicated.</a:t>
            </a:r>
            <a:endParaRPr sz="18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95580" algn="l"/>
              </a:tabLst>
            </a:pP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Increases </a:t>
            </a:r>
            <a:r>
              <a:rPr sz="1800" spc="-10" dirty="0">
                <a:solidFill>
                  <a:srgbClr val="FF0000"/>
                </a:solidFill>
                <a:latin typeface="Georgia"/>
                <a:cs typeface="Georgia"/>
              </a:rPr>
              <a:t>program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readability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: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The length of the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source program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can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be  reduced by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using/calling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functions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at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appropriate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places so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program become  more</a:t>
            </a:r>
            <a:r>
              <a:rPr sz="1800" spc="1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readable.</a:t>
            </a:r>
            <a:endParaRPr sz="1800">
              <a:latin typeface="Georgia"/>
              <a:cs typeface="Georgia"/>
            </a:endParaRPr>
          </a:p>
          <a:p>
            <a:pPr marL="204470" indent="-192405" algn="just">
              <a:lnSpc>
                <a:spcPct val="100000"/>
              </a:lnSpc>
              <a:buSzPct val="94444"/>
              <a:buAutoNum type="arabicPeriod"/>
              <a:tabLst>
                <a:tab pos="205104" algn="l"/>
              </a:tabLst>
            </a:pP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Function facilitates procedural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abstraction :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Once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function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is</a:t>
            </a:r>
            <a:r>
              <a:rPr sz="1800" spc="16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written,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programmer would have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to know to invoke a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function only ,not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its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coding. 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7.Functions facilitate the factoring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code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: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function can be called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00AF50"/>
                </a:solidFill>
                <a:latin typeface="Georgia"/>
                <a:cs typeface="Georgia"/>
              </a:rPr>
              <a:t>other  function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and so</a:t>
            </a:r>
            <a:r>
              <a:rPr sz="1800" spc="1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AF50"/>
                </a:solidFill>
                <a:latin typeface="Georgia"/>
                <a:cs typeface="Georgia"/>
              </a:rPr>
              <a:t>on…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785" y="141224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Creating </a:t>
            </a:r>
            <a:r>
              <a:rPr sz="3200" dirty="0"/>
              <a:t>&amp; </a:t>
            </a:r>
            <a:r>
              <a:rPr sz="3200" spc="-5" dirty="0"/>
              <a:t>calling </a:t>
            </a:r>
            <a:r>
              <a:rPr sz="3200" dirty="0"/>
              <a:t>a </a:t>
            </a:r>
            <a:r>
              <a:rPr sz="3200" spc="-5" dirty="0"/>
              <a:t>Function  (user</a:t>
            </a:r>
            <a:r>
              <a:rPr sz="3200" spc="-20" dirty="0"/>
              <a:t> </a:t>
            </a:r>
            <a:r>
              <a:rPr sz="3200" spc="-10" dirty="0"/>
              <a:t>defined)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00990" y="1443989"/>
            <a:ext cx="8415020" cy="0"/>
          </a:xfrm>
          <a:custGeom>
            <a:avLst/>
            <a:gdLst/>
            <a:ahLst/>
            <a:cxnLst/>
            <a:rect l="l" t="t" r="r" b="b"/>
            <a:pathLst>
              <a:path w="8415020">
                <a:moveTo>
                  <a:pt x="0" y="0"/>
                </a:moveTo>
                <a:lnTo>
                  <a:pt x="841463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870" y="1544573"/>
            <a:ext cx="85128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 function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is defined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using the </a:t>
            </a:r>
            <a:r>
              <a:rPr sz="2800" spc="-15" dirty="0">
                <a:latin typeface="Carlito"/>
                <a:cs typeface="Carlito"/>
              </a:rPr>
              <a:t>def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keyword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in python.E.g. 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program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is given</a:t>
            </a:r>
            <a:r>
              <a:rPr sz="2800" spc="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40" dirty="0">
                <a:solidFill>
                  <a:srgbClr val="00AF50"/>
                </a:solidFill>
                <a:latin typeface="Carlito"/>
                <a:cs typeface="Carlito"/>
              </a:rPr>
              <a:t>below.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70" y="2824987"/>
            <a:ext cx="44443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def </a:t>
            </a:r>
            <a:r>
              <a:rPr sz="2800" spc="-10" dirty="0">
                <a:latin typeface="Carlito"/>
                <a:cs typeface="Carlito"/>
              </a:rPr>
              <a:t>my_own_function():  print("Hello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function")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70" y="4112767"/>
            <a:ext cx="8123555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#program start here.program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arlito"/>
                <a:cs typeface="Carlito"/>
              </a:rPr>
              <a:t>print("hello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spc="-5" dirty="0">
                <a:latin typeface="Carlito"/>
                <a:cs typeface="Carlito"/>
              </a:rPr>
              <a:t>calling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function")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3345"/>
              </a:lnSpc>
            </a:pPr>
            <a:r>
              <a:rPr sz="2800" spc="-10" dirty="0">
                <a:latin typeface="Carlito"/>
                <a:cs typeface="Carlito"/>
              </a:rPr>
              <a:t>my_own_function() </a:t>
            </a:r>
            <a:r>
              <a:rPr sz="1600" spc="-5" dirty="0">
                <a:latin typeface="Carlito"/>
                <a:cs typeface="Carlito"/>
              </a:rPr>
              <a:t>#function </a:t>
            </a:r>
            <a:r>
              <a:rPr sz="1600" spc="-10" dirty="0">
                <a:latin typeface="Carlito"/>
                <a:cs typeface="Carlito"/>
              </a:rPr>
              <a:t>calling.now </a:t>
            </a:r>
            <a:r>
              <a:rPr sz="1600" spc="-5" dirty="0">
                <a:latin typeface="Carlito"/>
                <a:cs typeface="Carlito"/>
              </a:rPr>
              <a:t>function </a:t>
            </a:r>
            <a:r>
              <a:rPr sz="1600" spc="-10" dirty="0">
                <a:latin typeface="Carlito"/>
                <a:cs typeface="Carlito"/>
              </a:rPr>
              <a:t>codes </a:t>
            </a:r>
            <a:r>
              <a:rPr sz="1600" spc="-5" dirty="0">
                <a:latin typeface="Carlito"/>
                <a:cs typeface="Carlito"/>
              </a:rPr>
              <a:t>will be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executed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2865"/>
              </a:lnSpc>
              <a:spcBef>
                <a:spcPts val="25"/>
              </a:spcBef>
            </a:pPr>
            <a:r>
              <a:rPr sz="2400" spc="-5" dirty="0">
                <a:latin typeface="Carlito"/>
                <a:cs typeface="Carlito"/>
              </a:rPr>
              <a:t>print("hello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spc="-5" dirty="0">
                <a:latin typeface="Carlito"/>
                <a:cs typeface="Carlito"/>
              </a:rPr>
              <a:t>calling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function")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3345"/>
              </a:lnSpc>
            </a:pP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Save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above source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code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in python file and </a:t>
            </a:r>
            <a:r>
              <a:rPr sz="2800" spc="-25" dirty="0">
                <a:solidFill>
                  <a:srgbClr val="00AF50"/>
                </a:solidFill>
                <a:latin typeface="Carlito"/>
                <a:cs typeface="Carlito"/>
              </a:rPr>
              <a:t>execute</a:t>
            </a:r>
            <a:r>
              <a:rPr sz="2800" spc="1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it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73140" y="2621279"/>
            <a:ext cx="396240" cy="935990"/>
          </a:xfrm>
          <a:custGeom>
            <a:avLst/>
            <a:gdLst/>
            <a:ahLst/>
            <a:cxnLst/>
            <a:rect l="l" t="t" r="r" b="b"/>
            <a:pathLst>
              <a:path w="396239" h="935989">
                <a:moveTo>
                  <a:pt x="0" y="0"/>
                </a:moveTo>
                <a:lnTo>
                  <a:pt x="77140" y="2587"/>
                </a:lnTo>
                <a:lnTo>
                  <a:pt x="140112" y="9652"/>
                </a:lnTo>
                <a:lnTo>
                  <a:pt x="182558" y="20145"/>
                </a:lnTo>
                <a:lnTo>
                  <a:pt x="198120" y="33020"/>
                </a:lnTo>
                <a:lnTo>
                  <a:pt x="198120" y="434848"/>
                </a:lnTo>
                <a:lnTo>
                  <a:pt x="213681" y="447722"/>
                </a:lnTo>
                <a:lnTo>
                  <a:pt x="256127" y="458216"/>
                </a:lnTo>
                <a:lnTo>
                  <a:pt x="319099" y="465280"/>
                </a:lnTo>
                <a:lnTo>
                  <a:pt x="396239" y="467868"/>
                </a:lnTo>
                <a:lnTo>
                  <a:pt x="319099" y="470455"/>
                </a:lnTo>
                <a:lnTo>
                  <a:pt x="256127" y="477520"/>
                </a:lnTo>
                <a:lnTo>
                  <a:pt x="213681" y="488013"/>
                </a:lnTo>
                <a:lnTo>
                  <a:pt x="198120" y="500888"/>
                </a:lnTo>
                <a:lnTo>
                  <a:pt x="198120" y="902716"/>
                </a:lnTo>
                <a:lnTo>
                  <a:pt x="182558" y="915590"/>
                </a:lnTo>
                <a:lnTo>
                  <a:pt x="140112" y="926084"/>
                </a:lnTo>
                <a:lnTo>
                  <a:pt x="77140" y="933148"/>
                </a:lnTo>
                <a:lnTo>
                  <a:pt x="0" y="935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8755" y="2835020"/>
            <a:ext cx="1574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#Function block/  d</a:t>
            </a:r>
            <a:r>
              <a:rPr sz="1600" spc="-20" dirty="0">
                <a:latin typeface="Carlito"/>
                <a:cs typeface="Carlito"/>
              </a:rPr>
              <a:t>e</a:t>
            </a:r>
            <a:r>
              <a:rPr sz="1600" spc="-5" dirty="0">
                <a:latin typeface="Carlito"/>
                <a:cs typeface="Carlito"/>
              </a:rPr>
              <a:t>fi</a:t>
            </a:r>
            <a:r>
              <a:rPr sz="1600" spc="-10" dirty="0">
                <a:latin typeface="Carlito"/>
                <a:cs typeface="Carlito"/>
              </a:rPr>
              <a:t>n</a:t>
            </a:r>
            <a:r>
              <a:rPr sz="1600" spc="-5" dirty="0">
                <a:latin typeface="Carlito"/>
                <a:cs typeface="Carlito"/>
              </a:rPr>
              <a:t>iti</a:t>
            </a:r>
            <a:r>
              <a:rPr sz="1600" spc="-10" dirty="0">
                <a:latin typeface="Carlito"/>
                <a:cs typeface="Carlito"/>
              </a:rPr>
              <a:t>on</a:t>
            </a:r>
            <a:r>
              <a:rPr sz="1600" spc="-35" dirty="0">
                <a:latin typeface="Carlito"/>
                <a:cs typeface="Carlito"/>
              </a:rPr>
              <a:t>/</a:t>
            </a:r>
            <a:r>
              <a:rPr sz="1600" spc="-5" dirty="0">
                <a:latin typeface="Carlito"/>
                <a:cs typeface="Carlito"/>
              </a:rPr>
              <a:t>c</a:t>
            </a:r>
            <a:r>
              <a:rPr sz="1600" spc="-4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spc="-20" dirty="0">
                <a:latin typeface="Carlito"/>
                <a:cs typeface="Carlito"/>
              </a:rPr>
              <a:t>a</a:t>
            </a:r>
            <a:r>
              <a:rPr sz="1600" spc="-5" dirty="0">
                <a:latin typeface="Carlito"/>
                <a:cs typeface="Carlito"/>
              </a:rPr>
              <a:t>ti</a:t>
            </a:r>
            <a:r>
              <a:rPr sz="1600" spc="-10" dirty="0">
                <a:latin typeface="Carlito"/>
                <a:cs typeface="Carlito"/>
              </a:rPr>
              <a:t>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660" y="3413043"/>
            <a:ext cx="486409" cy="1701164"/>
          </a:xfrm>
          <a:custGeom>
            <a:avLst/>
            <a:gdLst/>
            <a:ahLst/>
            <a:cxnLst/>
            <a:rect l="l" t="t" r="r" b="b"/>
            <a:pathLst>
              <a:path w="486409" h="1701164">
                <a:moveTo>
                  <a:pt x="486129" y="716"/>
                </a:moveTo>
                <a:lnTo>
                  <a:pt x="440825" y="0"/>
                </a:lnTo>
                <a:lnTo>
                  <a:pt x="395912" y="377"/>
                </a:lnTo>
                <a:lnTo>
                  <a:pt x="351782" y="2937"/>
                </a:lnTo>
                <a:lnTo>
                  <a:pt x="308829" y="8767"/>
                </a:lnTo>
                <a:lnTo>
                  <a:pt x="267443" y="18953"/>
                </a:lnTo>
                <a:lnTo>
                  <a:pt x="228016" y="34585"/>
                </a:lnTo>
                <a:lnTo>
                  <a:pt x="190941" y="56749"/>
                </a:lnTo>
                <a:lnTo>
                  <a:pt x="156608" y="86534"/>
                </a:lnTo>
                <a:lnTo>
                  <a:pt x="125411" y="125028"/>
                </a:lnTo>
                <a:lnTo>
                  <a:pt x="97741" y="173317"/>
                </a:lnTo>
                <a:lnTo>
                  <a:pt x="73989" y="232491"/>
                </a:lnTo>
                <a:lnTo>
                  <a:pt x="55670" y="301435"/>
                </a:lnTo>
                <a:lnTo>
                  <a:pt x="47629" y="342328"/>
                </a:lnTo>
                <a:lnTo>
                  <a:pt x="40303" y="386952"/>
                </a:lnTo>
                <a:lnTo>
                  <a:pt x="33670" y="434897"/>
                </a:lnTo>
                <a:lnTo>
                  <a:pt x="27707" y="485752"/>
                </a:lnTo>
                <a:lnTo>
                  <a:pt x="22394" y="539107"/>
                </a:lnTo>
                <a:lnTo>
                  <a:pt x="17706" y="594549"/>
                </a:lnTo>
                <a:lnTo>
                  <a:pt x="13622" y="651668"/>
                </a:lnTo>
                <a:lnTo>
                  <a:pt x="10119" y="710053"/>
                </a:lnTo>
                <a:lnTo>
                  <a:pt x="7176" y="769294"/>
                </a:lnTo>
                <a:lnTo>
                  <a:pt x="4768" y="828978"/>
                </a:lnTo>
                <a:lnTo>
                  <a:pt x="2876" y="888695"/>
                </a:lnTo>
                <a:lnTo>
                  <a:pt x="1475" y="948035"/>
                </a:lnTo>
                <a:lnTo>
                  <a:pt x="543" y="1006585"/>
                </a:lnTo>
                <a:lnTo>
                  <a:pt x="59" y="1063936"/>
                </a:lnTo>
                <a:lnTo>
                  <a:pt x="0" y="1119676"/>
                </a:lnTo>
                <a:lnTo>
                  <a:pt x="343" y="1173394"/>
                </a:lnTo>
                <a:lnTo>
                  <a:pt x="1066" y="1224679"/>
                </a:lnTo>
                <a:lnTo>
                  <a:pt x="2146" y="1273120"/>
                </a:lnTo>
                <a:lnTo>
                  <a:pt x="3563" y="1318307"/>
                </a:lnTo>
                <a:lnTo>
                  <a:pt x="5292" y="1359828"/>
                </a:lnTo>
                <a:lnTo>
                  <a:pt x="9600" y="1430228"/>
                </a:lnTo>
                <a:lnTo>
                  <a:pt x="21837" y="1510443"/>
                </a:lnTo>
                <a:lnTo>
                  <a:pt x="42300" y="1570007"/>
                </a:lnTo>
                <a:lnTo>
                  <a:pt x="68346" y="1612616"/>
                </a:lnTo>
                <a:lnTo>
                  <a:pt x="97336" y="1641968"/>
                </a:lnTo>
                <a:lnTo>
                  <a:pt x="153581" y="1675687"/>
                </a:lnTo>
                <a:lnTo>
                  <a:pt x="175552" y="1687447"/>
                </a:lnTo>
                <a:lnTo>
                  <a:pt x="189902" y="170073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650" y="5042027"/>
            <a:ext cx="198780" cy="116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329940" y="2115345"/>
            <a:ext cx="2276475" cy="2441575"/>
            <a:chOff x="3329940" y="2115345"/>
            <a:chExt cx="2276475" cy="2441575"/>
          </a:xfrm>
        </p:grpSpPr>
        <p:sp>
          <p:nvSpPr>
            <p:cNvPr id="15" name="object 15"/>
            <p:cNvSpPr/>
            <p:nvPr/>
          </p:nvSpPr>
          <p:spPr>
            <a:xfrm>
              <a:off x="3708654" y="2367152"/>
              <a:ext cx="434975" cy="142875"/>
            </a:xfrm>
            <a:custGeom>
              <a:avLst/>
              <a:gdLst/>
              <a:ahLst/>
              <a:cxnLst/>
              <a:rect l="l" t="t" r="r" b="b"/>
              <a:pathLst>
                <a:path w="434975" h="142875">
                  <a:moveTo>
                    <a:pt x="99949" y="30734"/>
                  </a:moveTo>
                  <a:lnTo>
                    <a:pt x="0" y="110362"/>
                  </a:lnTo>
                  <a:lnTo>
                    <a:pt x="123698" y="142494"/>
                  </a:lnTo>
                  <a:lnTo>
                    <a:pt x="116627" y="109220"/>
                  </a:lnTo>
                  <a:lnTo>
                    <a:pt x="97155" y="109220"/>
                  </a:lnTo>
                  <a:lnTo>
                    <a:pt x="89154" y="71882"/>
                  </a:lnTo>
                  <a:lnTo>
                    <a:pt x="107847" y="67902"/>
                  </a:lnTo>
                  <a:lnTo>
                    <a:pt x="99949" y="30734"/>
                  </a:lnTo>
                  <a:close/>
                </a:path>
                <a:path w="434975" h="142875">
                  <a:moveTo>
                    <a:pt x="107847" y="67902"/>
                  </a:moveTo>
                  <a:lnTo>
                    <a:pt x="89154" y="71882"/>
                  </a:lnTo>
                  <a:lnTo>
                    <a:pt x="97155" y="109220"/>
                  </a:lnTo>
                  <a:lnTo>
                    <a:pt x="115784" y="105253"/>
                  </a:lnTo>
                  <a:lnTo>
                    <a:pt x="107847" y="67902"/>
                  </a:lnTo>
                  <a:close/>
                </a:path>
                <a:path w="434975" h="142875">
                  <a:moveTo>
                    <a:pt x="115784" y="105253"/>
                  </a:moveTo>
                  <a:lnTo>
                    <a:pt x="97155" y="109220"/>
                  </a:lnTo>
                  <a:lnTo>
                    <a:pt x="116627" y="109220"/>
                  </a:lnTo>
                  <a:lnTo>
                    <a:pt x="115784" y="105253"/>
                  </a:lnTo>
                  <a:close/>
                </a:path>
                <a:path w="434975" h="142875">
                  <a:moveTo>
                    <a:pt x="426847" y="0"/>
                  </a:moveTo>
                  <a:lnTo>
                    <a:pt x="107847" y="67902"/>
                  </a:lnTo>
                  <a:lnTo>
                    <a:pt x="115784" y="105253"/>
                  </a:lnTo>
                  <a:lnTo>
                    <a:pt x="434721" y="37337"/>
                  </a:lnTo>
                  <a:lnTo>
                    <a:pt x="4268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8990" y="2134395"/>
              <a:ext cx="2238375" cy="2403475"/>
            </a:xfrm>
            <a:custGeom>
              <a:avLst/>
              <a:gdLst/>
              <a:ahLst/>
              <a:cxnLst/>
              <a:rect l="l" t="t" r="r" b="b"/>
              <a:pathLst>
                <a:path w="2238375" h="2403475">
                  <a:moveTo>
                    <a:pt x="0" y="2403314"/>
                  </a:moveTo>
                  <a:lnTo>
                    <a:pt x="64445" y="2402058"/>
                  </a:lnTo>
                  <a:lnTo>
                    <a:pt x="128843" y="2400794"/>
                  </a:lnTo>
                  <a:lnTo>
                    <a:pt x="193143" y="2399515"/>
                  </a:lnTo>
                  <a:lnTo>
                    <a:pt x="257299" y="2398212"/>
                  </a:lnTo>
                  <a:lnTo>
                    <a:pt x="321262" y="2396878"/>
                  </a:lnTo>
                  <a:lnTo>
                    <a:pt x="384984" y="2395504"/>
                  </a:lnTo>
                  <a:lnTo>
                    <a:pt x="448417" y="2394083"/>
                  </a:lnTo>
                  <a:lnTo>
                    <a:pt x="511513" y="2392608"/>
                  </a:lnTo>
                  <a:lnTo>
                    <a:pt x="574224" y="2391069"/>
                  </a:lnTo>
                  <a:lnTo>
                    <a:pt x="636502" y="2389460"/>
                  </a:lnTo>
                  <a:lnTo>
                    <a:pt x="698298" y="2387773"/>
                  </a:lnTo>
                  <a:lnTo>
                    <a:pt x="759564" y="2385999"/>
                  </a:lnTo>
                  <a:lnTo>
                    <a:pt x="820253" y="2384131"/>
                  </a:lnTo>
                  <a:lnTo>
                    <a:pt x="880317" y="2382161"/>
                  </a:lnTo>
                  <a:lnTo>
                    <a:pt x="939706" y="2380081"/>
                  </a:lnTo>
                  <a:lnTo>
                    <a:pt x="998374" y="2377883"/>
                  </a:lnTo>
                  <a:lnTo>
                    <a:pt x="1056272" y="2375559"/>
                  </a:lnTo>
                  <a:lnTo>
                    <a:pt x="1113351" y="2373102"/>
                  </a:lnTo>
                  <a:lnTo>
                    <a:pt x="1169565" y="2370504"/>
                  </a:lnTo>
                  <a:lnTo>
                    <a:pt x="1224864" y="2367757"/>
                  </a:lnTo>
                  <a:lnTo>
                    <a:pt x="1279201" y="2364853"/>
                  </a:lnTo>
                  <a:lnTo>
                    <a:pt x="1332528" y="2361784"/>
                  </a:lnTo>
                  <a:lnTo>
                    <a:pt x="1384796" y="2358542"/>
                  </a:lnTo>
                  <a:lnTo>
                    <a:pt x="1435957" y="2355119"/>
                  </a:lnTo>
                  <a:lnTo>
                    <a:pt x="1485964" y="2351509"/>
                  </a:lnTo>
                  <a:lnTo>
                    <a:pt x="1534768" y="2347702"/>
                  </a:lnTo>
                  <a:lnTo>
                    <a:pt x="1582321" y="2343690"/>
                  </a:lnTo>
                  <a:lnTo>
                    <a:pt x="1628575" y="2339467"/>
                  </a:lnTo>
                  <a:lnTo>
                    <a:pt x="1673481" y="2335025"/>
                  </a:lnTo>
                  <a:lnTo>
                    <a:pt x="1716993" y="2330354"/>
                  </a:lnTo>
                  <a:lnTo>
                    <a:pt x="1759062" y="2325448"/>
                  </a:lnTo>
                  <a:lnTo>
                    <a:pt x="1799639" y="2320299"/>
                  </a:lnTo>
                  <a:lnTo>
                    <a:pt x="1838676" y="2314898"/>
                  </a:lnTo>
                  <a:lnTo>
                    <a:pt x="1911940" y="2303312"/>
                  </a:lnTo>
                  <a:lnTo>
                    <a:pt x="1978470" y="2290627"/>
                  </a:lnTo>
                  <a:lnTo>
                    <a:pt x="2037879" y="2276780"/>
                  </a:lnTo>
                  <a:lnTo>
                    <a:pt x="2089785" y="2261709"/>
                  </a:lnTo>
                  <a:lnTo>
                    <a:pt x="2134438" y="2246142"/>
                  </a:lnTo>
                  <a:lnTo>
                    <a:pt x="2170328" y="2231395"/>
                  </a:lnTo>
                  <a:lnTo>
                    <a:pt x="2218102" y="2203147"/>
                  </a:lnTo>
                  <a:lnTo>
                    <a:pt x="2238320" y="2159328"/>
                  </a:lnTo>
                  <a:lnTo>
                    <a:pt x="2233626" y="2143121"/>
                  </a:lnTo>
                  <a:lnTo>
                    <a:pt x="2210514" y="2106483"/>
                  </a:lnTo>
                  <a:lnTo>
                    <a:pt x="2172913" y="2062187"/>
                  </a:lnTo>
                  <a:lnTo>
                    <a:pt x="2150106" y="2036407"/>
                  </a:lnTo>
                  <a:lnTo>
                    <a:pt x="2125392" y="2007801"/>
                  </a:lnTo>
                  <a:lnTo>
                    <a:pt x="2099339" y="1976066"/>
                  </a:lnTo>
                  <a:lnTo>
                    <a:pt x="2072521" y="1940897"/>
                  </a:lnTo>
                  <a:lnTo>
                    <a:pt x="2045507" y="1901990"/>
                  </a:lnTo>
                  <a:lnTo>
                    <a:pt x="2018869" y="1859041"/>
                  </a:lnTo>
                  <a:lnTo>
                    <a:pt x="1993179" y="1811748"/>
                  </a:lnTo>
                  <a:lnTo>
                    <a:pt x="1969008" y="1759805"/>
                  </a:lnTo>
                  <a:lnTo>
                    <a:pt x="1955815" y="1728913"/>
                  </a:lnTo>
                  <a:lnTo>
                    <a:pt x="1941384" y="1695152"/>
                  </a:lnTo>
                  <a:lnTo>
                    <a:pt x="1925781" y="1658702"/>
                  </a:lnTo>
                  <a:lnTo>
                    <a:pt x="1909071" y="1619738"/>
                  </a:lnTo>
                  <a:lnTo>
                    <a:pt x="1891317" y="1578439"/>
                  </a:lnTo>
                  <a:lnTo>
                    <a:pt x="1872585" y="1534982"/>
                  </a:lnTo>
                  <a:lnTo>
                    <a:pt x="1852941" y="1489545"/>
                  </a:lnTo>
                  <a:lnTo>
                    <a:pt x="1832448" y="1442305"/>
                  </a:lnTo>
                  <a:lnTo>
                    <a:pt x="1811173" y="1393441"/>
                  </a:lnTo>
                  <a:lnTo>
                    <a:pt x="1789179" y="1343129"/>
                  </a:lnTo>
                  <a:lnTo>
                    <a:pt x="1766532" y="1291547"/>
                  </a:lnTo>
                  <a:lnTo>
                    <a:pt x="1743296" y="1238874"/>
                  </a:lnTo>
                  <a:lnTo>
                    <a:pt x="1719537" y="1185285"/>
                  </a:lnTo>
                  <a:lnTo>
                    <a:pt x="1695319" y="1130960"/>
                  </a:lnTo>
                  <a:lnTo>
                    <a:pt x="1670707" y="1076076"/>
                  </a:lnTo>
                  <a:lnTo>
                    <a:pt x="1645767" y="1020809"/>
                  </a:lnTo>
                  <a:lnTo>
                    <a:pt x="1620563" y="965339"/>
                  </a:lnTo>
                  <a:lnTo>
                    <a:pt x="1595160" y="909842"/>
                  </a:lnTo>
                  <a:lnTo>
                    <a:pt x="1569622" y="854497"/>
                  </a:lnTo>
                  <a:lnTo>
                    <a:pt x="1544016" y="799480"/>
                  </a:lnTo>
                  <a:lnTo>
                    <a:pt x="1518406" y="744969"/>
                  </a:lnTo>
                  <a:lnTo>
                    <a:pt x="1492856" y="691142"/>
                  </a:lnTo>
                  <a:lnTo>
                    <a:pt x="1467432" y="638177"/>
                  </a:lnTo>
                  <a:lnTo>
                    <a:pt x="1442198" y="586251"/>
                  </a:lnTo>
                  <a:lnTo>
                    <a:pt x="1417220" y="535541"/>
                  </a:lnTo>
                  <a:lnTo>
                    <a:pt x="1392562" y="486226"/>
                  </a:lnTo>
                  <a:lnTo>
                    <a:pt x="1368289" y="438483"/>
                  </a:lnTo>
                  <a:lnTo>
                    <a:pt x="1344467" y="392489"/>
                  </a:lnTo>
                  <a:lnTo>
                    <a:pt x="1321159" y="348423"/>
                  </a:lnTo>
                  <a:lnTo>
                    <a:pt x="1298432" y="306461"/>
                  </a:lnTo>
                  <a:lnTo>
                    <a:pt x="1276350" y="266781"/>
                  </a:lnTo>
                  <a:lnTo>
                    <a:pt x="1254977" y="229562"/>
                  </a:lnTo>
                  <a:lnTo>
                    <a:pt x="1234379" y="194980"/>
                  </a:lnTo>
                  <a:lnTo>
                    <a:pt x="1195767" y="134439"/>
                  </a:lnTo>
                  <a:lnTo>
                    <a:pt x="1161034" y="86580"/>
                  </a:lnTo>
                  <a:lnTo>
                    <a:pt x="1124175" y="46296"/>
                  </a:lnTo>
                  <a:lnTo>
                    <a:pt x="1089062" y="19399"/>
                  </a:lnTo>
                  <a:lnTo>
                    <a:pt x="1023937" y="0"/>
                  </a:lnTo>
                  <a:lnTo>
                    <a:pt x="993856" y="4613"/>
                  </a:lnTo>
                  <a:lnTo>
                    <a:pt x="938487" y="35256"/>
                  </a:lnTo>
                  <a:lnTo>
                    <a:pt x="889279" y="84841"/>
                  </a:lnTo>
                  <a:lnTo>
                    <a:pt x="845958" y="141833"/>
                  </a:lnTo>
                  <a:lnTo>
                    <a:pt x="826420" y="169501"/>
                  </a:lnTo>
                  <a:lnTo>
                    <a:pt x="808252" y="194695"/>
                  </a:lnTo>
                  <a:lnTo>
                    <a:pt x="791418" y="215973"/>
                  </a:lnTo>
                  <a:lnTo>
                    <a:pt x="775885" y="231892"/>
                  </a:lnTo>
                  <a:lnTo>
                    <a:pt x="761619" y="241012"/>
                  </a:lnTo>
                  <a:lnTo>
                    <a:pt x="726426" y="254750"/>
                  </a:lnTo>
                  <a:lnTo>
                    <a:pt x="719248" y="257855"/>
                  </a:lnTo>
                  <a:lnTo>
                    <a:pt x="723953" y="255746"/>
                  </a:lnTo>
                  <a:lnTo>
                    <a:pt x="724408" y="2538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44" y="712723"/>
            <a:ext cx="511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Variable’s </a:t>
            </a:r>
            <a:r>
              <a:rPr sz="3600" spc="-10" dirty="0"/>
              <a:t>Scope </a:t>
            </a:r>
            <a:r>
              <a:rPr sz="3600" dirty="0"/>
              <a:t>in</a:t>
            </a:r>
            <a:r>
              <a:rPr sz="3600" spc="-75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02741" y="1424177"/>
            <a:ext cx="7940675" cy="0"/>
          </a:xfrm>
          <a:custGeom>
            <a:avLst/>
            <a:gdLst/>
            <a:ahLst/>
            <a:cxnLst/>
            <a:rect l="l" t="t" r="r" b="b"/>
            <a:pathLst>
              <a:path w="7940675">
                <a:moveTo>
                  <a:pt x="0" y="0"/>
                </a:moveTo>
                <a:lnTo>
                  <a:pt x="7940675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840" y="1441830"/>
            <a:ext cx="78206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There are </a:t>
            </a:r>
            <a:r>
              <a:rPr sz="1800" spc="-5" dirty="0">
                <a:solidFill>
                  <a:srgbClr val="6F2F9F"/>
                </a:solidFill>
                <a:latin typeface="Carlito"/>
                <a:cs typeface="Carlito"/>
              </a:rPr>
              <a:t>three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types </a:t>
            </a:r>
            <a:r>
              <a:rPr sz="1800" spc="-5" dirty="0">
                <a:solidFill>
                  <a:srgbClr val="6F2F9F"/>
                </a:solidFill>
                <a:latin typeface="Carlito"/>
                <a:cs typeface="Carlito"/>
              </a:rPr>
              <a:t>of variables with </a:t>
            </a:r>
            <a:r>
              <a:rPr sz="1800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6F2F9F"/>
                </a:solidFill>
                <a:latin typeface="Carlito"/>
                <a:cs typeface="Carlito"/>
              </a:rPr>
              <a:t>view of</a:t>
            </a:r>
            <a:r>
              <a:rPr sz="1800" spc="10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rlito"/>
                <a:cs typeface="Carlito"/>
              </a:rPr>
              <a:t>scope.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Local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variable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–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accessible only inside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functional block where it is</a:t>
            </a:r>
            <a:r>
              <a:rPr sz="1800" spc="15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declared.</a:t>
            </a:r>
            <a:endParaRPr sz="1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Global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variable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–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variable which is accessible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among whole </a:t>
            </a:r>
            <a:r>
              <a:rPr sz="1800" spc="-15" dirty="0">
                <a:solidFill>
                  <a:srgbClr val="00AFEF"/>
                </a:solidFill>
                <a:latin typeface="Carlito"/>
                <a:cs typeface="Carlito"/>
              </a:rPr>
              <a:t>program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using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global  </a:t>
            </a:r>
            <a:r>
              <a:rPr sz="1800" spc="-20" dirty="0">
                <a:solidFill>
                  <a:srgbClr val="00AFEF"/>
                </a:solidFill>
                <a:latin typeface="Carlito"/>
                <a:cs typeface="Carlito"/>
              </a:rPr>
              <a:t>keyword.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Non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local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variable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–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accessible in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nesting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of functions,using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nonlocal</a:t>
            </a:r>
            <a:r>
              <a:rPr sz="1800" spc="229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0AFEF"/>
                </a:solidFill>
                <a:latin typeface="Carlito"/>
                <a:cs typeface="Carlito"/>
              </a:rPr>
              <a:t>keyword.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474" y="2940557"/>
            <a:ext cx="3327400" cy="347789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Local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variable</a:t>
            </a:r>
            <a:r>
              <a:rPr sz="1800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program: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rlito"/>
                <a:cs typeface="Carlito"/>
              </a:rPr>
              <a:t>def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fun():</a:t>
            </a:r>
            <a:endParaRPr sz="1600">
              <a:latin typeface="Carlito"/>
              <a:cs typeface="Carlito"/>
            </a:endParaRPr>
          </a:p>
          <a:p>
            <a:pPr marL="27495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 = "I </a:t>
            </a:r>
            <a:r>
              <a:rPr sz="1600" spc="-10" dirty="0">
                <a:latin typeface="Carlito"/>
                <a:cs typeface="Carlito"/>
              </a:rPr>
              <a:t>love </a:t>
            </a:r>
            <a:r>
              <a:rPr sz="1600" spc="-5" dirty="0">
                <a:latin typeface="Carlito"/>
                <a:cs typeface="Carlito"/>
              </a:rPr>
              <a:t>India!" </a:t>
            </a:r>
            <a:r>
              <a:rPr sz="1600" spc="-10" dirty="0">
                <a:latin typeface="Carlito"/>
                <a:cs typeface="Carlito"/>
              </a:rPr>
              <a:t>#local </a:t>
            </a:r>
            <a:r>
              <a:rPr sz="1600" spc="-5" dirty="0">
                <a:latin typeface="Carlito"/>
                <a:cs typeface="Carlito"/>
              </a:rPr>
              <a:t>variable</a:t>
            </a:r>
            <a:endParaRPr sz="1600">
              <a:latin typeface="Carlito"/>
              <a:cs typeface="Carlito"/>
            </a:endParaRPr>
          </a:p>
          <a:p>
            <a:pPr marL="27495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print(s)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90170" marR="1739264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 = "I </a:t>
            </a:r>
            <a:r>
              <a:rPr sz="1600" spc="-10" dirty="0">
                <a:latin typeface="Carlito"/>
                <a:cs typeface="Carlito"/>
              </a:rPr>
              <a:t>love </a:t>
            </a:r>
            <a:r>
              <a:rPr sz="1600" spc="-20" dirty="0">
                <a:latin typeface="Carlito"/>
                <a:cs typeface="Carlito"/>
              </a:rPr>
              <a:t>World!"  </a:t>
            </a:r>
            <a:r>
              <a:rPr sz="1600" spc="-10" dirty="0">
                <a:latin typeface="Carlito"/>
                <a:cs typeface="Carlito"/>
              </a:rPr>
              <a:t>fun()</a:t>
            </a:r>
            <a:endParaRPr sz="1600">
              <a:latin typeface="Carlito"/>
              <a:cs typeface="Carlito"/>
            </a:endParaRPr>
          </a:p>
          <a:p>
            <a:pPr marL="90170">
              <a:lnSpc>
                <a:spcPts val="1910"/>
              </a:lnSpc>
            </a:pPr>
            <a:r>
              <a:rPr sz="1600" spc="-10" dirty="0">
                <a:latin typeface="Carlito"/>
                <a:cs typeface="Carlito"/>
              </a:rPr>
              <a:t>print(s)</a:t>
            </a:r>
            <a:endParaRPr sz="1600">
              <a:latin typeface="Carlito"/>
              <a:cs typeface="Carlito"/>
            </a:endParaRPr>
          </a:p>
          <a:p>
            <a:pPr marL="90170">
              <a:lnSpc>
                <a:spcPts val="2150"/>
              </a:lnSpc>
            </a:pPr>
            <a:r>
              <a:rPr sz="1800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  <a:p>
            <a:pPr marL="90170" marR="203962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 </a:t>
            </a:r>
            <a:r>
              <a:rPr sz="1800" spc="-10" dirty="0">
                <a:latin typeface="Carlito"/>
                <a:cs typeface="Carlito"/>
              </a:rPr>
              <a:t>love </a:t>
            </a:r>
            <a:r>
              <a:rPr sz="1800" spc="-5" dirty="0">
                <a:latin typeface="Carlito"/>
                <a:cs typeface="Carlito"/>
              </a:rPr>
              <a:t>India!  </a:t>
            </a:r>
            <a:r>
              <a:rPr sz="1800" dirty="0">
                <a:latin typeface="Carlito"/>
                <a:cs typeface="Carlito"/>
              </a:rPr>
              <a:t>I </a:t>
            </a:r>
            <a:r>
              <a:rPr sz="1800" spc="-10" dirty="0">
                <a:latin typeface="Carlito"/>
                <a:cs typeface="Carlito"/>
              </a:rPr>
              <a:t>love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World!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6002" y="2971038"/>
            <a:ext cx="5039995" cy="34474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Global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variable</a:t>
            </a:r>
            <a:r>
              <a:rPr sz="18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program: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  <a:spcBef>
                <a:spcPts val="25"/>
              </a:spcBef>
            </a:pPr>
            <a:r>
              <a:rPr sz="1600" spc="-10" dirty="0">
                <a:latin typeface="Carlito"/>
                <a:cs typeface="Carlito"/>
              </a:rPr>
              <a:t>def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fun():</a:t>
            </a:r>
            <a:endParaRPr sz="1600">
              <a:latin typeface="Carlito"/>
              <a:cs typeface="Carlito"/>
            </a:endParaRPr>
          </a:p>
          <a:p>
            <a:pPr marL="27495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global s #accessing/making global variable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fun()</a:t>
            </a:r>
            <a:endParaRPr sz="1600">
              <a:latin typeface="Carlito"/>
              <a:cs typeface="Carlito"/>
            </a:endParaRPr>
          </a:p>
          <a:p>
            <a:pPr marL="27495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print(s)</a:t>
            </a:r>
            <a:endParaRPr sz="1600">
              <a:latin typeface="Carlito"/>
              <a:cs typeface="Carlito"/>
            </a:endParaRPr>
          </a:p>
          <a:p>
            <a:pPr marL="274955" marR="62166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 = "I </a:t>
            </a:r>
            <a:r>
              <a:rPr sz="1600" spc="-10" dirty="0">
                <a:latin typeface="Carlito"/>
                <a:cs typeface="Carlito"/>
              </a:rPr>
              <a:t>love </a:t>
            </a:r>
            <a:r>
              <a:rPr sz="1600" spc="-5" dirty="0">
                <a:latin typeface="Carlito"/>
                <a:cs typeface="Carlito"/>
              </a:rPr>
              <a:t>India!“ #changing global </a:t>
            </a:r>
            <a:r>
              <a:rPr sz="1600" spc="-20" dirty="0">
                <a:latin typeface="Carlito"/>
                <a:cs typeface="Carlito"/>
              </a:rPr>
              <a:t>variable’s </a:t>
            </a:r>
            <a:r>
              <a:rPr sz="1600" spc="-10" dirty="0">
                <a:latin typeface="Carlito"/>
                <a:cs typeface="Carlito"/>
              </a:rPr>
              <a:t>value  print(s)</a:t>
            </a:r>
            <a:endParaRPr sz="1600">
              <a:latin typeface="Carlito"/>
              <a:cs typeface="Carlito"/>
            </a:endParaRPr>
          </a:p>
          <a:p>
            <a:pPr marL="90170" marR="34798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 = "I </a:t>
            </a:r>
            <a:r>
              <a:rPr sz="1600" spc="-10" dirty="0">
                <a:latin typeface="Carlito"/>
                <a:cs typeface="Carlito"/>
              </a:rPr>
              <a:t>love world!"  fun()</a:t>
            </a:r>
            <a:endParaRPr sz="1600">
              <a:latin typeface="Carlito"/>
              <a:cs typeface="Carlito"/>
            </a:endParaRPr>
          </a:p>
          <a:p>
            <a:pPr marL="90170">
              <a:lnSpc>
                <a:spcPts val="1910"/>
              </a:lnSpc>
            </a:pPr>
            <a:r>
              <a:rPr sz="1600" spc="-5" dirty="0">
                <a:latin typeface="Carlito"/>
                <a:cs typeface="Carlito"/>
              </a:rPr>
              <a:t>print(s)</a:t>
            </a:r>
            <a:endParaRPr sz="1600">
              <a:latin typeface="Carlito"/>
              <a:cs typeface="Carlito"/>
            </a:endParaRPr>
          </a:p>
          <a:p>
            <a:pPr marL="90170">
              <a:lnSpc>
                <a:spcPts val="2150"/>
              </a:lnSpc>
            </a:pPr>
            <a:r>
              <a:rPr sz="1800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  <a:p>
            <a:pPr marL="90170" marR="378523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 </a:t>
            </a:r>
            <a:r>
              <a:rPr sz="1800" spc="-10" dirty="0">
                <a:latin typeface="Carlito"/>
                <a:cs typeface="Carlito"/>
              </a:rPr>
              <a:t>love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world!  </a:t>
            </a:r>
            <a:r>
              <a:rPr sz="1800" dirty="0">
                <a:latin typeface="Carlito"/>
                <a:cs typeface="Carlito"/>
              </a:rPr>
              <a:t>I </a:t>
            </a:r>
            <a:r>
              <a:rPr sz="1800" spc="-10" dirty="0">
                <a:latin typeface="Carlito"/>
                <a:cs typeface="Carlito"/>
              </a:rPr>
              <a:t>love </a:t>
            </a:r>
            <a:r>
              <a:rPr sz="1800" spc="-5" dirty="0">
                <a:latin typeface="Carlito"/>
                <a:cs typeface="Carlito"/>
              </a:rPr>
              <a:t>India!  </a:t>
            </a:r>
            <a:r>
              <a:rPr sz="1800" dirty="0">
                <a:latin typeface="Carlito"/>
                <a:cs typeface="Carlito"/>
              </a:rPr>
              <a:t>I </a:t>
            </a:r>
            <a:r>
              <a:rPr sz="1800" spc="-10" dirty="0">
                <a:latin typeface="Carlito"/>
                <a:cs typeface="Carlito"/>
              </a:rPr>
              <a:t>love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India!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9121" y="805053"/>
            <a:ext cx="511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Variable’s </a:t>
            </a:r>
            <a:r>
              <a:rPr sz="3600" spc="-10" dirty="0"/>
              <a:t>Scope </a:t>
            </a:r>
            <a:r>
              <a:rPr sz="3600" dirty="0"/>
              <a:t>in</a:t>
            </a:r>
            <a:r>
              <a:rPr sz="3600" spc="-75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07541" y="144856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722" y="1608277"/>
            <a:ext cx="7859395" cy="505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#Find the output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of below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program</a:t>
            </a:r>
            <a:endParaRPr sz="2400" dirty="0">
              <a:latin typeface="Carlito"/>
              <a:cs typeface="Carlito"/>
            </a:endParaRPr>
          </a:p>
          <a:p>
            <a:pPr marL="323215" marR="2308860" indent="-27305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def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fun(x,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y): #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argument /parameter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x and y 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global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a</a:t>
            </a:r>
            <a:endParaRPr sz="2400" dirty="0">
              <a:latin typeface="Carlito"/>
              <a:cs typeface="Carlito"/>
            </a:endParaRPr>
          </a:p>
          <a:p>
            <a:pPr marL="323215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a =</a:t>
            </a:r>
            <a:r>
              <a:rPr sz="2400" spc="-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10</a:t>
            </a:r>
            <a:endParaRPr sz="2400" dirty="0">
              <a:latin typeface="Carlito"/>
              <a:cs typeface="Carlito"/>
            </a:endParaRPr>
          </a:p>
          <a:p>
            <a:pPr marL="323215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x,y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=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5" dirty="0">
                <a:solidFill>
                  <a:srgbClr val="00AFEF"/>
                </a:solidFill>
                <a:latin typeface="Carlito"/>
                <a:cs typeface="Carlito"/>
              </a:rPr>
              <a:t>y,x</a:t>
            </a:r>
            <a:endParaRPr sz="2400" dirty="0">
              <a:latin typeface="Carlito"/>
              <a:cs typeface="Carlito"/>
            </a:endParaRPr>
          </a:p>
          <a:p>
            <a:pPr marL="323215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b =</a:t>
            </a:r>
            <a:r>
              <a:rPr sz="2400" spc="-1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20</a:t>
            </a:r>
            <a:endParaRPr sz="2400" dirty="0">
              <a:latin typeface="Carlito"/>
              <a:cs typeface="Carlito"/>
            </a:endParaRPr>
          </a:p>
          <a:p>
            <a:pPr marL="323215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b =</a:t>
            </a:r>
            <a:r>
              <a:rPr sz="2400" spc="-1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30</a:t>
            </a:r>
            <a:endParaRPr sz="2400" dirty="0">
              <a:latin typeface="Carlito"/>
              <a:cs typeface="Carlito"/>
            </a:endParaRPr>
          </a:p>
          <a:p>
            <a:pPr marL="323215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c =</a:t>
            </a:r>
            <a:r>
              <a:rPr sz="2400" spc="-2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30</a:t>
            </a:r>
            <a:endParaRPr sz="2400" dirty="0">
              <a:latin typeface="Carlito"/>
              <a:cs typeface="Carlito"/>
            </a:endParaRPr>
          </a:p>
          <a:p>
            <a:pPr marL="323215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print(a,b,x,y)</a:t>
            </a:r>
            <a:endParaRPr sz="24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a,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b, x,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y = 1,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2,</a:t>
            </a:r>
            <a:r>
              <a:rPr sz="2400" spc="-4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3,4</a:t>
            </a:r>
            <a:endParaRPr sz="2400" dirty="0">
              <a:latin typeface="Carlito"/>
              <a:cs typeface="Carlito"/>
            </a:endParaRPr>
          </a:p>
          <a:p>
            <a:pPr marL="50800" marR="4318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fun(50, 100) #passing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value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50 and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100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parameter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x and y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of  function</a:t>
            </a:r>
            <a:r>
              <a:rPr sz="2400" spc="-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rlito"/>
                <a:cs typeface="Carlito"/>
              </a:rPr>
              <a:t>fun()</a:t>
            </a:r>
            <a:endParaRPr sz="24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395"/>
              </a:spcBef>
            </a:pPr>
            <a:r>
              <a:rPr sz="3600" spc="-15" baseline="9259" dirty="0">
                <a:solidFill>
                  <a:srgbClr val="00AFEF"/>
                </a:solidFill>
                <a:latin typeface="Carlito"/>
                <a:cs typeface="Carlito"/>
              </a:rPr>
              <a:t>print(a, </a:t>
            </a:r>
            <a:r>
              <a:rPr sz="3600" spc="-7" baseline="9259" dirty="0">
                <a:solidFill>
                  <a:srgbClr val="00AFEF"/>
                </a:solidFill>
                <a:latin typeface="Carlito"/>
                <a:cs typeface="Carlito"/>
              </a:rPr>
              <a:t>b, x, </a:t>
            </a:r>
            <a:r>
              <a:rPr lang="en-IN" sz="3600" spc="-307" baseline="9259" dirty="0">
                <a:solidFill>
                  <a:srgbClr val="00AFEF"/>
                </a:solidFill>
                <a:latin typeface="Carlito"/>
                <a:cs typeface="Carlito"/>
              </a:rPr>
              <a:t>y)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2571" y="957783"/>
            <a:ext cx="5116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Variable’s </a:t>
            </a:r>
            <a:r>
              <a:rPr sz="3600" spc="-10" dirty="0"/>
              <a:t>Scope </a:t>
            </a:r>
            <a:r>
              <a:rPr sz="3600" dirty="0"/>
              <a:t>in</a:t>
            </a:r>
            <a:r>
              <a:rPr sz="3600" spc="-50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54430" y="160096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468" y="1616709"/>
            <a:ext cx="798068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#Find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output of below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def fun(x,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y): #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argument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/parameter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x and</a:t>
            </a:r>
            <a:r>
              <a:rPr sz="2000" spc="-5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  <a:p>
            <a:pPr marL="241300" marR="6926580">
              <a:lnSpc>
                <a:spcPct val="100000"/>
              </a:lnSpc>
            </a:pP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global</a:t>
            </a:r>
            <a:r>
              <a:rPr sz="2000" spc="-10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a  a =</a:t>
            </a:r>
            <a:r>
              <a:rPr sz="2000" spc="-3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10</a:t>
            </a:r>
            <a:endParaRPr sz="2000">
              <a:latin typeface="Carlito"/>
              <a:cs typeface="Carlito"/>
            </a:endParaRPr>
          </a:p>
          <a:p>
            <a:pPr marL="241300" marR="6931025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x,y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spc="-50" dirty="0">
                <a:solidFill>
                  <a:srgbClr val="00AFEF"/>
                </a:solidFill>
                <a:latin typeface="Carlito"/>
                <a:cs typeface="Carlito"/>
              </a:rPr>
              <a:t>y,x 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b =</a:t>
            </a:r>
            <a:r>
              <a:rPr sz="2000" spc="-5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20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b =</a:t>
            </a:r>
            <a:r>
              <a:rPr sz="2000" spc="-10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30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c =</a:t>
            </a:r>
            <a:r>
              <a:rPr sz="2000" spc="-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30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print(a,b,x,y)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a,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b, x,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y = 1, 2,</a:t>
            </a:r>
            <a:r>
              <a:rPr sz="2000" spc="-4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3,4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fun(50, </a:t>
            </a:r>
            <a:r>
              <a:rPr sz="2000" spc="5" dirty="0">
                <a:solidFill>
                  <a:srgbClr val="00AFEF"/>
                </a:solidFill>
                <a:latin typeface="Carlito"/>
                <a:cs typeface="Carlito"/>
              </a:rPr>
              <a:t>100)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#passing value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50 and 100 in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parameter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x and y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function fun() 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print(a,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b,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x,</a:t>
            </a:r>
            <a:r>
              <a:rPr sz="2000" spc="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y)</a:t>
            </a:r>
            <a:endParaRPr sz="2000">
              <a:latin typeface="Carlito"/>
              <a:cs typeface="Carlito"/>
            </a:endParaRPr>
          </a:p>
          <a:p>
            <a:pPr marL="12700" marR="663067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OUTPUT </a:t>
            </a:r>
            <a:r>
              <a:rPr sz="2000" dirty="0">
                <a:latin typeface="Carlito"/>
                <a:cs typeface="Carlito"/>
              </a:rPr>
              <a:t>:- 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10 30 100</a:t>
            </a:r>
            <a:r>
              <a:rPr sz="2000" spc="-1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50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10 2 3</a:t>
            </a:r>
            <a:r>
              <a:rPr sz="2000" spc="-3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4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869" y="895350"/>
            <a:ext cx="799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4010" algn="l"/>
              </a:tabLst>
            </a:pPr>
            <a:r>
              <a:rPr sz="3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600" u="heavy" spc="-45" dirty="0">
                <a:uFill>
                  <a:solidFill>
                    <a:srgbClr val="000000"/>
                  </a:solidFill>
                </a:uFill>
              </a:rPr>
              <a:t>Variable’s </a:t>
            </a:r>
            <a:r>
              <a:rPr sz="3600" u="heavy" spc="-10" dirty="0">
                <a:uFill>
                  <a:solidFill>
                    <a:srgbClr val="000000"/>
                  </a:solidFill>
                </a:uFill>
              </a:rPr>
              <a:t>Scope </a:t>
            </a:r>
            <a:r>
              <a:rPr sz="3600" u="heavy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3600" u="heavy" spc="-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</a:rPr>
              <a:t>function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337" y="1478991"/>
            <a:ext cx="471297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Global variables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nested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  <a:p>
            <a:pPr marL="285115" marR="3385185" indent="-27305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def</a:t>
            </a:r>
            <a:r>
              <a:rPr sz="2400" spc="-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fun1(): 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x =</a:t>
            </a:r>
            <a:r>
              <a:rPr sz="2400" spc="-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100</a:t>
            </a:r>
            <a:endParaRPr sz="2400">
              <a:latin typeface="Carlito"/>
              <a:cs typeface="Carlito"/>
            </a:endParaRPr>
          </a:p>
          <a:p>
            <a:pPr marL="558165" marR="3112770" indent="-273685" algn="just">
              <a:lnSpc>
                <a:spcPct val="100000"/>
              </a:lnSpc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def</a:t>
            </a:r>
            <a:r>
              <a:rPr sz="2400" spc="-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fun2():  global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x  x =</a:t>
            </a:r>
            <a:r>
              <a:rPr sz="2400" spc="-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200</a:t>
            </a:r>
            <a:endParaRPr sz="2400">
              <a:latin typeface="Carlito"/>
              <a:cs typeface="Carlito"/>
            </a:endParaRPr>
          </a:p>
          <a:p>
            <a:pPr marL="285115" marR="5080" algn="just">
              <a:lnSpc>
                <a:spcPct val="100000"/>
              </a:lnSpc>
            </a:pP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print("Before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calling fun2: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" +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str(x))  print("Calling fun2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now:")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133" y="4405706"/>
            <a:ext cx="4249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fun2()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print("After calling fun2: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" +</a:t>
            </a:r>
            <a:r>
              <a:rPr sz="2400" spc="-10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str(x))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337" y="5503570"/>
            <a:ext cx="3251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fun1()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print("x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 main: " +</a:t>
            </a:r>
            <a:r>
              <a:rPr sz="2400" spc="-1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str(x))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1554" y="2364485"/>
            <a:ext cx="3121025" cy="3677285"/>
          </a:xfrm>
          <a:custGeom>
            <a:avLst/>
            <a:gdLst/>
            <a:ahLst/>
            <a:cxnLst/>
            <a:rect l="l" t="t" r="r" b="b"/>
            <a:pathLst>
              <a:path w="3121025" h="3677285">
                <a:moveTo>
                  <a:pt x="1806562" y="3676700"/>
                </a:moveTo>
                <a:lnTo>
                  <a:pt x="1805432" y="3616083"/>
                </a:lnTo>
                <a:lnTo>
                  <a:pt x="1801863" y="3555352"/>
                </a:lnTo>
                <a:lnTo>
                  <a:pt x="1796034" y="3495065"/>
                </a:lnTo>
                <a:lnTo>
                  <a:pt x="1788033" y="3435019"/>
                </a:lnTo>
                <a:lnTo>
                  <a:pt x="1777987" y="3375456"/>
                </a:lnTo>
                <a:lnTo>
                  <a:pt x="1765808" y="3316465"/>
                </a:lnTo>
                <a:lnTo>
                  <a:pt x="1751825" y="3258248"/>
                </a:lnTo>
                <a:lnTo>
                  <a:pt x="1735836" y="3200781"/>
                </a:lnTo>
                <a:lnTo>
                  <a:pt x="1717929" y="3144266"/>
                </a:lnTo>
                <a:lnTo>
                  <a:pt x="1698498" y="3088894"/>
                </a:lnTo>
                <a:lnTo>
                  <a:pt x="1677289" y="3034665"/>
                </a:lnTo>
                <a:lnTo>
                  <a:pt x="1654556" y="2981706"/>
                </a:lnTo>
                <a:lnTo>
                  <a:pt x="1630299" y="2930271"/>
                </a:lnTo>
                <a:lnTo>
                  <a:pt x="1604518" y="2880360"/>
                </a:lnTo>
                <a:lnTo>
                  <a:pt x="1577467" y="2831973"/>
                </a:lnTo>
                <a:lnTo>
                  <a:pt x="1549146" y="2785364"/>
                </a:lnTo>
                <a:lnTo>
                  <a:pt x="1519555" y="2740787"/>
                </a:lnTo>
                <a:lnTo>
                  <a:pt x="1488821" y="2698115"/>
                </a:lnTo>
                <a:lnTo>
                  <a:pt x="1457071" y="2657602"/>
                </a:lnTo>
                <a:lnTo>
                  <a:pt x="1424178" y="2619248"/>
                </a:lnTo>
                <a:lnTo>
                  <a:pt x="1390523" y="2583434"/>
                </a:lnTo>
                <a:lnTo>
                  <a:pt x="1355979" y="2550033"/>
                </a:lnTo>
                <a:lnTo>
                  <a:pt x="1320673" y="2519172"/>
                </a:lnTo>
                <a:lnTo>
                  <a:pt x="1284478" y="2491105"/>
                </a:lnTo>
                <a:lnTo>
                  <a:pt x="1247775" y="2465832"/>
                </a:lnTo>
                <a:lnTo>
                  <a:pt x="1210691" y="2443480"/>
                </a:lnTo>
                <a:lnTo>
                  <a:pt x="1172845" y="2424176"/>
                </a:lnTo>
                <a:lnTo>
                  <a:pt x="1134618" y="2408174"/>
                </a:lnTo>
                <a:lnTo>
                  <a:pt x="1096137" y="2395474"/>
                </a:lnTo>
                <a:lnTo>
                  <a:pt x="1057275" y="2386330"/>
                </a:lnTo>
                <a:lnTo>
                  <a:pt x="1018413" y="2380615"/>
                </a:lnTo>
                <a:lnTo>
                  <a:pt x="960374" y="2378329"/>
                </a:lnTo>
                <a:lnTo>
                  <a:pt x="941451" y="2376932"/>
                </a:lnTo>
                <a:lnTo>
                  <a:pt x="903732" y="2371471"/>
                </a:lnTo>
                <a:lnTo>
                  <a:pt x="866013" y="2362581"/>
                </a:lnTo>
                <a:lnTo>
                  <a:pt x="828548" y="2350135"/>
                </a:lnTo>
                <a:lnTo>
                  <a:pt x="791337" y="2334514"/>
                </a:lnTo>
                <a:lnTo>
                  <a:pt x="754380" y="2315718"/>
                </a:lnTo>
                <a:lnTo>
                  <a:pt x="717931" y="2293874"/>
                </a:lnTo>
                <a:lnTo>
                  <a:pt x="681863" y="2268982"/>
                </a:lnTo>
                <a:lnTo>
                  <a:pt x="646430" y="2241296"/>
                </a:lnTo>
                <a:lnTo>
                  <a:pt x="611505" y="2210943"/>
                </a:lnTo>
                <a:lnTo>
                  <a:pt x="577469" y="2177923"/>
                </a:lnTo>
                <a:lnTo>
                  <a:pt x="544195" y="2142490"/>
                </a:lnTo>
                <a:lnTo>
                  <a:pt x="511810" y="2104644"/>
                </a:lnTo>
                <a:lnTo>
                  <a:pt x="480314" y="2064385"/>
                </a:lnTo>
                <a:lnTo>
                  <a:pt x="449834" y="2022221"/>
                </a:lnTo>
                <a:lnTo>
                  <a:pt x="420497" y="1978025"/>
                </a:lnTo>
                <a:lnTo>
                  <a:pt x="392430" y="1931924"/>
                </a:lnTo>
                <a:lnTo>
                  <a:pt x="365506" y="1884045"/>
                </a:lnTo>
                <a:lnTo>
                  <a:pt x="339979" y="1834388"/>
                </a:lnTo>
                <a:lnTo>
                  <a:pt x="315976" y="1783334"/>
                </a:lnTo>
                <a:lnTo>
                  <a:pt x="293370" y="1730756"/>
                </a:lnTo>
                <a:lnTo>
                  <a:pt x="272415" y="1676908"/>
                </a:lnTo>
                <a:lnTo>
                  <a:pt x="252984" y="1621917"/>
                </a:lnTo>
                <a:lnTo>
                  <a:pt x="235331" y="1565910"/>
                </a:lnTo>
                <a:lnTo>
                  <a:pt x="219456" y="1508887"/>
                </a:lnTo>
                <a:lnTo>
                  <a:pt x="205486" y="1450975"/>
                </a:lnTo>
                <a:lnTo>
                  <a:pt x="193421" y="1392428"/>
                </a:lnTo>
                <a:lnTo>
                  <a:pt x="183388" y="1333246"/>
                </a:lnTo>
                <a:lnTo>
                  <a:pt x="175514" y="1273683"/>
                </a:lnTo>
                <a:lnTo>
                  <a:pt x="169799" y="1213866"/>
                </a:lnTo>
                <a:lnTo>
                  <a:pt x="167093" y="1169504"/>
                </a:lnTo>
                <a:lnTo>
                  <a:pt x="198755" y="1168654"/>
                </a:lnTo>
                <a:lnTo>
                  <a:pt x="192379" y="1156716"/>
                </a:lnTo>
                <a:lnTo>
                  <a:pt x="158623" y="1093470"/>
                </a:lnTo>
                <a:lnTo>
                  <a:pt x="122542" y="1170686"/>
                </a:lnTo>
                <a:lnTo>
                  <a:pt x="154381" y="1169847"/>
                </a:lnTo>
                <a:lnTo>
                  <a:pt x="154940" y="1184656"/>
                </a:lnTo>
                <a:lnTo>
                  <a:pt x="162941" y="1275334"/>
                </a:lnTo>
                <a:lnTo>
                  <a:pt x="170815" y="1335405"/>
                </a:lnTo>
                <a:lnTo>
                  <a:pt x="180975" y="1394968"/>
                </a:lnTo>
                <a:lnTo>
                  <a:pt x="193167" y="1453896"/>
                </a:lnTo>
                <a:lnTo>
                  <a:pt x="207264" y="1512316"/>
                </a:lnTo>
                <a:lnTo>
                  <a:pt x="223139" y="1569720"/>
                </a:lnTo>
                <a:lnTo>
                  <a:pt x="240919" y="1626108"/>
                </a:lnTo>
                <a:lnTo>
                  <a:pt x="260604" y="1681607"/>
                </a:lnTo>
                <a:lnTo>
                  <a:pt x="281686" y="1735709"/>
                </a:lnTo>
                <a:lnTo>
                  <a:pt x="304419" y="1788795"/>
                </a:lnTo>
                <a:lnTo>
                  <a:pt x="328803" y="1840230"/>
                </a:lnTo>
                <a:lnTo>
                  <a:pt x="354457" y="1890141"/>
                </a:lnTo>
                <a:lnTo>
                  <a:pt x="381508" y="1938528"/>
                </a:lnTo>
                <a:lnTo>
                  <a:pt x="409956" y="1985010"/>
                </a:lnTo>
                <a:lnTo>
                  <a:pt x="439547" y="2029714"/>
                </a:lnTo>
                <a:lnTo>
                  <a:pt x="470281" y="2072259"/>
                </a:lnTo>
                <a:lnTo>
                  <a:pt x="502031" y="2112772"/>
                </a:lnTo>
                <a:lnTo>
                  <a:pt x="534797" y="2150999"/>
                </a:lnTo>
                <a:lnTo>
                  <a:pt x="568452" y="2186940"/>
                </a:lnTo>
                <a:lnTo>
                  <a:pt x="602996" y="2220468"/>
                </a:lnTo>
                <a:lnTo>
                  <a:pt x="638429" y="2251202"/>
                </a:lnTo>
                <a:lnTo>
                  <a:pt x="674497" y="2279396"/>
                </a:lnTo>
                <a:lnTo>
                  <a:pt x="711200" y="2304669"/>
                </a:lnTo>
                <a:lnTo>
                  <a:pt x="748411" y="2326894"/>
                </a:lnTo>
                <a:lnTo>
                  <a:pt x="786130" y="2346071"/>
                </a:lnTo>
                <a:lnTo>
                  <a:pt x="824357" y="2362073"/>
                </a:lnTo>
                <a:lnTo>
                  <a:pt x="862838" y="2374773"/>
                </a:lnTo>
                <a:lnTo>
                  <a:pt x="901573" y="2384044"/>
                </a:lnTo>
                <a:lnTo>
                  <a:pt x="940562" y="2389632"/>
                </a:lnTo>
                <a:lnTo>
                  <a:pt x="997966" y="2391918"/>
                </a:lnTo>
                <a:lnTo>
                  <a:pt x="1016889" y="2393188"/>
                </a:lnTo>
                <a:lnTo>
                  <a:pt x="1054735" y="2398649"/>
                </a:lnTo>
                <a:lnTo>
                  <a:pt x="1092454" y="2407666"/>
                </a:lnTo>
                <a:lnTo>
                  <a:pt x="1129919" y="2419985"/>
                </a:lnTo>
                <a:lnTo>
                  <a:pt x="1167384" y="2435606"/>
                </a:lnTo>
                <a:lnTo>
                  <a:pt x="1204341" y="2454529"/>
                </a:lnTo>
                <a:lnTo>
                  <a:pt x="1240790" y="2476373"/>
                </a:lnTo>
                <a:lnTo>
                  <a:pt x="1276858" y="2501138"/>
                </a:lnTo>
                <a:lnTo>
                  <a:pt x="1312418" y="2528824"/>
                </a:lnTo>
                <a:lnTo>
                  <a:pt x="1347216" y="2559177"/>
                </a:lnTo>
                <a:lnTo>
                  <a:pt x="1381379" y="2592197"/>
                </a:lnTo>
                <a:lnTo>
                  <a:pt x="1414653" y="2627630"/>
                </a:lnTo>
                <a:lnTo>
                  <a:pt x="1447038" y="2665476"/>
                </a:lnTo>
                <a:lnTo>
                  <a:pt x="1478534" y="2705608"/>
                </a:lnTo>
                <a:lnTo>
                  <a:pt x="1509014" y="2747899"/>
                </a:lnTo>
                <a:lnTo>
                  <a:pt x="1538224" y="2792095"/>
                </a:lnTo>
                <a:lnTo>
                  <a:pt x="1566418" y="2838196"/>
                </a:lnTo>
                <a:lnTo>
                  <a:pt x="1593342" y="2886075"/>
                </a:lnTo>
                <a:lnTo>
                  <a:pt x="1618869" y="2935605"/>
                </a:lnTo>
                <a:lnTo>
                  <a:pt x="1642872" y="2986786"/>
                </a:lnTo>
                <a:lnTo>
                  <a:pt x="1665478" y="3039237"/>
                </a:lnTo>
                <a:lnTo>
                  <a:pt x="1686433" y="3093212"/>
                </a:lnTo>
                <a:lnTo>
                  <a:pt x="1705864" y="3148076"/>
                </a:lnTo>
                <a:lnTo>
                  <a:pt x="1723644" y="3204210"/>
                </a:lnTo>
                <a:lnTo>
                  <a:pt x="1739392" y="3261233"/>
                </a:lnTo>
                <a:lnTo>
                  <a:pt x="1753349" y="3319030"/>
                </a:lnTo>
                <a:lnTo>
                  <a:pt x="1765414" y="3377577"/>
                </a:lnTo>
                <a:lnTo>
                  <a:pt x="1775460" y="3436696"/>
                </a:lnTo>
                <a:lnTo>
                  <a:pt x="1783334" y="3496284"/>
                </a:lnTo>
                <a:lnTo>
                  <a:pt x="1789163" y="3556203"/>
                </a:lnTo>
                <a:lnTo>
                  <a:pt x="1792732" y="3616439"/>
                </a:lnTo>
                <a:lnTo>
                  <a:pt x="1793862" y="3676802"/>
                </a:lnTo>
                <a:lnTo>
                  <a:pt x="1806562" y="3676700"/>
                </a:lnTo>
                <a:close/>
              </a:path>
              <a:path w="3121025" h="3677285">
                <a:moveTo>
                  <a:pt x="2840228" y="2537460"/>
                </a:moveTo>
                <a:lnTo>
                  <a:pt x="2773807" y="2535809"/>
                </a:lnTo>
                <a:lnTo>
                  <a:pt x="2707767" y="2530602"/>
                </a:lnTo>
                <a:lnTo>
                  <a:pt x="2641981" y="2522093"/>
                </a:lnTo>
                <a:lnTo>
                  <a:pt x="2576449" y="2510409"/>
                </a:lnTo>
                <a:lnTo>
                  <a:pt x="2511425" y="2495804"/>
                </a:lnTo>
                <a:lnTo>
                  <a:pt x="2447163" y="2478024"/>
                </a:lnTo>
                <a:lnTo>
                  <a:pt x="2383663" y="2457450"/>
                </a:lnTo>
                <a:lnTo>
                  <a:pt x="2321052" y="2434209"/>
                </a:lnTo>
                <a:lnTo>
                  <a:pt x="2259457" y="2408174"/>
                </a:lnTo>
                <a:lnTo>
                  <a:pt x="2199005" y="2379726"/>
                </a:lnTo>
                <a:lnTo>
                  <a:pt x="2139823" y="2348738"/>
                </a:lnTo>
                <a:lnTo>
                  <a:pt x="2082165" y="2315464"/>
                </a:lnTo>
                <a:lnTo>
                  <a:pt x="2025777" y="2280031"/>
                </a:lnTo>
                <a:lnTo>
                  <a:pt x="1971294" y="2242439"/>
                </a:lnTo>
                <a:lnTo>
                  <a:pt x="1918716" y="2202942"/>
                </a:lnTo>
                <a:lnTo>
                  <a:pt x="1867916" y="2161540"/>
                </a:lnTo>
                <a:lnTo>
                  <a:pt x="1819275" y="2118487"/>
                </a:lnTo>
                <a:lnTo>
                  <a:pt x="1772793" y="2073783"/>
                </a:lnTo>
                <a:lnTo>
                  <a:pt x="1728724" y="2027301"/>
                </a:lnTo>
                <a:lnTo>
                  <a:pt x="1687068" y="1979676"/>
                </a:lnTo>
                <a:lnTo>
                  <a:pt x="1648079" y="1930527"/>
                </a:lnTo>
                <a:lnTo>
                  <a:pt x="1611757" y="1880235"/>
                </a:lnTo>
                <a:lnTo>
                  <a:pt x="1578229" y="1828927"/>
                </a:lnTo>
                <a:lnTo>
                  <a:pt x="1547622" y="1776603"/>
                </a:lnTo>
                <a:lnTo>
                  <a:pt x="1520317" y="1723390"/>
                </a:lnTo>
                <a:lnTo>
                  <a:pt x="1496187" y="1669415"/>
                </a:lnTo>
                <a:lnTo>
                  <a:pt x="1475486" y="1614932"/>
                </a:lnTo>
                <a:lnTo>
                  <a:pt x="1458087" y="1559687"/>
                </a:lnTo>
                <a:lnTo>
                  <a:pt x="1444371" y="1504188"/>
                </a:lnTo>
                <a:lnTo>
                  <a:pt x="1434465" y="1448308"/>
                </a:lnTo>
                <a:lnTo>
                  <a:pt x="1428496" y="1392301"/>
                </a:lnTo>
                <a:lnTo>
                  <a:pt x="1426464" y="1336167"/>
                </a:lnTo>
                <a:lnTo>
                  <a:pt x="1426083" y="1307973"/>
                </a:lnTo>
                <a:lnTo>
                  <a:pt x="1424432" y="1279398"/>
                </a:lnTo>
                <a:lnTo>
                  <a:pt x="1418336" y="1222502"/>
                </a:lnTo>
                <a:lnTo>
                  <a:pt x="1408430" y="1165872"/>
                </a:lnTo>
                <a:lnTo>
                  <a:pt x="1394460" y="1109472"/>
                </a:lnTo>
                <a:lnTo>
                  <a:pt x="1376934" y="1053592"/>
                </a:lnTo>
                <a:lnTo>
                  <a:pt x="1355979" y="998347"/>
                </a:lnTo>
                <a:lnTo>
                  <a:pt x="1331468" y="943737"/>
                </a:lnTo>
                <a:lnTo>
                  <a:pt x="1303782" y="890016"/>
                </a:lnTo>
                <a:lnTo>
                  <a:pt x="1273048" y="837057"/>
                </a:lnTo>
                <a:lnTo>
                  <a:pt x="1239266" y="785241"/>
                </a:lnTo>
                <a:lnTo>
                  <a:pt x="1202436" y="734441"/>
                </a:lnTo>
                <a:lnTo>
                  <a:pt x="1163066" y="684911"/>
                </a:lnTo>
                <a:lnTo>
                  <a:pt x="1121029" y="636651"/>
                </a:lnTo>
                <a:lnTo>
                  <a:pt x="1076579" y="590042"/>
                </a:lnTo>
                <a:lnTo>
                  <a:pt x="1029716" y="544830"/>
                </a:lnTo>
                <a:lnTo>
                  <a:pt x="980694" y="501396"/>
                </a:lnTo>
                <a:lnTo>
                  <a:pt x="929513" y="459613"/>
                </a:lnTo>
                <a:lnTo>
                  <a:pt x="876427" y="419862"/>
                </a:lnTo>
                <a:lnTo>
                  <a:pt x="821436" y="382016"/>
                </a:lnTo>
                <a:lnTo>
                  <a:pt x="764921" y="346202"/>
                </a:lnTo>
                <a:lnTo>
                  <a:pt x="706628" y="312674"/>
                </a:lnTo>
                <a:lnTo>
                  <a:pt x="647065" y="281559"/>
                </a:lnTo>
                <a:lnTo>
                  <a:pt x="585978" y="252730"/>
                </a:lnTo>
                <a:lnTo>
                  <a:pt x="524002" y="226568"/>
                </a:lnTo>
                <a:lnTo>
                  <a:pt x="460756" y="202946"/>
                </a:lnTo>
                <a:lnTo>
                  <a:pt x="396621" y="182245"/>
                </a:lnTo>
                <a:lnTo>
                  <a:pt x="331851" y="164338"/>
                </a:lnTo>
                <a:lnTo>
                  <a:pt x="266192" y="149479"/>
                </a:lnTo>
                <a:lnTo>
                  <a:pt x="200152" y="137795"/>
                </a:lnTo>
                <a:lnTo>
                  <a:pt x="133731" y="129159"/>
                </a:lnTo>
                <a:lnTo>
                  <a:pt x="76327" y="124866"/>
                </a:lnTo>
                <a:lnTo>
                  <a:pt x="76339" y="124206"/>
                </a:lnTo>
                <a:lnTo>
                  <a:pt x="77343" y="92837"/>
                </a:lnTo>
                <a:lnTo>
                  <a:pt x="0" y="128524"/>
                </a:lnTo>
                <a:lnTo>
                  <a:pt x="74930" y="169037"/>
                </a:lnTo>
                <a:lnTo>
                  <a:pt x="75920" y="137591"/>
                </a:lnTo>
                <a:lnTo>
                  <a:pt x="99187" y="138811"/>
                </a:lnTo>
                <a:lnTo>
                  <a:pt x="165227" y="145669"/>
                </a:lnTo>
                <a:lnTo>
                  <a:pt x="230886" y="155702"/>
                </a:lnTo>
                <a:lnTo>
                  <a:pt x="296164" y="168910"/>
                </a:lnTo>
                <a:lnTo>
                  <a:pt x="360807" y="185166"/>
                </a:lnTo>
                <a:lnTo>
                  <a:pt x="424815" y="204343"/>
                </a:lnTo>
                <a:lnTo>
                  <a:pt x="487934" y="226314"/>
                </a:lnTo>
                <a:lnTo>
                  <a:pt x="550037" y="250952"/>
                </a:lnTo>
                <a:lnTo>
                  <a:pt x="611124" y="278257"/>
                </a:lnTo>
                <a:lnTo>
                  <a:pt x="670941" y="307975"/>
                </a:lnTo>
                <a:lnTo>
                  <a:pt x="729488" y="340106"/>
                </a:lnTo>
                <a:lnTo>
                  <a:pt x="814324" y="392430"/>
                </a:lnTo>
                <a:lnTo>
                  <a:pt x="868807" y="430022"/>
                </a:lnTo>
                <a:lnTo>
                  <a:pt x="921512" y="469392"/>
                </a:lnTo>
                <a:lnTo>
                  <a:pt x="972312" y="510921"/>
                </a:lnTo>
                <a:lnTo>
                  <a:pt x="1020953" y="553974"/>
                </a:lnTo>
                <a:lnTo>
                  <a:pt x="1067435" y="598932"/>
                </a:lnTo>
                <a:lnTo>
                  <a:pt x="1111504" y="645160"/>
                </a:lnTo>
                <a:lnTo>
                  <a:pt x="1153160" y="692912"/>
                </a:lnTo>
                <a:lnTo>
                  <a:pt x="1192276" y="741934"/>
                </a:lnTo>
                <a:lnTo>
                  <a:pt x="1228598" y="792353"/>
                </a:lnTo>
                <a:lnTo>
                  <a:pt x="1262126" y="843534"/>
                </a:lnTo>
                <a:lnTo>
                  <a:pt x="1292606" y="895985"/>
                </a:lnTo>
                <a:lnTo>
                  <a:pt x="1320038" y="949071"/>
                </a:lnTo>
                <a:lnTo>
                  <a:pt x="1344168" y="1003046"/>
                </a:lnTo>
                <a:lnTo>
                  <a:pt x="1364869" y="1057656"/>
                </a:lnTo>
                <a:lnTo>
                  <a:pt x="1382141" y="1112647"/>
                </a:lnTo>
                <a:lnTo>
                  <a:pt x="1395857" y="1168158"/>
                </a:lnTo>
                <a:lnTo>
                  <a:pt x="1405763" y="1224153"/>
                </a:lnTo>
                <a:lnTo>
                  <a:pt x="1411859" y="1280160"/>
                </a:lnTo>
                <a:lnTo>
                  <a:pt x="1413764" y="1336421"/>
                </a:lnTo>
                <a:lnTo>
                  <a:pt x="1414272" y="1364869"/>
                </a:lnTo>
                <a:lnTo>
                  <a:pt x="1418463" y="1421892"/>
                </a:lnTo>
                <a:lnTo>
                  <a:pt x="1426591" y="1478661"/>
                </a:lnTo>
                <a:lnTo>
                  <a:pt x="1438529" y="1535176"/>
                </a:lnTo>
                <a:lnTo>
                  <a:pt x="1454277" y="1591310"/>
                </a:lnTo>
                <a:lnTo>
                  <a:pt x="1473581" y="1646936"/>
                </a:lnTo>
                <a:lnTo>
                  <a:pt x="1496314" y="1701800"/>
                </a:lnTo>
                <a:lnTo>
                  <a:pt x="1522476" y="1756029"/>
                </a:lnTo>
                <a:lnTo>
                  <a:pt x="1551686" y="1809369"/>
                </a:lnTo>
                <a:lnTo>
                  <a:pt x="1584071" y="1861820"/>
                </a:lnTo>
                <a:lnTo>
                  <a:pt x="1619377" y="1913001"/>
                </a:lnTo>
                <a:lnTo>
                  <a:pt x="1657350" y="1963166"/>
                </a:lnTo>
                <a:lnTo>
                  <a:pt x="1698117" y="2012061"/>
                </a:lnTo>
                <a:lnTo>
                  <a:pt x="1741424" y="2059559"/>
                </a:lnTo>
                <a:lnTo>
                  <a:pt x="1787017" y="2105533"/>
                </a:lnTo>
                <a:lnTo>
                  <a:pt x="1859915" y="2171319"/>
                </a:lnTo>
                <a:lnTo>
                  <a:pt x="1911096" y="2213229"/>
                </a:lnTo>
                <a:lnTo>
                  <a:pt x="1964182" y="2252980"/>
                </a:lnTo>
                <a:lnTo>
                  <a:pt x="2019046" y="2290826"/>
                </a:lnTo>
                <a:lnTo>
                  <a:pt x="2075688" y="2326386"/>
                </a:lnTo>
                <a:lnTo>
                  <a:pt x="2133854" y="2360041"/>
                </a:lnTo>
                <a:lnTo>
                  <a:pt x="2193417" y="2391156"/>
                </a:lnTo>
                <a:lnTo>
                  <a:pt x="2254377" y="2419858"/>
                </a:lnTo>
                <a:lnTo>
                  <a:pt x="2316480" y="2446020"/>
                </a:lnTo>
                <a:lnTo>
                  <a:pt x="2379599" y="2469515"/>
                </a:lnTo>
                <a:lnTo>
                  <a:pt x="2443607" y="2490216"/>
                </a:lnTo>
                <a:lnTo>
                  <a:pt x="2508504" y="2508123"/>
                </a:lnTo>
                <a:lnTo>
                  <a:pt x="2574036" y="2522982"/>
                </a:lnTo>
                <a:lnTo>
                  <a:pt x="2640203" y="2534666"/>
                </a:lnTo>
                <a:lnTo>
                  <a:pt x="2706624" y="2543175"/>
                </a:lnTo>
                <a:lnTo>
                  <a:pt x="2773299" y="2548509"/>
                </a:lnTo>
                <a:lnTo>
                  <a:pt x="2840101" y="2550160"/>
                </a:lnTo>
                <a:lnTo>
                  <a:pt x="2840228" y="2537460"/>
                </a:lnTo>
                <a:close/>
              </a:path>
              <a:path w="3121025" h="3677285">
                <a:moveTo>
                  <a:pt x="3120771" y="1423797"/>
                </a:moveTo>
                <a:lnTo>
                  <a:pt x="3048000" y="1422654"/>
                </a:lnTo>
                <a:lnTo>
                  <a:pt x="2975737" y="1419733"/>
                </a:lnTo>
                <a:lnTo>
                  <a:pt x="2903728" y="1414907"/>
                </a:lnTo>
                <a:lnTo>
                  <a:pt x="2832100" y="1408176"/>
                </a:lnTo>
                <a:lnTo>
                  <a:pt x="2760980" y="1399540"/>
                </a:lnTo>
                <a:lnTo>
                  <a:pt x="2690622" y="1389380"/>
                </a:lnTo>
                <a:lnTo>
                  <a:pt x="2621153" y="1377569"/>
                </a:lnTo>
                <a:lnTo>
                  <a:pt x="2552700" y="1363980"/>
                </a:lnTo>
                <a:lnTo>
                  <a:pt x="2485263" y="1348994"/>
                </a:lnTo>
                <a:lnTo>
                  <a:pt x="2419096" y="1332611"/>
                </a:lnTo>
                <a:lnTo>
                  <a:pt x="2354453" y="1314704"/>
                </a:lnTo>
                <a:lnTo>
                  <a:pt x="2291334" y="1295527"/>
                </a:lnTo>
                <a:lnTo>
                  <a:pt x="2229866" y="1274953"/>
                </a:lnTo>
                <a:lnTo>
                  <a:pt x="2170303" y="1253363"/>
                </a:lnTo>
                <a:lnTo>
                  <a:pt x="2112772" y="1230503"/>
                </a:lnTo>
                <a:lnTo>
                  <a:pt x="2057273" y="1206627"/>
                </a:lnTo>
                <a:lnTo>
                  <a:pt x="2004187" y="1181747"/>
                </a:lnTo>
                <a:lnTo>
                  <a:pt x="1953514" y="1155954"/>
                </a:lnTo>
                <a:lnTo>
                  <a:pt x="1905381" y="1129157"/>
                </a:lnTo>
                <a:lnTo>
                  <a:pt x="1859788" y="1101725"/>
                </a:lnTo>
                <a:lnTo>
                  <a:pt x="1817243" y="1073404"/>
                </a:lnTo>
                <a:lnTo>
                  <a:pt x="1777619" y="1044448"/>
                </a:lnTo>
                <a:lnTo>
                  <a:pt x="1741043" y="1014857"/>
                </a:lnTo>
                <a:lnTo>
                  <a:pt x="1707896" y="984758"/>
                </a:lnTo>
                <a:lnTo>
                  <a:pt x="1678178" y="954278"/>
                </a:lnTo>
                <a:lnTo>
                  <a:pt x="1652016" y="923290"/>
                </a:lnTo>
                <a:lnTo>
                  <a:pt x="1629410" y="892048"/>
                </a:lnTo>
                <a:lnTo>
                  <a:pt x="1602867" y="844677"/>
                </a:lnTo>
                <a:lnTo>
                  <a:pt x="1585341" y="797052"/>
                </a:lnTo>
                <a:lnTo>
                  <a:pt x="1577086" y="749300"/>
                </a:lnTo>
                <a:lnTo>
                  <a:pt x="1576070" y="717296"/>
                </a:lnTo>
                <a:lnTo>
                  <a:pt x="1574419" y="700405"/>
                </a:lnTo>
                <a:lnTo>
                  <a:pt x="1562608" y="650367"/>
                </a:lnTo>
                <a:lnTo>
                  <a:pt x="1541145" y="600964"/>
                </a:lnTo>
                <a:lnTo>
                  <a:pt x="1510792" y="552323"/>
                </a:lnTo>
                <a:lnTo>
                  <a:pt x="1485900" y="520446"/>
                </a:lnTo>
                <a:lnTo>
                  <a:pt x="1457198" y="489077"/>
                </a:lnTo>
                <a:lnTo>
                  <a:pt x="1425194" y="458216"/>
                </a:lnTo>
                <a:lnTo>
                  <a:pt x="1389761" y="427863"/>
                </a:lnTo>
                <a:lnTo>
                  <a:pt x="1351153" y="398272"/>
                </a:lnTo>
                <a:lnTo>
                  <a:pt x="1309497" y="369316"/>
                </a:lnTo>
                <a:lnTo>
                  <a:pt x="1264920" y="340995"/>
                </a:lnTo>
                <a:lnTo>
                  <a:pt x="1217803" y="313690"/>
                </a:lnTo>
                <a:lnTo>
                  <a:pt x="1167892" y="287147"/>
                </a:lnTo>
                <a:lnTo>
                  <a:pt x="1115568" y="261493"/>
                </a:lnTo>
                <a:lnTo>
                  <a:pt x="1032637" y="225171"/>
                </a:lnTo>
                <a:lnTo>
                  <a:pt x="974852" y="202184"/>
                </a:lnTo>
                <a:lnTo>
                  <a:pt x="914908" y="180340"/>
                </a:lnTo>
                <a:lnTo>
                  <a:pt x="853186" y="159766"/>
                </a:lnTo>
                <a:lnTo>
                  <a:pt x="789686" y="140462"/>
                </a:lnTo>
                <a:lnTo>
                  <a:pt x="724662" y="122428"/>
                </a:lnTo>
                <a:lnTo>
                  <a:pt x="658241" y="105918"/>
                </a:lnTo>
                <a:lnTo>
                  <a:pt x="590423" y="90805"/>
                </a:lnTo>
                <a:lnTo>
                  <a:pt x="521589" y="77343"/>
                </a:lnTo>
                <a:lnTo>
                  <a:pt x="451739" y="65278"/>
                </a:lnTo>
                <a:lnTo>
                  <a:pt x="381127" y="55118"/>
                </a:lnTo>
                <a:lnTo>
                  <a:pt x="309753" y="46482"/>
                </a:lnTo>
                <a:lnTo>
                  <a:pt x="237744" y="39624"/>
                </a:lnTo>
                <a:lnTo>
                  <a:pt x="165227" y="34671"/>
                </a:lnTo>
                <a:lnTo>
                  <a:pt x="95846" y="32092"/>
                </a:lnTo>
                <a:lnTo>
                  <a:pt x="95859" y="31623"/>
                </a:lnTo>
                <a:lnTo>
                  <a:pt x="96393" y="0"/>
                </a:lnTo>
                <a:lnTo>
                  <a:pt x="19558" y="36957"/>
                </a:lnTo>
                <a:lnTo>
                  <a:pt x="95123" y="76200"/>
                </a:lnTo>
                <a:lnTo>
                  <a:pt x="95643" y="44805"/>
                </a:lnTo>
                <a:lnTo>
                  <a:pt x="164465" y="47371"/>
                </a:lnTo>
                <a:lnTo>
                  <a:pt x="236601" y="52324"/>
                </a:lnTo>
                <a:lnTo>
                  <a:pt x="308229" y="59055"/>
                </a:lnTo>
                <a:lnTo>
                  <a:pt x="379349" y="67564"/>
                </a:lnTo>
                <a:lnTo>
                  <a:pt x="449580" y="77851"/>
                </a:lnTo>
                <a:lnTo>
                  <a:pt x="519176" y="89789"/>
                </a:lnTo>
                <a:lnTo>
                  <a:pt x="587756" y="103251"/>
                </a:lnTo>
                <a:lnTo>
                  <a:pt x="655193" y="118237"/>
                </a:lnTo>
                <a:lnTo>
                  <a:pt x="721233" y="134747"/>
                </a:lnTo>
                <a:lnTo>
                  <a:pt x="785876" y="152527"/>
                </a:lnTo>
                <a:lnTo>
                  <a:pt x="849122" y="171831"/>
                </a:lnTo>
                <a:lnTo>
                  <a:pt x="910590" y="192278"/>
                </a:lnTo>
                <a:lnTo>
                  <a:pt x="970153" y="213868"/>
                </a:lnTo>
                <a:lnTo>
                  <a:pt x="1027684" y="236855"/>
                </a:lnTo>
                <a:lnTo>
                  <a:pt x="1083183" y="260604"/>
                </a:lnTo>
                <a:lnTo>
                  <a:pt x="1136269" y="285623"/>
                </a:lnTo>
                <a:lnTo>
                  <a:pt x="1187069" y="311404"/>
                </a:lnTo>
                <a:lnTo>
                  <a:pt x="1235329" y="338201"/>
                </a:lnTo>
                <a:lnTo>
                  <a:pt x="1280795" y="365633"/>
                </a:lnTo>
                <a:lnTo>
                  <a:pt x="1323340" y="393954"/>
                </a:lnTo>
                <a:lnTo>
                  <a:pt x="1362964" y="422910"/>
                </a:lnTo>
                <a:lnTo>
                  <a:pt x="1399413" y="452374"/>
                </a:lnTo>
                <a:lnTo>
                  <a:pt x="1432687" y="482600"/>
                </a:lnTo>
                <a:lnTo>
                  <a:pt x="1462405" y="512953"/>
                </a:lnTo>
                <a:lnTo>
                  <a:pt x="1488567" y="543941"/>
                </a:lnTo>
                <a:lnTo>
                  <a:pt x="1511173" y="575310"/>
                </a:lnTo>
                <a:lnTo>
                  <a:pt x="1537716" y="622427"/>
                </a:lnTo>
                <a:lnTo>
                  <a:pt x="1555369" y="670052"/>
                </a:lnTo>
                <a:lnTo>
                  <a:pt x="1563497" y="717550"/>
                </a:lnTo>
                <a:lnTo>
                  <a:pt x="1563878" y="733933"/>
                </a:lnTo>
                <a:lnTo>
                  <a:pt x="1564513" y="750697"/>
                </a:lnTo>
                <a:lnTo>
                  <a:pt x="1573149" y="800862"/>
                </a:lnTo>
                <a:lnTo>
                  <a:pt x="1591437" y="850392"/>
                </a:lnTo>
                <a:lnTo>
                  <a:pt x="1618996" y="899287"/>
                </a:lnTo>
                <a:lnTo>
                  <a:pt x="1642110" y="931291"/>
                </a:lnTo>
                <a:lnTo>
                  <a:pt x="1668907" y="962914"/>
                </a:lnTo>
                <a:lnTo>
                  <a:pt x="1699260" y="994156"/>
                </a:lnTo>
                <a:lnTo>
                  <a:pt x="1733042" y="1024636"/>
                </a:lnTo>
                <a:lnTo>
                  <a:pt x="1769999" y="1054608"/>
                </a:lnTo>
                <a:lnTo>
                  <a:pt x="1810004" y="1083818"/>
                </a:lnTo>
                <a:lnTo>
                  <a:pt x="1853184" y="1112520"/>
                </a:lnTo>
                <a:lnTo>
                  <a:pt x="1899031" y="1140206"/>
                </a:lnTo>
                <a:lnTo>
                  <a:pt x="1947672" y="1167257"/>
                </a:lnTo>
                <a:lnTo>
                  <a:pt x="1998726" y="1193165"/>
                </a:lnTo>
                <a:lnTo>
                  <a:pt x="2052320" y="1218311"/>
                </a:lnTo>
                <a:lnTo>
                  <a:pt x="2108073" y="1242314"/>
                </a:lnTo>
                <a:lnTo>
                  <a:pt x="2165985" y="1265301"/>
                </a:lnTo>
                <a:lnTo>
                  <a:pt x="2225802" y="1287018"/>
                </a:lnTo>
                <a:lnTo>
                  <a:pt x="2287651" y="1307719"/>
                </a:lnTo>
                <a:lnTo>
                  <a:pt x="2351024" y="1326896"/>
                </a:lnTo>
                <a:lnTo>
                  <a:pt x="2416048" y="1344930"/>
                </a:lnTo>
                <a:lnTo>
                  <a:pt x="2482469" y="1361440"/>
                </a:lnTo>
                <a:lnTo>
                  <a:pt x="2550160" y="1376553"/>
                </a:lnTo>
                <a:lnTo>
                  <a:pt x="2618994" y="1390015"/>
                </a:lnTo>
                <a:lnTo>
                  <a:pt x="2688844" y="1401953"/>
                </a:lnTo>
                <a:lnTo>
                  <a:pt x="2759456" y="1412240"/>
                </a:lnTo>
                <a:lnTo>
                  <a:pt x="2830830" y="1420749"/>
                </a:lnTo>
                <a:lnTo>
                  <a:pt x="2902839" y="1427607"/>
                </a:lnTo>
                <a:lnTo>
                  <a:pt x="2975229" y="1432433"/>
                </a:lnTo>
                <a:lnTo>
                  <a:pt x="3047873" y="1435354"/>
                </a:lnTo>
                <a:lnTo>
                  <a:pt x="3120517" y="1436370"/>
                </a:lnTo>
                <a:lnTo>
                  <a:pt x="3120771" y="1423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5965" y="4517516"/>
            <a:ext cx="24638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OUTPUT: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Before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calling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fun2:</a:t>
            </a:r>
            <a:r>
              <a:rPr sz="2000" spc="-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100</a:t>
            </a:r>
            <a:endParaRPr sz="2000">
              <a:latin typeface="Carlito"/>
              <a:cs typeface="Carlito"/>
            </a:endParaRPr>
          </a:p>
          <a:p>
            <a:pPr marL="12700" marR="1600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Calling fun2 now:  After calling fun2: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100  x in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main:</a:t>
            </a:r>
            <a:r>
              <a:rPr sz="2000" spc="-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200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079" y="810590"/>
            <a:ext cx="511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Variable’s </a:t>
            </a:r>
            <a:r>
              <a:rPr sz="3600" spc="-10" dirty="0"/>
              <a:t>Scope </a:t>
            </a:r>
            <a:r>
              <a:rPr sz="3600" dirty="0"/>
              <a:t>in</a:t>
            </a:r>
            <a:r>
              <a:rPr sz="3600" spc="-50" dirty="0"/>
              <a:t> </a:t>
            </a:r>
            <a:r>
              <a:rPr sz="3600" spc="-5" dirty="0"/>
              <a:t>function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5037" y="1443989"/>
            <a:ext cx="8032115" cy="18415"/>
          </a:xfrm>
          <a:custGeom>
            <a:avLst/>
            <a:gdLst/>
            <a:ahLst/>
            <a:cxnLst/>
            <a:rect l="l" t="t" r="r" b="b"/>
            <a:pathLst>
              <a:path w="8032115" h="18415">
                <a:moveTo>
                  <a:pt x="0" y="0"/>
                </a:moveTo>
                <a:lnTo>
                  <a:pt x="8031734" y="18287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468" y="1475613"/>
            <a:ext cx="7359015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215255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0000"/>
                </a:solidFill>
                <a:latin typeface="Carlito"/>
                <a:cs typeface="Carlito"/>
              </a:rPr>
              <a:t>Non </a:t>
            </a: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local</a:t>
            </a:r>
            <a:r>
              <a:rPr sz="2300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rlito"/>
                <a:cs typeface="Carlito"/>
              </a:rPr>
              <a:t>variable  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def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fun1():</a:t>
            </a:r>
            <a:endParaRPr sz="2300">
              <a:latin typeface="Carlito"/>
              <a:cs typeface="Carlito"/>
            </a:endParaRPr>
          </a:p>
          <a:p>
            <a:pPr marL="279400">
              <a:lnSpc>
                <a:spcPct val="100000"/>
              </a:lnSpc>
            </a:pP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x =</a:t>
            </a:r>
            <a:r>
              <a:rPr sz="2300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100</a:t>
            </a:r>
            <a:endParaRPr sz="2300">
              <a:latin typeface="Carlito"/>
              <a:cs typeface="Carlito"/>
            </a:endParaRPr>
          </a:p>
          <a:p>
            <a:pPr marL="279400">
              <a:lnSpc>
                <a:spcPct val="100000"/>
              </a:lnSpc>
            </a:pP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def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 fun2():</a:t>
            </a:r>
            <a:endParaRPr sz="2300">
              <a:latin typeface="Carlito"/>
              <a:cs typeface="Carlito"/>
            </a:endParaRPr>
          </a:p>
          <a:p>
            <a:pPr marL="545465">
              <a:lnSpc>
                <a:spcPct val="100000"/>
              </a:lnSpc>
            </a:pP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nonlocal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x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#change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it </a:t>
            </a:r>
            <a:r>
              <a:rPr sz="23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global or </a:t>
            </a:r>
            <a:r>
              <a:rPr sz="2300" spc="-15" dirty="0">
                <a:solidFill>
                  <a:srgbClr val="006FC0"/>
                </a:solidFill>
                <a:latin typeface="Carlito"/>
                <a:cs typeface="Carlito"/>
              </a:rPr>
              <a:t>remove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this</a:t>
            </a:r>
            <a:r>
              <a:rPr sz="2300" spc="1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declaration</a:t>
            </a:r>
            <a:endParaRPr sz="2300">
              <a:latin typeface="Carlito"/>
              <a:cs typeface="Carlito"/>
            </a:endParaRPr>
          </a:p>
          <a:p>
            <a:pPr marL="545465">
              <a:lnSpc>
                <a:spcPct val="100000"/>
              </a:lnSpc>
            </a:pP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x = 200</a:t>
            </a:r>
            <a:endParaRPr sz="2300">
              <a:latin typeface="Carlito"/>
              <a:cs typeface="Carlito"/>
            </a:endParaRPr>
          </a:p>
          <a:p>
            <a:pPr marL="279400" marR="2834640">
              <a:lnSpc>
                <a:spcPct val="100000"/>
              </a:lnSpc>
            </a:pPr>
            <a:r>
              <a:rPr sz="2300" spc="-15" dirty="0">
                <a:solidFill>
                  <a:srgbClr val="006FC0"/>
                </a:solidFill>
                <a:latin typeface="Carlito"/>
                <a:cs typeface="Carlito"/>
              </a:rPr>
              <a:t>print("Before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calling fun2: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" + 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str(x)) 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print("Calling fun2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now:")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168" y="4280408"/>
            <a:ext cx="407987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fun2()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print("After calling fun2: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" +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 str(x))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468" y="5332272"/>
            <a:ext cx="3122930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x=50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fun1()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print("x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main: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" + 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str(x))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8215" y="4206620"/>
            <a:ext cx="29444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rlito"/>
                <a:cs typeface="Carlito"/>
              </a:rPr>
              <a:t>OUTPUT: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Before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calling fun2:</a:t>
            </a:r>
            <a:r>
              <a:rPr sz="2400" spc="-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100</a:t>
            </a:r>
            <a:endParaRPr sz="2400">
              <a:latin typeface="Carlito"/>
              <a:cs typeface="Carlito"/>
            </a:endParaRPr>
          </a:p>
          <a:p>
            <a:pPr marL="12700" marR="194945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Calling fun2 now:  After calling fun2:</a:t>
            </a:r>
            <a:r>
              <a:rPr sz="2400" spc="-9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200 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x in main:</a:t>
            </a:r>
            <a:r>
              <a:rPr sz="2400" spc="-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50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2718</Words>
  <Application>Microsoft Office PowerPoint</Application>
  <PresentationFormat>On-screen Show (4:3)</PresentationFormat>
  <Paragraphs>322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Carlito</vt:lpstr>
      <vt:lpstr>Georgia</vt:lpstr>
      <vt:lpstr>Gothic Uralic</vt:lpstr>
      <vt:lpstr>Times New Roman</vt:lpstr>
      <vt:lpstr>Office Theme</vt:lpstr>
      <vt:lpstr>PowerPoint Presentation</vt:lpstr>
      <vt:lpstr>Function Introduction</vt:lpstr>
      <vt:lpstr>Advantages of Using functions:</vt:lpstr>
      <vt:lpstr>Creating &amp; calling a Function  (user defined)</vt:lpstr>
      <vt:lpstr>Variable’s Scope in function</vt:lpstr>
      <vt:lpstr>Variable’s Scope in function</vt:lpstr>
      <vt:lpstr>Variable’s Scope in function</vt:lpstr>
      <vt:lpstr>  Variable’s Scope in function</vt:lpstr>
      <vt:lpstr>Variable’s Scope in function</vt:lpstr>
      <vt:lpstr>Function</vt:lpstr>
      <vt:lpstr>Function</vt:lpstr>
      <vt:lpstr>Function</vt:lpstr>
      <vt:lpstr>Lamda</vt:lpstr>
      <vt:lpstr>PowerPoint Presentation</vt:lpstr>
      <vt:lpstr>Mutable/immutable properties  of data objects w/r function</vt:lpstr>
      <vt:lpstr>Pass arrays/list to function</vt:lpstr>
      <vt:lpstr>Pass String to a function</vt:lpstr>
      <vt:lpstr>Pass tuple to a function</vt:lpstr>
      <vt:lpstr>Pass dictionary to a function</vt:lpstr>
      <vt:lpstr>Functions using libraries</vt:lpstr>
      <vt:lpstr>Functions using libraries</vt:lpstr>
      <vt:lpstr>Functions using libraries  (System defined function)</vt:lpstr>
      <vt:lpstr>Functions using libraries</vt:lpstr>
      <vt:lpstr>Functions using libraries</vt:lpstr>
      <vt:lpstr>Functions using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6</cp:revision>
  <dcterms:created xsi:type="dcterms:W3CDTF">2020-08-18T14:40:30Z</dcterms:created>
  <dcterms:modified xsi:type="dcterms:W3CDTF">2020-09-18T16:50:53Z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2020-08-18T00:00:00Z</vt:filetime>
  </property>
</Properties>
</file>