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978" y="122935"/>
            <a:ext cx="898804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38187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37944" y="4728971"/>
            <a:ext cx="7306056" cy="1641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61636" y="5382259"/>
            <a:ext cx="4451985" cy="81280"/>
          </a:xfrm>
          <a:custGeom>
            <a:avLst/>
            <a:gdLst/>
            <a:ahLst/>
            <a:cxnLst/>
            <a:rect l="l" t="t" r="r" b="b"/>
            <a:pathLst>
              <a:path w="4451984" h="81279">
                <a:moveTo>
                  <a:pt x="4451604" y="0"/>
                </a:moveTo>
                <a:lnTo>
                  <a:pt x="0" y="0"/>
                </a:lnTo>
                <a:lnTo>
                  <a:pt x="0" y="80771"/>
                </a:lnTo>
                <a:lnTo>
                  <a:pt x="4451604" y="80771"/>
                </a:lnTo>
                <a:lnTo>
                  <a:pt x="4451604" y="0"/>
                </a:lnTo>
                <a:close/>
              </a:path>
            </a:pathLst>
          </a:custGeom>
          <a:solidFill>
            <a:srgbClr val="BD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73203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78" y="122935"/>
            <a:ext cx="898804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324" y="1304671"/>
            <a:ext cx="8677351" cy="466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92300" y="6547967"/>
            <a:ext cx="394652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5" dirty="0"/>
              <a:t>Visit </a:t>
            </a:r>
            <a:r>
              <a:rPr dirty="0"/>
              <a:t>: </a:t>
            </a:r>
            <a:r>
              <a:rPr spc="-5" dirty="0"/>
              <a:t>python.mykvs.in </a:t>
            </a:r>
            <a:r>
              <a:rPr spc="-15" dirty="0"/>
              <a:t>for </a:t>
            </a:r>
            <a:r>
              <a:rPr spc="-10" dirty="0"/>
              <a:t>regular</a:t>
            </a:r>
            <a:r>
              <a:rPr spc="25" dirty="0"/>
              <a:t> </a:t>
            </a:r>
            <a:r>
              <a:rPr spc="-10"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5725" y="3133907"/>
            <a:ext cx="7635875" cy="296209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917565">
              <a:lnSpc>
                <a:spcPct val="121500"/>
              </a:lnSpc>
              <a:spcBef>
                <a:spcPts val="140"/>
              </a:spcBef>
            </a:pPr>
            <a:r>
              <a:rPr sz="2800" b="1" spc="10" dirty="0">
                <a:solidFill>
                  <a:srgbClr val="FFFF00"/>
                </a:solidFill>
                <a:latin typeface="Gothic Uralic"/>
                <a:cs typeface="Gothic Uralic"/>
              </a:rPr>
              <a:t>D</a:t>
            </a:r>
            <a:r>
              <a:rPr sz="2800" b="1" spc="15" dirty="0">
                <a:solidFill>
                  <a:srgbClr val="FFFF00"/>
                </a:solidFill>
                <a:latin typeface="Gothic Uralic"/>
                <a:cs typeface="Gothic Uralic"/>
              </a:rPr>
              <a:t>ataba</a:t>
            </a:r>
            <a:r>
              <a:rPr sz="2800" b="1" spc="20" dirty="0">
                <a:solidFill>
                  <a:srgbClr val="FFFF00"/>
                </a:solidFill>
                <a:latin typeface="Gothic Uralic"/>
                <a:cs typeface="Gothic Uralic"/>
              </a:rPr>
              <a:t>s</a:t>
            </a:r>
            <a:r>
              <a:rPr sz="2800" b="1" spc="-5" dirty="0">
                <a:solidFill>
                  <a:srgbClr val="FFFF00"/>
                </a:solidFill>
                <a:latin typeface="Gothic Uralic"/>
                <a:cs typeface="Gothic Uralic"/>
              </a:rPr>
              <a:t>e  </a:t>
            </a:r>
            <a:r>
              <a:rPr sz="2800" b="1" spc="10" dirty="0">
                <a:solidFill>
                  <a:srgbClr val="FFFF00"/>
                </a:solidFill>
                <a:latin typeface="Gothic Uralic"/>
                <a:cs typeface="Gothic Uralic"/>
              </a:rPr>
              <a:t>Concepts</a:t>
            </a:r>
            <a:endParaRPr sz="2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 dirty="0">
              <a:latin typeface="Gothic Uralic"/>
              <a:cs typeface="Gothic Uralic"/>
            </a:endParaRPr>
          </a:p>
          <a:p>
            <a:pPr marL="3170555">
              <a:lnSpc>
                <a:spcPct val="100000"/>
              </a:lnSpc>
            </a:pPr>
            <a:r>
              <a:rPr sz="4000" b="1" spc="-10" dirty="0">
                <a:solidFill>
                  <a:srgbClr val="92D050"/>
                </a:solidFill>
                <a:latin typeface="Arial"/>
                <a:cs typeface="Arial"/>
              </a:rPr>
              <a:t>Computer</a:t>
            </a:r>
            <a:r>
              <a:rPr sz="4000" b="1" spc="-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92D050"/>
                </a:solidFill>
                <a:latin typeface="Arial"/>
                <a:cs typeface="Arial"/>
              </a:rPr>
              <a:t>Science</a:t>
            </a:r>
            <a:endParaRPr sz="4000" dirty="0">
              <a:latin typeface="Arial"/>
              <a:cs typeface="Arial"/>
            </a:endParaRPr>
          </a:p>
          <a:p>
            <a:pPr marL="815340">
              <a:lnSpc>
                <a:spcPct val="100000"/>
              </a:lnSpc>
              <a:spcBef>
                <a:spcPts val="20"/>
              </a:spcBef>
              <a:tabLst>
                <a:tab pos="4757420" algn="l"/>
              </a:tabLst>
            </a:pP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Class </a:t>
            </a:r>
            <a:r>
              <a:rPr sz="3600" b="1" dirty="0">
                <a:solidFill>
                  <a:srgbClr val="E36C09"/>
                </a:solidFill>
                <a:latin typeface="Arial"/>
                <a:cs typeface="Arial"/>
              </a:rPr>
              <a:t>XII (</a:t>
            </a:r>
            <a:r>
              <a:rPr sz="3600" b="1" spc="-17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As</a:t>
            </a:r>
            <a:r>
              <a:rPr sz="3600" b="1" spc="-15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per	CBSE</a:t>
            </a:r>
            <a:r>
              <a:rPr sz="3600" b="1" spc="-9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Arial"/>
                <a:cs typeface="Arial"/>
              </a:rPr>
              <a:t>Board)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6427" y="67056"/>
            <a:ext cx="8393939" cy="3210813"/>
            <a:chOff x="376427" y="67056"/>
            <a:chExt cx="8393939" cy="3210813"/>
          </a:xfrm>
        </p:grpSpPr>
        <p:sp>
          <p:nvSpPr>
            <p:cNvPr id="4" name="object 4"/>
            <p:cNvSpPr/>
            <p:nvPr/>
          </p:nvSpPr>
          <p:spPr>
            <a:xfrm>
              <a:off x="376427" y="67056"/>
              <a:ext cx="2218944" cy="1609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74486" y="598169"/>
              <a:ext cx="2595880" cy="2679700"/>
            </a:xfrm>
            <a:custGeom>
              <a:avLst/>
              <a:gdLst/>
              <a:ahLst/>
              <a:cxnLst/>
              <a:rect l="l" t="t" r="r" b="b"/>
              <a:pathLst>
                <a:path w="2595879" h="2679700">
                  <a:moveTo>
                    <a:pt x="1744853" y="0"/>
                  </a:moveTo>
                  <a:lnTo>
                    <a:pt x="1297686" y="719454"/>
                  </a:lnTo>
                  <a:lnTo>
                    <a:pt x="1003554" y="284606"/>
                  </a:lnTo>
                  <a:lnTo>
                    <a:pt x="878586" y="783970"/>
                  </a:lnTo>
                  <a:lnTo>
                    <a:pt x="44450" y="284606"/>
                  </a:lnTo>
                  <a:lnTo>
                    <a:pt x="556006" y="944752"/>
                  </a:lnTo>
                  <a:lnTo>
                    <a:pt x="0" y="1068577"/>
                  </a:lnTo>
                  <a:lnTo>
                    <a:pt x="447166" y="1460500"/>
                  </a:lnTo>
                  <a:lnTo>
                    <a:pt x="16255" y="1809368"/>
                  </a:lnTo>
                  <a:lnTo>
                    <a:pt x="680973" y="1728724"/>
                  </a:lnTo>
                  <a:lnTo>
                    <a:pt x="572135" y="2185162"/>
                  </a:lnTo>
                  <a:lnTo>
                    <a:pt x="926972" y="1938274"/>
                  </a:lnTo>
                  <a:lnTo>
                    <a:pt x="1019556" y="2679191"/>
                  </a:lnTo>
                  <a:lnTo>
                    <a:pt x="1265428" y="1852549"/>
                  </a:lnTo>
                  <a:lnTo>
                    <a:pt x="1591690" y="2448052"/>
                  </a:lnTo>
                  <a:lnTo>
                    <a:pt x="1684528" y="1793239"/>
                  </a:lnTo>
                  <a:lnTo>
                    <a:pt x="2180209" y="2244470"/>
                  </a:lnTo>
                  <a:lnTo>
                    <a:pt x="2023110" y="1605279"/>
                  </a:lnTo>
                  <a:lnTo>
                    <a:pt x="2595371" y="1648459"/>
                  </a:lnTo>
                  <a:lnTo>
                    <a:pt x="2115566" y="1299337"/>
                  </a:lnTo>
                  <a:lnTo>
                    <a:pt x="2534919" y="1009268"/>
                  </a:lnTo>
                  <a:lnTo>
                    <a:pt x="2006854" y="907288"/>
                  </a:lnTo>
                  <a:lnTo>
                    <a:pt x="2208530" y="552830"/>
                  </a:lnTo>
                  <a:lnTo>
                    <a:pt x="1700784" y="660526"/>
                  </a:lnTo>
                  <a:lnTo>
                    <a:pt x="1744853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4486" y="598169"/>
              <a:ext cx="2595880" cy="2679700"/>
            </a:xfrm>
            <a:custGeom>
              <a:avLst/>
              <a:gdLst/>
              <a:ahLst/>
              <a:cxnLst/>
              <a:rect l="l" t="t" r="r" b="b"/>
              <a:pathLst>
                <a:path w="2595879" h="2679700">
                  <a:moveTo>
                    <a:pt x="1297686" y="719454"/>
                  </a:moveTo>
                  <a:lnTo>
                    <a:pt x="1744853" y="0"/>
                  </a:lnTo>
                  <a:lnTo>
                    <a:pt x="1700784" y="660526"/>
                  </a:lnTo>
                  <a:lnTo>
                    <a:pt x="2208530" y="552830"/>
                  </a:lnTo>
                  <a:lnTo>
                    <a:pt x="2006854" y="907288"/>
                  </a:lnTo>
                  <a:lnTo>
                    <a:pt x="2534919" y="1009268"/>
                  </a:lnTo>
                  <a:lnTo>
                    <a:pt x="2115566" y="1299337"/>
                  </a:lnTo>
                  <a:lnTo>
                    <a:pt x="2595371" y="1648459"/>
                  </a:lnTo>
                  <a:lnTo>
                    <a:pt x="2023110" y="1605279"/>
                  </a:lnTo>
                  <a:lnTo>
                    <a:pt x="2180209" y="2244470"/>
                  </a:lnTo>
                  <a:lnTo>
                    <a:pt x="1684528" y="1793239"/>
                  </a:lnTo>
                  <a:lnTo>
                    <a:pt x="1591690" y="2448052"/>
                  </a:lnTo>
                  <a:lnTo>
                    <a:pt x="1265428" y="1852549"/>
                  </a:lnTo>
                  <a:lnTo>
                    <a:pt x="1019556" y="2679191"/>
                  </a:lnTo>
                  <a:lnTo>
                    <a:pt x="926972" y="1938274"/>
                  </a:lnTo>
                  <a:lnTo>
                    <a:pt x="572135" y="2185162"/>
                  </a:lnTo>
                  <a:lnTo>
                    <a:pt x="680973" y="1728724"/>
                  </a:lnTo>
                  <a:lnTo>
                    <a:pt x="16255" y="1809368"/>
                  </a:lnTo>
                  <a:lnTo>
                    <a:pt x="447166" y="1460500"/>
                  </a:lnTo>
                  <a:lnTo>
                    <a:pt x="0" y="1068577"/>
                  </a:lnTo>
                  <a:lnTo>
                    <a:pt x="556006" y="944752"/>
                  </a:lnTo>
                  <a:lnTo>
                    <a:pt x="44450" y="284606"/>
                  </a:lnTo>
                  <a:lnTo>
                    <a:pt x="878586" y="783970"/>
                  </a:lnTo>
                  <a:lnTo>
                    <a:pt x="1003554" y="284606"/>
                  </a:lnTo>
                  <a:lnTo>
                    <a:pt x="1297686" y="71945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49618" y="1178813"/>
            <a:ext cx="12128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5904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New  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labus 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2020-21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735584"/>
            <a:ext cx="8501380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00"/>
                </a:solidFill>
                <a:latin typeface="Carlito"/>
                <a:cs typeface="Carlito"/>
              </a:rPr>
              <a:t>KEYS </a:t>
            </a:r>
            <a:r>
              <a:rPr sz="2400" spc="-5" dirty="0">
                <a:solidFill>
                  <a:srgbClr val="FFFF00"/>
                </a:solidFill>
                <a:latin typeface="Carlito"/>
                <a:cs typeface="Carlito"/>
              </a:rPr>
              <a:t>IN </a:t>
            </a:r>
            <a:r>
              <a:rPr sz="2400" dirty="0">
                <a:solidFill>
                  <a:srgbClr val="FFFF00"/>
                </a:solidFill>
                <a:latin typeface="Carlito"/>
                <a:cs typeface="Carlito"/>
              </a:rPr>
              <a:t>A</a:t>
            </a:r>
            <a:r>
              <a:rPr sz="2400" spc="-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400" spc="-60" dirty="0">
                <a:solidFill>
                  <a:srgbClr val="FFFF00"/>
                </a:solidFill>
                <a:latin typeface="Carlito"/>
                <a:cs typeface="Carlito"/>
              </a:rPr>
              <a:t>DATABASE</a:t>
            </a:r>
            <a:endParaRPr sz="2400">
              <a:latin typeface="Carlito"/>
              <a:cs typeface="Carlito"/>
            </a:endParaRPr>
          </a:p>
          <a:p>
            <a:pPr marL="12700" marR="27940" algn="just">
              <a:lnSpc>
                <a:spcPct val="100000"/>
              </a:lnSpc>
            </a:pPr>
            <a:r>
              <a:rPr sz="2400" spc="-20" dirty="0">
                <a:solidFill>
                  <a:srgbClr val="FFFF00"/>
                </a:solidFill>
                <a:latin typeface="Carlito"/>
                <a:cs typeface="Carlito"/>
              </a:rPr>
              <a:t>Key plays </a:t>
            </a:r>
            <a:r>
              <a:rPr sz="2400" dirty="0">
                <a:solidFill>
                  <a:srgbClr val="FFFF00"/>
                </a:solidFill>
                <a:latin typeface="Carlito"/>
                <a:cs typeface="Carlito"/>
              </a:rPr>
              <a:t>an </a:t>
            </a:r>
            <a:r>
              <a:rPr sz="2400" spc="-10" dirty="0">
                <a:solidFill>
                  <a:srgbClr val="FFFF00"/>
                </a:solidFill>
                <a:latin typeface="Carlito"/>
                <a:cs typeface="Carlito"/>
              </a:rPr>
              <a:t>important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role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relational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database;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it is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used 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for 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identifying unique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rows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from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table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&amp;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establishes relationship among  tables on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need.</a:t>
            </a:r>
            <a:endParaRPr sz="24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400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Types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of </a:t>
            </a:r>
            <a:r>
              <a:rPr sz="2400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keys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in</a:t>
            </a:r>
            <a:r>
              <a:rPr sz="2400" u="heavy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DBMS</a:t>
            </a:r>
            <a:endParaRPr sz="2400">
              <a:latin typeface="Carlito"/>
              <a:cs typeface="Carlito"/>
            </a:endParaRPr>
          </a:p>
          <a:p>
            <a:pPr marL="355600" marR="6985" indent="-342900" algn="just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Primary 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Key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– A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primary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is a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column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or set of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columns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in a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table 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that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uniquely identifies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tuples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(rows)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that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table.</a:t>
            </a:r>
            <a:endParaRPr sz="24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Candidate 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Key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–It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is an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attribute or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set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attributes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or </a:t>
            </a:r>
            <a:r>
              <a:rPr sz="2400" spc="-30" dirty="0">
                <a:solidFill>
                  <a:srgbClr val="006FC0"/>
                </a:solidFill>
                <a:latin typeface="Carlito"/>
                <a:cs typeface="Carlito"/>
              </a:rPr>
              <a:t>keys 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participating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Primary </a:t>
            </a:r>
            <a:r>
              <a:rPr sz="2400" spc="-55" dirty="0">
                <a:solidFill>
                  <a:srgbClr val="006FC0"/>
                </a:solidFill>
                <a:latin typeface="Carlito"/>
                <a:cs typeface="Carlito"/>
              </a:rPr>
              <a:t>Key,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uniquely identify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each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record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in 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that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table.</a:t>
            </a:r>
            <a:endParaRPr sz="2400">
              <a:latin typeface="Carlito"/>
              <a:cs typeface="Carlito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Alternate 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Key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–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Out of all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candidate 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keys,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only one gets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selected 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primary </a:t>
            </a:r>
            <a:r>
              <a:rPr sz="2400" spc="-65" dirty="0">
                <a:solidFill>
                  <a:srgbClr val="006FC0"/>
                </a:solidFill>
                <a:latin typeface="Carlito"/>
                <a:cs typeface="Carlito"/>
              </a:rPr>
              <a:t>key,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remaining </a:t>
            </a:r>
            <a:r>
              <a:rPr sz="2400" spc="-30" dirty="0">
                <a:solidFill>
                  <a:srgbClr val="006FC0"/>
                </a:solidFill>
                <a:latin typeface="Carlito"/>
                <a:cs typeface="Carlito"/>
              </a:rPr>
              <a:t>keys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are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known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as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alternate or 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secondary 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keys.</a:t>
            </a:r>
            <a:endParaRPr sz="240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Foreign 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Key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–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Foreign </a:t>
            </a:r>
            <a:r>
              <a:rPr sz="2400" spc="-30" dirty="0">
                <a:solidFill>
                  <a:srgbClr val="006FC0"/>
                </a:solidFill>
                <a:latin typeface="Carlito"/>
                <a:cs typeface="Carlito"/>
              </a:rPr>
              <a:t>keys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are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columns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table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that points 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primary 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key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of another table.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They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act as a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cross-reference 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between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 tables.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126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DATABASE</a:t>
            </a:r>
            <a:r>
              <a:rPr spc="-60" dirty="0"/>
              <a:t> </a:t>
            </a:r>
            <a:r>
              <a:rPr spc="-15" dirty="0"/>
              <a:t>CONCEPTS</a:t>
            </a:r>
          </a:p>
        </p:txBody>
      </p:sp>
      <p:sp>
        <p:nvSpPr>
          <p:cNvPr id="4" name="object 4"/>
          <p:cNvSpPr/>
          <p:nvPr/>
        </p:nvSpPr>
        <p:spPr>
          <a:xfrm>
            <a:off x="5031485" y="695705"/>
            <a:ext cx="3970654" cy="24765"/>
          </a:xfrm>
          <a:custGeom>
            <a:avLst/>
            <a:gdLst/>
            <a:ahLst/>
            <a:cxnLst/>
            <a:rect l="l" t="t" r="r" b="b"/>
            <a:pathLst>
              <a:path w="3970654" h="24765">
                <a:moveTo>
                  <a:pt x="0" y="24257"/>
                </a:moveTo>
                <a:lnTo>
                  <a:pt x="397027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88" y="1428750"/>
            <a:ext cx="3802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C00000"/>
                </a:solidFill>
                <a:latin typeface="Carlito"/>
                <a:cs typeface="Carlito"/>
              </a:rPr>
              <a:t>KEYS </a:t>
            </a:r>
            <a:r>
              <a:rPr sz="3600" dirty="0">
                <a:solidFill>
                  <a:srgbClr val="C00000"/>
                </a:solidFill>
                <a:latin typeface="Carlito"/>
                <a:cs typeface="Carlito"/>
              </a:rPr>
              <a:t>IN A</a:t>
            </a:r>
            <a:r>
              <a:rPr sz="3600" spc="-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600" spc="-80" dirty="0">
                <a:solidFill>
                  <a:srgbClr val="C00000"/>
                </a:solidFill>
                <a:latin typeface="Carlito"/>
                <a:cs typeface="Carlito"/>
              </a:rPr>
              <a:t>DATABASE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071" y="1859278"/>
            <a:ext cx="8795004" cy="4998720"/>
            <a:chOff x="195071" y="1859278"/>
            <a:chExt cx="8795004" cy="4998720"/>
          </a:xfrm>
        </p:grpSpPr>
        <p:sp>
          <p:nvSpPr>
            <p:cNvPr id="4" name="object 4"/>
            <p:cNvSpPr/>
            <p:nvPr/>
          </p:nvSpPr>
          <p:spPr>
            <a:xfrm>
              <a:off x="195071" y="1859278"/>
              <a:ext cx="8795004" cy="4998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143" y="2054352"/>
              <a:ext cx="8206740" cy="4428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126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DATABASE</a:t>
            </a:r>
            <a:r>
              <a:rPr spc="-60" dirty="0"/>
              <a:t> </a:t>
            </a:r>
            <a:r>
              <a:rPr spc="-15" dirty="0"/>
              <a:t>CONCEPTS</a:t>
            </a:r>
          </a:p>
        </p:txBody>
      </p:sp>
      <p:sp>
        <p:nvSpPr>
          <p:cNvPr id="9" name="object 9"/>
          <p:cNvSpPr/>
          <p:nvPr/>
        </p:nvSpPr>
        <p:spPr>
          <a:xfrm>
            <a:off x="5031485" y="695705"/>
            <a:ext cx="3970654" cy="24765"/>
          </a:xfrm>
          <a:custGeom>
            <a:avLst/>
            <a:gdLst/>
            <a:ahLst/>
            <a:cxnLst/>
            <a:rect l="l" t="t" r="r" b="b"/>
            <a:pathLst>
              <a:path w="3970654" h="24765">
                <a:moveTo>
                  <a:pt x="0" y="24257"/>
                </a:moveTo>
                <a:lnTo>
                  <a:pt x="397027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126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DATABASE</a:t>
            </a:r>
            <a:r>
              <a:rPr spc="-60" dirty="0"/>
              <a:t> </a:t>
            </a:r>
            <a:r>
              <a:rPr spc="-15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5031485" y="695705"/>
            <a:ext cx="3970654" cy="24765"/>
          </a:xfrm>
          <a:custGeom>
            <a:avLst/>
            <a:gdLst/>
            <a:ahLst/>
            <a:cxnLst/>
            <a:rect l="l" t="t" r="r" b="b"/>
            <a:pathLst>
              <a:path w="3970654" h="24765">
                <a:moveTo>
                  <a:pt x="0" y="24257"/>
                </a:moveTo>
                <a:lnTo>
                  <a:pt x="397027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610" y="1025143"/>
            <a:ext cx="884491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Database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collection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800" spc="-50" dirty="0">
                <a:solidFill>
                  <a:srgbClr val="006FC0"/>
                </a:solidFill>
                <a:latin typeface="Carlito"/>
                <a:cs typeface="Carlito"/>
              </a:rPr>
              <a:t>DATA/INFORMATION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that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is 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organized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so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that it can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be easily accessed, managed and 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updated.</a:t>
            </a:r>
            <a:endParaRPr sz="28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Database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,Data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organized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into rows,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columns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tables, 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it is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indexed to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make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it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easier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find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relevant 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information.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It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works </a:t>
            </a:r>
            <a:r>
              <a:rPr sz="2800" spc="-30" dirty="0">
                <a:solidFill>
                  <a:srgbClr val="006FC0"/>
                </a:solidFill>
                <a:latin typeface="Carlito"/>
                <a:cs typeface="Carlito"/>
              </a:rPr>
              <a:t>like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container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which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contains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various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object </a:t>
            </a:r>
            <a:r>
              <a:rPr sz="2800" spc="-30" dirty="0">
                <a:solidFill>
                  <a:srgbClr val="006FC0"/>
                </a:solidFill>
                <a:latin typeface="Carlito"/>
                <a:cs typeface="Carlito"/>
              </a:rPr>
              <a:t>like </a:t>
            </a:r>
            <a:r>
              <a:rPr sz="2800" spc="-35" dirty="0">
                <a:solidFill>
                  <a:srgbClr val="006FC0"/>
                </a:solidFill>
                <a:latin typeface="Carlito"/>
                <a:cs typeface="Carlito"/>
              </a:rPr>
              <a:t>Tables,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Queries,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Reports etc.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organized  </a:t>
            </a:r>
            <a:r>
              <a:rPr sz="2800" spc="-70" dirty="0">
                <a:solidFill>
                  <a:srgbClr val="006FC0"/>
                </a:solidFill>
                <a:latin typeface="Carlito"/>
                <a:cs typeface="Carlito"/>
              </a:rPr>
              <a:t>way.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74063" y="3913632"/>
            <a:ext cx="6710680" cy="2710180"/>
            <a:chOff x="1274063" y="3913632"/>
            <a:chExt cx="6710680" cy="2710180"/>
          </a:xfrm>
        </p:grpSpPr>
        <p:sp>
          <p:nvSpPr>
            <p:cNvPr id="9" name="object 9"/>
            <p:cNvSpPr/>
            <p:nvPr/>
          </p:nvSpPr>
          <p:spPr>
            <a:xfrm>
              <a:off x="1274063" y="3913632"/>
              <a:ext cx="6710172" cy="27096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9135" y="4108704"/>
              <a:ext cx="6121908" cy="2121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48767"/>
            <a:ext cx="184785" cy="646430"/>
          </a:xfrm>
          <a:custGeom>
            <a:avLst/>
            <a:gdLst/>
            <a:ahLst/>
            <a:cxnLst/>
            <a:rect l="l" t="t" r="r" b="b"/>
            <a:pathLst>
              <a:path w="184784" h="646430">
                <a:moveTo>
                  <a:pt x="184403" y="0"/>
                </a:moveTo>
                <a:lnTo>
                  <a:pt x="0" y="0"/>
                </a:lnTo>
                <a:lnTo>
                  <a:pt x="0" y="646176"/>
                </a:lnTo>
                <a:lnTo>
                  <a:pt x="184403" y="646176"/>
                </a:lnTo>
                <a:lnTo>
                  <a:pt x="184403" y="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188" y="1450924"/>
            <a:ext cx="7713980" cy="4881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WHY DO </a:t>
            </a:r>
            <a:r>
              <a:rPr sz="3200" spc="5" dirty="0">
                <a:solidFill>
                  <a:srgbClr val="C00000"/>
                </a:solidFill>
                <a:latin typeface="Carlito"/>
                <a:cs typeface="Carlito"/>
              </a:rPr>
              <a:t>WE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NEED</a:t>
            </a:r>
            <a:r>
              <a:rPr sz="3200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75" dirty="0">
                <a:solidFill>
                  <a:srgbClr val="C00000"/>
                </a:solidFill>
                <a:latin typeface="Carlito"/>
                <a:cs typeface="Carlito"/>
              </a:rPr>
              <a:t>DATABASE</a:t>
            </a:r>
            <a:endParaRPr sz="3200">
              <a:latin typeface="Carlito"/>
              <a:cs typeface="Carlito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5"/>
              </a:spcBef>
              <a:buFont typeface="Wingdings"/>
              <a:buChar char=""/>
              <a:tabLst>
                <a:tab pos="299720" algn="l"/>
              </a:tabLst>
            </a:pPr>
            <a:r>
              <a:rPr sz="2200" spc="-10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manage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large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chunks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data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: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if </a:t>
            </a:r>
            <a:r>
              <a:rPr sz="2200" spc="-20" dirty="0">
                <a:solidFill>
                  <a:srgbClr val="6F2F9F"/>
                </a:solidFill>
                <a:latin typeface="Carlito"/>
                <a:cs typeface="Carlito"/>
              </a:rPr>
              <a:t>size </a:t>
            </a:r>
            <a:r>
              <a:rPr sz="2200" dirty="0">
                <a:solidFill>
                  <a:srgbClr val="6F2F9F"/>
                </a:solidFill>
                <a:latin typeface="Carlito"/>
                <a:cs typeface="Carlito"/>
              </a:rPr>
              <a:t>of </a:t>
            </a:r>
            <a:r>
              <a:rPr sz="2200" spc="-20" dirty="0">
                <a:solidFill>
                  <a:srgbClr val="6F2F9F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increases </a:t>
            </a:r>
            <a:r>
              <a:rPr sz="2200" spc="-20" dirty="0">
                <a:solidFill>
                  <a:srgbClr val="6F2F9F"/>
                </a:solidFill>
                <a:latin typeface="Carlito"/>
                <a:cs typeface="Carlito"/>
              </a:rPr>
              <a:t>into 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thousands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of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records,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it will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simply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create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a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problem </a:t>
            </a:r>
            <a:r>
              <a:rPr sz="2200" spc="-35" dirty="0">
                <a:solidFill>
                  <a:srgbClr val="6F2F9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manage.Database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can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manage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large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amount </a:t>
            </a:r>
            <a:r>
              <a:rPr sz="2200" dirty="0">
                <a:solidFill>
                  <a:srgbClr val="6F2F9F"/>
                </a:solidFill>
                <a:latin typeface="Carlito"/>
                <a:cs typeface="Carlito"/>
              </a:rPr>
              <a:t>of</a:t>
            </a:r>
            <a:r>
              <a:rPr sz="2200" spc="9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data.</a:t>
            </a:r>
            <a:endParaRPr sz="2200">
              <a:latin typeface="Carlito"/>
              <a:cs typeface="Carlito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Accuracy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:</a:t>
            </a:r>
            <a:r>
              <a:rPr sz="2200" spc="12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Through</a:t>
            </a:r>
            <a:r>
              <a:rPr sz="2200" spc="12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validation</a:t>
            </a:r>
            <a:r>
              <a:rPr sz="2200" spc="13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rule</a:t>
            </a:r>
            <a:r>
              <a:rPr sz="2200" spc="12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in</a:t>
            </a:r>
            <a:r>
              <a:rPr sz="2200" spc="12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database</a:t>
            </a:r>
            <a:r>
              <a:rPr sz="2200" spc="13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,data</a:t>
            </a:r>
            <a:r>
              <a:rPr sz="2200" spc="11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accuracy</a:t>
            </a:r>
            <a:r>
              <a:rPr sz="2200" spc="13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can</a:t>
            </a:r>
            <a:endParaRPr sz="2200">
              <a:latin typeface="Carlito"/>
              <a:cs typeface="Carlito"/>
            </a:endParaRPr>
          </a:p>
          <a:p>
            <a:pPr marL="299085" algn="just">
              <a:lnSpc>
                <a:spcPct val="100000"/>
              </a:lnSpc>
            </a:pP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maintained.</a:t>
            </a:r>
            <a:endParaRPr sz="2200">
              <a:latin typeface="Carlito"/>
              <a:cs typeface="Carlito"/>
            </a:endParaRPr>
          </a:p>
          <a:p>
            <a:pPr marL="299085" marR="762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Ease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updating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data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: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With the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database, we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can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flexibly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update 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the </a:t>
            </a:r>
            <a:r>
              <a:rPr sz="2200" spc="-20" dirty="0">
                <a:solidFill>
                  <a:srgbClr val="6F2F9F"/>
                </a:solidFill>
                <a:latin typeface="Carlito"/>
                <a:cs typeface="Carlito"/>
              </a:rPr>
              <a:t>data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according </a:t>
            </a:r>
            <a:r>
              <a:rPr sz="2200" spc="-20" dirty="0">
                <a:solidFill>
                  <a:srgbClr val="6F2F9F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our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convenience. </a:t>
            </a:r>
            <a:r>
              <a:rPr sz="2200" spc="-30" dirty="0">
                <a:solidFill>
                  <a:srgbClr val="6F2F9F"/>
                </a:solidFill>
                <a:latin typeface="Carlito"/>
                <a:cs typeface="Carlito"/>
              </a:rPr>
              <a:t>Moreover,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multiple 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people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can </a:t>
            </a:r>
            <a:r>
              <a:rPr sz="2200" dirty="0">
                <a:solidFill>
                  <a:srgbClr val="6F2F9F"/>
                </a:solidFill>
                <a:latin typeface="Carlito"/>
                <a:cs typeface="Carlito"/>
              </a:rPr>
              <a:t>also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edit </a:t>
            </a:r>
            <a:r>
              <a:rPr sz="2200" spc="-20" dirty="0">
                <a:solidFill>
                  <a:srgbClr val="6F2F9F"/>
                </a:solidFill>
                <a:latin typeface="Carlito"/>
                <a:cs typeface="Carlito"/>
              </a:rPr>
              <a:t>data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at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same</a:t>
            </a:r>
            <a:r>
              <a:rPr sz="2200" spc="8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time.</a:t>
            </a:r>
            <a:endParaRPr sz="2200">
              <a:latin typeface="Carlito"/>
              <a:cs typeface="Carlito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Security</a:t>
            </a:r>
            <a:r>
              <a:rPr sz="2200" spc="3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200" spc="39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data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:</a:t>
            </a:r>
            <a:r>
              <a:rPr sz="2200" spc="39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With</a:t>
            </a:r>
            <a:r>
              <a:rPr sz="2200" spc="38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databases</a:t>
            </a:r>
            <a:r>
              <a:rPr sz="2200" spc="39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we</a:t>
            </a:r>
            <a:r>
              <a:rPr sz="2200" spc="4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6F2F9F"/>
                </a:solidFill>
                <a:latin typeface="Carlito"/>
                <a:cs typeface="Carlito"/>
              </a:rPr>
              <a:t>have</a:t>
            </a:r>
            <a:r>
              <a:rPr sz="2200" spc="39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security</a:t>
            </a:r>
            <a:r>
              <a:rPr sz="2200" spc="39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groups</a:t>
            </a:r>
            <a:r>
              <a:rPr sz="2200" spc="39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and</a:t>
            </a:r>
            <a:endParaRPr sz="2200">
              <a:latin typeface="Carlito"/>
              <a:cs typeface="Carlito"/>
            </a:endParaRPr>
          </a:p>
          <a:p>
            <a:pPr marL="299085" algn="just">
              <a:lnSpc>
                <a:spcPct val="100000"/>
              </a:lnSpc>
            </a:pP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privileges </a:t>
            </a:r>
            <a:r>
              <a:rPr sz="2200" spc="-20" dirty="0">
                <a:solidFill>
                  <a:srgbClr val="6F2F9F"/>
                </a:solidFill>
                <a:latin typeface="Carlito"/>
                <a:cs typeface="Carlito"/>
              </a:rPr>
              <a:t>to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restrict</a:t>
            </a:r>
            <a:r>
              <a:rPr sz="2200" spc="4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access.</a:t>
            </a:r>
            <a:endParaRPr sz="220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200" spc="-20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integrity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: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In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databases, we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can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assured </a:t>
            </a:r>
            <a:r>
              <a:rPr sz="2200" dirty="0">
                <a:solidFill>
                  <a:srgbClr val="6F2F9F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accuracy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and 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consistency </a:t>
            </a:r>
            <a:r>
              <a:rPr sz="2200" spc="5" dirty="0">
                <a:solidFill>
                  <a:srgbClr val="6F2F9F"/>
                </a:solidFill>
                <a:latin typeface="Carlito"/>
                <a:cs typeface="Carlito"/>
              </a:rPr>
              <a:t>of </a:t>
            </a:r>
            <a:r>
              <a:rPr sz="2200" spc="-20" dirty="0">
                <a:solidFill>
                  <a:srgbClr val="6F2F9F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due </a:t>
            </a:r>
            <a:r>
              <a:rPr sz="2200" spc="-20" dirty="0">
                <a:solidFill>
                  <a:srgbClr val="6F2F9F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built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in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integrity </a:t>
            </a:r>
            <a:r>
              <a:rPr sz="2200" spc="-5" dirty="0">
                <a:solidFill>
                  <a:srgbClr val="6F2F9F"/>
                </a:solidFill>
                <a:latin typeface="Carlito"/>
                <a:cs typeface="Carlito"/>
              </a:rPr>
              <a:t>checks and </a:t>
            </a:r>
            <a:r>
              <a:rPr sz="2200" spc="-10" dirty="0">
                <a:solidFill>
                  <a:srgbClr val="6F2F9F"/>
                </a:solidFill>
                <a:latin typeface="Carlito"/>
                <a:cs typeface="Carlito"/>
              </a:rPr>
              <a:t>access  </a:t>
            </a:r>
            <a:r>
              <a:rPr sz="2200" spc="-15" dirty="0">
                <a:solidFill>
                  <a:srgbClr val="6F2F9F"/>
                </a:solidFill>
                <a:latin typeface="Carlito"/>
                <a:cs typeface="Carlito"/>
              </a:rPr>
              <a:t>controls</a:t>
            </a:r>
            <a:r>
              <a:rPr sz="2200" spc="-15" dirty="0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126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DATABASE</a:t>
            </a:r>
            <a:r>
              <a:rPr spc="-60" dirty="0"/>
              <a:t> </a:t>
            </a:r>
            <a:r>
              <a:rPr spc="-15" dirty="0"/>
              <a:t>CONCEPTS</a:t>
            </a:r>
          </a:p>
        </p:txBody>
      </p:sp>
      <p:sp>
        <p:nvSpPr>
          <p:cNvPr id="5" name="object 5"/>
          <p:cNvSpPr/>
          <p:nvPr/>
        </p:nvSpPr>
        <p:spPr>
          <a:xfrm>
            <a:off x="5031485" y="695705"/>
            <a:ext cx="3970654" cy="24765"/>
          </a:xfrm>
          <a:custGeom>
            <a:avLst/>
            <a:gdLst/>
            <a:ahLst/>
            <a:cxnLst/>
            <a:rect l="l" t="t" r="r" b="b"/>
            <a:pathLst>
              <a:path w="3970654" h="24765">
                <a:moveTo>
                  <a:pt x="0" y="24257"/>
                </a:moveTo>
                <a:lnTo>
                  <a:pt x="397027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48767"/>
            <a:ext cx="184785" cy="646430"/>
          </a:xfrm>
          <a:custGeom>
            <a:avLst/>
            <a:gdLst/>
            <a:ahLst/>
            <a:cxnLst/>
            <a:rect l="l" t="t" r="r" b="b"/>
            <a:pathLst>
              <a:path w="184784" h="646430">
                <a:moveTo>
                  <a:pt x="184403" y="0"/>
                </a:moveTo>
                <a:lnTo>
                  <a:pt x="0" y="0"/>
                </a:lnTo>
                <a:lnTo>
                  <a:pt x="0" y="646176"/>
                </a:lnTo>
                <a:lnTo>
                  <a:pt x="184403" y="646176"/>
                </a:lnTo>
                <a:lnTo>
                  <a:pt x="184403" y="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1543" y="2362200"/>
            <a:ext cx="819721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Database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Management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System(DBMS)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354965" marR="571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  <a:tab pos="659765" algn="l"/>
                <a:tab pos="1542415" algn="l"/>
                <a:tab pos="2380615" algn="l"/>
                <a:tab pos="2767965" algn="l"/>
                <a:tab pos="3042285" algn="l"/>
                <a:tab pos="4261485" algn="l"/>
                <a:tab pos="4897120" algn="l"/>
                <a:tab pos="5213350" algn="l"/>
                <a:tab pos="6767830" algn="l"/>
                <a:tab pos="7249159" algn="l"/>
              </a:tabLst>
            </a:pP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	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DBM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S	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e</a:t>
            </a:r>
            <a:r>
              <a:rPr sz="2400" spc="-65" dirty="0">
                <a:solidFill>
                  <a:srgbClr val="006FC0"/>
                </a:solidFill>
                <a:latin typeface="Carlito"/>
                <a:cs typeface="Carlito"/>
              </a:rPr>
              <a:t>f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e</a:t>
            </a:r>
            <a:r>
              <a:rPr sz="2400" spc="-30" dirty="0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s	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o	a	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o</a:t>
            </a:r>
            <a:r>
              <a:rPr sz="2400" spc="5" dirty="0">
                <a:solidFill>
                  <a:srgbClr val="006FC0"/>
                </a:solidFill>
                <a:latin typeface="Carlito"/>
                <a:cs typeface="Carlito"/>
              </a:rPr>
              <a:t>f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w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e	th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	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i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s	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esponsib</a:t>
            </a:r>
            <a:r>
              <a:rPr sz="2400" spc="5" dirty="0">
                <a:solidFill>
                  <a:srgbClr val="006FC0"/>
                </a:solidFill>
                <a:latin typeface="Carlito"/>
                <a:cs typeface="Carlito"/>
              </a:rPr>
              <a:t>l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e	</a:t>
            </a:r>
            <a:r>
              <a:rPr sz="2400" spc="-50" dirty="0">
                <a:solidFill>
                  <a:srgbClr val="006FC0"/>
                </a:solidFill>
                <a:latin typeface="Carlito"/>
                <a:cs typeface="Carlito"/>
              </a:rPr>
              <a:t>f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r	</a:t>
            </a:r>
            <a:r>
              <a:rPr sz="2400" spc="-30" dirty="0">
                <a:solidFill>
                  <a:srgbClr val="006FC0"/>
                </a:solidFill>
                <a:latin typeface="Carlito"/>
                <a:cs typeface="Carlito"/>
              </a:rPr>
              <a:t>s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orin</a:t>
            </a:r>
            <a:r>
              <a:rPr sz="2400" spc="15" dirty="0">
                <a:solidFill>
                  <a:srgbClr val="006FC0"/>
                </a:solidFill>
                <a:latin typeface="Carlito"/>
                <a:cs typeface="Carlito"/>
              </a:rPr>
              <a:t>g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, 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maintaining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utilizing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database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in an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efficient</a:t>
            </a:r>
            <a:r>
              <a:rPr sz="2400" spc="-4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60" dirty="0">
                <a:solidFill>
                  <a:srgbClr val="006FC0"/>
                </a:solidFill>
                <a:latin typeface="Carlito"/>
                <a:cs typeface="Carlito"/>
              </a:rPr>
              <a:t>way.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  <a:tab pos="702945" algn="l"/>
                <a:tab pos="2024380" algn="l"/>
                <a:tab pos="2874645" algn="l"/>
                <a:tab pos="3592829" algn="l"/>
                <a:tab pos="4516120" algn="l"/>
                <a:tab pos="5777230" algn="l"/>
                <a:tab pos="6136640" algn="l"/>
                <a:tab pos="7031355" algn="l"/>
              </a:tabLst>
            </a:pP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	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D</a:t>
            </a:r>
            <a:r>
              <a:rPr sz="2400" spc="-40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abase	along	w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it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h	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DBM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S	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o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ft</a:t>
            </a:r>
            <a:r>
              <a:rPr sz="2400" spc="-30" dirty="0">
                <a:solidFill>
                  <a:srgbClr val="006FC0"/>
                </a:solidFill>
                <a:latin typeface="Carlito"/>
                <a:cs typeface="Carlito"/>
              </a:rPr>
              <a:t>w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e	is	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c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alled	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D</a:t>
            </a:r>
            <a:r>
              <a:rPr sz="2400" spc="-40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b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ase</a:t>
            </a:r>
            <a:endParaRPr sz="24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</a:pP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  <a:tab pos="1547495" algn="l"/>
                <a:tab pos="1943735" algn="l"/>
                <a:tab pos="2840990" algn="l"/>
                <a:tab pos="4072890" algn="l"/>
                <a:tab pos="4617085" algn="l"/>
                <a:tab pos="5636895" algn="l"/>
                <a:tab pos="6179185" algn="l"/>
                <a:tab pos="6795134" algn="l"/>
                <a:tab pos="7782559" algn="l"/>
              </a:tabLst>
            </a:pP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E</a:t>
            </a:r>
            <a:r>
              <a:rPr sz="2400" spc="-40" dirty="0">
                <a:solidFill>
                  <a:srgbClr val="006FC0"/>
                </a:solidFill>
                <a:latin typeface="Carlito"/>
                <a:cs typeface="Carlito"/>
              </a:rPr>
              <a:t>x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ample	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o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f	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DBM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S	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o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f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w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e	a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e	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</a:t>
            </a:r>
            <a:r>
              <a:rPr sz="2400" spc="-55" dirty="0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acle,	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M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S	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S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QL	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e</a:t>
            </a:r>
            <a:r>
              <a:rPr sz="2400" spc="20" dirty="0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r>
              <a:rPr sz="2400" spc="-30" dirty="0">
                <a:solidFill>
                  <a:srgbClr val="006FC0"/>
                </a:solidFill>
                <a:latin typeface="Carlito"/>
                <a:cs typeface="Carlito"/>
              </a:rPr>
              <a:t>v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e</a:t>
            </a:r>
            <a:r>
              <a:rPr sz="2400" spc="-200" dirty="0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,	MS  Access,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Paradox,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DB2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and MySQL</a:t>
            </a:r>
            <a:r>
              <a:rPr sz="2400" spc="-5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MySQL is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open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source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freeware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DBMS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B45BBAF-3C42-4390-80B7-0836C183417C}"/>
              </a:ext>
            </a:extLst>
          </p:cNvPr>
          <p:cNvSpPr txBox="1">
            <a:spLocks/>
          </p:cNvSpPr>
          <p:nvPr/>
        </p:nvSpPr>
        <p:spPr>
          <a:xfrm>
            <a:off x="21771" y="838200"/>
            <a:ext cx="89880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5001260">
              <a:spcBef>
                <a:spcPts val="100"/>
              </a:spcBef>
            </a:pPr>
            <a:r>
              <a:rPr lang="en-IN" kern="0" spc="-80"/>
              <a:t>DATABASE</a:t>
            </a:r>
            <a:r>
              <a:rPr lang="en-IN" kern="0" spc="-60"/>
              <a:t> </a:t>
            </a:r>
            <a:r>
              <a:rPr lang="en-IN" kern="0" spc="-15"/>
              <a:t>CONCEPTS</a:t>
            </a:r>
            <a:endParaRPr lang="en-IN" kern="0" spc="-15"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71354AB-8455-49EB-A3DE-60665F2CB615}"/>
              </a:ext>
            </a:extLst>
          </p:cNvPr>
          <p:cNvSpPr/>
          <p:nvPr/>
        </p:nvSpPr>
        <p:spPr>
          <a:xfrm>
            <a:off x="4975278" y="1457705"/>
            <a:ext cx="3970654" cy="24765"/>
          </a:xfrm>
          <a:custGeom>
            <a:avLst/>
            <a:gdLst/>
            <a:ahLst/>
            <a:cxnLst/>
            <a:rect l="l" t="t" r="r" b="b"/>
            <a:pathLst>
              <a:path w="3970654" h="24765">
                <a:moveTo>
                  <a:pt x="0" y="24257"/>
                </a:moveTo>
                <a:lnTo>
                  <a:pt x="397027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33324" y="1737360"/>
            <a:ext cx="8677351" cy="466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Advantages </a:t>
            </a:r>
            <a:r>
              <a:rPr spc="-5" dirty="0"/>
              <a:t>of </a:t>
            </a:r>
            <a:r>
              <a:rPr spc="-10" dirty="0"/>
              <a:t>Database</a:t>
            </a:r>
            <a:r>
              <a:rPr dirty="0"/>
              <a:t> </a:t>
            </a:r>
            <a:r>
              <a:rPr spc="-20" dirty="0"/>
              <a:t>System</a:t>
            </a:r>
          </a:p>
          <a:p>
            <a:pPr marL="497205" indent="-342900">
              <a:lnSpc>
                <a:spcPct val="100000"/>
              </a:lnSpc>
              <a:spcBef>
                <a:spcPts val="25"/>
              </a:spcBef>
              <a:buFont typeface="Wingdings"/>
              <a:buChar char=""/>
              <a:tabLst>
                <a:tab pos="497205" algn="l"/>
              </a:tabLst>
            </a:pPr>
            <a:r>
              <a:rPr sz="2000" u="none" spc="-5" dirty="0">
                <a:solidFill>
                  <a:srgbClr val="00AF50"/>
                </a:solidFill>
              </a:rPr>
              <a:t>Databases reduces</a:t>
            </a:r>
            <a:r>
              <a:rPr sz="2000" u="none" spc="5" dirty="0">
                <a:solidFill>
                  <a:srgbClr val="00AF50"/>
                </a:solidFill>
              </a:rPr>
              <a:t> </a:t>
            </a:r>
            <a:r>
              <a:rPr sz="2000" u="none" spc="-5" dirty="0">
                <a:solidFill>
                  <a:srgbClr val="00AF50"/>
                </a:solidFill>
              </a:rPr>
              <a:t>Redundancy</a:t>
            </a:r>
            <a:endParaRPr sz="2000" dirty="0"/>
          </a:p>
          <a:p>
            <a:pPr marL="154305" marR="5080">
              <a:lnSpc>
                <a:spcPct val="100000"/>
              </a:lnSpc>
              <a:spcBef>
                <a:spcPts val="5"/>
              </a:spcBef>
            </a:pPr>
            <a:r>
              <a:rPr sz="2000" u="none" spc="-5" dirty="0">
                <a:solidFill>
                  <a:srgbClr val="006FC0"/>
                </a:solidFill>
              </a:rPr>
              <a:t>It </a:t>
            </a:r>
            <a:r>
              <a:rPr sz="2000" u="none" spc="-10" dirty="0">
                <a:solidFill>
                  <a:srgbClr val="006FC0"/>
                </a:solidFill>
              </a:rPr>
              <a:t>removes </a:t>
            </a:r>
            <a:r>
              <a:rPr sz="2000" u="none" spc="-5" dirty="0">
                <a:solidFill>
                  <a:srgbClr val="006FC0"/>
                </a:solidFill>
              </a:rPr>
              <a:t>duplication of </a:t>
            </a:r>
            <a:r>
              <a:rPr sz="2000" u="none" spc="-15" dirty="0">
                <a:solidFill>
                  <a:srgbClr val="006FC0"/>
                </a:solidFill>
              </a:rPr>
              <a:t>data </a:t>
            </a:r>
            <a:r>
              <a:rPr sz="2000" u="none" spc="-5" dirty="0">
                <a:solidFill>
                  <a:srgbClr val="006FC0"/>
                </a:solidFill>
              </a:rPr>
              <a:t>because </a:t>
            </a:r>
            <a:r>
              <a:rPr sz="2000" u="none" spc="-15" dirty="0">
                <a:solidFill>
                  <a:srgbClr val="006FC0"/>
                </a:solidFill>
              </a:rPr>
              <a:t>data </a:t>
            </a:r>
            <a:r>
              <a:rPr sz="2000" u="none" spc="-10" dirty="0">
                <a:solidFill>
                  <a:srgbClr val="006FC0"/>
                </a:solidFill>
              </a:rPr>
              <a:t>are </a:t>
            </a:r>
            <a:r>
              <a:rPr sz="2000" u="none" spc="-20" dirty="0">
                <a:solidFill>
                  <a:srgbClr val="006FC0"/>
                </a:solidFill>
              </a:rPr>
              <a:t>kept </a:t>
            </a:r>
            <a:r>
              <a:rPr sz="2000" u="none" spc="-15" dirty="0">
                <a:solidFill>
                  <a:srgbClr val="006FC0"/>
                </a:solidFill>
              </a:rPr>
              <a:t>at </a:t>
            </a:r>
            <a:r>
              <a:rPr sz="2000" u="none" spc="-5" dirty="0">
                <a:solidFill>
                  <a:srgbClr val="006FC0"/>
                </a:solidFill>
              </a:rPr>
              <a:t>one place </a:t>
            </a:r>
            <a:r>
              <a:rPr sz="2000" u="none" dirty="0">
                <a:solidFill>
                  <a:srgbClr val="006FC0"/>
                </a:solidFill>
              </a:rPr>
              <a:t>and all </a:t>
            </a:r>
            <a:r>
              <a:rPr sz="2000" u="none" spc="-5" dirty="0">
                <a:solidFill>
                  <a:srgbClr val="006FC0"/>
                </a:solidFill>
              </a:rPr>
              <a:t>the  application </a:t>
            </a:r>
            <a:r>
              <a:rPr sz="2000" u="none" spc="-25" dirty="0">
                <a:solidFill>
                  <a:srgbClr val="006FC0"/>
                </a:solidFill>
              </a:rPr>
              <a:t>refers </a:t>
            </a:r>
            <a:r>
              <a:rPr sz="2000" u="none" spc="-15" dirty="0">
                <a:solidFill>
                  <a:srgbClr val="006FC0"/>
                </a:solidFill>
              </a:rPr>
              <a:t>to </a:t>
            </a:r>
            <a:r>
              <a:rPr sz="2000" u="none" dirty="0">
                <a:solidFill>
                  <a:srgbClr val="006FC0"/>
                </a:solidFill>
              </a:rPr>
              <a:t>the </a:t>
            </a:r>
            <a:r>
              <a:rPr sz="2000" u="none" spc="-10" dirty="0">
                <a:solidFill>
                  <a:srgbClr val="006FC0"/>
                </a:solidFill>
              </a:rPr>
              <a:t>centrally </a:t>
            </a:r>
            <a:r>
              <a:rPr sz="2000" u="none" spc="-5" dirty="0">
                <a:solidFill>
                  <a:srgbClr val="006FC0"/>
                </a:solidFill>
              </a:rPr>
              <a:t>maintained</a:t>
            </a:r>
            <a:r>
              <a:rPr sz="2000" u="none" spc="95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database.</a:t>
            </a:r>
            <a:endParaRPr sz="2000" dirty="0"/>
          </a:p>
          <a:p>
            <a:pPr marL="497205" indent="-342900">
              <a:lnSpc>
                <a:spcPct val="100000"/>
              </a:lnSpc>
              <a:buFont typeface="Wingdings"/>
              <a:buChar char=""/>
              <a:tabLst>
                <a:tab pos="497205" algn="l"/>
              </a:tabLst>
            </a:pPr>
            <a:r>
              <a:rPr sz="2000" u="none" spc="-5" dirty="0">
                <a:solidFill>
                  <a:srgbClr val="00AF50"/>
                </a:solidFill>
              </a:rPr>
              <a:t>Database </a:t>
            </a:r>
            <a:r>
              <a:rPr sz="2000" u="none" spc="-10" dirty="0">
                <a:solidFill>
                  <a:srgbClr val="00AF50"/>
                </a:solidFill>
              </a:rPr>
              <a:t>controls</a:t>
            </a:r>
            <a:r>
              <a:rPr sz="2000" u="none" dirty="0">
                <a:solidFill>
                  <a:srgbClr val="00AF50"/>
                </a:solidFill>
              </a:rPr>
              <a:t> </a:t>
            </a:r>
            <a:r>
              <a:rPr sz="2000" u="none" spc="-5" dirty="0">
                <a:solidFill>
                  <a:srgbClr val="00AF50"/>
                </a:solidFill>
              </a:rPr>
              <a:t>Inconsistency</a:t>
            </a:r>
            <a:endParaRPr sz="2000" dirty="0"/>
          </a:p>
          <a:p>
            <a:pPr marL="154305">
              <a:lnSpc>
                <a:spcPct val="100000"/>
              </a:lnSpc>
            </a:pPr>
            <a:r>
              <a:rPr sz="2000" u="none" spc="-5" dirty="0">
                <a:solidFill>
                  <a:srgbClr val="006FC0"/>
                </a:solidFill>
              </a:rPr>
              <a:t>When</a:t>
            </a:r>
            <a:r>
              <a:rPr sz="2000" u="none" spc="229" dirty="0">
                <a:solidFill>
                  <a:srgbClr val="006FC0"/>
                </a:solidFill>
              </a:rPr>
              <a:t> </a:t>
            </a:r>
            <a:r>
              <a:rPr sz="2000" u="none" spc="-10" dirty="0">
                <a:solidFill>
                  <a:srgbClr val="006FC0"/>
                </a:solidFill>
              </a:rPr>
              <a:t>two</a:t>
            </a:r>
            <a:r>
              <a:rPr sz="2000" u="none" spc="204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copies</a:t>
            </a:r>
            <a:r>
              <a:rPr sz="2000" u="none" spc="220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of</a:t>
            </a:r>
            <a:r>
              <a:rPr sz="2000" u="none" spc="220" dirty="0">
                <a:solidFill>
                  <a:srgbClr val="006FC0"/>
                </a:solidFill>
              </a:rPr>
              <a:t> </a:t>
            </a:r>
            <a:r>
              <a:rPr sz="2000" u="none" dirty="0">
                <a:solidFill>
                  <a:srgbClr val="006FC0"/>
                </a:solidFill>
              </a:rPr>
              <a:t>the</a:t>
            </a:r>
            <a:r>
              <a:rPr sz="2000" u="none" spc="225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same</a:t>
            </a:r>
            <a:r>
              <a:rPr sz="2000" u="none" spc="220" dirty="0">
                <a:solidFill>
                  <a:srgbClr val="006FC0"/>
                </a:solidFill>
              </a:rPr>
              <a:t> </a:t>
            </a:r>
            <a:r>
              <a:rPr sz="2000" u="none" spc="-15" dirty="0">
                <a:solidFill>
                  <a:srgbClr val="006FC0"/>
                </a:solidFill>
              </a:rPr>
              <a:t>data</a:t>
            </a:r>
            <a:r>
              <a:rPr sz="2000" u="none" spc="225" dirty="0">
                <a:solidFill>
                  <a:srgbClr val="006FC0"/>
                </a:solidFill>
              </a:rPr>
              <a:t> </a:t>
            </a:r>
            <a:r>
              <a:rPr sz="2000" u="none" dirty="0">
                <a:solidFill>
                  <a:srgbClr val="006FC0"/>
                </a:solidFill>
              </a:rPr>
              <a:t>do</a:t>
            </a:r>
            <a:r>
              <a:rPr sz="2000" u="none" spc="220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not</a:t>
            </a:r>
            <a:r>
              <a:rPr sz="2000" u="none" spc="204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agree</a:t>
            </a:r>
            <a:r>
              <a:rPr sz="2000" u="none" spc="220" dirty="0">
                <a:solidFill>
                  <a:srgbClr val="006FC0"/>
                </a:solidFill>
              </a:rPr>
              <a:t> </a:t>
            </a:r>
            <a:r>
              <a:rPr sz="2000" u="none" spc="-15" dirty="0">
                <a:solidFill>
                  <a:srgbClr val="006FC0"/>
                </a:solidFill>
              </a:rPr>
              <a:t>to</a:t>
            </a:r>
            <a:r>
              <a:rPr sz="2000" u="none" spc="215" dirty="0">
                <a:solidFill>
                  <a:srgbClr val="006FC0"/>
                </a:solidFill>
              </a:rPr>
              <a:t> </a:t>
            </a:r>
            <a:r>
              <a:rPr sz="2000" u="none" dirty="0">
                <a:solidFill>
                  <a:srgbClr val="006FC0"/>
                </a:solidFill>
              </a:rPr>
              <a:t>each</a:t>
            </a:r>
            <a:r>
              <a:rPr sz="2000" u="none" spc="210" dirty="0">
                <a:solidFill>
                  <a:srgbClr val="006FC0"/>
                </a:solidFill>
              </a:rPr>
              <a:t> </a:t>
            </a:r>
            <a:r>
              <a:rPr sz="2000" u="none" spc="-30" dirty="0">
                <a:solidFill>
                  <a:srgbClr val="006FC0"/>
                </a:solidFill>
              </a:rPr>
              <a:t>other,</a:t>
            </a:r>
            <a:r>
              <a:rPr sz="2000" u="none" spc="225" dirty="0">
                <a:solidFill>
                  <a:srgbClr val="006FC0"/>
                </a:solidFill>
              </a:rPr>
              <a:t> </a:t>
            </a:r>
            <a:r>
              <a:rPr sz="2000" u="none" dirty="0">
                <a:solidFill>
                  <a:srgbClr val="006FC0"/>
                </a:solidFill>
              </a:rPr>
              <a:t>then</a:t>
            </a:r>
            <a:r>
              <a:rPr sz="2000" u="none" spc="220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it</a:t>
            </a:r>
            <a:r>
              <a:rPr sz="2000" u="none" spc="220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is</a:t>
            </a:r>
            <a:r>
              <a:rPr sz="2000" u="none" spc="220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called</a:t>
            </a:r>
            <a:endParaRPr sz="2000" dirty="0"/>
          </a:p>
          <a:p>
            <a:pPr marL="154305">
              <a:lnSpc>
                <a:spcPct val="100000"/>
              </a:lnSpc>
            </a:pPr>
            <a:r>
              <a:rPr sz="2000" u="none" spc="-15" dirty="0">
                <a:solidFill>
                  <a:srgbClr val="006FC0"/>
                </a:solidFill>
              </a:rPr>
              <a:t>Inconsistency. </a:t>
            </a:r>
            <a:r>
              <a:rPr sz="2000" u="none" spc="-10" dirty="0">
                <a:solidFill>
                  <a:srgbClr val="006FC0"/>
                </a:solidFill>
              </a:rPr>
              <a:t>By controlling </a:t>
            </a:r>
            <a:r>
              <a:rPr sz="2000" u="none" spc="-15" dirty="0">
                <a:solidFill>
                  <a:srgbClr val="006FC0"/>
                </a:solidFill>
              </a:rPr>
              <a:t>redundancy, </a:t>
            </a:r>
            <a:r>
              <a:rPr sz="2000" u="none" dirty="0">
                <a:solidFill>
                  <a:srgbClr val="006FC0"/>
                </a:solidFill>
              </a:rPr>
              <a:t>the </a:t>
            </a:r>
            <a:r>
              <a:rPr sz="2000" u="none" spc="-5" dirty="0">
                <a:solidFill>
                  <a:srgbClr val="006FC0"/>
                </a:solidFill>
              </a:rPr>
              <a:t>inconsistency is also </a:t>
            </a:r>
            <a:r>
              <a:rPr sz="2000" u="none" spc="-10" dirty="0">
                <a:solidFill>
                  <a:srgbClr val="006FC0"/>
                </a:solidFill>
              </a:rPr>
              <a:t>controlled.</a:t>
            </a:r>
            <a:endParaRPr sz="2000" dirty="0"/>
          </a:p>
          <a:p>
            <a:pPr marL="497205" indent="-342900">
              <a:lnSpc>
                <a:spcPct val="100000"/>
              </a:lnSpc>
              <a:buFont typeface="Wingdings"/>
              <a:buChar char=""/>
              <a:tabLst>
                <a:tab pos="497205" algn="l"/>
              </a:tabLst>
            </a:pPr>
            <a:r>
              <a:rPr sz="2000" u="none" spc="-5" dirty="0">
                <a:solidFill>
                  <a:srgbClr val="00AF50"/>
                </a:solidFill>
              </a:rPr>
              <a:t>Database </a:t>
            </a:r>
            <a:r>
              <a:rPr sz="2000" u="none" spc="-15" dirty="0">
                <a:solidFill>
                  <a:srgbClr val="00AF50"/>
                </a:solidFill>
              </a:rPr>
              <a:t>facilitate </a:t>
            </a:r>
            <a:r>
              <a:rPr sz="2000" u="none" spc="-5" dirty="0">
                <a:solidFill>
                  <a:srgbClr val="00AF50"/>
                </a:solidFill>
              </a:rPr>
              <a:t>Sharing of</a:t>
            </a:r>
            <a:r>
              <a:rPr sz="2000" u="none" spc="60" dirty="0">
                <a:solidFill>
                  <a:srgbClr val="00AF50"/>
                </a:solidFill>
              </a:rPr>
              <a:t> </a:t>
            </a:r>
            <a:r>
              <a:rPr sz="2000" u="none" spc="-15" dirty="0">
                <a:solidFill>
                  <a:srgbClr val="00AF50"/>
                </a:solidFill>
              </a:rPr>
              <a:t>Data</a:t>
            </a:r>
            <a:endParaRPr sz="2000" dirty="0"/>
          </a:p>
          <a:p>
            <a:pPr marL="154305">
              <a:lnSpc>
                <a:spcPct val="100000"/>
              </a:lnSpc>
            </a:pPr>
            <a:r>
              <a:rPr sz="2000" u="none" spc="-15" dirty="0">
                <a:solidFill>
                  <a:srgbClr val="006FC0"/>
                </a:solidFill>
              </a:rPr>
              <a:t>Data stored </a:t>
            </a:r>
            <a:r>
              <a:rPr sz="2000" u="none" spc="-5" dirty="0">
                <a:solidFill>
                  <a:srgbClr val="006FC0"/>
                </a:solidFill>
              </a:rPr>
              <a:t>in </a:t>
            </a:r>
            <a:r>
              <a:rPr sz="2000" u="none" dirty="0">
                <a:solidFill>
                  <a:srgbClr val="006FC0"/>
                </a:solidFill>
              </a:rPr>
              <a:t>the </a:t>
            </a:r>
            <a:r>
              <a:rPr sz="2000" u="none" spc="-5" dirty="0">
                <a:solidFill>
                  <a:srgbClr val="006FC0"/>
                </a:solidFill>
              </a:rPr>
              <a:t>database can </a:t>
            </a:r>
            <a:r>
              <a:rPr sz="2000" u="none" dirty="0">
                <a:solidFill>
                  <a:srgbClr val="006FC0"/>
                </a:solidFill>
              </a:rPr>
              <a:t>be </a:t>
            </a:r>
            <a:r>
              <a:rPr sz="2000" u="none" spc="-10" dirty="0">
                <a:solidFill>
                  <a:srgbClr val="006FC0"/>
                </a:solidFill>
              </a:rPr>
              <a:t>shared </a:t>
            </a:r>
            <a:r>
              <a:rPr sz="2000" u="none" dirty="0">
                <a:solidFill>
                  <a:srgbClr val="006FC0"/>
                </a:solidFill>
              </a:rPr>
              <a:t>among </a:t>
            </a:r>
            <a:r>
              <a:rPr sz="2000" u="none" spc="-15" dirty="0">
                <a:solidFill>
                  <a:srgbClr val="006FC0"/>
                </a:solidFill>
              </a:rPr>
              <a:t>several</a:t>
            </a:r>
            <a:r>
              <a:rPr sz="2000" u="none" spc="70" dirty="0">
                <a:solidFill>
                  <a:srgbClr val="006FC0"/>
                </a:solidFill>
              </a:rPr>
              <a:t> </a:t>
            </a:r>
            <a:r>
              <a:rPr sz="2000" u="none" spc="-10" dirty="0">
                <a:solidFill>
                  <a:srgbClr val="006FC0"/>
                </a:solidFill>
              </a:rPr>
              <a:t>users.</a:t>
            </a:r>
            <a:endParaRPr sz="2000" dirty="0"/>
          </a:p>
          <a:p>
            <a:pPr marL="497205" indent="-342900">
              <a:lnSpc>
                <a:spcPct val="100000"/>
              </a:lnSpc>
              <a:buFont typeface="Wingdings"/>
              <a:buChar char=""/>
              <a:tabLst>
                <a:tab pos="497205" algn="l"/>
              </a:tabLst>
            </a:pPr>
            <a:r>
              <a:rPr sz="2000" u="none" spc="-5" dirty="0">
                <a:solidFill>
                  <a:srgbClr val="00AF50"/>
                </a:solidFill>
              </a:rPr>
              <a:t>Database ensures</a:t>
            </a:r>
            <a:r>
              <a:rPr sz="2000" u="none" spc="10" dirty="0">
                <a:solidFill>
                  <a:srgbClr val="00AF50"/>
                </a:solidFill>
              </a:rPr>
              <a:t> </a:t>
            </a:r>
            <a:r>
              <a:rPr sz="2000" u="none" spc="-5" dirty="0">
                <a:solidFill>
                  <a:srgbClr val="00AF50"/>
                </a:solidFill>
              </a:rPr>
              <a:t>Security</a:t>
            </a:r>
            <a:endParaRPr sz="2000" dirty="0"/>
          </a:p>
          <a:p>
            <a:pPr marL="154305">
              <a:lnSpc>
                <a:spcPct val="100000"/>
              </a:lnSpc>
            </a:pPr>
            <a:r>
              <a:rPr sz="2000" u="none" spc="-15" dirty="0">
                <a:solidFill>
                  <a:srgbClr val="006FC0"/>
                </a:solidFill>
              </a:rPr>
              <a:t>Data</a:t>
            </a:r>
            <a:r>
              <a:rPr sz="2000" u="none" spc="355" dirty="0">
                <a:solidFill>
                  <a:srgbClr val="006FC0"/>
                </a:solidFill>
              </a:rPr>
              <a:t> </a:t>
            </a:r>
            <a:r>
              <a:rPr sz="2000" u="none" spc="-10" dirty="0">
                <a:solidFill>
                  <a:srgbClr val="006FC0"/>
                </a:solidFill>
              </a:rPr>
              <a:t>are</a:t>
            </a:r>
            <a:r>
              <a:rPr sz="2000" u="none" spc="355" dirty="0">
                <a:solidFill>
                  <a:srgbClr val="006FC0"/>
                </a:solidFill>
              </a:rPr>
              <a:t> </a:t>
            </a:r>
            <a:r>
              <a:rPr sz="2000" u="none" spc="-10" dirty="0">
                <a:solidFill>
                  <a:srgbClr val="006FC0"/>
                </a:solidFill>
              </a:rPr>
              <a:t>protected</a:t>
            </a:r>
            <a:r>
              <a:rPr sz="2000" u="none" spc="355" dirty="0">
                <a:solidFill>
                  <a:srgbClr val="006FC0"/>
                </a:solidFill>
              </a:rPr>
              <a:t> </a:t>
            </a:r>
            <a:r>
              <a:rPr sz="2000" u="none" spc="-10" dirty="0">
                <a:solidFill>
                  <a:srgbClr val="006FC0"/>
                </a:solidFill>
              </a:rPr>
              <a:t>against</a:t>
            </a:r>
            <a:r>
              <a:rPr sz="2000" u="none" spc="365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accidental</a:t>
            </a:r>
            <a:r>
              <a:rPr sz="2000" u="none" spc="350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or</a:t>
            </a:r>
            <a:r>
              <a:rPr sz="2000" u="none" spc="355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intentional</a:t>
            </a:r>
            <a:r>
              <a:rPr sz="2000" u="none" spc="350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disclosure</a:t>
            </a:r>
            <a:r>
              <a:rPr sz="2000" u="none" spc="360" dirty="0">
                <a:solidFill>
                  <a:srgbClr val="006FC0"/>
                </a:solidFill>
              </a:rPr>
              <a:t> </a:t>
            </a:r>
            <a:r>
              <a:rPr sz="2000" u="none" spc="-15" dirty="0">
                <a:solidFill>
                  <a:srgbClr val="006FC0"/>
                </a:solidFill>
              </a:rPr>
              <a:t>to</a:t>
            </a:r>
            <a:r>
              <a:rPr sz="2000" u="none" spc="350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unauthorized</a:t>
            </a:r>
            <a:endParaRPr sz="2000" dirty="0"/>
          </a:p>
          <a:p>
            <a:pPr marL="154305">
              <a:lnSpc>
                <a:spcPct val="100000"/>
              </a:lnSpc>
            </a:pPr>
            <a:r>
              <a:rPr sz="2000" u="none" spc="-10" dirty="0">
                <a:solidFill>
                  <a:srgbClr val="006FC0"/>
                </a:solidFill>
              </a:rPr>
              <a:t>person </a:t>
            </a:r>
            <a:r>
              <a:rPr sz="2000" u="none" dirty="0">
                <a:solidFill>
                  <a:srgbClr val="006FC0"/>
                </a:solidFill>
              </a:rPr>
              <a:t>or </a:t>
            </a:r>
            <a:r>
              <a:rPr sz="2000" u="none" spc="-5" dirty="0">
                <a:solidFill>
                  <a:srgbClr val="006FC0"/>
                </a:solidFill>
              </a:rPr>
              <a:t>unauthorized</a:t>
            </a:r>
            <a:r>
              <a:rPr sz="2000" u="none" spc="-25" dirty="0">
                <a:solidFill>
                  <a:srgbClr val="006FC0"/>
                </a:solidFill>
              </a:rPr>
              <a:t> </a:t>
            </a:r>
            <a:r>
              <a:rPr sz="2000" u="none" spc="-5" dirty="0">
                <a:solidFill>
                  <a:srgbClr val="006FC0"/>
                </a:solidFill>
              </a:rPr>
              <a:t>modification.</a:t>
            </a:r>
            <a:endParaRPr sz="2000" dirty="0"/>
          </a:p>
          <a:p>
            <a:pPr marL="497205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97205" algn="l"/>
              </a:tabLst>
            </a:pPr>
            <a:r>
              <a:rPr sz="2000" u="none" spc="-5" dirty="0">
                <a:solidFill>
                  <a:srgbClr val="00AF50"/>
                </a:solidFill>
              </a:rPr>
              <a:t>Database maintains</a:t>
            </a:r>
            <a:r>
              <a:rPr sz="2000" u="none" spc="-20" dirty="0">
                <a:solidFill>
                  <a:srgbClr val="00AF50"/>
                </a:solidFill>
              </a:rPr>
              <a:t> </a:t>
            </a:r>
            <a:r>
              <a:rPr sz="2000" u="none" spc="-10" dirty="0">
                <a:solidFill>
                  <a:srgbClr val="00AF50"/>
                </a:solidFill>
              </a:rPr>
              <a:t>Integrity</a:t>
            </a:r>
            <a:endParaRPr sz="2000" dirty="0"/>
          </a:p>
          <a:p>
            <a:pPr marL="154305" marR="6350">
              <a:lnSpc>
                <a:spcPct val="100000"/>
              </a:lnSpc>
            </a:pPr>
            <a:r>
              <a:rPr sz="2000" u="none" spc="-5" dirty="0">
                <a:solidFill>
                  <a:srgbClr val="006FC0"/>
                </a:solidFill>
              </a:rPr>
              <a:t>It </a:t>
            </a:r>
            <a:r>
              <a:rPr sz="2000" u="none" spc="-15" dirty="0">
                <a:solidFill>
                  <a:srgbClr val="006FC0"/>
                </a:solidFill>
              </a:rPr>
              <a:t>enforces </a:t>
            </a:r>
            <a:r>
              <a:rPr sz="2000" u="none" spc="-5" dirty="0">
                <a:solidFill>
                  <a:srgbClr val="006FC0"/>
                </a:solidFill>
              </a:rPr>
              <a:t>certain integrity rules </a:t>
            </a:r>
            <a:r>
              <a:rPr sz="2000" u="none" spc="-15" dirty="0">
                <a:solidFill>
                  <a:srgbClr val="006FC0"/>
                </a:solidFill>
              </a:rPr>
              <a:t>to </a:t>
            </a:r>
            <a:r>
              <a:rPr sz="2000" u="none" spc="-5" dirty="0">
                <a:solidFill>
                  <a:srgbClr val="006FC0"/>
                </a:solidFill>
              </a:rPr>
              <a:t>insure </a:t>
            </a:r>
            <a:r>
              <a:rPr sz="2000" u="none" dirty="0">
                <a:solidFill>
                  <a:srgbClr val="006FC0"/>
                </a:solidFill>
              </a:rPr>
              <a:t>the </a:t>
            </a:r>
            <a:r>
              <a:rPr sz="2000" u="none" spc="-10" dirty="0">
                <a:solidFill>
                  <a:srgbClr val="006FC0"/>
                </a:solidFill>
              </a:rPr>
              <a:t>validity </a:t>
            </a:r>
            <a:r>
              <a:rPr sz="2000" u="none" spc="-5" dirty="0">
                <a:solidFill>
                  <a:srgbClr val="006FC0"/>
                </a:solidFill>
              </a:rPr>
              <a:t>or correctness </a:t>
            </a:r>
            <a:r>
              <a:rPr sz="2000" u="none" dirty="0">
                <a:solidFill>
                  <a:srgbClr val="006FC0"/>
                </a:solidFill>
              </a:rPr>
              <a:t>of </a:t>
            </a:r>
            <a:r>
              <a:rPr sz="2000" u="none" spc="-10" dirty="0">
                <a:solidFill>
                  <a:srgbClr val="006FC0"/>
                </a:solidFill>
              </a:rPr>
              <a:t>data. For  </a:t>
            </a:r>
            <a:r>
              <a:rPr sz="2000" u="none" spc="-15" dirty="0">
                <a:solidFill>
                  <a:srgbClr val="006FC0"/>
                </a:solidFill>
              </a:rPr>
              <a:t>ex. </a:t>
            </a:r>
            <a:r>
              <a:rPr sz="2000" u="none" dirty="0">
                <a:solidFill>
                  <a:srgbClr val="006FC0"/>
                </a:solidFill>
              </a:rPr>
              <a:t>A </a:t>
            </a:r>
            <a:r>
              <a:rPr sz="2000" u="none" spc="-15" dirty="0">
                <a:solidFill>
                  <a:srgbClr val="006FC0"/>
                </a:solidFill>
              </a:rPr>
              <a:t>date </a:t>
            </a:r>
            <a:r>
              <a:rPr sz="2000" u="none" spc="-5" dirty="0">
                <a:solidFill>
                  <a:srgbClr val="006FC0"/>
                </a:solidFill>
              </a:rPr>
              <a:t>can’t </a:t>
            </a:r>
            <a:r>
              <a:rPr sz="2000" u="none" dirty="0">
                <a:solidFill>
                  <a:srgbClr val="006FC0"/>
                </a:solidFill>
              </a:rPr>
              <a:t>be </a:t>
            </a:r>
            <a:r>
              <a:rPr sz="2000" u="none" spc="-20" dirty="0">
                <a:solidFill>
                  <a:srgbClr val="006FC0"/>
                </a:solidFill>
              </a:rPr>
              <a:t>like</a:t>
            </a:r>
            <a:r>
              <a:rPr sz="2000" u="none" spc="25" dirty="0">
                <a:solidFill>
                  <a:srgbClr val="006FC0"/>
                </a:solidFill>
              </a:rPr>
              <a:t> </a:t>
            </a:r>
            <a:r>
              <a:rPr sz="2000" u="none" dirty="0">
                <a:solidFill>
                  <a:srgbClr val="006FC0"/>
                </a:solidFill>
              </a:rPr>
              <a:t>31/31/2000.</a:t>
            </a:r>
            <a:endParaRPr sz="20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78" y="555624"/>
            <a:ext cx="89880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126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DATABASE</a:t>
            </a:r>
            <a:r>
              <a:rPr spc="-60" dirty="0"/>
              <a:t> </a:t>
            </a:r>
            <a:r>
              <a:rPr spc="-15" dirty="0"/>
              <a:t>CONCEPTS</a:t>
            </a:r>
          </a:p>
        </p:txBody>
      </p:sp>
      <p:sp>
        <p:nvSpPr>
          <p:cNvPr id="4" name="object 4"/>
          <p:cNvSpPr/>
          <p:nvPr/>
        </p:nvSpPr>
        <p:spPr>
          <a:xfrm>
            <a:off x="5031485" y="1128394"/>
            <a:ext cx="3970654" cy="24765"/>
          </a:xfrm>
          <a:custGeom>
            <a:avLst/>
            <a:gdLst/>
            <a:ahLst/>
            <a:cxnLst/>
            <a:rect l="l" t="t" r="r" b="b"/>
            <a:pathLst>
              <a:path w="3970654" h="24765">
                <a:moveTo>
                  <a:pt x="0" y="24257"/>
                </a:moveTo>
                <a:lnTo>
                  <a:pt x="397027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49" y="711834"/>
            <a:ext cx="8989060" cy="581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Model- </a:t>
            </a:r>
            <a:r>
              <a:rPr sz="2000" spc="-35" dirty="0">
                <a:solidFill>
                  <a:srgbClr val="FF0000"/>
                </a:solidFill>
                <a:latin typeface="Carlito"/>
                <a:cs typeface="Carlito"/>
              </a:rPr>
              <a:t>Way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data</a:t>
            </a:r>
            <a:r>
              <a:rPr sz="2000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representation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Data</a:t>
            </a:r>
            <a:r>
              <a:rPr sz="2000" spc="8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model</a:t>
            </a:r>
            <a:r>
              <a:rPr sz="2000" spc="7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is</a:t>
            </a:r>
            <a:r>
              <a:rPr sz="2000" spc="8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</a:t>
            </a:r>
            <a:r>
              <a:rPr sz="2000" spc="8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model</a:t>
            </a:r>
            <a:r>
              <a:rPr sz="2000" spc="7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or</a:t>
            </a:r>
            <a:r>
              <a:rPr sz="2000" spc="8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presentation</a:t>
            </a:r>
            <a:r>
              <a:rPr sz="2000" spc="8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which</a:t>
            </a:r>
            <a:r>
              <a:rPr sz="2000" spc="9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shows</a:t>
            </a:r>
            <a:r>
              <a:rPr sz="2000" spc="7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How</a:t>
            </a:r>
            <a:r>
              <a:rPr sz="2000" spc="6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data</a:t>
            </a:r>
            <a:r>
              <a:rPr sz="2000" spc="8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is</a:t>
            </a:r>
            <a:r>
              <a:rPr sz="2000" spc="7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organized</a:t>
            </a:r>
            <a:r>
              <a:rPr sz="2000" spc="8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?</a:t>
            </a:r>
            <a:r>
              <a:rPr sz="2000" spc="7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or</a:t>
            </a:r>
            <a:r>
              <a:rPr sz="2000" spc="7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stored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database.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is modeled by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one</a:t>
            </a:r>
            <a:r>
              <a:rPr sz="2000" spc="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of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following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 given-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Relational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Data</a:t>
            </a:r>
            <a:r>
              <a:rPr sz="2000" spc="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this model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data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is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organized into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Relations or </a:t>
            </a:r>
            <a:r>
              <a:rPr sz="2000" spc="-25" dirty="0">
                <a:solidFill>
                  <a:srgbClr val="001F5F"/>
                </a:solidFill>
                <a:latin typeface="Carlito"/>
                <a:cs typeface="Carlito"/>
              </a:rPr>
              <a:t>Tables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(i.e. </a:t>
            </a:r>
            <a:r>
              <a:rPr sz="2000" spc="-20" dirty="0">
                <a:solidFill>
                  <a:srgbClr val="001F5F"/>
                </a:solidFill>
                <a:latin typeface="Carlito"/>
                <a:cs typeface="Carlito"/>
              </a:rPr>
              <a:t>Rows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Columns).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001F5F"/>
                </a:solidFill>
                <a:latin typeface="Carlito"/>
                <a:cs typeface="Carlito"/>
              </a:rPr>
              <a:t>row 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table </a:t>
            </a: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represents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relationship of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data to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other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also called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 </a:t>
            </a:r>
            <a:r>
              <a:rPr sz="2000" spc="-30" dirty="0">
                <a:solidFill>
                  <a:srgbClr val="001F5F"/>
                </a:solidFill>
                <a:latin typeface="Carlito"/>
                <a:cs typeface="Carlito"/>
              </a:rPr>
              <a:t>Tuple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or  </a:t>
            </a: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Record.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column is</a:t>
            </a:r>
            <a:r>
              <a:rPr sz="2000" spc="-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called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Attribute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or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Field.</a:t>
            </a:r>
            <a:endParaRPr sz="20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Network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Data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6985" algn="just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this model,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data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represented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by collection of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records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relationship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among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data 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is shown by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Links.</a:t>
            </a:r>
            <a:endParaRPr sz="20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Hierarchical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Data</a:t>
            </a:r>
            <a:r>
              <a:rPr sz="200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In this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model,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Records </a:t>
            </a: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organized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as </a:t>
            </a:r>
            <a:r>
              <a:rPr sz="2000" spc="-25" dirty="0">
                <a:solidFill>
                  <a:srgbClr val="001F5F"/>
                </a:solidFill>
                <a:latin typeface="Carlito"/>
                <a:cs typeface="Carlito"/>
              </a:rPr>
              <a:t>Trees.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Records at </a:t>
            </a: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top level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called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Root record 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and this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may </a:t>
            </a: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contains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multiple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directly</a:t>
            </a:r>
            <a:r>
              <a:rPr sz="2000" spc="1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rlito"/>
                <a:cs typeface="Carlito"/>
              </a:rPr>
              <a:t>linked</a:t>
            </a:r>
            <a:endParaRPr sz="20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children</a:t>
            </a: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 records.</a:t>
            </a:r>
            <a:endParaRPr sz="20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Object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Oriented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Data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 Model</a:t>
            </a:r>
            <a:endParaRPr sz="2000" dirty="0">
              <a:latin typeface="Carlito"/>
              <a:cs typeface="Carlito"/>
            </a:endParaRPr>
          </a:p>
          <a:p>
            <a:pPr marL="12700" marR="8255" algn="just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this model, </a:t>
            </a: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records are represented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as a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objects. The collection of similar 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of  object is called</a:t>
            </a:r>
            <a:r>
              <a:rPr sz="200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class.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126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DATABASE</a:t>
            </a:r>
            <a:r>
              <a:rPr spc="-60" dirty="0"/>
              <a:t> </a:t>
            </a:r>
            <a:r>
              <a:rPr spc="-15" dirty="0"/>
              <a:t>CONCEPTS</a:t>
            </a:r>
          </a:p>
        </p:txBody>
      </p:sp>
      <p:sp>
        <p:nvSpPr>
          <p:cNvPr id="4" name="object 4"/>
          <p:cNvSpPr/>
          <p:nvPr/>
        </p:nvSpPr>
        <p:spPr>
          <a:xfrm>
            <a:off x="5031485" y="695705"/>
            <a:ext cx="3970654" cy="24765"/>
          </a:xfrm>
          <a:custGeom>
            <a:avLst/>
            <a:gdLst/>
            <a:ahLst/>
            <a:cxnLst/>
            <a:rect l="l" t="t" r="r" b="b"/>
            <a:pathLst>
              <a:path w="3970654" h="24765">
                <a:moveTo>
                  <a:pt x="0" y="24257"/>
                </a:moveTo>
                <a:lnTo>
                  <a:pt x="397027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2472690"/>
            <a:ext cx="771207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C00000"/>
                </a:solidFill>
                <a:latin typeface="Carlito"/>
                <a:cs typeface="Carlito"/>
              </a:rPr>
              <a:t>RELATIONAL</a:t>
            </a:r>
            <a:r>
              <a:rPr sz="2400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spc="-60" dirty="0">
                <a:solidFill>
                  <a:srgbClr val="C00000"/>
                </a:solidFill>
                <a:latin typeface="Carlito"/>
                <a:cs typeface="Carlito"/>
              </a:rPr>
              <a:t>DATABASE</a:t>
            </a:r>
            <a:endParaRPr sz="24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relational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database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is a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collective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set of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multiple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sets 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organized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by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tables,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records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columns. Relational database  establish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well-defined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relationship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between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database 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tables. </a:t>
            </a:r>
            <a:r>
              <a:rPr sz="2400" spc="-35" dirty="0">
                <a:solidFill>
                  <a:srgbClr val="006FC0"/>
                </a:solidFill>
                <a:latin typeface="Carlito"/>
                <a:cs typeface="Carlito"/>
              </a:rPr>
              <a:t>Tables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communicate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share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information,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which 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facilitates data searcheability, organization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2400" spc="-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reporting.</a:t>
            </a:r>
            <a:endParaRPr sz="2400">
              <a:latin typeface="Carlito"/>
              <a:cs typeface="Carlito"/>
            </a:endParaRPr>
          </a:p>
          <a:p>
            <a:pPr marL="12700" marR="5715" algn="just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Relational database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use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Structured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Query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Language (SQL), 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which is a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standard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user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application that provides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an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easy  programming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interface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database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interaction.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78" y="985824"/>
            <a:ext cx="89880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126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DATABASE</a:t>
            </a:r>
            <a:r>
              <a:rPr spc="-60" dirty="0"/>
              <a:t> </a:t>
            </a:r>
            <a:r>
              <a:rPr spc="-15" dirty="0"/>
              <a:t>CONCEPTS</a:t>
            </a:r>
          </a:p>
        </p:txBody>
      </p:sp>
      <p:sp>
        <p:nvSpPr>
          <p:cNvPr id="4" name="object 4"/>
          <p:cNvSpPr/>
          <p:nvPr/>
        </p:nvSpPr>
        <p:spPr>
          <a:xfrm>
            <a:off x="5031485" y="1558594"/>
            <a:ext cx="3970654" cy="24765"/>
          </a:xfrm>
          <a:custGeom>
            <a:avLst/>
            <a:gdLst/>
            <a:ahLst/>
            <a:cxnLst/>
            <a:rect l="l" t="t" r="r" b="b"/>
            <a:pathLst>
              <a:path w="3970654" h="24765">
                <a:moveTo>
                  <a:pt x="0" y="24257"/>
                </a:moveTo>
                <a:lnTo>
                  <a:pt x="397027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424" y="1584707"/>
            <a:ext cx="5713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C00000"/>
                </a:solidFill>
                <a:latin typeface="Carlito"/>
                <a:cs typeface="Carlito"/>
              </a:rPr>
              <a:t>RELATIONAL </a:t>
            </a:r>
            <a:r>
              <a:rPr sz="3600" spc="-80" dirty="0">
                <a:solidFill>
                  <a:srgbClr val="C00000"/>
                </a:solidFill>
                <a:latin typeface="Carlito"/>
                <a:cs typeface="Carlito"/>
              </a:rPr>
              <a:t>DATABASE</a:t>
            </a:r>
            <a:r>
              <a:rPr sz="3600" spc="-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Carlito"/>
                <a:cs typeface="Carlito"/>
              </a:rPr>
              <a:t>TERMS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9308" y="2031492"/>
            <a:ext cx="8185404" cy="4978908"/>
            <a:chOff x="559308" y="1706879"/>
            <a:chExt cx="8185404" cy="4978908"/>
          </a:xfrm>
        </p:grpSpPr>
        <p:sp>
          <p:nvSpPr>
            <p:cNvPr id="4" name="object 4"/>
            <p:cNvSpPr/>
            <p:nvPr/>
          </p:nvSpPr>
          <p:spPr>
            <a:xfrm>
              <a:off x="559308" y="1706879"/>
              <a:ext cx="8185404" cy="49789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4379" y="1901951"/>
              <a:ext cx="7597140" cy="43906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7978" y="447548"/>
            <a:ext cx="89880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126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DATABASE</a:t>
            </a:r>
            <a:r>
              <a:rPr spc="-60" dirty="0"/>
              <a:t> </a:t>
            </a:r>
            <a:r>
              <a:rPr spc="-15" dirty="0"/>
              <a:t>CONCEPTS</a:t>
            </a:r>
          </a:p>
        </p:txBody>
      </p:sp>
      <p:sp>
        <p:nvSpPr>
          <p:cNvPr id="9" name="object 9"/>
          <p:cNvSpPr/>
          <p:nvPr/>
        </p:nvSpPr>
        <p:spPr>
          <a:xfrm>
            <a:off x="5031485" y="1020318"/>
            <a:ext cx="3970654" cy="24765"/>
          </a:xfrm>
          <a:custGeom>
            <a:avLst/>
            <a:gdLst/>
            <a:ahLst/>
            <a:cxnLst/>
            <a:rect l="l" t="t" r="r" b="b"/>
            <a:pathLst>
              <a:path w="3970654" h="24765">
                <a:moveTo>
                  <a:pt x="0" y="24257"/>
                </a:moveTo>
                <a:lnTo>
                  <a:pt x="397027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300" y="1311910"/>
            <a:ext cx="8766810" cy="546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C00000"/>
                </a:solidFill>
                <a:latin typeface="Carlito"/>
                <a:cs typeface="Carlito"/>
              </a:rPr>
              <a:t>RELATIONAL </a:t>
            </a:r>
            <a:r>
              <a:rPr sz="2400" spc="-60" dirty="0">
                <a:solidFill>
                  <a:srgbClr val="C00000"/>
                </a:solidFill>
                <a:latin typeface="Carlito"/>
                <a:cs typeface="Carlito"/>
              </a:rPr>
              <a:t>DATABASE</a:t>
            </a:r>
            <a:r>
              <a:rPr sz="2400" spc="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rlito"/>
                <a:cs typeface="Carlito"/>
              </a:rPr>
              <a:t>TERMS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300" spc="-10" dirty="0">
                <a:solidFill>
                  <a:srgbClr val="FF0000"/>
                </a:solidFill>
                <a:latin typeface="Carlito"/>
                <a:cs typeface="Carlito"/>
              </a:rPr>
              <a:t>Relation </a:t>
            </a:r>
            <a:r>
              <a:rPr sz="2300" spc="-25" dirty="0">
                <a:solidFill>
                  <a:srgbClr val="FF0000"/>
                </a:solidFill>
                <a:latin typeface="Carlito"/>
                <a:cs typeface="Carlito"/>
              </a:rPr>
              <a:t>(Table)</a:t>
            </a:r>
            <a:endParaRPr sz="23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300" spc="-10" dirty="0">
                <a:solidFill>
                  <a:srgbClr val="006FC0"/>
                </a:solidFill>
                <a:latin typeface="Carlito"/>
                <a:cs typeface="Carlito"/>
              </a:rPr>
              <a:t>Relation </a:t>
            </a: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or </a:t>
            </a:r>
            <a:r>
              <a:rPr sz="2300" spc="-35" dirty="0">
                <a:solidFill>
                  <a:srgbClr val="006FC0"/>
                </a:solidFill>
                <a:latin typeface="Carlito"/>
                <a:cs typeface="Carlito"/>
              </a:rPr>
              <a:t>Table </a:t>
            </a: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Matrix </a:t>
            </a:r>
            <a:r>
              <a:rPr sz="2300" spc="-20" dirty="0">
                <a:solidFill>
                  <a:srgbClr val="006FC0"/>
                </a:solidFill>
                <a:latin typeface="Carlito"/>
                <a:cs typeface="Carlito"/>
              </a:rPr>
              <a:t>like </a:t>
            </a:r>
            <a:r>
              <a:rPr sz="2300" spc="-10" dirty="0">
                <a:solidFill>
                  <a:srgbClr val="006FC0"/>
                </a:solidFill>
                <a:latin typeface="Carlito"/>
                <a:cs typeface="Carlito"/>
              </a:rPr>
              <a:t>structure arranged </a:t>
            </a: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sz="2300" spc="-25" dirty="0">
                <a:solidFill>
                  <a:srgbClr val="006FC0"/>
                </a:solidFill>
                <a:latin typeface="Carlito"/>
                <a:cs typeface="Carlito"/>
              </a:rPr>
              <a:t>Rows </a:t>
            </a: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Columns.  It has </a:t>
            </a:r>
            <a:r>
              <a:rPr sz="23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300" spc="-10" dirty="0">
                <a:solidFill>
                  <a:srgbClr val="006FC0"/>
                </a:solidFill>
                <a:latin typeface="Carlito"/>
                <a:cs typeface="Carlito"/>
              </a:rPr>
              <a:t>following</a:t>
            </a:r>
            <a:r>
              <a:rPr sz="2300" spc="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006FC0"/>
                </a:solidFill>
                <a:latin typeface="Carlito"/>
                <a:cs typeface="Carlito"/>
              </a:rPr>
              <a:t>properties-</a:t>
            </a:r>
            <a:endParaRPr sz="2300">
              <a:latin typeface="Carlito"/>
              <a:cs typeface="Carlito"/>
            </a:endParaRPr>
          </a:p>
          <a:p>
            <a:pPr marL="354965" marR="373380" indent="-342900">
              <a:lnSpc>
                <a:spcPct val="100000"/>
              </a:lnSpc>
              <a:spcBef>
                <a:spcPts val="15"/>
              </a:spcBef>
              <a:buFont typeface="Wingdings"/>
              <a:buChar char=""/>
              <a:tabLst>
                <a:tab pos="355600" algn="l"/>
              </a:tabLst>
            </a:pPr>
            <a:r>
              <a:rPr sz="2200" spc="-15" dirty="0">
                <a:solidFill>
                  <a:srgbClr val="00AF50"/>
                </a:solidFill>
                <a:latin typeface="Carlito"/>
                <a:cs typeface="Carlito"/>
              </a:rPr>
              <a:t>Atomicity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: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Each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column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assigned a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unique name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must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have 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atomic(indivisible) value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i.e. a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value that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can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not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further</a:t>
            </a:r>
            <a:r>
              <a:rPr sz="2200" spc="1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subdivided.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200" spc="-5" dirty="0">
                <a:solidFill>
                  <a:srgbClr val="00AF50"/>
                </a:solidFill>
                <a:latin typeface="Carlito"/>
                <a:cs typeface="Carlito"/>
              </a:rPr>
              <a:t>No duplicity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: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No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two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rows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relation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will be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identical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i.e. in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any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two</a:t>
            </a:r>
            <a:r>
              <a:rPr sz="2200" spc="18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rows</a:t>
            </a:r>
            <a:endParaRPr sz="22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value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at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least one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column must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be</a:t>
            </a:r>
            <a:r>
              <a:rPr sz="2200" spc="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different.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All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items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in a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column are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homogeneous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i.e.same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2200" spc="9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type.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Ordering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200" spc="-25" dirty="0">
                <a:solidFill>
                  <a:srgbClr val="006FC0"/>
                </a:solidFill>
                <a:latin typeface="Carlito"/>
                <a:cs typeface="Carlito"/>
              </a:rPr>
              <a:t>rows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column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is</a:t>
            </a:r>
            <a:r>
              <a:rPr sz="2200" spc="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rlito"/>
                <a:cs typeface="Carlito"/>
              </a:rPr>
              <a:t>immaterial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Domain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:It is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collection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values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from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which the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value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derived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for</a:t>
            </a:r>
            <a:r>
              <a:rPr sz="2200" spc="10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endParaRPr sz="22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column.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200" spc="-35" dirty="0">
                <a:solidFill>
                  <a:srgbClr val="FF0000"/>
                </a:solidFill>
                <a:latin typeface="Carlito"/>
                <a:cs typeface="Carlito"/>
              </a:rPr>
              <a:t>Tuple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/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Entity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/ </a:t>
            </a:r>
            <a:r>
              <a:rPr sz="2200" spc="-20" dirty="0">
                <a:solidFill>
                  <a:srgbClr val="FF0000"/>
                </a:solidFill>
                <a:latin typeface="Carlito"/>
                <a:cs typeface="Carlito"/>
              </a:rPr>
              <a:t>Record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- </a:t>
            </a:r>
            <a:r>
              <a:rPr sz="2200" spc="-25" dirty="0">
                <a:solidFill>
                  <a:srgbClr val="006FC0"/>
                </a:solidFill>
                <a:latin typeface="Carlito"/>
                <a:cs typeface="Carlito"/>
              </a:rPr>
              <a:t>Rows 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table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called </a:t>
            </a:r>
            <a:r>
              <a:rPr sz="2200" spc="-35" dirty="0">
                <a:solidFill>
                  <a:srgbClr val="006FC0"/>
                </a:solidFill>
                <a:latin typeface="Carlito"/>
                <a:cs typeface="Carlito"/>
              </a:rPr>
              <a:t>Tuple 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or</a:t>
            </a:r>
            <a:r>
              <a:rPr sz="2200" spc="2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Record.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200" spc="-20" dirty="0">
                <a:solidFill>
                  <a:srgbClr val="FF0000"/>
                </a:solidFill>
                <a:latin typeface="Carlito"/>
                <a:cs typeface="Carlito"/>
              </a:rPr>
              <a:t>Attribute/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Field-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Column of a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table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called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Attribute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or</a:t>
            </a:r>
            <a:r>
              <a:rPr sz="2200" spc="1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Field.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Degree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- Number 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columns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(attributes)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in a</a:t>
            </a:r>
            <a:r>
              <a:rPr sz="2200" spc="9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table.</a:t>
            </a:r>
            <a:endParaRPr sz="2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Cardinality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- Number of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rows (Records)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in a</a:t>
            </a:r>
            <a:r>
              <a:rPr sz="2200" spc="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table.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78" y="726059"/>
            <a:ext cx="898804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126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DATABASE</a:t>
            </a:r>
            <a:r>
              <a:rPr spc="-60" dirty="0"/>
              <a:t> </a:t>
            </a:r>
            <a:r>
              <a:rPr spc="-15" dirty="0"/>
              <a:t>CONCEPTS</a:t>
            </a:r>
          </a:p>
        </p:txBody>
      </p:sp>
      <p:sp>
        <p:nvSpPr>
          <p:cNvPr id="4" name="object 4"/>
          <p:cNvSpPr/>
          <p:nvPr/>
        </p:nvSpPr>
        <p:spPr>
          <a:xfrm>
            <a:off x="5031485" y="1298829"/>
            <a:ext cx="3970654" cy="24765"/>
          </a:xfrm>
          <a:custGeom>
            <a:avLst/>
            <a:gdLst/>
            <a:ahLst/>
            <a:cxnLst/>
            <a:rect l="l" t="t" r="r" b="b"/>
            <a:pathLst>
              <a:path w="3970654" h="24765">
                <a:moveTo>
                  <a:pt x="0" y="24257"/>
                </a:moveTo>
                <a:lnTo>
                  <a:pt x="3970273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1023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Carlito</vt:lpstr>
      <vt:lpstr>Gothic Uralic</vt:lpstr>
      <vt:lpstr>Wingdings</vt:lpstr>
      <vt:lpstr>Office Theme</vt:lpstr>
      <vt:lpstr>PowerPoint Presentation</vt:lpstr>
      <vt:lpstr>DATABASE CONCEPTS</vt:lpstr>
      <vt:lpstr>DATABASE CONCEPTS</vt:lpstr>
      <vt:lpstr>PowerPoint Presentation</vt:lpstr>
      <vt:lpstr>DATABASE CONCEPTS</vt:lpstr>
      <vt:lpstr>DATABASE CONCEPTS</vt:lpstr>
      <vt:lpstr>DATABASE CONCEPTS</vt:lpstr>
      <vt:lpstr>DATABASE CONCEPTS</vt:lpstr>
      <vt:lpstr>DATABASE CONCEPTS</vt:lpstr>
      <vt:lpstr>DATABASE CONCEPTS</vt:lpstr>
      <vt:lpstr>DATABASE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2</cp:revision>
  <dcterms:created xsi:type="dcterms:W3CDTF">2020-10-20T16:00:10Z</dcterms:created>
  <dcterms:modified xsi:type="dcterms:W3CDTF">2020-10-20T16:19:55Z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2020-10-20T00:00:00Z</vt:filetime>
  </property>
</Properties>
</file>