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AF5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740" y="52781"/>
            <a:ext cx="795451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710" y="1550365"/>
            <a:ext cx="8071484" cy="147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AF5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2454" y="6540957"/>
            <a:ext cx="39465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882" y="1906270"/>
            <a:ext cx="8175625" cy="441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Creating </a:t>
            </a:r>
            <a:r>
              <a:rPr sz="2200" spc="-40" dirty="0">
                <a:solidFill>
                  <a:srgbClr val="FF000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with</a:t>
            </a:r>
            <a:r>
              <a:rPr sz="2200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Constraints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The following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constraints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are commonly used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200" spc="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SQL:</a:t>
            </a:r>
            <a:endParaRPr sz="2200" dirty="0">
              <a:latin typeface="Carlito"/>
              <a:cs typeface="Carlito"/>
            </a:endParaRPr>
          </a:p>
          <a:p>
            <a:pPr marL="12700" marR="415925">
              <a:lnSpc>
                <a:spcPct val="100000"/>
              </a:lnSpc>
            </a:pPr>
            <a:r>
              <a:rPr sz="2200" spc="-2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NULL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Ensures that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column cannot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have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NULL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 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UNIQUE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Ensures that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all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column are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different 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PRIMARY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KEY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combination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of a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NOT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NULL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UNIQUE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.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Uniquely  identifies each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row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a</a:t>
            </a:r>
            <a:r>
              <a:rPr sz="2200" spc="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</a:t>
            </a:r>
            <a:endParaRPr sz="2200" dirty="0">
              <a:latin typeface="Carlito"/>
              <a:cs typeface="Carlito"/>
            </a:endParaRPr>
          </a:p>
          <a:p>
            <a:pPr marL="12700" marR="658495">
              <a:lnSpc>
                <a:spcPct val="100000"/>
              </a:lnSpc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FOREIGN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KEY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It Uniquely identifies a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row/record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another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CHECK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Ensures that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all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column satisfies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specific  condition</a:t>
            </a:r>
            <a:endParaRPr sz="2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solidFill>
                  <a:srgbClr val="FF0000"/>
                </a:solidFill>
                <a:latin typeface="Carlito"/>
                <a:cs typeface="Carlito"/>
              </a:rPr>
              <a:t>DEFAULT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Sets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default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column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when no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specified 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INDEX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It is Used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create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retrieve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database very  quickly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349250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992174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358" y="1726565"/>
            <a:ext cx="83337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aggregate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performs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calculation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multiple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values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returns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single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value.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For example,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you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 the 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AVG() 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aggregate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that 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takes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multiple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numbers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returns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400" spc="-20" dirty="0">
                <a:solidFill>
                  <a:srgbClr val="00AF50"/>
                </a:solidFill>
                <a:latin typeface="Carlito"/>
                <a:cs typeface="Carlito"/>
              </a:rPr>
              <a:t>average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numbers.Following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list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aggregate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supported by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lang="en-IN" sz="2400" spc="-15" dirty="0">
                <a:solidFill>
                  <a:srgbClr val="00AF50"/>
                </a:solidFill>
                <a:latin typeface="Carlito"/>
                <a:cs typeface="Carlito"/>
              </a:rPr>
              <a:t>MySQL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481" y="3728084"/>
          <a:ext cx="8151495" cy="2530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614">
                <a:tc>
                  <a:txBody>
                    <a:bodyPr/>
                    <a:lstStyle/>
                    <a:p>
                      <a:pPr marL="412750">
                        <a:lnSpc>
                          <a:spcPts val="2395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Name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2395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Purpose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SUM()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sum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given</a:t>
                      </a:r>
                      <a:r>
                        <a:rPr sz="20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column.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MIN()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minimum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given</a:t>
                      </a:r>
                      <a:r>
                        <a:rPr sz="20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column.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MAX()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maximum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given</a:t>
                      </a:r>
                      <a:r>
                        <a:rPr sz="2000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column.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40" dirty="0">
                          <a:latin typeface="Carlito"/>
                          <a:cs typeface="Carlito"/>
                        </a:rPr>
                        <a:t>AVG()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Average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given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column.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COUNT()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total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number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values/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records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per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given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105410">
                        <a:lnSpc>
                          <a:spcPts val="2395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column.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5" name="object 5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37" y="846582"/>
            <a:ext cx="7663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Aggregate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Functions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&amp;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Consider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table Emp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having following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records</a:t>
            </a:r>
            <a:r>
              <a:rPr sz="2400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as-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Null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are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excluded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while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(avg)aggregate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is</a:t>
            </a:r>
            <a:r>
              <a:rPr sz="2400" spc="-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37" y="4107049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SQL</a:t>
            </a:r>
            <a:r>
              <a:rPr sz="2400" spc="-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Queries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337" y="4472808"/>
            <a:ext cx="5426863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2985" algn="l"/>
              </a:tabLst>
            </a:pP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dirty="0"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Sum(Sal)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EMP;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Min(Sal)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EMP;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 </a:t>
            </a:r>
            <a:r>
              <a:rPr sz="2400" dirty="0"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Max(Sal)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EMP;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</a:t>
            </a:r>
            <a:r>
              <a:rPr lang="en-IN"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Count(Sal)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EMP;  </a:t>
            </a: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</a:t>
            </a:r>
            <a:r>
              <a:rPr lang="en-IN"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Select </a:t>
            </a:r>
            <a:r>
              <a:rPr sz="2400" spc="-15" dirty="0">
                <a:latin typeface="Carlito"/>
                <a:cs typeface="Carlito"/>
              </a:rPr>
              <a:t>Avg(Sal) from </a:t>
            </a:r>
            <a:r>
              <a:rPr sz="2400" spc="-5" dirty="0">
                <a:latin typeface="Carlito"/>
                <a:cs typeface="Carlito"/>
              </a:rPr>
              <a:t>EMP;  </a:t>
            </a:r>
            <a:endParaRPr lang="en-IN" sz="2400" spc="-5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2985" algn="l"/>
              </a:tabLst>
            </a:pPr>
            <a:r>
              <a:rPr lang="en-IN" sz="2400" spc="-15" dirty="0">
                <a:latin typeface="Carlito"/>
                <a:cs typeface="Carlito"/>
              </a:rPr>
              <a:t>MySQL</a:t>
            </a:r>
            <a:r>
              <a:rPr sz="2400" spc="-15" dirty="0">
                <a:latin typeface="Carlito"/>
                <a:cs typeface="Carlito"/>
              </a:rPr>
              <a:t>&gt;</a:t>
            </a:r>
            <a:r>
              <a:rPr lang="en-IN" sz="2400" spc="-15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Count(*)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EMP;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92933" y="2048255"/>
          <a:ext cx="3852543" cy="2013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 gridSpan="3">
                  <a:txBody>
                    <a:bodyPr/>
                    <a:lstStyle/>
                    <a:p>
                      <a:pPr marL="6985" algn="ctr">
                        <a:lnSpc>
                          <a:spcPts val="1835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 marL="10795" algn="ctr">
                        <a:lnSpc>
                          <a:spcPts val="183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3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8890" algn="ctr">
                        <a:lnSpc>
                          <a:spcPts val="1830"/>
                        </a:lnSpc>
                        <a:spcBef>
                          <a:spcPts val="334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83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Mohak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30"/>
                        </a:lnSpc>
                        <a:spcBef>
                          <a:spcPts val="334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NULL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 marL="8890" algn="ctr">
                        <a:lnSpc>
                          <a:spcPts val="1830"/>
                        </a:lnSpc>
                        <a:spcBef>
                          <a:spcPts val="334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3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Anuj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830"/>
                        </a:lnSpc>
                        <a:spcBef>
                          <a:spcPts val="334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4500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 marL="8890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E3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Vijay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NULL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8890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E4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Vishal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3500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8890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E5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Anil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830"/>
                        </a:lnSpc>
                        <a:spcBef>
                          <a:spcPts val="33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4000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31711" y="4195445"/>
            <a:ext cx="189801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Result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400" spc="-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query 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12000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3500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4500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4000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5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2016125"/>
            <a:ext cx="8074659" cy="44608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715" algn="just">
              <a:lnSpc>
                <a:spcPct val="80000"/>
              </a:lnSpc>
              <a:spcBef>
                <a:spcPts val="730"/>
              </a:spcBef>
            </a:pP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GROUP </a:t>
            </a:r>
            <a:r>
              <a:rPr sz="2600" spc="-45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groups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set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rows/records into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a 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set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of summary </a:t>
            </a: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rows/records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by values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columns or  expressions.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returns one </a:t>
            </a: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row </a:t>
            </a:r>
            <a:r>
              <a:rPr sz="2600" spc="-2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each</a:t>
            </a:r>
            <a:r>
              <a:rPr sz="26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group.</a:t>
            </a:r>
            <a:endParaRPr sz="2600">
              <a:latin typeface="Carlito"/>
              <a:cs typeface="Carlito"/>
            </a:endParaRPr>
          </a:p>
          <a:p>
            <a:pPr marL="12700" marR="5080" algn="just">
              <a:lnSpc>
                <a:spcPct val="80000"/>
              </a:lnSpc>
              <a:spcBef>
                <a:spcPts val="625"/>
              </a:spcBef>
            </a:pPr>
            <a:r>
              <a:rPr sz="2600" spc="-5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often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2600" spc="-40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aggregate 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functions such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as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SUM, </a:t>
            </a:r>
            <a:r>
              <a:rPr sz="2600" spc="-35" dirty="0">
                <a:solidFill>
                  <a:srgbClr val="00AF50"/>
                </a:solidFill>
                <a:latin typeface="Carlito"/>
                <a:cs typeface="Carlito"/>
              </a:rPr>
              <a:t>AVG,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MAX,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MIN,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600" spc="-50" dirty="0">
                <a:solidFill>
                  <a:srgbClr val="00AF50"/>
                </a:solidFill>
                <a:latin typeface="Carlito"/>
                <a:cs typeface="Carlito"/>
              </a:rPr>
              <a:t>COUNT.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aggregate</a:t>
            </a:r>
            <a:r>
              <a:rPr sz="2600" spc="5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function that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appears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in the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SELECT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clause 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provides information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about each</a:t>
            </a:r>
            <a:r>
              <a:rPr sz="2600" spc="-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group.</a:t>
            </a:r>
            <a:endParaRPr sz="2600">
              <a:latin typeface="Carlito"/>
              <a:cs typeface="Carlito"/>
            </a:endParaRPr>
          </a:p>
          <a:p>
            <a:pPr marL="12700" marR="6985">
              <a:lnSpc>
                <a:spcPct val="80000"/>
              </a:lnSpc>
              <a:spcBef>
                <a:spcPts val="620"/>
              </a:spcBef>
            </a:pP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2600" spc="-45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optional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of the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SELECT 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statement.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Syntax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3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06475" algn="l"/>
              </a:tabLst>
            </a:pPr>
            <a:r>
              <a:rPr sz="2200" spc="-10" dirty="0">
                <a:latin typeface="Carlito"/>
                <a:cs typeface="Carlito"/>
              </a:rPr>
              <a:t>SELECT	</a:t>
            </a:r>
            <a:r>
              <a:rPr sz="2200" spc="-5" dirty="0">
                <a:latin typeface="Carlito"/>
                <a:cs typeface="Carlito"/>
              </a:rPr>
              <a:t>1, c2,..., cn,</a:t>
            </a:r>
            <a:r>
              <a:rPr sz="2200" spc="-10" dirty="0">
                <a:latin typeface="Carlito"/>
                <a:cs typeface="Carlito"/>
              </a:rPr>
              <a:t> aggregate_function(ci)</a:t>
            </a:r>
            <a:endParaRPr sz="2200">
              <a:latin typeface="Carlito"/>
              <a:cs typeface="Carlito"/>
            </a:endParaRPr>
          </a:p>
          <a:p>
            <a:pPr marL="12700" marR="926465">
              <a:lnSpc>
                <a:spcPct val="100000"/>
              </a:lnSpc>
              <a:tabLst>
                <a:tab pos="842010" algn="l"/>
              </a:tabLst>
            </a:pPr>
            <a:r>
              <a:rPr sz="2200" spc="-15" dirty="0">
                <a:latin typeface="Carlito"/>
                <a:cs typeface="Carlito"/>
              </a:rPr>
              <a:t>FROM	</a:t>
            </a:r>
            <a:r>
              <a:rPr sz="2200" spc="-10" dirty="0">
                <a:latin typeface="Carlito"/>
                <a:cs typeface="Carlito"/>
              </a:rPr>
              <a:t>table </a:t>
            </a:r>
            <a:r>
              <a:rPr sz="2200" spc="-5" dirty="0">
                <a:latin typeface="Carlito"/>
                <a:cs typeface="Carlito"/>
              </a:rPr>
              <a:t>WHERE </a:t>
            </a:r>
            <a:r>
              <a:rPr sz="2200" spc="-10" dirty="0">
                <a:latin typeface="Carlito"/>
                <a:cs typeface="Carlito"/>
              </a:rPr>
              <a:t>where_conditions </a:t>
            </a:r>
            <a:r>
              <a:rPr sz="2200" spc="-15" dirty="0">
                <a:latin typeface="Carlito"/>
                <a:cs typeface="Carlito"/>
              </a:rPr>
              <a:t>GROUP </a:t>
            </a:r>
            <a:r>
              <a:rPr sz="2200" spc="-3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c1 , c2,...,cn; 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Here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c1,c2,ci,cn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are column</a:t>
            </a:r>
            <a:r>
              <a:rPr sz="22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740" y="532257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7" name="object 7"/>
          <p:cNvSpPr/>
          <p:nvPr/>
        </p:nvSpPr>
        <p:spPr>
          <a:xfrm>
            <a:off x="7735061" y="1175181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384514"/>
            <a:ext cx="7094855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group by </a:t>
            </a:r>
            <a:r>
              <a:rPr sz="2400" spc="-14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400" spc="-1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Suppose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we are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having student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4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662680"/>
            <a:ext cx="7653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Now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400" spc="-1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400" spc="-1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student group by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5984875"/>
            <a:ext cx="85312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2702560" algn="l"/>
              </a:tabLst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Query 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result</a:t>
            </a:r>
            <a:r>
              <a:rPr sz="2400" spc="-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will</a:t>
            </a:r>
            <a:r>
              <a:rPr sz="2400" spc="2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	unique occurrences of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class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values,just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similar 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use distinct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like(</a:t>
            </a:r>
            <a:r>
              <a:rPr sz="2400" spc="-10" dirty="0"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distinct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student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924" y="2250948"/>
            <a:ext cx="6295644" cy="144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6924" y="4187952"/>
            <a:ext cx="6335268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410080"/>
            <a:ext cx="8530590" cy="174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1900" spc="-10" dirty="0">
                <a:solidFill>
                  <a:srgbClr val="FF0000"/>
                </a:solidFill>
                <a:latin typeface="Carlito"/>
                <a:cs typeface="Carlito"/>
              </a:rPr>
              <a:t>GROUP </a:t>
            </a:r>
            <a:r>
              <a:rPr sz="1900" spc="-3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1900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1900" spc="-15" dirty="0">
                <a:solidFill>
                  <a:srgbClr val="FF0000"/>
                </a:solidFill>
                <a:latin typeface="Carlito"/>
                <a:cs typeface="Carlito"/>
              </a:rPr>
              <a:t>aggregate</a:t>
            </a:r>
            <a:r>
              <a:rPr sz="1900" spc="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rlito"/>
                <a:cs typeface="Carlito"/>
              </a:rPr>
              <a:t>functions</a:t>
            </a:r>
            <a:endParaRPr sz="1900">
              <a:latin typeface="Carlito"/>
              <a:cs typeface="Carlito"/>
            </a:endParaRPr>
          </a:p>
          <a:p>
            <a:pPr marL="12700" marR="5080" algn="just">
              <a:lnSpc>
                <a:spcPct val="80100"/>
              </a:lnSpc>
              <a:spcBef>
                <a:spcPts val="434"/>
              </a:spcBef>
            </a:pP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aggregate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functions allow </a:t>
            </a:r>
            <a:r>
              <a:rPr sz="1800" spc="5" dirty="0">
                <a:solidFill>
                  <a:srgbClr val="00AF50"/>
                </a:solidFill>
                <a:latin typeface="Carlito"/>
                <a:cs typeface="Carlito"/>
              </a:rPr>
              <a:t>us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to perform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calculation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set of </a:t>
            </a:r>
            <a:r>
              <a:rPr sz="1800" spc="-15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return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 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single value. The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1800" spc="-25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often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used with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aggregate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function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to perform  calculation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return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single value </a:t>
            </a:r>
            <a:r>
              <a:rPr sz="1800" spc="-1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each</a:t>
            </a:r>
            <a:r>
              <a:rPr sz="1800" spc="1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subgroup.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80000"/>
              </a:lnSpc>
              <a:spcBef>
                <a:spcPts val="430"/>
              </a:spcBef>
            </a:pP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For example,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we want to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know the number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of student in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each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class,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you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can use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COUNT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function with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1800" spc="-25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1800" dirty="0">
                <a:solidFill>
                  <a:srgbClr val="00AF50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follows:Suppose we are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having student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table  </a:t>
            </a:r>
            <a:r>
              <a:rPr sz="1800" spc="-5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1800" spc="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4287520"/>
            <a:ext cx="6951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Now we write </a:t>
            </a:r>
            <a:r>
              <a:rPr sz="1900" spc="-15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1900" spc="-1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1900" spc="-15" dirty="0">
                <a:latin typeface="Carlito"/>
                <a:cs typeface="Carlito"/>
              </a:rPr>
              <a:t>select </a:t>
            </a:r>
            <a:r>
              <a:rPr sz="1900" spc="-5" dirty="0">
                <a:latin typeface="Carlito"/>
                <a:cs typeface="Carlito"/>
              </a:rPr>
              <a:t>class,count(*) </a:t>
            </a:r>
            <a:r>
              <a:rPr sz="1900" spc="-20" dirty="0">
                <a:latin typeface="Carlito"/>
                <a:cs typeface="Carlito"/>
              </a:rPr>
              <a:t>from </a:t>
            </a:r>
            <a:r>
              <a:rPr sz="1900" spc="-10" dirty="0">
                <a:latin typeface="Carlito"/>
                <a:cs typeface="Carlito"/>
              </a:rPr>
              <a:t>student </a:t>
            </a:r>
            <a:r>
              <a:rPr sz="1900" spc="-15" dirty="0">
                <a:latin typeface="Carlito"/>
                <a:cs typeface="Carlito"/>
              </a:rPr>
              <a:t>group </a:t>
            </a:r>
            <a:r>
              <a:rPr sz="1900" spc="-10" dirty="0">
                <a:latin typeface="Carlito"/>
                <a:cs typeface="Carlito"/>
              </a:rPr>
              <a:t>by</a:t>
            </a:r>
            <a:r>
              <a:rPr sz="1900" spc="2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class</a:t>
            </a:r>
            <a:r>
              <a:rPr sz="2200" spc="-5" dirty="0">
                <a:latin typeface="Carlito"/>
                <a:cs typeface="Carlito"/>
              </a:rPr>
              <a:t>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6083300"/>
            <a:ext cx="8529320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540"/>
              </a:spcBef>
              <a:tabLst>
                <a:tab pos="2369185" algn="l"/>
              </a:tabLst>
            </a:pPr>
            <a:r>
              <a:rPr sz="1900" spc="-5" dirty="0">
                <a:solidFill>
                  <a:srgbClr val="00AF50"/>
                </a:solidFill>
                <a:latin typeface="Carlito"/>
                <a:cs typeface="Carlito"/>
              </a:rPr>
              <a:t>Query  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result </a:t>
            </a:r>
            <a:r>
              <a:rPr sz="1900" spc="25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Carlito"/>
                <a:cs typeface="Carlito"/>
              </a:rPr>
              <a:t>will </a:t>
            </a:r>
            <a:r>
              <a:rPr sz="19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Carlito"/>
                <a:cs typeface="Carlito"/>
              </a:rPr>
              <a:t>be	unique 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occurrences </a:t>
            </a:r>
            <a:r>
              <a:rPr sz="1900" spc="-5" dirty="0">
                <a:solidFill>
                  <a:srgbClr val="00AF50"/>
                </a:solidFill>
                <a:latin typeface="Carlito"/>
                <a:cs typeface="Carlito"/>
              </a:rPr>
              <a:t>of class 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1900" spc="-5" dirty="0">
                <a:solidFill>
                  <a:srgbClr val="00AF50"/>
                </a:solidFill>
                <a:latin typeface="Carlito"/>
                <a:cs typeface="Carlito"/>
              </a:rPr>
              <a:t>along </a:t>
            </a:r>
            <a:r>
              <a:rPr sz="19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counting of  students(records) </a:t>
            </a:r>
            <a:r>
              <a:rPr sz="1900" spc="-5" dirty="0">
                <a:solidFill>
                  <a:srgbClr val="00AF50"/>
                </a:solidFill>
                <a:latin typeface="Carlito"/>
                <a:cs typeface="Carlito"/>
              </a:rPr>
              <a:t>of each class(sub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00AF50"/>
                </a:solidFill>
                <a:latin typeface="Carlito"/>
                <a:cs typeface="Carlito"/>
              </a:rPr>
              <a:t>group).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2011" y="3044952"/>
            <a:ext cx="6297168" cy="1222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2011" y="4777740"/>
            <a:ext cx="6297168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393197"/>
            <a:ext cx="5234305" cy="8121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GROUP </a:t>
            </a:r>
            <a:r>
              <a:rPr sz="2200" spc="-3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aggregate</a:t>
            </a:r>
            <a:r>
              <a:rPr sz="2200" spc="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functions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100" spc="-10" dirty="0">
                <a:solidFill>
                  <a:srgbClr val="00AF50"/>
                </a:solidFill>
                <a:latin typeface="Carlito"/>
                <a:cs typeface="Carlito"/>
              </a:rPr>
              <a:t>are having student </a:t>
            </a:r>
            <a:r>
              <a:rPr sz="2100" spc="-5" dirty="0">
                <a:solidFill>
                  <a:srgbClr val="00AF50"/>
                </a:solidFill>
                <a:latin typeface="Carlito"/>
                <a:cs typeface="Carlito"/>
              </a:rPr>
              <a:t>table with </a:t>
            </a:r>
            <a:r>
              <a:rPr sz="2100" spc="-15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100" spc="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608323"/>
            <a:ext cx="83331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Now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200" spc="-2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20" dirty="0">
                <a:latin typeface="Carlito"/>
                <a:cs typeface="Carlito"/>
              </a:rPr>
              <a:t>select </a:t>
            </a:r>
            <a:r>
              <a:rPr sz="2200" spc="-10" dirty="0">
                <a:latin typeface="Carlito"/>
                <a:cs typeface="Carlito"/>
              </a:rPr>
              <a:t>class,avg(marks)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student </a:t>
            </a:r>
            <a:r>
              <a:rPr sz="2200" spc="-15" dirty="0">
                <a:latin typeface="Carlito"/>
                <a:cs typeface="Carlito"/>
              </a:rPr>
              <a:t>group </a:t>
            </a:r>
            <a:r>
              <a:rPr sz="2200" spc="-10" dirty="0">
                <a:latin typeface="Carlito"/>
                <a:cs typeface="Carlito"/>
              </a:rPr>
              <a:t>by</a:t>
            </a:r>
            <a:r>
              <a:rPr sz="2200" spc="25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</a:t>
            </a:r>
            <a:r>
              <a:rPr sz="2600" spc="-5" dirty="0">
                <a:latin typeface="Carlito"/>
                <a:cs typeface="Carlito"/>
              </a:rPr>
              <a:t>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5832144"/>
            <a:ext cx="8529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9980" algn="l"/>
              </a:tabLst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result</a:t>
            </a:r>
            <a:r>
              <a:rPr sz="22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will</a:t>
            </a:r>
            <a:r>
              <a:rPr sz="2200" spc="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be	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unique occurrences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class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along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with</a:t>
            </a:r>
            <a:r>
              <a:rPr sz="2200" spc="39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average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marks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of each class(sub</a:t>
            </a:r>
            <a:r>
              <a:rPr sz="22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group).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2206751"/>
            <a:ext cx="6295644" cy="152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3103" y="4040123"/>
            <a:ext cx="6295644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573530"/>
            <a:ext cx="79584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GROUP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aggregate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functions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(with where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 clause)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we are having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student 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0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645535"/>
            <a:ext cx="8530590" cy="6216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610"/>
              </a:spcBef>
              <a:tabLst>
                <a:tab pos="7912734" algn="l"/>
              </a:tabLst>
            </a:pP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N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o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w</a:t>
            </a:r>
            <a:r>
              <a:rPr sz="20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rlito"/>
                <a:cs typeface="Carlito"/>
              </a:rPr>
              <a:t>w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2000" spc="1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w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r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i</a:t>
            </a:r>
            <a:r>
              <a:rPr sz="2000" spc="-30" dirty="0">
                <a:solidFill>
                  <a:srgbClr val="00AF50"/>
                </a:solidFill>
                <a:latin typeface="Carlito"/>
                <a:cs typeface="Carlito"/>
              </a:rPr>
              <a:t>t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e</a:t>
            </a:r>
            <a:r>
              <a:rPr sz="2000" spc="1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q</a:t>
            </a:r>
            <a:r>
              <a:rPr sz="2000" spc="5" dirty="0">
                <a:solidFill>
                  <a:srgbClr val="00AF50"/>
                </a:solidFill>
                <a:latin typeface="Carlito"/>
                <a:cs typeface="Carlito"/>
              </a:rPr>
              <a:t>u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ery</a:t>
            </a:r>
            <a:r>
              <a:rPr sz="2000" spc="-12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000" spc="-5" dirty="0">
                <a:latin typeface="Carlito"/>
                <a:cs typeface="Carlito"/>
              </a:rPr>
              <a:t>selec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</a:t>
            </a:r>
            <a:r>
              <a:rPr sz="2000" spc="5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s,</a:t>
            </a:r>
            <a:r>
              <a:rPr sz="2000" spc="-40" dirty="0">
                <a:latin typeface="Carlito"/>
                <a:cs typeface="Carlito"/>
              </a:rPr>
              <a:t>a</a:t>
            </a:r>
            <a:r>
              <a:rPr sz="2000" spc="-30" dirty="0">
                <a:latin typeface="Carlito"/>
                <a:cs typeface="Carlito"/>
              </a:rPr>
              <a:t>v</a:t>
            </a:r>
            <a:r>
              <a:rPr sz="2000" spc="10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(mar</a:t>
            </a:r>
            <a:r>
              <a:rPr sz="2000" spc="-20" dirty="0">
                <a:latin typeface="Carlito"/>
                <a:cs typeface="Carlito"/>
              </a:rPr>
              <a:t>k</a:t>
            </a:r>
            <a:r>
              <a:rPr sz="2000" spc="5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)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m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tu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whe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</a:t>
            </a:r>
            <a:r>
              <a:rPr sz="2000" spc="5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s&lt;</a:t>
            </a:r>
            <a:r>
              <a:rPr sz="2000" dirty="0">
                <a:latin typeface="Carlito"/>
                <a:cs typeface="Carlito"/>
              </a:rPr>
              <a:t>10	g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10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p 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order </a:t>
            </a:r>
            <a:r>
              <a:rPr sz="2000" spc="-5" dirty="0">
                <a:latin typeface="Carlito"/>
                <a:cs typeface="Carlito"/>
              </a:rPr>
              <a:t>by marks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desc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6054725"/>
            <a:ext cx="8531860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result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will be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unique occurrences of class values where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class&lt;10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along with  </a:t>
            </a:r>
            <a:r>
              <a:rPr sz="2000" spc="-20" dirty="0">
                <a:solidFill>
                  <a:srgbClr val="00AF50"/>
                </a:solidFill>
                <a:latin typeface="Carlito"/>
                <a:cs typeface="Carlito"/>
              </a:rPr>
              <a:t>average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marks of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class(sub group)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descending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ofer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000" spc="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marks.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2869" y="2282952"/>
            <a:ext cx="6295644" cy="137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636" y="4340352"/>
            <a:ext cx="8162544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27710" y="2098294"/>
            <a:ext cx="8071484" cy="14763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algn="just">
              <a:lnSpc>
                <a:spcPts val="3670"/>
              </a:lnSpc>
              <a:spcBef>
                <a:spcPts val="560"/>
              </a:spcBef>
            </a:pPr>
            <a:r>
              <a:rPr spc="-5" dirty="0"/>
              <a:t>The </a:t>
            </a:r>
            <a:r>
              <a:rPr spc="-35" dirty="0">
                <a:solidFill>
                  <a:srgbClr val="FF0000"/>
                </a:solidFill>
              </a:rPr>
              <a:t>HAVING </a:t>
            </a:r>
            <a:r>
              <a:rPr spc="-5" dirty="0"/>
              <a:t>clause is used in the </a:t>
            </a:r>
            <a:r>
              <a:rPr spc="-10" dirty="0"/>
              <a:t>SELECT  </a:t>
            </a:r>
            <a:r>
              <a:rPr spc="-25" dirty="0"/>
              <a:t>statement </a:t>
            </a:r>
            <a:r>
              <a:rPr spc="-20" dirty="0"/>
              <a:t>to </a:t>
            </a:r>
            <a:r>
              <a:rPr spc="-10" dirty="0"/>
              <a:t>specify </a:t>
            </a:r>
            <a:r>
              <a:rPr spc="-15" dirty="0"/>
              <a:t>filter </a:t>
            </a:r>
            <a:r>
              <a:rPr spc="-10" dirty="0"/>
              <a:t>conditions </a:t>
            </a:r>
            <a:r>
              <a:rPr spc="-30" dirty="0"/>
              <a:t>for </a:t>
            </a:r>
            <a:r>
              <a:rPr spc="-5" dirty="0"/>
              <a:t>a  </a:t>
            </a:r>
            <a:r>
              <a:rPr spc="-20" dirty="0"/>
              <a:t>group </a:t>
            </a:r>
            <a:r>
              <a:rPr spc="-5" dirty="0"/>
              <a:t>of </a:t>
            </a:r>
            <a:r>
              <a:rPr spc="-30" dirty="0"/>
              <a:t>rows </a:t>
            </a:r>
            <a:r>
              <a:rPr spc="-5" dirty="0"/>
              <a:t>or </a:t>
            </a:r>
            <a:r>
              <a:rPr spc="-20" dirty="0"/>
              <a:t>aggregates. </a:t>
            </a:r>
            <a:r>
              <a:rPr spc="-10" dirty="0"/>
              <a:t>The</a:t>
            </a:r>
            <a:r>
              <a:rPr spc="305" dirty="0"/>
              <a:t> </a:t>
            </a:r>
            <a:r>
              <a:rPr spc="-3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710" y="3497580"/>
            <a:ext cx="8072755" cy="29794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05"/>
              </a:spcBef>
            </a:pP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often 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used with the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3400" spc="-90" dirty="0">
                <a:solidFill>
                  <a:srgbClr val="00AF50"/>
                </a:solidFill>
                <a:latin typeface="Carlito"/>
                <a:cs typeface="Carlito"/>
              </a:rPr>
              <a:t>BY 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34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filter </a:t>
            </a:r>
            <a:r>
              <a:rPr sz="3400" spc="-20" dirty="0">
                <a:solidFill>
                  <a:srgbClr val="00AF50"/>
                </a:solidFill>
                <a:latin typeface="Carlito"/>
                <a:cs typeface="Carlito"/>
              </a:rPr>
              <a:t>groups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based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on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specified  condition. </a:t>
            </a:r>
            <a:r>
              <a:rPr sz="3400" spc="-15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filter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3400" spc="-20" dirty="0">
                <a:solidFill>
                  <a:srgbClr val="00AF50"/>
                </a:solidFill>
                <a:latin typeface="Carlito"/>
                <a:cs typeface="Carlito"/>
              </a:rPr>
              <a:t>groups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returned by 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3400" spc="-55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clause, </a:t>
            </a:r>
            <a:r>
              <a:rPr sz="3400" spc="-2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use a </a:t>
            </a:r>
            <a:r>
              <a:rPr sz="3400" spc="-30" dirty="0">
                <a:solidFill>
                  <a:srgbClr val="00AF50"/>
                </a:solidFill>
                <a:latin typeface="Carlito"/>
                <a:cs typeface="Carlito"/>
              </a:rPr>
              <a:t>HAVING</a:t>
            </a:r>
            <a:r>
              <a:rPr sz="3400" spc="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400" dirty="0">
                <a:solidFill>
                  <a:srgbClr val="00AF50"/>
                </a:solidFill>
                <a:latin typeface="Carlito"/>
                <a:cs typeface="Carlito"/>
              </a:rPr>
              <a:t>clause.</a:t>
            </a:r>
            <a:endParaRPr sz="3400" dirty="0">
              <a:latin typeface="Carlito"/>
              <a:cs typeface="Carlito"/>
            </a:endParaRPr>
          </a:p>
          <a:p>
            <a:pPr marL="12700" marR="7620" algn="just">
              <a:lnSpc>
                <a:spcPts val="3670"/>
              </a:lnSpc>
              <a:spcBef>
                <a:spcPts val="875"/>
              </a:spcBef>
            </a:pP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WHERE </a:t>
            </a:r>
            <a:r>
              <a:rPr sz="34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applied </a:t>
            </a:r>
            <a:r>
              <a:rPr sz="3400" spc="-30" dirty="0">
                <a:solidFill>
                  <a:srgbClr val="00AF50"/>
                </a:solidFill>
                <a:latin typeface="Carlito"/>
                <a:cs typeface="Carlito"/>
              </a:rPr>
              <a:t>before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GROUP </a:t>
            </a:r>
            <a:r>
              <a:rPr sz="3400" spc="-175" dirty="0">
                <a:solidFill>
                  <a:srgbClr val="00AF50"/>
                </a:solidFill>
                <a:latin typeface="Carlito"/>
                <a:cs typeface="Carlito"/>
              </a:rPr>
              <a:t>BY, </a:t>
            </a:r>
            <a:r>
              <a:rPr sz="3400" spc="-35" dirty="0">
                <a:solidFill>
                  <a:srgbClr val="00AF50"/>
                </a:solidFill>
                <a:latin typeface="Carlito"/>
                <a:cs typeface="Carlito"/>
              </a:rPr>
              <a:t>HAVING 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is applied </a:t>
            </a:r>
            <a:r>
              <a:rPr sz="3400" spc="-20" dirty="0">
                <a:solidFill>
                  <a:srgbClr val="00AF50"/>
                </a:solidFill>
                <a:latin typeface="Carlito"/>
                <a:cs typeface="Carlito"/>
              </a:rPr>
              <a:t>after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(and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filter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on</a:t>
            </a:r>
            <a:r>
              <a:rPr sz="34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aggregates).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3929" y="600710"/>
            <a:ext cx="735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Carlito"/>
                <a:cs typeface="Carlito"/>
              </a:rPr>
              <a:t>SQL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5061" y="1243634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393097"/>
            <a:ext cx="6770370" cy="7467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GROUP </a:t>
            </a:r>
            <a:r>
              <a:rPr sz="2200" spc="-3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aggregate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functions &amp;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having</a:t>
            </a:r>
            <a:r>
              <a:rPr sz="2200" spc="1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clause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100" spc="-10" dirty="0">
                <a:solidFill>
                  <a:srgbClr val="00AF50"/>
                </a:solidFill>
                <a:latin typeface="Carlito"/>
                <a:cs typeface="Carlito"/>
              </a:rPr>
              <a:t>are having student </a:t>
            </a:r>
            <a:r>
              <a:rPr sz="2100" spc="-5" dirty="0">
                <a:solidFill>
                  <a:srgbClr val="00AF50"/>
                </a:solidFill>
                <a:latin typeface="Carlito"/>
                <a:cs typeface="Carlito"/>
              </a:rPr>
              <a:t>table with </a:t>
            </a:r>
            <a:r>
              <a:rPr sz="2100" spc="-15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100" spc="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388867"/>
            <a:ext cx="8531860" cy="71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135"/>
              </a:spcBef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Now we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200" spc="-1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15" dirty="0">
                <a:latin typeface="Carlito"/>
                <a:cs typeface="Carlito"/>
              </a:rPr>
              <a:t>select </a:t>
            </a:r>
            <a:r>
              <a:rPr sz="2200" spc="-10" dirty="0">
                <a:latin typeface="Carlito"/>
                <a:cs typeface="Carlito"/>
              </a:rPr>
              <a:t>class,avg(marks)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student group by </a:t>
            </a:r>
            <a:r>
              <a:rPr sz="2200" spc="-5" dirty="0">
                <a:latin typeface="Carlito"/>
                <a:cs typeface="Carlito"/>
              </a:rPr>
              <a:t>class  </a:t>
            </a:r>
            <a:r>
              <a:rPr sz="2200" spc="-10" dirty="0">
                <a:latin typeface="Carlito"/>
                <a:cs typeface="Carlito"/>
              </a:rPr>
              <a:t>having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avg(marks)&lt;90</a:t>
            </a:r>
            <a:r>
              <a:rPr sz="2600" spc="-10" dirty="0">
                <a:latin typeface="Carlito"/>
                <a:cs typeface="Carlito"/>
              </a:rPr>
              <a:t>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5723940"/>
            <a:ext cx="8529320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2379980" algn="l"/>
              </a:tabLst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result</a:t>
            </a:r>
            <a:r>
              <a:rPr sz="22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will</a:t>
            </a:r>
            <a:r>
              <a:rPr sz="2200" spc="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be	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unique occurrences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class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along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with</a:t>
            </a:r>
            <a:r>
              <a:rPr sz="2200" spc="39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average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marks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of each class(sub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group)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and each class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having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average</a:t>
            </a:r>
            <a:r>
              <a:rPr sz="22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marks&lt;90.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2206751"/>
            <a:ext cx="6295644" cy="1222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" y="4041647"/>
            <a:ext cx="8229600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712452"/>
            <a:ext cx="6770370" cy="7467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GROUP </a:t>
            </a:r>
            <a:r>
              <a:rPr sz="2200" spc="-3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aggregate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functions &amp;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having</a:t>
            </a:r>
            <a:r>
              <a:rPr sz="2200" spc="1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clause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100" spc="-10" dirty="0">
                <a:solidFill>
                  <a:srgbClr val="00AF50"/>
                </a:solidFill>
                <a:latin typeface="Carlito"/>
                <a:cs typeface="Carlito"/>
              </a:rPr>
              <a:t>are having student </a:t>
            </a:r>
            <a:r>
              <a:rPr sz="2100" spc="-5" dirty="0">
                <a:solidFill>
                  <a:srgbClr val="00AF50"/>
                </a:solidFill>
                <a:latin typeface="Carlito"/>
                <a:cs typeface="Carlito"/>
              </a:rPr>
              <a:t>table with </a:t>
            </a:r>
            <a:r>
              <a:rPr sz="2100" spc="-15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100" spc="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708222"/>
            <a:ext cx="8531860" cy="71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135"/>
              </a:spcBef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Now we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200" spc="-1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15" dirty="0">
                <a:latin typeface="Carlito"/>
                <a:cs typeface="Carlito"/>
              </a:rPr>
              <a:t>select </a:t>
            </a:r>
            <a:r>
              <a:rPr sz="2200" spc="-10" dirty="0">
                <a:latin typeface="Carlito"/>
                <a:cs typeface="Carlito"/>
              </a:rPr>
              <a:t>class,avg(marks)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student group by </a:t>
            </a:r>
            <a:r>
              <a:rPr sz="2200" spc="-5" dirty="0">
                <a:latin typeface="Carlito"/>
                <a:cs typeface="Carlito"/>
              </a:rPr>
              <a:t>class  </a:t>
            </a:r>
            <a:r>
              <a:rPr sz="2200" spc="-10" dirty="0">
                <a:latin typeface="Carlito"/>
                <a:cs typeface="Carlito"/>
              </a:rPr>
              <a:t>having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count(*)&lt;3</a:t>
            </a:r>
            <a:r>
              <a:rPr sz="2600" spc="-15" dirty="0">
                <a:latin typeface="Carlito"/>
                <a:cs typeface="Carlito"/>
              </a:rPr>
              <a:t>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6043295"/>
            <a:ext cx="8529320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2379980" algn="l"/>
              </a:tabLst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result</a:t>
            </a:r>
            <a:r>
              <a:rPr sz="2200" spc="11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will</a:t>
            </a:r>
            <a:r>
              <a:rPr sz="2200" spc="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be	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unique occurrences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class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values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along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with</a:t>
            </a:r>
            <a:r>
              <a:rPr sz="2200" spc="39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average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marks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of each class(sub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group)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and each class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having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less than 3</a:t>
            </a:r>
            <a:r>
              <a:rPr sz="2200" spc="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rows.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2526106"/>
            <a:ext cx="6295644" cy="1222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387" y="4539310"/>
            <a:ext cx="8241792" cy="1347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4740" y="372136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1015060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48" y="1630680"/>
            <a:ext cx="8613852" cy="48199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03730" algn="ctr">
              <a:lnSpc>
                <a:spcPct val="100499"/>
              </a:lnSpc>
              <a:spcBef>
                <a:spcPts val="85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 err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endParaRPr lang="en-IN" sz="2400" spc="-5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1903730" algn="ctr">
              <a:lnSpc>
                <a:spcPct val="100499"/>
              </a:lnSpc>
              <a:spcBef>
                <a:spcPts val="85"/>
              </a:spcBef>
            </a:pPr>
            <a:endParaRPr lang="en-IN" sz="2400" spc="-5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1903730">
              <a:lnSpc>
                <a:spcPct val="100499"/>
              </a:lnSpc>
              <a:spcBef>
                <a:spcPts val="85"/>
              </a:spcBef>
            </a:pPr>
            <a:r>
              <a:rPr sz="22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Creating </a:t>
            </a:r>
            <a:r>
              <a:rPr sz="2200" u="heavy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Table </a:t>
            </a:r>
            <a:r>
              <a:rPr sz="22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with</a:t>
            </a:r>
            <a:r>
              <a:rPr lang="en-IN" sz="22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Constraints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endParaRPr lang="en-IN" sz="2200" spc="-15" dirty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1903730">
              <a:lnSpc>
                <a:spcPct val="100499"/>
              </a:lnSpc>
              <a:spcBef>
                <a:spcPts val="85"/>
              </a:spcBef>
            </a:pPr>
            <a:r>
              <a:rPr lang="en-IN" sz="2000" spc="-15" dirty="0">
                <a:latin typeface="Carlito"/>
                <a:cs typeface="Carlito"/>
              </a:rPr>
              <a:t>MySQL</a:t>
            </a:r>
            <a:r>
              <a:rPr sz="2000" spc="-15" dirty="0">
                <a:latin typeface="Carlito"/>
                <a:cs typeface="Carlito"/>
              </a:rPr>
              <a:t>&gt;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CREATE </a:t>
            </a:r>
            <a:r>
              <a:rPr sz="2000" spc="-35" dirty="0">
                <a:solidFill>
                  <a:srgbClr val="FF0000"/>
                </a:solidFill>
                <a:latin typeface="Carlito"/>
                <a:cs typeface="Carlito"/>
              </a:rPr>
              <a:t>TABLE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Persons</a:t>
            </a:r>
            <a:r>
              <a:rPr sz="2000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ID </a:t>
            </a:r>
            <a:r>
              <a:rPr lang="en-IN" sz="2000" spc="-10" dirty="0">
                <a:solidFill>
                  <a:srgbClr val="FF0000"/>
                </a:solidFill>
                <a:latin typeface="Carlito"/>
                <a:cs typeface="Carlito"/>
              </a:rPr>
              <a:t>INT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NULL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PRIMARY</a:t>
            </a:r>
            <a:r>
              <a:rPr sz="20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Carlito"/>
                <a:cs typeface="Carlito"/>
              </a:rPr>
              <a:t>KEY,</a:t>
            </a:r>
            <a:endParaRPr sz="2000" dirty="0">
              <a:latin typeface="Carlito"/>
              <a:cs typeface="Carlito"/>
            </a:endParaRPr>
          </a:p>
          <a:p>
            <a:pPr marL="241300" marR="1859280">
              <a:lnSpc>
                <a:spcPct val="100000"/>
              </a:lnSpc>
            </a:pP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lang="en-IN" sz="2000" spc="-5" dirty="0" err="1">
                <a:solidFill>
                  <a:srgbClr val="FF0000"/>
                </a:solidFill>
                <a:latin typeface="Carlito"/>
                <a:cs typeface="Carlito"/>
              </a:rPr>
              <a:t>LastName</a:t>
            </a: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 VARCHAR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(255)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NOT</a:t>
            </a:r>
            <a:r>
              <a:rPr sz="2000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NULL, </a:t>
            </a:r>
            <a:endParaRPr lang="en-IN" sz="20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241300" marR="185928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FirstName</a:t>
            </a:r>
            <a:r>
              <a:rPr sz="20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VARCHAR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(255),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Age</a:t>
            </a:r>
            <a:r>
              <a:rPr sz="20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IN" sz="2000" spc="-10" dirty="0">
                <a:solidFill>
                  <a:srgbClr val="FF0000"/>
                </a:solidFill>
                <a:latin typeface="Carlito"/>
                <a:cs typeface="Carlito"/>
              </a:rPr>
              <a:t>INT </a:t>
            </a: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CHECK</a:t>
            </a:r>
            <a:r>
              <a:rPr lang="en-IN" sz="2000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(Age&gt;=18)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endParaRPr sz="2000" dirty="0">
              <a:latin typeface="Carlito"/>
              <a:cs typeface="Carlito"/>
            </a:endParaRPr>
          </a:p>
          <a:p>
            <a:pPr marL="241300" marR="913765">
              <a:lnSpc>
                <a:spcPct val="100000"/>
              </a:lnSpc>
            </a:pP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City </a:t>
            </a: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VARCHAR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(255) </a:t>
            </a:r>
            <a:r>
              <a:rPr sz="2000" spc="-40" dirty="0">
                <a:solidFill>
                  <a:srgbClr val="FF0000"/>
                </a:solidFill>
                <a:latin typeface="Carlito"/>
                <a:cs typeface="Carlito"/>
              </a:rPr>
              <a:t>DEFAULT 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‘Jaipur'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);</a:t>
            </a:r>
            <a:endParaRPr lang="en-IN" sz="20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241300" marR="913765"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241300" marR="2470150" indent="-229235">
              <a:lnSpc>
                <a:spcPct val="100000"/>
              </a:lnSpc>
            </a:pPr>
            <a:r>
              <a:rPr lang="en-IN" sz="2000" spc="-15" dirty="0">
                <a:latin typeface="Carlito"/>
                <a:cs typeface="Carlito"/>
              </a:rPr>
              <a:t>MySQL</a:t>
            </a:r>
            <a:r>
              <a:rPr sz="2000" spc="-15" dirty="0">
                <a:latin typeface="Carlito"/>
                <a:cs typeface="Carlito"/>
              </a:rPr>
              <a:t>&gt;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CREATE </a:t>
            </a:r>
            <a:r>
              <a:rPr sz="2000" spc="-35" dirty="0">
                <a:solidFill>
                  <a:srgbClr val="FF0000"/>
                </a:solidFill>
                <a:latin typeface="Carlito"/>
                <a:cs typeface="Carlito"/>
              </a:rPr>
              <a:t>TABLE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Orders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(  </a:t>
            </a:r>
            <a:endParaRPr lang="en-IN" sz="20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241300" marR="2470150" indent="-229235">
              <a:lnSpc>
                <a:spcPct val="100000"/>
              </a:lnSpc>
            </a:pPr>
            <a:r>
              <a:rPr lang="en-IN" sz="2000" spc="-10" dirty="0">
                <a:solidFill>
                  <a:srgbClr val="FF0000"/>
                </a:solidFill>
                <a:latin typeface="Carlito"/>
                <a:cs typeface="Carlito"/>
              </a:rPr>
              <a:t>			</a:t>
            </a:r>
            <a:r>
              <a:rPr sz="2000" spc="-10" dirty="0" err="1">
                <a:solidFill>
                  <a:srgbClr val="FF0000"/>
                </a:solidFill>
                <a:latin typeface="Carlito"/>
                <a:cs typeface="Carlito"/>
              </a:rPr>
              <a:t>OrderID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 int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 PRIMARY KEY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, </a:t>
            </a:r>
            <a:endParaRPr lang="en-IN" sz="20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241300" marR="2470150" indent="-229235"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arlito"/>
                <a:cs typeface="Carlito"/>
              </a:rPr>
              <a:t>		</a:t>
            </a:r>
            <a:r>
              <a:rPr sz="2000" spc="-5" dirty="0" err="1">
                <a:solidFill>
                  <a:srgbClr val="FF0000"/>
                </a:solidFill>
                <a:latin typeface="Carlito"/>
                <a:cs typeface="Carlito"/>
              </a:rPr>
              <a:t>OrderNumber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int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NULL,  </a:t>
            </a:r>
            <a:endParaRPr lang="en-IN" sz="20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241300" marR="2470150" indent="-229235">
              <a:lnSpc>
                <a:spcPct val="100000"/>
              </a:lnSpc>
            </a:pPr>
            <a:r>
              <a:rPr lang="en-IN" sz="2000" spc="-15" dirty="0">
                <a:solidFill>
                  <a:srgbClr val="FF0000"/>
                </a:solidFill>
                <a:latin typeface="Carlito"/>
                <a:cs typeface="Carlito"/>
              </a:rPr>
              <a:t>			</a:t>
            </a:r>
            <a:r>
              <a:rPr sz="2000" spc="-15" dirty="0" err="1">
                <a:solidFill>
                  <a:srgbClr val="FF0000"/>
                </a:solidFill>
                <a:latin typeface="Carlito"/>
                <a:cs typeface="Carlito"/>
              </a:rPr>
              <a:t>PersonID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int,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tabLst>
                <a:tab pos="5516245" algn="l"/>
              </a:tabLst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EIGN</a:t>
            </a:r>
            <a:r>
              <a:rPr sz="20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K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2000" spc="-4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spc="-4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sonI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D)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000" spc="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0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spc="-4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sons(ID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)	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);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246202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889126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2"/>
            <a:ext cx="467320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7710" y="3642107"/>
            <a:ext cx="807529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then the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cartesian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product</a:t>
            </a:r>
            <a:r>
              <a:rPr sz="3400" spc="7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of these </a:t>
            </a:r>
            <a:r>
              <a:rPr sz="3400" spc="-20" dirty="0">
                <a:solidFill>
                  <a:srgbClr val="00AF50"/>
                </a:solidFill>
                <a:latin typeface="Carlito"/>
                <a:cs typeface="Carlito"/>
              </a:rPr>
              <a:t>two 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relations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(R1 X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R2)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would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combine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each tuple  of </a:t>
            </a:r>
            <a:r>
              <a:rPr sz="3400" spc="-25" dirty="0">
                <a:solidFill>
                  <a:srgbClr val="00AF50"/>
                </a:solidFill>
                <a:latin typeface="Carlito"/>
                <a:cs typeface="Carlito"/>
              </a:rPr>
              <a:t>first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relation </a:t>
            </a:r>
            <a:r>
              <a:rPr sz="3400" spc="-5" dirty="0">
                <a:solidFill>
                  <a:srgbClr val="00AF50"/>
                </a:solidFill>
                <a:latin typeface="Carlito"/>
                <a:cs typeface="Carlito"/>
              </a:rPr>
              <a:t>R1 with the each tuple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of  second </a:t>
            </a:r>
            <a:r>
              <a:rPr sz="3400" spc="-15" dirty="0">
                <a:solidFill>
                  <a:srgbClr val="00AF50"/>
                </a:solidFill>
                <a:latin typeface="Carlito"/>
                <a:cs typeface="Carlito"/>
              </a:rPr>
              <a:t>relation</a:t>
            </a:r>
            <a:r>
              <a:rPr sz="34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400" spc="-10" dirty="0">
                <a:solidFill>
                  <a:srgbClr val="00AF50"/>
                </a:solidFill>
                <a:latin typeface="Carlito"/>
                <a:cs typeface="Carlito"/>
              </a:rPr>
              <a:t>R2.</a:t>
            </a:r>
            <a:endParaRPr sz="34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8573"/>
              </p:ext>
            </p:extLst>
          </p:nvPr>
        </p:nvGraphicFramePr>
        <p:xfrm>
          <a:off x="508660" y="560859"/>
          <a:ext cx="8161654" cy="311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3420"/>
                        </a:lnSpc>
                      </a:pPr>
                      <a:r>
                        <a:rPr sz="36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SQL</a:t>
                      </a:r>
                      <a:endParaRPr sz="3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4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Cartesian </a:t>
                      </a:r>
                      <a:r>
                        <a:rPr sz="34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product </a:t>
                      </a:r>
                      <a:r>
                        <a:rPr sz="3400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(X)/cross </a:t>
                      </a:r>
                      <a:r>
                        <a:rPr sz="34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joint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64">
                <a:tc>
                  <a:txBody>
                    <a:bodyPr/>
                    <a:lstStyle/>
                    <a:p>
                      <a:pPr marL="31750">
                        <a:lnSpc>
                          <a:spcPts val="3979"/>
                        </a:lnSpc>
                        <a:tabLst>
                          <a:tab pos="1886585" algn="l"/>
                          <a:tab pos="3475990" algn="l"/>
                          <a:tab pos="3956685" algn="l"/>
                          <a:tab pos="5647055" algn="l"/>
                        </a:tabLst>
                      </a:pPr>
                      <a:r>
                        <a:rPr sz="3400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Car</a:t>
                      </a:r>
                      <a:r>
                        <a:rPr sz="3400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3400" spc="-1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3400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si</a:t>
                      </a:r>
                      <a:r>
                        <a:rPr sz="3400" spc="-2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n	P</a:t>
                      </a:r>
                      <a:r>
                        <a:rPr sz="3400" spc="-6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3400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od</a:t>
                      </a:r>
                      <a:r>
                        <a:rPr sz="3400" spc="2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u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ct	</a:t>
                      </a:r>
                      <a:r>
                        <a:rPr sz="3400" spc="-1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s	</a:t>
                      </a:r>
                      <a:r>
                        <a:rPr sz="3400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deno</a:t>
                      </a:r>
                      <a:r>
                        <a:rPr sz="3400" spc="-4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ed	</a:t>
                      </a:r>
                      <a:r>
                        <a:rPr sz="3400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by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3979"/>
                        </a:lnSpc>
                      </a:pP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3979"/>
                        </a:lnSpc>
                      </a:pPr>
                      <a:r>
                        <a:rPr sz="3400" spc="-5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y</a:t>
                      </a:r>
                      <a:r>
                        <a:rPr sz="3400" spc="-2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sz="3400" spc="-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bo</a:t>
                      </a:r>
                      <a:r>
                        <a:rPr sz="3400" spc="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l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.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25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  <a:tabLst>
                          <a:tab pos="944880" algn="l"/>
                          <a:tab pos="1714500" algn="l"/>
                          <a:tab pos="2441575" algn="l"/>
                          <a:tab pos="3479165" algn="l"/>
                          <a:tab pos="4361815" algn="l"/>
                        </a:tabLst>
                      </a:pPr>
                      <a:r>
                        <a:rPr sz="3400" spc="-1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Lets	</a:t>
                      </a:r>
                      <a:r>
                        <a:rPr sz="3400" spc="-2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say	</a:t>
                      </a:r>
                      <a:r>
                        <a:rPr sz="3400" spc="-2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we	</a:t>
                      </a:r>
                      <a:r>
                        <a:rPr sz="3400" spc="-3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have	</a:t>
                      </a:r>
                      <a:r>
                        <a:rPr sz="3400" spc="-2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two	</a:t>
                      </a:r>
                      <a:r>
                        <a:rPr sz="3400" spc="-1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relations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3570"/>
                        </a:lnSpc>
                      </a:pP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R1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3570"/>
                        </a:lnSpc>
                        <a:tabLst>
                          <a:tab pos="868680" algn="l"/>
                        </a:tabLst>
                      </a:pPr>
                      <a:r>
                        <a:rPr sz="3400" spc="5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3400" dirty="0">
                          <a:solidFill>
                            <a:srgbClr val="00AF50"/>
                          </a:solidFill>
                          <a:latin typeface="Carlito"/>
                          <a:cs typeface="Carlito"/>
                        </a:rPr>
                        <a:t>d	R2</a:t>
                      </a:r>
                      <a:endParaRPr sz="3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1536382"/>
            <a:ext cx="3812540" cy="1270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Cartesian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product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(X)</a:t>
            </a:r>
            <a:r>
              <a:rPr sz="24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4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 and </a:t>
            </a:r>
            <a:r>
              <a:rPr sz="2400" spc="-4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b as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shown  below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544" y="2968751"/>
            <a:ext cx="3784091" cy="290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6008" y="2971800"/>
            <a:ext cx="3852672" cy="2900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3373" y="1536382"/>
            <a:ext cx="3410585" cy="13430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query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Select *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a,b;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rlito"/>
                <a:cs typeface="Carlito"/>
              </a:rPr>
              <a:t>Select *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cross </a:t>
            </a:r>
            <a:r>
              <a:rPr sz="2400" spc="-5" dirty="0">
                <a:latin typeface="Carlito"/>
                <a:cs typeface="Carlito"/>
              </a:rPr>
              <a:t>join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674" y="6050686"/>
            <a:ext cx="8270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Degree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of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cartesion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product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is 3 and </a:t>
            </a:r>
            <a:r>
              <a:rPr sz="2000" b="1" spc="-5" dirty="0">
                <a:solidFill>
                  <a:srgbClr val="6F2F9F"/>
                </a:solidFill>
                <a:latin typeface="Carlito"/>
                <a:cs typeface="Carlito"/>
              </a:rPr>
              <a:t>cardinality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is 4=(2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rows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of a X 2 </a:t>
            </a:r>
            <a:r>
              <a:rPr sz="2000" b="1" spc="-10" dirty="0">
                <a:solidFill>
                  <a:srgbClr val="6F2F9F"/>
                </a:solidFill>
                <a:latin typeface="Carlito"/>
                <a:cs typeface="Carlito"/>
              </a:rPr>
              <a:t>rows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2000" b="1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rlito"/>
                <a:cs typeface="Carlito"/>
              </a:rPr>
              <a:t>b)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2252346"/>
            <a:ext cx="8074659" cy="414845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30"/>
              </a:spcBef>
            </a:pP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Join </a:t>
            </a:r>
            <a:r>
              <a:rPr sz="2600" spc="-15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Join is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600" spc="-25" dirty="0">
                <a:solidFill>
                  <a:srgbClr val="00AF50"/>
                </a:solidFill>
                <a:latin typeface="Carlito"/>
                <a:cs typeface="Carlito"/>
              </a:rPr>
              <a:t>fetch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from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two or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more tables, 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which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is joined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appear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as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single set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data.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used </a:t>
            </a:r>
            <a:r>
              <a:rPr sz="2600" spc="-25" dirty="0">
                <a:solidFill>
                  <a:srgbClr val="00AF50"/>
                </a:solidFill>
                <a:latin typeface="Carlito"/>
                <a:cs typeface="Carlito"/>
              </a:rPr>
              <a:t>for 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combining column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from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two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or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more tables by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using values 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common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both</a:t>
            </a:r>
            <a:r>
              <a:rPr sz="26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tables.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600" spc="-25" dirty="0">
                <a:solidFill>
                  <a:srgbClr val="FF0000"/>
                </a:solidFill>
                <a:latin typeface="Carlito"/>
                <a:cs typeface="Carlito"/>
              </a:rPr>
              <a:t>Types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6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JOIN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Following are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the types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JOIN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that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6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SQL:</a:t>
            </a: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Inner</a:t>
            </a: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Outer</a:t>
            </a: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Left</a:t>
            </a: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Right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740" y="768478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7" name="object 7"/>
          <p:cNvSpPr/>
          <p:nvPr/>
        </p:nvSpPr>
        <p:spPr>
          <a:xfrm>
            <a:off x="7735061" y="141140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111848"/>
            <a:ext cx="8074659" cy="23006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4"/>
              </a:spcBef>
            </a:pPr>
            <a:r>
              <a:rPr sz="3400" spc="-5" dirty="0">
                <a:solidFill>
                  <a:srgbClr val="FF0000"/>
                </a:solidFill>
              </a:rPr>
              <a:t>INNER Join or </a:t>
            </a:r>
            <a:r>
              <a:rPr sz="3400" spc="-15" dirty="0">
                <a:solidFill>
                  <a:srgbClr val="FF0000"/>
                </a:solidFill>
              </a:rPr>
              <a:t>EQUI</a:t>
            </a:r>
            <a:r>
              <a:rPr sz="3400" spc="15" dirty="0">
                <a:solidFill>
                  <a:srgbClr val="FF0000"/>
                </a:solidFill>
              </a:rPr>
              <a:t> </a:t>
            </a:r>
            <a:r>
              <a:rPr sz="3400" spc="-120" dirty="0">
                <a:solidFill>
                  <a:srgbClr val="FF0000"/>
                </a:solidFill>
              </a:rPr>
              <a:t>Join</a:t>
            </a:r>
            <a:r>
              <a:rPr sz="3400" spc="-120" dirty="0">
                <a:solidFill>
                  <a:srgbClr val="FF0000"/>
                </a:solidFill>
                <a:latin typeface="DejaVu Sans"/>
                <a:cs typeface="DejaVu Sans"/>
              </a:rPr>
              <a:t>⋈</a:t>
            </a:r>
            <a:endParaRPr sz="3400">
              <a:latin typeface="DejaVu Sans"/>
              <a:cs typeface="DejaVu Sans"/>
            </a:endParaRPr>
          </a:p>
          <a:p>
            <a:pPr marL="12700" marR="5080" algn="just">
              <a:lnSpc>
                <a:spcPct val="100000"/>
              </a:lnSpc>
              <a:spcBef>
                <a:spcPts val="795"/>
              </a:spcBef>
            </a:pPr>
            <a:r>
              <a:rPr sz="3400" spc="-10" dirty="0">
                <a:solidFill>
                  <a:srgbClr val="00AF50"/>
                </a:solidFill>
              </a:rPr>
              <a:t>This is </a:t>
            </a:r>
            <a:r>
              <a:rPr sz="3400" spc="-5" dirty="0">
                <a:solidFill>
                  <a:srgbClr val="00AF50"/>
                </a:solidFill>
              </a:rPr>
              <a:t>a </a:t>
            </a:r>
            <a:r>
              <a:rPr sz="3400" spc="-10" dirty="0">
                <a:solidFill>
                  <a:srgbClr val="00AF50"/>
                </a:solidFill>
              </a:rPr>
              <a:t>simple </a:t>
            </a:r>
            <a:r>
              <a:rPr sz="3400" spc="-5" dirty="0">
                <a:solidFill>
                  <a:srgbClr val="00AF50"/>
                </a:solidFill>
              </a:rPr>
              <a:t>JOIN in which the </a:t>
            </a:r>
            <a:r>
              <a:rPr sz="3400" spc="-15" dirty="0">
                <a:solidFill>
                  <a:srgbClr val="00AF50"/>
                </a:solidFill>
              </a:rPr>
              <a:t>result </a:t>
            </a:r>
            <a:r>
              <a:rPr sz="3400" spc="-20" dirty="0">
                <a:solidFill>
                  <a:srgbClr val="00AF50"/>
                </a:solidFill>
              </a:rPr>
              <a:t>is  </a:t>
            </a:r>
            <a:r>
              <a:rPr sz="3400" spc="-5" dirty="0">
                <a:solidFill>
                  <a:srgbClr val="00AF50"/>
                </a:solidFill>
              </a:rPr>
              <a:t>based </a:t>
            </a:r>
            <a:r>
              <a:rPr sz="3400" spc="-10" dirty="0">
                <a:solidFill>
                  <a:srgbClr val="00AF50"/>
                </a:solidFill>
              </a:rPr>
              <a:t>on </a:t>
            </a:r>
            <a:r>
              <a:rPr sz="3400" spc="-15" dirty="0">
                <a:solidFill>
                  <a:srgbClr val="00AF50"/>
                </a:solidFill>
              </a:rPr>
              <a:t>matched </a:t>
            </a:r>
            <a:r>
              <a:rPr sz="3400" spc="-25" dirty="0">
                <a:solidFill>
                  <a:srgbClr val="00AF50"/>
                </a:solidFill>
              </a:rPr>
              <a:t>data </a:t>
            </a:r>
            <a:r>
              <a:rPr sz="3400" spc="-10" dirty="0">
                <a:solidFill>
                  <a:srgbClr val="00AF50"/>
                </a:solidFill>
              </a:rPr>
              <a:t>as per </a:t>
            </a:r>
            <a:r>
              <a:rPr sz="3400" spc="-5" dirty="0">
                <a:solidFill>
                  <a:srgbClr val="00AF50"/>
                </a:solidFill>
              </a:rPr>
              <a:t>the equality  </a:t>
            </a:r>
            <a:r>
              <a:rPr sz="3400" spc="-10" dirty="0">
                <a:solidFill>
                  <a:srgbClr val="00AF50"/>
                </a:solidFill>
              </a:rPr>
              <a:t>condition </a:t>
            </a:r>
            <a:r>
              <a:rPr sz="3400" spc="-5" dirty="0">
                <a:solidFill>
                  <a:srgbClr val="00AF50"/>
                </a:solidFill>
              </a:rPr>
              <a:t>specified in the </a:t>
            </a:r>
            <a:r>
              <a:rPr sz="3400" spc="-10" dirty="0">
                <a:solidFill>
                  <a:srgbClr val="00AF50"/>
                </a:solidFill>
              </a:rPr>
              <a:t>SQL</a:t>
            </a:r>
            <a:r>
              <a:rPr sz="3400" spc="-40" dirty="0">
                <a:solidFill>
                  <a:srgbClr val="00AF50"/>
                </a:solidFill>
              </a:rPr>
              <a:t> query.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3119627" y="4800600"/>
            <a:ext cx="2889504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3929" y="660858"/>
            <a:ext cx="735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Carlito"/>
                <a:cs typeface="Carlito"/>
              </a:rPr>
              <a:t>SQL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5061" y="130378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1552549"/>
            <a:ext cx="369633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INNER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Join or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EQUI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Join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example  </a:t>
            </a:r>
            <a:r>
              <a:rPr sz="2000" spc="-3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 and </a:t>
            </a:r>
            <a:r>
              <a:rPr sz="2000" spc="-3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b as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shown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below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2360675"/>
            <a:ext cx="3785615" cy="381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3373" y="1532836"/>
            <a:ext cx="3957954" cy="27895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query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509"/>
              </a:spcBef>
              <a:tabLst>
                <a:tab pos="911225" algn="l"/>
                <a:tab pos="1219200" algn="l"/>
                <a:tab pos="1890395" algn="l"/>
                <a:tab pos="3291204" algn="l"/>
                <a:tab pos="3444875" algn="l"/>
              </a:tabLst>
            </a:pPr>
            <a:r>
              <a:rPr sz="2000" spc="-5" dirty="0">
                <a:latin typeface="Carlito"/>
                <a:cs typeface="Carlito"/>
              </a:rPr>
              <a:t>Selec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ou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5" dirty="0">
                <a:latin typeface="Carlito"/>
                <a:cs typeface="Carlito"/>
              </a:rPr>
              <a:t>se</a:t>
            </a:r>
            <a:r>
              <a:rPr sz="2000" spc="-5" dirty="0">
                <a:latin typeface="Carlito"/>
                <a:cs typeface="Carlito"/>
              </a:rPr>
              <a:t>.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tu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t_n</a:t>
            </a:r>
            <a:r>
              <a:rPr sz="2000" spc="10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me		</a:t>
            </a:r>
            <a:r>
              <a:rPr sz="2000" spc="-5" dirty="0">
                <a:latin typeface="Carlito"/>
                <a:cs typeface="Carlito"/>
              </a:rPr>
              <a:t>f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om  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-15" dirty="0">
                <a:latin typeface="Carlito"/>
                <a:cs typeface="Carlito"/>
              </a:rPr>
              <a:t>o</a:t>
            </a:r>
            <a:r>
              <a:rPr sz="2000" spc="-5" dirty="0">
                <a:latin typeface="Carlito"/>
                <a:cs typeface="Carlito"/>
              </a:rPr>
              <a:t>us</a:t>
            </a:r>
            <a:r>
              <a:rPr sz="2000" dirty="0">
                <a:latin typeface="Carlito"/>
                <a:cs typeface="Carlito"/>
              </a:rPr>
              <a:t>e		,	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tu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20" dirty="0">
                <a:latin typeface="Carlito"/>
                <a:cs typeface="Carlito"/>
              </a:rPr>
              <a:t>w</a:t>
            </a:r>
            <a:r>
              <a:rPr sz="2000" spc="-5" dirty="0">
                <a:latin typeface="Carlito"/>
                <a:cs typeface="Carlito"/>
              </a:rPr>
              <a:t>he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  </a:t>
            </a:r>
            <a:r>
              <a:rPr sz="2000" spc="-5" dirty="0">
                <a:latin typeface="Carlito"/>
                <a:cs typeface="Carlito"/>
              </a:rPr>
              <a:t>course.student_name=student.stude  nt_name;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777240" algn="l"/>
                <a:tab pos="1693545" algn="l"/>
                <a:tab pos="2335530" algn="l"/>
                <a:tab pos="2600325" algn="l"/>
                <a:tab pos="3283585" algn="l"/>
                <a:tab pos="3810635" algn="l"/>
              </a:tabLst>
            </a:pPr>
            <a:r>
              <a:rPr sz="2000" spc="-5" dirty="0">
                <a:latin typeface="Carlito"/>
                <a:cs typeface="Carlito"/>
              </a:rPr>
              <a:t>Selec</a:t>
            </a:r>
            <a:r>
              <a:rPr sz="2000" dirty="0">
                <a:latin typeface="Carlito"/>
                <a:cs typeface="Carlito"/>
              </a:rPr>
              <a:t>t	a</a:t>
            </a:r>
            <a:r>
              <a:rPr sz="2000" spc="-5" dirty="0">
                <a:latin typeface="Carlito"/>
                <a:cs typeface="Carlito"/>
              </a:rPr>
              <a:t>.nam</a:t>
            </a:r>
            <a:r>
              <a:rPr sz="2000" dirty="0">
                <a:latin typeface="Carlito"/>
                <a:cs typeface="Carlito"/>
              </a:rPr>
              <a:t>e	</a:t>
            </a:r>
            <a:r>
              <a:rPr sz="2000" spc="-5" dirty="0">
                <a:latin typeface="Carlito"/>
                <a:cs typeface="Carlito"/>
              </a:rPr>
              <a:t>f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m	a	i</a:t>
            </a:r>
            <a:r>
              <a:rPr sz="2000" spc="-15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ne</a:t>
            </a:r>
            <a:r>
              <a:rPr sz="2000" dirty="0">
                <a:latin typeface="Carlito"/>
                <a:cs typeface="Carlito"/>
              </a:rPr>
              <a:t>r	</a:t>
            </a:r>
            <a:r>
              <a:rPr sz="2000" spc="-5" dirty="0">
                <a:latin typeface="Carlito"/>
                <a:cs typeface="Carlito"/>
              </a:rPr>
              <a:t>joi</a:t>
            </a:r>
            <a:r>
              <a:rPr sz="2000" dirty="0">
                <a:latin typeface="Carlito"/>
                <a:cs typeface="Carlito"/>
              </a:rPr>
              <a:t>n	b  </a:t>
            </a:r>
            <a:r>
              <a:rPr sz="2000" spc="-5" dirty="0">
                <a:latin typeface="Carlito"/>
                <a:cs typeface="Carlito"/>
              </a:rPr>
              <a:t>where a.name=b.name;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4879847"/>
            <a:ext cx="4724399" cy="1298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0" name="object 10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1498669"/>
            <a:ext cx="8071484" cy="25298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sz="3400" spc="-15" dirty="0">
                <a:solidFill>
                  <a:srgbClr val="FF0000"/>
                </a:solidFill>
                <a:latin typeface="Carlito"/>
                <a:cs typeface="Carlito"/>
              </a:rPr>
              <a:t>Natural </a:t>
            </a:r>
            <a:r>
              <a:rPr sz="3400" spc="-90" dirty="0">
                <a:solidFill>
                  <a:srgbClr val="FF0000"/>
                </a:solidFill>
                <a:latin typeface="Carlito"/>
                <a:cs typeface="Carlito"/>
              </a:rPr>
              <a:t>JOIN(</a:t>
            </a:r>
            <a:r>
              <a:rPr sz="3400" spc="-90" dirty="0">
                <a:solidFill>
                  <a:srgbClr val="FF0000"/>
                </a:solidFill>
                <a:latin typeface="DejaVu Sans"/>
                <a:cs typeface="DejaVu Sans"/>
              </a:rPr>
              <a:t>⋈</a:t>
            </a:r>
            <a:r>
              <a:rPr sz="3400" spc="-90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34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685"/>
              </a:spcBef>
            </a:pP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Natural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Join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a type of Inner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join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which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based on 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column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having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same name </a:t>
            </a:r>
            <a:r>
              <a:rPr sz="28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same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datatype present </a:t>
            </a:r>
            <a:r>
              <a:rPr sz="2800" spc="6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both the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tables </a:t>
            </a:r>
            <a:r>
              <a:rPr sz="28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be</a:t>
            </a:r>
            <a:r>
              <a:rPr sz="2800" spc="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joined.E.g.</a:t>
            </a:r>
            <a:endParaRPr sz="2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rlito"/>
                <a:cs typeface="Carlito"/>
              </a:rPr>
              <a:t>Select </a:t>
            </a:r>
            <a:r>
              <a:rPr sz="2800" spc="-5" dirty="0">
                <a:latin typeface="Carlito"/>
                <a:cs typeface="Carlito"/>
              </a:rPr>
              <a:t>*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natural </a:t>
            </a:r>
            <a:r>
              <a:rPr sz="2800" spc="-10" dirty="0">
                <a:latin typeface="Carlito"/>
                <a:cs typeface="Carlito"/>
              </a:rPr>
              <a:t>join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994" y="4809950"/>
            <a:ext cx="8017764" cy="173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8" name="object 8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9" y="1174205"/>
            <a:ext cx="8073390" cy="13487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400" spc="-10" dirty="0">
                <a:solidFill>
                  <a:srgbClr val="FF0000"/>
                </a:solidFill>
                <a:latin typeface="Carlito"/>
                <a:cs typeface="Carlito"/>
              </a:rPr>
              <a:t>LEFT Outer</a:t>
            </a:r>
            <a:r>
              <a:rPr sz="3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400" spc="-5" dirty="0">
                <a:solidFill>
                  <a:srgbClr val="FF0000"/>
                </a:solidFill>
                <a:latin typeface="Carlito"/>
                <a:cs typeface="Carlito"/>
              </a:rPr>
              <a:t>Join</a:t>
            </a:r>
            <a:endParaRPr sz="3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The left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outer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join returns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resultset table with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matched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tables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then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remaining </a:t>
            </a:r>
            <a:r>
              <a:rPr sz="2000" spc="-20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left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and null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from</a:t>
            </a:r>
            <a:r>
              <a:rPr sz="2000" spc="-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179" y="2496693"/>
            <a:ext cx="2668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right table's columns.</a:t>
            </a:r>
            <a:r>
              <a:rPr sz="2000" spc="-5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743" y="2817876"/>
            <a:ext cx="3785615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2544" y="4040123"/>
            <a:ext cx="4637532" cy="2225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7229" y="2526462"/>
            <a:ext cx="3956050" cy="11423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query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*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left </a:t>
            </a:r>
            <a:r>
              <a:rPr sz="2000" spc="-10" dirty="0">
                <a:latin typeface="Carlito"/>
                <a:cs typeface="Carlito"/>
              </a:rPr>
              <a:t>outer </a:t>
            </a:r>
            <a:r>
              <a:rPr sz="2000" spc="-5" dirty="0">
                <a:latin typeface="Carlito"/>
                <a:cs typeface="Carlito"/>
              </a:rPr>
              <a:t>join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15" dirty="0">
                <a:latin typeface="Carlito"/>
                <a:cs typeface="Carlito"/>
              </a:rPr>
              <a:t>on  </a:t>
            </a:r>
            <a:r>
              <a:rPr sz="2000" spc="-5" dirty="0">
                <a:latin typeface="Carlito"/>
                <a:cs typeface="Carlito"/>
              </a:rPr>
              <a:t>(a.name=b.name);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7351" y="1374647"/>
            <a:ext cx="611124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SQL</a:t>
            </a:r>
            <a:endParaRPr spc="-5" dirty="0"/>
          </a:p>
        </p:txBody>
      </p:sp>
      <p:sp>
        <p:nvSpPr>
          <p:cNvPr id="12" name="object 12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3182112"/>
            <a:ext cx="3785615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179" y="1611604"/>
            <a:ext cx="8148955" cy="24212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RIGHT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Outer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Join</a:t>
            </a:r>
            <a:endParaRPr sz="2000">
              <a:latin typeface="Carlito"/>
              <a:cs typeface="Carlito"/>
            </a:endParaRPr>
          </a:p>
          <a:p>
            <a:pPr marL="12700" marR="812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The right outer join returns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resultset table with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matched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data from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tables being joined, then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remaining </a:t>
            </a:r>
            <a:r>
              <a:rPr sz="2000" spc="-20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right 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null 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remaining left table's</a:t>
            </a:r>
            <a:r>
              <a:rPr sz="20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columns.E.g.</a:t>
            </a:r>
            <a:endParaRPr sz="2000">
              <a:latin typeface="Carlito"/>
              <a:cs typeface="Carlito"/>
            </a:endParaRPr>
          </a:p>
          <a:p>
            <a:pPr marL="4203700" algn="just">
              <a:lnSpc>
                <a:spcPct val="100000"/>
              </a:lnSpc>
              <a:spcBef>
                <a:spcPts val="114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query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4203700" marR="5080" algn="just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*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right </a:t>
            </a:r>
            <a:r>
              <a:rPr sz="2000" spc="-10" dirty="0">
                <a:latin typeface="Carlito"/>
                <a:cs typeface="Carlito"/>
              </a:rPr>
              <a:t>outer </a:t>
            </a:r>
            <a:r>
              <a:rPr sz="2000" spc="-5" dirty="0">
                <a:latin typeface="Carlito"/>
                <a:cs typeface="Carlito"/>
              </a:rPr>
              <a:t>join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5" dirty="0">
                <a:latin typeface="Carlito"/>
                <a:cs typeface="Carlito"/>
              </a:rPr>
              <a:t>on  (a.name=b.name);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3276" y="4556759"/>
            <a:ext cx="4742687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4951" y="1767839"/>
            <a:ext cx="61112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4740" y="417017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SQL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7735061" y="1059941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2724914"/>
            <a:ext cx="3787140" cy="2473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179" y="1611606"/>
            <a:ext cx="8148320" cy="3030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Full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Outer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Join</a:t>
            </a:r>
            <a:endParaRPr sz="2000">
              <a:latin typeface="Carlito"/>
              <a:cs typeface="Carlito"/>
            </a:endParaRPr>
          </a:p>
          <a:p>
            <a:pPr marL="12700" marR="7937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The full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outer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join returns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resultset table with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matched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two 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then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remaining </a:t>
            </a:r>
            <a:r>
              <a:rPr sz="2000" spc="-20" dirty="0">
                <a:solidFill>
                  <a:srgbClr val="00AF50"/>
                </a:solidFill>
                <a:latin typeface="Carlito"/>
                <a:cs typeface="Carlito"/>
              </a:rPr>
              <a:t>rows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both left 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and then the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right</a:t>
            </a:r>
            <a:r>
              <a:rPr sz="2000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table.E.g.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rlito"/>
              <a:cs typeface="Carlito"/>
            </a:endParaRPr>
          </a:p>
          <a:p>
            <a:pPr marL="4203700" algn="just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query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4203700" marR="5080" algn="just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*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left </a:t>
            </a:r>
            <a:r>
              <a:rPr sz="2000" spc="-10" dirty="0">
                <a:latin typeface="Carlito"/>
                <a:cs typeface="Carlito"/>
              </a:rPr>
              <a:t>outer </a:t>
            </a:r>
            <a:r>
              <a:rPr sz="2000" spc="-5" dirty="0">
                <a:latin typeface="Carlito"/>
                <a:cs typeface="Carlito"/>
              </a:rPr>
              <a:t>join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15" dirty="0">
                <a:latin typeface="Carlito"/>
                <a:cs typeface="Carlito"/>
              </a:rPr>
              <a:t>on  </a:t>
            </a:r>
            <a:r>
              <a:rPr sz="2000" spc="-5" dirty="0">
                <a:latin typeface="Carlito"/>
                <a:cs typeface="Carlito"/>
              </a:rPr>
              <a:t>(a.name=b.name) </a:t>
            </a:r>
            <a:r>
              <a:rPr sz="2000" dirty="0">
                <a:latin typeface="Carlito"/>
                <a:cs typeface="Carlito"/>
              </a:rPr>
              <a:t>union </a:t>
            </a: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* </a:t>
            </a:r>
            <a:r>
              <a:rPr sz="2000" spc="-15" dirty="0">
                <a:latin typeface="Carlito"/>
                <a:cs typeface="Carlito"/>
              </a:rPr>
              <a:t>from 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right outer join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15" dirty="0">
                <a:latin typeface="Carlito"/>
                <a:cs typeface="Carlito"/>
              </a:rPr>
              <a:t>on  </a:t>
            </a:r>
            <a:r>
              <a:rPr sz="2000" spc="-5" dirty="0">
                <a:latin typeface="Carlito"/>
                <a:cs typeface="Carlito"/>
              </a:rPr>
              <a:t>(a.name=b.name)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56" y="5320285"/>
            <a:ext cx="8552688" cy="1309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3123" y="4704843"/>
            <a:ext cx="462915" cy="493395"/>
          </a:xfrm>
          <a:custGeom>
            <a:avLst/>
            <a:gdLst/>
            <a:ahLst/>
            <a:cxnLst/>
            <a:rect l="l" t="t" r="r" b="b"/>
            <a:pathLst>
              <a:path w="462914" h="493395">
                <a:moveTo>
                  <a:pt x="24256" y="411734"/>
                </a:moveTo>
                <a:lnTo>
                  <a:pt x="0" y="493395"/>
                </a:lnTo>
                <a:lnTo>
                  <a:pt x="79883" y="463931"/>
                </a:lnTo>
                <a:lnTo>
                  <a:pt x="66619" y="451485"/>
                </a:lnTo>
                <a:lnTo>
                  <a:pt x="48005" y="451485"/>
                </a:lnTo>
                <a:lnTo>
                  <a:pt x="38735" y="442722"/>
                </a:lnTo>
                <a:lnTo>
                  <a:pt x="47411" y="433461"/>
                </a:lnTo>
                <a:lnTo>
                  <a:pt x="24256" y="411734"/>
                </a:lnTo>
                <a:close/>
              </a:path>
              <a:path w="462914" h="493395">
                <a:moveTo>
                  <a:pt x="47411" y="433461"/>
                </a:moveTo>
                <a:lnTo>
                  <a:pt x="38735" y="442722"/>
                </a:lnTo>
                <a:lnTo>
                  <a:pt x="48005" y="451485"/>
                </a:lnTo>
                <a:lnTo>
                  <a:pt x="56712" y="442189"/>
                </a:lnTo>
                <a:lnTo>
                  <a:pt x="47411" y="433461"/>
                </a:lnTo>
                <a:close/>
              </a:path>
              <a:path w="462914" h="493395">
                <a:moveTo>
                  <a:pt x="56712" y="442189"/>
                </a:moveTo>
                <a:lnTo>
                  <a:pt x="48005" y="451485"/>
                </a:lnTo>
                <a:lnTo>
                  <a:pt x="66619" y="451485"/>
                </a:lnTo>
                <a:lnTo>
                  <a:pt x="56712" y="442189"/>
                </a:lnTo>
                <a:close/>
              </a:path>
              <a:path w="462914" h="493395">
                <a:moveTo>
                  <a:pt x="453516" y="0"/>
                </a:moveTo>
                <a:lnTo>
                  <a:pt x="47411" y="433461"/>
                </a:lnTo>
                <a:lnTo>
                  <a:pt x="56712" y="442189"/>
                </a:lnTo>
                <a:lnTo>
                  <a:pt x="462788" y="8636"/>
                </a:lnTo>
                <a:lnTo>
                  <a:pt x="453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9752" y="1667257"/>
            <a:ext cx="458724" cy="403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4740" y="417019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SQL</a:t>
            </a:r>
            <a:endParaRPr spc="-5" dirty="0"/>
          </a:p>
        </p:txBody>
      </p:sp>
      <p:sp>
        <p:nvSpPr>
          <p:cNvPr id="11" name="object 11"/>
          <p:cNvSpPr/>
          <p:nvPr/>
        </p:nvSpPr>
        <p:spPr>
          <a:xfrm>
            <a:off x="7735061" y="1059943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48" y="1616710"/>
            <a:ext cx="8213725" cy="508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2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Altering</a:t>
            </a:r>
            <a:r>
              <a:rPr sz="22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rlito"/>
                <a:cs typeface="Carlito"/>
              </a:rPr>
              <a:t>Table</a:t>
            </a:r>
            <a:endParaRPr sz="22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The SQL </a:t>
            </a:r>
            <a:r>
              <a:rPr sz="2200" spc="-30" dirty="0">
                <a:solidFill>
                  <a:srgbClr val="00AF50"/>
                </a:solidFill>
                <a:latin typeface="Carlito"/>
                <a:cs typeface="Carlito"/>
              </a:rPr>
              <a:t>ALTER </a:t>
            </a:r>
            <a:r>
              <a:rPr sz="2200" spc="-3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command is used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add,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delete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or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modify 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columns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an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existing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table. </a:t>
            </a:r>
            <a:r>
              <a:rPr sz="2200" spc="-60" dirty="0">
                <a:solidFill>
                  <a:srgbClr val="00AF50"/>
                </a:solidFill>
                <a:latin typeface="Carlito"/>
                <a:cs typeface="Carlito"/>
              </a:rPr>
              <a:t>You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should also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200" spc="-35" dirty="0">
                <a:solidFill>
                  <a:srgbClr val="00AF50"/>
                </a:solidFill>
                <a:latin typeface="Carlito"/>
                <a:cs typeface="Carlito"/>
              </a:rPr>
              <a:t>ALTER TABLE 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command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add and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drop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various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constraints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on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existing</a:t>
            </a:r>
            <a:r>
              <a:rPr sz="2200" spc="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table.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Syntax</a:t>
            </a:r>
            <a:endParaRPr sz="2200" dirty="0">
              <a:latin typeface="Carlito"/>
              <a:cs typeface="Carlito"/>
            </a:endParaRPr>
          </a:p>
          <a:p>
            <a:pPr marL="12700" marR="23939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basic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200" spc="-40" dirty="0">
                <a:solidFill>
                  <a:srgbClr val="00AF50"/>
                </a:solidFill>
                <a:latin typeface="Carlito"/>
                <a:cs typeface="Carlito"/>
              </a:rPr>
              <a:t>ALTER </a:t>
            </a:r>
            <a:r>
              <a:rPr sz="2200" spc="-3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command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add 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New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Column in  an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existing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is as</a:t>
            </a:r>
            <a:r>
              <a:rPr sz="2200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follows</a:t>
            </a:r>
            <a:r>
              <a:rPr lang="en-IN" sz="2200" spc="-15" dirty="0">
                <a:solidFill>
                  <a:srgbClr val="00AF50"/>
                </a:solidFill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latin typeface="Carlito"/>
                <a:cs typeface="Carlito"/>
              </a:rPr>
              <a:t>ALTER TABLE </a:t>
            </a:r>
            <a:r>
              <a:rPr sz="2200" spc="-5" dirty="0">
                <a:latin typeface="Carlito"/>
                <a:cs typeface="Carlito"/>
              </a:rPr>
              <a:t>table_name ADD column_name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datatype;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The basic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200" spc="-40" dirty="0">
                <a:solidFill>
                  <a:srgbClr val="00AF50"/>
                </a:solidFill>
                <a:latin typeface="Carlito"/>
                <a:cs typeface="Carlito"/>
              </a:rPr>
              <a:t>ALTER TABLE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command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DROP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COLUMN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200" spc="2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existing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is as</a:t>
            </a:r>
            <a:r>
              <a:rPr sz="2200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follows.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latin typeface="Carlito"/>
                <a:cs typeface="Carlito"/>
              </a:rPr>
              <a:t>ALTER TABLE </a:t>
            </a:r>
            <a:r>
              <a:rPr sz="2200" spc="-5" dirty="0">
                <a:latin typeface="Carlito"/>
                <a:cs typeface="Carlito"/>
              </a:rPr>
              <a:t>table_name </a:t>
            </a:r>
            <a:r>
              <a:rPr sz="2200" spc="-15" dirty="0">
                <a:latin typeface="Carlito"/>
                <a:cs typeface="Carlito"/>
              </a:rPr>
              <a:t>DROP </a:t>
            </a:r>
            <a:r>
              <a:rPr sz="2200" spc="-20" dirty="0">
                <a:latin typeface="Carlito"/>
                <a:cs typeface="Carlito"/>
              </a:rPr>
              <a:t>COLUMN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column_name;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basic </a:t>
            </a:r>
            <a:r>
              <a:rPr sz="2200" spc="-2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an </a:t>
            </a:r>
            <a:r>
              <a:rPr sz="2200" spc="-40" dirty="0">
                <a:solidFill>
                  <a:srgbClr val="00AF50"/>
                </a:solidFill>
                <a:latin typeface="Carlito"/>
                <a:cs typeface="Carlito"/>
              </a:rPr>
              <a:t>ALTER </a:t>
            </a:r>
            <a:r>
              <a:rPr sz="2200" spc="-35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command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change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200" spc="-100" dirty="0">
                <a:solidFill>
                  <a:srgbClr val="00AF50"/>
                </a:solidFill>
                <a:latin typeface="Carlito"/>
                <a:cs typeface="Carlito"/>
              </a:rPr>
              <a:t>DATA</a:t>
            </a:r>
            <a:r>
              <a:rPr sz="2200" spc="27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TYPE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of 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column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in a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is as</a:t>
            </a:r>
            <a:r>
              <a:rPr sz="22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follows.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35" dirty="0">
                <a:latin typeface="Carlito"/>
                <a:cs typeface="Carlito"/>
              </a:rPr>
              <a:t>ALTER TABLE </a:t>
            </a:r>
            <a:r>
              <a:rPr sz="2200" spc="-5" dirty="0">
                <a:latin typeface="Carlito"/>
                <a:cs typeface="Carlito"/>
              </a:rPr>
              <a:t>table_name </a:t>
            </a:r>
            <a:r>
              <a:rPr sz="2200" spc="-10" dirty="0">
                <a:latin typeface="Carlito"/>
                <a:cs typeface="Carlito"/>
              </a:rPr>
              <a:t>MODIFY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10" dirty="0">
                <a:latin typeface="Carlito"/>
                <a:cs typeface="Carlito"/>
              </a:rPr>
              <a:t>column_name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datatype;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40" y="356946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999870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1577085"/>
            <a:ext cx="8082915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Commands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MySql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Altering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Table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basic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an </a:t>
            </a:r>
            <a:r>
              <a:rPr sz="1600" spc="-30" dirty="0">
                <a:solidFill>
                  <a:srgbClr val="00AF50"/>
                </a:solidFill>
                <a:latin typeface="Carlito"/>
                <a:cs typeface="Carlito"/>
              </a:rPr>
              <a:t>ALTER TABLE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command 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add a </a:t>
            </a:r>
            <a:r>
              <a:rPr sz="1600" spc="-20" dirty="0">
                <a:solidFill>
                  <a:srgbClr val="00AF50"/>
                </a:solidFill>
                <a:latin typeface="Carlito"/>
                <a:cs typeface="Carlito"/>
              </a:rPr>
              <a:t>NOT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NULL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constraint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column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in a</a:t>
            </a:r>
            <a:r>
              <a:rPr sz="1600" spc="27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table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is as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 follows.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Carlito"/>
                <a:cs typeface="Carlito"/>
              </a:rPr>
              <a:t>ALTER TABLE </a:t>
            </a:r>
            <a:r>
              <a:rPr sz="1600" spc="-10" dirty="0">
                <a:latin typeface="Carlito"/>
                <a:cs typeface="Carlito"/>
              </a:rPr>
              <a:t>table_name </a:t>
            </a:r>
            <a:r>
              <a:rPr sz="1600" spc="-5" dirty="0">
                <a:latin typeface="Carlito"/>
                <a:cs typeface="Carlito"/>
              </a:rPr>
              <a:t>MODIFY column_name </a:t>
            </a:r>
            <a:r>
              <a:rPr sz="1600" spc="-10" dirty="0">
                <a:latin typeface="Carlito"/>
                <a:cs typeface="Carlito"/>
              </a:rPr>
              <a:t>datatype </a:t>
            </a:r>
            <a:r>
              <a:rPr sz="1600" spc="-20" dirty="0">
                <a:latin typeface="Carlito"/>
                <a:cs typeface="Carlito"/>
              </a:rPr>
              <a:t>NOT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NULL;</a:t>
            </a:r>
            <a:endParaRPr sz="1600" dirty="0">
              <a:latin typeface="Carlito"/>
              <a:cs typeface="Carlito"/>
            </a:endParaRPr>
          </a:p>
          <a:p>
            <a:pPr marL="12700" marR="104521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basic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1600" spc="-30" dirty="0">
                <a:solidFill>
                  <a:srgbClr val="00AF50"/>
                </a:solidFill>
                <a:latin typeface="Carlito"/>
                <a:cs typeface="Carlito"/>
              </a:rPr>
              <a:t>ALTER TABLE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ADD UNIQUE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CONSTRAINT 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is as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follows.  </a:t>
            </a:r>
            <a:r>
              <a:rPr sz="1600" spc="-30" dirty="0">
                <a:latin typeface="Carlito"/>
                <a:cs typeface="Carlito"/>
              </a:rPr>
              <a:t>ALTER TABLE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table_name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ADD </a:t>
            </a:r>
            <a:r>
              <a:rPr sz="1600" spc="-10" dirty="0">
                <a:latin typeface="Carlito"/>
                <a:cs typeface="Carlito"/>
              </a:rPr>
              <a:t>CONSTRAINT </a:t>
            </a:r>
            <a:r>
              <a:rPr lang="en-IN" sz="1600" spc="-10" dirty="0" err="1">
                <a:latin typeface="Carlito"/>
                <a:cs typeface="Carlito"/>
              </a:rPr>
              <a:t>MyUniqueConstraint</a:t>
            </a:r>
            <a:r>
              <a:rPr lang="en-IN" sz="1600" spc="-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UNIQUE(column1,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column2...);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basic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an </a:t>
            </a:r>
            <a:r>
              <a:rPr sz="1600" spc="-30" dirty="0">
                <a:solidFill>
                  <a:srgbClr val="00AF50"/>
                </a:solidFill>
                <a:latin typeface="Carlito"/>
                <a:cs typeface="Carlito"/>
              </a:rPr>
              <a:t>ALTER TABLE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command 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ADD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CHECK CONSTRAINT 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is as</a:t>
            </a:r>
            <a:r>
              <a:rPr sz="1600" spc="254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follows.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Carlito"/>
                <a:cs typeface="Carlito"/>
              </a:rPr>
              <a:t>ALTER TABLE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table_name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ADD </a:t>
            </a:r>
            <a:r>
              <a:rPr sz="1600" spc="-10" dirty="0">
                <a:latin typeface="Carlito"/>
                <a:cs typeface="Carlito"/>
              </a:rPr>
              <a:t>CONSTRAINT </a:t>
            </a:r>
            <a:r>
              <a:rPr lang="en-IN" sz="1600" spc="-10" dirty="0" err="1">
                <a:latin typeface="Carlito"/>
                <a:cs typeface="Carlito"/>
              </a:rPr>
              <a:t>MyUniqueConstraint</a:t>
            </a:r>
            <a:r>
              <a:rPr lang="en-IN" sz="1600" spc="-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CHECK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(CONDITION);</a:t>
            </a:r>
            <a:endParaRPr sz="1600" dirty="0">
              <a:latin typeface="Carlito"/>
              <a:cs typeface="Carlito"/>
            </a:endParaRPr>
          </a:p>
          <a:p>
            <a:pPr marL="12700" marR="42037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basic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an </a:t>
            </a:r>
            <a:r>
              <a:rPr sz="1600" spc="-30" dirty="0">
                <a:solidFill>
                  <a:srgbClr val="00AF50"/>
                </a:solidFill>
                <a:latin typeface="Carlito"/>
                <a:cs typeface="Carlito"/>
              </a:rPr>
              <a:t>ALTER TABLE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command 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ADD PRIMARY KEY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constraint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is as 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follows.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Carlito"/>
                <a:cs typeface="Carlito"/>
              </a:rPr>
              <a:t>ALTER TABLE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table_name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ADD </a:t>
            </a:r>
            <a:r>
              <a:rPr sz="1600" spc="-10" dirty="0">
                <a:latin typeface="Carlito"/>
                <a:cs typeface="Carlito"/>
              </a:rPr>
              <a:t>CONSTRAINT </a:t>
            </a:r>
            <a:r>
              <a:rPr lang="en-IN" sz="1600" spc="-10" dirty="0" err="1">
                <a:latin typeface="Carlito"/>
                <a:cs typeface="Carlito"/>
              </a:rPr>
              <a:t>MyPrimaryKey</a:t>
            </a:r>
            <a:r>
              <a:rPr lang="en-IN"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PRIMARY KEY </a:t>
            </a:r>
            <a:r>
              <a:rPr sz="1600" spc="-10" dirty="0">
                <a:latin typeface="Carlito"/>
                <a:cs typeface="Carlito"/>
              </a:rPr>
              <a:t>(column1,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column2...);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The basic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syntax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of an </a:t>
            </a:r>
            <a:r>
              <a:rPr sz="1600" spc="-30" dirty="0">
                <a:solidFill>
                  <a:srgbClr val="00AF50"/>
                </a:solidFill>
                <a:latin typeface="Carlito"/>
                <a:cs typeface="Carlito"/>
              </a:rPr>
              <a:t>ALTER TABLE </a:t>
            </a:r>
            <a:r>
              <a:rPr sz="1600" spc="-10" dirty="0">
                <a:solidFill>
                  <a:srgbClr val="00AF50"/>
                </a:solidFill>
                <a:latin typeface="Carlito"/>
                <a:cs typeface="Carlito"/>
              </a:rPr>
              <a:t>command to DROP CONSTRAINT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00AF50"/>
                </a:solidFill>
                <a:latin typeface="Carlito"/>
                <a:cs typeface="Carlito"/>
              </a:rPr>
              <a:t>a table is as</a:t>
            </a:r>
            <a:r>
              <a:rPr sz="1600" spc="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rlito"/>
                <a:cs typeface="Carlito"/>
              </a:rPr>
              <a:t>follows.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Carlito"/>
                <a:cs typeface="Carlito"/>
              </a:rPr>
              <a:t>ALTER TABLE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table_name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DROP CONSTRAINT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MyUniqueConstraint;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4" name="object 4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2108835"/>
            <a:ext cx="8074659" cy="3910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600" spc="-20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clause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used to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sort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table </a:t>
            </a: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in  either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Ascending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or Descending </a:t>
            </a:r>
            <a:r>
              <a:rPr sz="2600" spc="-55" dirty="0">
                <a:solidFill>
                  <a:srgbClr val="00AF50"/>
                </a:solidFill>
                <a:latin typeface="Carlito"/>
                <a:cs typeface="Carlito"/>
              </a:rPr>
              <a:t>order.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By default,  data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not inserted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into </a:t>
            </a:r>
            <a:r>
              <a:rPr sz="2600" spc="-35" dirty="0">
                <a:solidFill>
                  <a:srgbClr val="00AF50"/>
                </a:solidFill>
                <a:latin typeface="Carlito"/>
                <a:cs typeface="Carlito"/>
              </a:rPr>
              <a:t>Tables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any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unless </a:t>
            </a: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600" spc="-25" dirty="0">
                <a:solidFill>
                  <a:srgbClr val="00AF50"/>
                </a:solidFill>
                <a:latin typeface="Carlito"/>
                <a:cs typeface="Carlito"/>
              </a:rPr>
              <a:t>have 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an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 index.</a:t>
            </a:r>
            <a:endParaRPr sz="2600">
              <a:latin typeface="Carlito"/>
              <a:cs typeface="Carlito"/>
            </a:endParaRPr>
          </a:p>
          <a:p>
            <a:pPr marL="12700" marR="5715" algn="just">
              <a:lnSpc>
                <a:spcPct val="100000"/>
              </a:lnSpc>
              <a:spcBef>
                <a:spcPts val="630"/>
              </a:spcBef>
            </a:pP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So,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If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we want to retrieve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data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in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any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particular </a:t>
            </a:r>
            <a:r>
              <a:rPr sz="2600" spc="-45" dirty="0">
                <a:solidFill>
                  <a:srgbClr val="00AF50"/>
                </a:solidFill>
                <a:latin typeface="Carlito"/>
                <a:cs typeface="Carlito"/>
              </a:rPr>
              <a:t>order, 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600" spc="-20" dirty="0">
                <a:solidFill>
                  <a:srgbClr val="00AF50"/>
                </a:solidFill>
                <a:latin typeface="Carlito"/>
                <a:cs typeface="Carlito"/>
              </a:rPr>
              <a:t>have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sort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it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by </a:t>
            </a:r>
            <a:r>
              <a:rPr sz="2600" spc="-5" dirty="0">
                <a:solidFill>
                  <a:srgbClr val="00AF50"/>
                </a:solidFill>
                <a:latin typeface="Carlito"/>
                <a:cs typeface="Carlito"/>
              </a:rPr>
              <a:t>using </a:t>
            </a:r>
            <a:r>
              <a:rPr sz="2600" dirty="0">
                <a:solidFill>
                  <a:srgbClr val="00AF50"/>
                </a:solidFill>
                <a:latin typeface="Carlito"/>
                <a:cs typeface="Carlito"/>
              </a:rPr>
              <a:t>MySQL </a:t>
            </a:r>
            <a:r>
              <a:rPr sz="2600" spc="-10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By</a:t>
            </a:r>
            <a:r>
              <a:rPr sz="26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600" spc="-15" dirty="0">
                <a:solidFill>
                  <a:srgbClr val="00AF50"/>
                </a:solidFill>
                <a:latin typeface="Carlito"/>
                <a:cs typeface="Carlito"/>
              </a:rPr>
              <a:t>statement.</a:t>
            </a:r>
            <a:endParaRPr sz="2600">
              <a:latin typeface="Carlito"/>
              <a:cs typeface="Carlito"/>
            </a:endParaRPr>
          </a:p>
          <a:p>
            <a:pPr marL="12700" marR="3834765">
              <a:lnSpc>
                <a:spcPct val="120000"/>
              </a:lnSpc>
            </a:pPr>
            <a:r>
              <a:rPr sz="2600" spc="-15" dirty="0">
                <a:solidFill>
                  <a:srgbClr val="FF0000"/>
                </a:solidFill>
                <a:latin typeface="Carlito"/>
                <a:cs typeface="Carlito"/>
              </a:rPr>
              <a:t>Syntax:-</a:t>
            </a:r>
            <a:r>
              <a:rPr sz="2600" spc="-15" dirty="0">
                <a:latin typeface="Carlito"/>
                <a:cs typeface="Carlito"/>
              </a:rPr>
              <a:t>SELECT </a:t>
            </a:r>
            <a:r>
              <a:rPr sz="2600" spc="-5" dirty="0">
                <a:latin typeface="Carlito"/>
                <a:cs typeface="Carlito"/>
              </a:rPr>
              <a:t>Column_Names  FROM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Table_Name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rlito"/>
                <a:cs typeface="Carlito"/>
              </a:rPr>
              <a:t>ORDER </a:t>
            </a:r>
            <a:r>
              <a:rPr sz="2600" spc="-40" dirty="0">
                <a:latin typeface="Carlito"/>
                <a:cs typeface="Carlito"/>
              </a:rPr>
              <a:t>BY </a:t>
            </a:r>
            <a:r>
              <a:rPr sz="2600" spc="-5" dirty="0">
                <a:latin typeface="Carlito"/>
                <a:cs typeface="Carlito"/>
              </a:rPr>
              <a:t>{Column1}[ASC </a:t>
            </a:r>
            <a:r>
              <a:rPr sz="2600" dirty="0">
                <a:latin typeface="Carlito"/>
                <a:cs typeface="Carlito"/>
              </a:rPr>
              <a:t>| </a:t>
            </a:r>
            <a:r>
              <a:rPr sz="2600" spc="-5" dirty="0">
                <a:latin typeface="Carlito"/>
                <a:cs typeface="Carlito"/>
              </a:rPr>
              <a:t>DESC] </a:t>
            </a:r>
            <a:r>
              <a:rPr sz="2600" dirty="0">
                <a:latin typeface="Carlito"/>
                <a:cs typeface="Carlito"/>
              </a:rPr>
              <a:t>{Column2}[ASC |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DESC]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740" y="553339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7" name="object 7"/>
          <p:cNvSpPr/>
          <p:nvPr/>
        </p:nvSpPr>
        <p:spPr>
          <a:xfrm>
            <a:off x="7735061" y="1196263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616249"/>
            <a:ext cx="59251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000" spc="-45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2000" spc="-4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000" spc="-1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Suppose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we are having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student table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000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4100017"/>
            <a:ext cx="651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Now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we write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the query </a:t>
            </a:r>
            <a:r>
              <a:rPr sz="2000" spc="-114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*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student order </a:t>
            </a:r>
            <a:r>
              <a:rPr sz="2000" spc="-5" dirty="0">
                <a:latin typeface="Carlito"/>
                <a:cs typeface="Carlito"/>
              </a:rPr>
              <a:t>by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5993130"/>
            <a:ext cx="807148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000" spc="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result</a:t>
            </a:r>
            <a:r>
              <a:rPr sz="2000" spc="17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will</a:t>
            </a:r>
            <a:r>
              <a:rPr sz="200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be</a:t>
            </a:r>
            <a:r>
              <a:rPr sz="200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r>
              <a:rPr sz="2000" spc="1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ascending</a:t>
            </a:r>
            <a:r>
              <a:rPr sz="2000" spc="1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rlito"/>
                <a:cs typeface="Carlito"/>
              </a:rPr>
              <a:t>order</a:t>
            </a:r>
            <a:r>
              <a:rPr sz="2000" spc="19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000" spc="17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class.If</a:t>
            </a:r>
            <a:r>
              <a:rPr sz="200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we</a:t>
            </a:r>
            <a:r>
              <a:rPr sz="2000" spc="1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not</a:t>
            </a:r>
            <a:r>
              <a:rPr sz="200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specify</a:t>
            </a:r>
            <a:r>
              <a:rPr sz="200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asc/desc</a:t>
            </a:r>
            <a:r>
              <a:rPr sz="200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query then ascending clause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00AF50"/>
                </a:solidFill>
                <a:latin typeface="Carlito"/>
                <a:cs typeface="Carlito"/>
              </a:rPr>
              <a:t>applied </a:t>
            </a:r>
            <a:r>
              <a:rPr sz="2000" spc="-5" dirty="0">
                <a:solidFill>
                  <a:srgbClr val="00AF50"/>
                </a:solidFill>
                <a:latin typeface="Carlito"/>
                <a:cs typeface="Carlito"/>
              </a:rPr>
              <a:t>by</a:t>
            </a:r>
            <a:r>
              <a:rPr sz="2000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default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0452" y="2434794"/>
            <a:ext cx="6295644" cy="160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0452" y="4528770"/>
            <a:ext cx="6295644" cy="1559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4740" y="268631"/>
            <a:ext cx="795451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91155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383792"/>
            <a:ext cx="716153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2400" spc="-5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400" spc="-1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700905" algn="l"/>
              </a:tabLst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Suppose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we are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having</a:t>
            </a:r>
            <a:r>
              <a:rPr sz="2400" spc="5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student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table	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400" spc="-1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4043680"/>
            <a:ext cx="842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Now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 query </a:t>
            </a:r>
            <a:r>
              <a:rPr sz="2400" spc="-140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*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student </a:t>
            </a:r>
            <a:r>
              <a:rPr sz="2400" spc="-15" dirty="0">
                <a:latin typeface="Carlito"/>
                <a:cs typeface="Carlito"/>
              </a:rPr>
              <a:t>order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desc</a:t>
            </a:r>
            <a:r>
              <a:rPr sz="2800" spc="-5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60" y="2340864"/>
            <a:ext cx="7481316" cy="1773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0" y="4492752"/>
            <a:ext cx="7481316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0" name="object 10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464" y="6189126"/>
            <a:ext cx="6923405" cy="36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0"/>
              </a:lnSpc>
            </a:pP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result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will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be in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descending </a:t>
            </a:r>
            <a:r>
              <a:rPr sz="2800" spc="-15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of</a:t>
            </a:r>
            <a:r>
              <a:rPr sz="2800" spc="1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class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392326"/>
            <a:ext cx="6502400" cy="8312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Order by </a:t>
            </a:r>
            <a:r>
              <a:rPr sz="2200" spc="-13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Suppose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are having student 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200" spc="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768725"/>
            <a:ext cx="82600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Now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200" spc="-2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20" dirty="0">
                <a:latin typeface="Carlito"/>
                <a:cs typeface="Carlito"/>
              </a:rPr>
              <a:t>select </a:t>
            </a:r>
            <a:r>
              <a:rPr sz="2200" spc="-5" dirty="0">
                <a:latin typeface="Carlito"/>
                <a:cs typeface="Carlito"/>
              </a:rPr>
              <a:t>*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student order by </a:t>
            </a:r>
            <a:r>
              <a:rPr sz="2200" spc="-5" dirty="0">
                <a:latin typeface="Carlito"/>
                <a:cs typeface="Carlito"/>
              </a:rPr>
              <a:t>class asc, </a:t>
            </a:r>
            <a:r>
              <a:rPr sz="2200" spc="-10" dirty="0">
                <a:latin typeface="Carlito"/>
                <a:cs typeface="Carlito"/>
              </a:rPr>
              <a:t>marks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asc</a:t>
            </a:r>
            <a:r>
              <a:rPr sz="2600" spc="-5" dirty="0">
                <a:latin typeface="Carlito"/>
                <a:cs typeface="Carlito"/>
              </a:rPr>
              <a:t>;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5872480"/>
            <a:ext cx="8531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result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will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ascending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class and if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same class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exists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ordering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will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done on marks column(ascending</a:t>
            </a:r>
            <a:r>
              <a:rPr sz="2400" spc="-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order)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924" y="2287523"/>
            <a:ext cx="6295644" cy="144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6924" y="4264152"/>
            <a:ext cx="6320028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1392326"/>
            <a:ext cx="6502400" cy="8312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MySQL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Order </a:t>
            </a:r>
            <a:r>
              <a:rPr sz="2200" spc="-50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2200" spc="-5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AF50"/>
                </a:solidFill>
                <a:latin typeface="Carlito"/>
                <a:cs typeface="Carlito"/>
              </a:rPr>
              <a:t>e.g.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Suppose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are having student table </a:t>
            </a: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following</a:t>
            </a:r>
            <a:r>
              <a:rPr sz="2200" spc="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data.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3692525"/>
            <a:ext cx="84105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Now </a:t>
            </a: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200" spc="-20" dirty="0">
                <a:solidFill>
                  <a:srgbClr val="00AF50"/>
                </a:solidFill>
                <a:latin typeface="Carlito"/>
                <a:cs typeface="Carlito"/>
              </a:rPr>
              <a:t>query</a:t>
            </a:r>
            <a:r>
              <a:rPr sz="2200" spc="-2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200" spc="-20" dirty="0">
                <a:latin typeface="Carlito"/>
                <a:cs typeface="Carlito"/>
              </a:rPr>
              <a:t>select </a:t>
            </a:r>
            <a:r>
              <a:rPr sz="2200" spc="-5" dirty="0">
                <a:latin typeface="Carlito"/>
                <a:cs typeface="Carlito"/>
              </a:rPr>
              <a:t>*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student order by </a:t>
            </a:r>
            <a:r>
              <a:rPr sz="2200" spc="-5" dirty="0">
                <a:latin typeface="Carlito"/>
                <a:cs typeface="Carlito"/>
              </a:rPr>
              <a:t>class asc, </a:t>
            </a:r>
            <a:r>
              <a:rPr sz="2200" spc="-10" dirty="0">
                <a:latin typeface="Carlito"/>
                <a:cs typeface="Carlito"/>
              </a:rPr>
              <a:t>marks</a:t>
            </a:r>
            <a:r>
              <a:rPr sz="2200" spc="25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desc</a:t>
            </a:r>
            <a:r>
              <a:rPr sz="2600" spc="-5" dirty="0">
                <a:latin typeface="Carlito"/>
                <a:cs typeface="Carlito"/>
              </a:rPr>
              <a:t>;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5796280"/>
            <a:ext cx="8531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Query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result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will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be ascending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order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class and if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same class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exists 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then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ordering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will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done on marks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column(descending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order)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924" y="2287523"/>
            <a:ext cx="6295644" cy="144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6924" y="4187952"/>
            <a:ext cx="6295644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1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11" name="object 11"/>
          <p:cNvSpPr/>
          <p:nvPr/>
        </p:nvSpPr>
        <p:spPr>
          <a:xfrm>
            <a:off x="7735061" y="69570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86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2284</Words>
  <Application>Microsoft Office PowerPoint</Application>
  <PresentationFormat>On-screen Show (4:3)</PresentationFormat>
  <Paragraphs>228</Paragraphs>
  <Slides>28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Carlito</vt:lpstr>
      <vt:lpstr>DejaVu Sans</vt:lpstr>
      <vt:lpstr>Times New Roman</vt:lpstr>
      <vt:lpstr>Verdana</vt:lpstr>
      <vt:lpstr>Office Theme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PowerPoint Presentation</vt:lpstr>
      <vt:lpstr>SQL</vt:lpstr>
      <vt:lpstr>SQL</vt:lpstr>
      <vt:lpstr>PowerPoint Presentation</vt:lpstr>
      <vt:lpstr>SQL</vt:lpstr>
      <vt:lpstr>SQL</vt:lpstr>
      <vt:lpstr>INNER Join or EQUI Join⋈ This is a simple JOIN in which the result is  based on matched data as per the equality  condition specified in the SQL query.</vt:lpstr>
      <vt:lpstr>SQL</vt:lpstr>
      <vt:lpstr>SQL</vt:lpstr>
      <vt:lpstr>SQL</vt:lpstr>
      <vt:lpstr>SQL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16</cp:revision>
  <dcterms:created xsi:type="dcterms:W3CDTF">2020-10-20T15:59:36Z</dcterms:created>
  <dcterms:modified xsi:type="dcterms:W3CDTF">2020-12-11T10:35:08Z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2020-10-20T00:00:00Z</vt:filetime>
  </property>
</Properties>
</file>