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97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00AF5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73203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4740" y="52781"/>
            <a:ext cx="7954518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710" y="1550365"/>
            <a:ext cx="8071484" cy="147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00AF5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2454" y="6540957"/>
            <a:ext cx="394652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381875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7944" y="4728971"/>
              <a:ext cx="7306056" cy="1641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61636" y="5382259"/>
              <a:ext cx="4451985" cy="81280"/>
            </a:xfrm>
            <a:custGeom>
              <a:avLst/>
              <a:gdLst/>
              <a:ahLst/>
              <a:cxnLst/>
              <a:rect l="l" t="t" r="r" b="b"/>
              <a:pathLst>
                <a:path w="4451984" h="81279">
                  <a:moveTo>
                    <a:pt x="4451604" y="0"/>
                  </a:moveTo>
                  <a:lnTo>
                    <a:pt x="0" y="0"/>
                  </a:lnTo>
                  <a:lnTo>
                    <a:pt x="0" y="80771"/>
                  </a:lnTo>
                  <a:lnTo>
                    <a:pt x="4451604" y="80771"/>
                  </a:lnTo>
                  <a:lnTo>
                    <a:pt x="4451604" y="0"/>
                  </a:lnTo>
                  <a:close/>
                </a:path>
              </a:pathLst>
            </a:custGeom>
            <a:solidFill>
              <a:srgbClr val="BD7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94738" y="4863210"/>
            <a:ext cx="6833234" cy="118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728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92D050"/>
                </a:solidFill>
                <a:latin typeface="Arial"/>
                <a:cs typeface="Arial"/>
              </a:rPr>
              <a:t>Computer</a:t>
            </a:r>
            <a:r>
              <a:rPr sz="4000" b="1" spc="-6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92D050"/>
                </a:solidFill>
                <a:latin typeface="Arial"/>
                <a:cs typeface="Arial"/>
              </a:rPr>
              <a:t>Science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954145" algn="l"/>
              </a:tabLst>
            </a:pP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Class </a:t>
            </a:r>
            <a:r>
              <a:rPr sz="3600" b="1" dirty="0">
                <a:solidFill>
                  <a:srgbClr val="E36C09"/>
                </a:solidFill>
                <a:latin typeface="Arial"/>
                <a:cs typeface="Arial"/>
              </a:rPr>
              <a:t>XII (</a:t>
            </a:r>
            <a:r>
              <a:rPr sz="3600" b="1" spc="-17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As</a:t>
            </a:r>
            <a:r>
              <a:rPr sz="3600" b="1" spc="-15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per	CBSE</a:t>
            </a:r>
            <a:r>
              <a:rPr sz="3600" b="1" spc="-9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Board)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4244" y="2634240"/>
            <a:ext cx="1550035" cy="180276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50"/>
              </a:spcBef>
            </a:pPr>
            <a:r>
              <a:rPr sz="2400" spc="-10" dirty="0">
                <a:solidFill>
                  <a:srgbClr val="FFFF00"/>
                </a:solidFill>
                <a:latin typeface="Carlito"/>
                <a:cs typeface="Carlito"/>
              </a:rPr>
              <a:t>Chapter </a:t>
            </a:r>
            <a:r>
              <a:rPr sz="2400" spc="-5" dirty="0">
                <a:solidFill>
                  <a:srgbClr val="FFFF00"/>
                </a:solidFill>
                <a:latin typeface="Carlito"/>
                <a:cs typeface="Carlito"/>
              </a:rPr>
              <a:t>11  </a:t>
            </a:r>
            <a:r>
              <a:rPr sz="2400" b="1" spc="20" dirty="0">
                <a:solidFill>
                  <a:srgbClr val="FFFF00"/>
                </a:solidFill>
                <a:latin typeface="Gothic Uralic"/>
                <a:cs typeface="Gothic Uralic"/>
              </a:rPr>
              <a:t>Structured  Query  Language</a:t>
            </a:r>
            <a:endParaRPr sz="2400">
              <a:latin typeface="Gothic Uralic"/>
              <a:cs typeface="Gothic Ural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6427" y="67056"/>
            <a:ext cx="8406765" cy="3223895"/>
            <a:chOff x="376427" y="67056"/>
            <a:chExt cx="8406765" cy="3223895"/>
          </a:xfrm>
        </p:grpSpPr>
        <p:sp>
          <p:nvSpPr>
            <p:cNvPr id="9" name="object 9"/>
            <p:cNvSpPr/>
            <p:nvPr/>
          </p:nvSpPr>
          <p:spPr>
            <a:xfrm>
              <a:off x="376427" y="67056"/>
              <a:ext cx="2218944" cy="15163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74486" y="598169"/>
              <a:ext cx="2595880" cy="2679700"/>
            </a:xfrm>
            <a:custGeom>
              <a:avLst/>
              <a:gdLst/>
              <a:ahLst/>
              <a:cxnLst/>
              <a:rect l="l" t="t" r="r" b="b"/>
              <a:pathLst>
                <a:path w="2595879" h="2679700">
                  <a:moveTo>
                    <a:pt x="1744853" y="0"/>
                  </a:moveTo>
                  <a:lnTo>
                    <a:pt x="1297686" y="719454"/>
                  </a:lnTo>
                  <a:lnTo>
                    <a:pt x="1003554" y="284606"/>
                  </a:lnTo>
                  <a:lnTo>
                    <a:pt x="878586" y="783970"/>
                  </a:lnTo>
                  <a:lnTo>
                    <a:pt x="44450" y="284606"/>
                  </a:lnTo>
                  <a:lnTo>
                    <a:pt x="556006" y="944752"/>
                  </a:lnTo>
                  <a:lnTo>
                    <a:pt x="0" y="1068577"/>
                  </a:lnTo>
                  <a:lnTo>
                    <a:pt x="447166" y="1460500"/>
                  </a:lnTo>
                  <a:lnTo>
                    <a:pt x="16255" y="1809368"/>
                  </a:lnTo>
                  <a:lnTo>
                    <a:pt x="680973" y="1728724"/>
                  </a:lnTo>
                  <a:lnTo>
                    <a:pt x="572135" y="2185162"/>
                  </a:lnTo>
                  <a:lnTo>
                    <a:pt x="926972" y="1938274"/>
                  </a:lnTo>
                  <a:lnTo>
                    <a:pt x="1019556" y="2679191"/>
                  </a:lnTo>
                  <a:lnTo>
                    <a:pt x="1265428" y="1852549"/>
                  </a:lnTo>
                  <a:lnTo>
                    <a:pt x="1591690" y="2448052"/>
                  </a:lnTo>
                  <a:lnTo>
                    <a:pt x="1684528" y="1793239"/>
                  </a:lnTo>
                  <a:lnTo>
                    <a:pt x="2180209" y="2244470"/>
                  </a:lnTo>
                  <a:lnTo>
                    <a:pt x="2023110" y="1605279"/>
                  </a:lnTo>
                  <a:lnTo>
                    <a:pt x="2595371" y="1648459"/>
                  </a:lnTo>
                  <a:lnTo>
                    <a:pt x="2115566" y="1299337"/>
                  </a:lnTo>
                  <a:lnTo>
                    <a:pt x="2534919" y="1009268"/>
                  </a:lnTo>
                  <a:lnTo>
                    <a:pt x="2006854" y="907288"/>
                  </a:lnTo>
                  <a:lnTo>
                    <a:pt x="2208530" y="552830"/>
                  </a:lnTo>
                  <a:lnTo>
                    <a:pt x="1700784" y="660526"/>
                  </a:lnTo>
                  <a:lnTo>
                    <a:pt x="1744853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4486" y="598169"/>
              <a:ext cx="2595880" cy="2679700"/>
            </a:xfrm>
            <a:custGeom>
              <a:avLst/>
              <a:gdLst/>
              <a:ahLst/>
              <a:cxnLst/>
              <a:rect l="l" t="t" r="r" b="b"/>
              <a:pathLst>
                <a:path w="2595879" h="2679700">
                  <a:moveTo>
                    <a:pt x="1297686" y="719454"/>
                  </a:moveTo>
                  <a:lnTo>
                    <a:pt x="1744853" y="0"/>
                  </a:lnTo>
                  <a:lnTo>
                    <a:pt x="1700784" y="660526"/>
                  </a:lnTo>
                  <a:lnTo>
                    <a:pt x="2208530" y="552830"/>
                  </a:lnTo>
                  <a:lnTo>
                    <a:pt x="2006854" y="907288"/>
                  </a:lnTo>
                  <a:lnTo>
                    <a:pt x="2534919" y="1009268"/>
                  </a:lnTo>
                  <a:lnTo>
                    <a:pt x="2115566" y="1299337"/>
                  </a:lnTo>
                  <a:lnTo>
                    <a:pt x="2595371" y="1648459"/>
                  </a:lnTo>
                  <a:lnTo>
                    <a:pt x="2023110" y="1605279"/>
                  </a:lnTo>
                  <a:lnTo>
                    <a:pt x="2180209" y="2244470"/>
                  </a:lnTo>
                  <a:lnTo>
                    <a:pt x="1684528" y="1793239"/>
                  </a:lnTo>
                  <a:lnTo>
                    <a:pt x="1591690" y="2448052"/>
                  </a:lnTo>
                  <a:lnTo>
                    <a:pt x="1265428" y="1852549"/>
                  </a:lnTo>
                  <a:lnTo>
                    <a:pt x="1019556" y="2679191"/>
                  </a:lnTo>
                  <a:lnTo>
                    <a:pt x="926972" y="1938274"/>
                  </a:lnTo>
                  <a:lnTo>
                    <a:pt x="572135" y="2185162"/>
                  </a:lnTo>
                  <a:lnTo>
                    <a:pt x="680973" y="1728724"/>
                  </a:lnTo>
                  <a:lnTo>
                    <a:pt x="16255" y="1809368"/>
                  </a:lnTo>
                  <a:lnTo>
                    <a:pt x="447166" y="1460500"/>
                  </a:lnTo>
                  <a:lnTo>
                    <a:pt x="0" y="1068577"/>
                  </a:lnTo>
                  <a:lnTo>
                    <a:pt x="556006" y="944752"/>
                  </a:lnTo>
                  <a:lnTo>
                    <a:pt x="44450" y="284606"/>
                  </a:lnTo>
                  <a:lnTo>
                    <a:pt x="878586" y="783970"/>
                  </a:lnTo>
                  <a:lnTo>
                    <a:pt x="1003554" y="284606"/>
                  </a:lnTo>
                  <a:lnTo>
                    <a:pt x="1297686" y="71945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49618" y="1178813"/>
            <a:ext cx="12128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5904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New  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labus 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2020-21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956" y="2154682"/>
            <a:ext cx="8619643" cy="413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Database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Commands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in</a:t>
            </a:r>
            <a:r>
              <a:rPr sz="2400" u="heavy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MySql</a:t>
            </a:r>
            <a:endParaRPr sz="24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Selecting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rows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by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using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 WHERE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clause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in the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SELECT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command  </a:t>
            </a:r>
            <a:r>
              <a:rPr lang="en-IN" sz="2400" spc="-15" dirty="0">
                <a:latin typeface="Carlito"/>
                <a:cs typeface="Carlito"/>
              </a:rPr>
              <a:t>MySQL</a:t>
            </a:r>
            <a:r>
              <a:rPr sz="2400" spc="-15" dirty="0">
                <a:latin typeface="Carlito"/>
                <a:cs typeface="Carlito"/>
              </a:rPr>
              <a:t>&gt; </a:t>
            </a:r>
            <a:r>
              <a:rPr sz="2400" spc="-10" dirty="0">
                <a:solidFill>
                  <a:srgbClr val="FF0000"/>
                </a:solidFill>
                <a:latin typeface="Carlito"/>
              </a:rPr>
              <a:t>SELECT * FROM student WHERE class=“4";</a:t>
            </a:r>
          </a:p>
          <a:p>
            <a:pPr marL="12700" marR="8509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Selecting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specific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columns(Projection) by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listing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their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names  </a:t>
            </a:r>
            <a:r>
              <a:rPr lang="en-IN" sz="2400" spc="-15" dirty="0">
                <a:latin typeface="Carlito"/>
                <a:cs typeface="Carlito"/>
              </a:rPr>
              <a:t>MySQL</a:t>
            </a:r>
            <a:r>
              <a:rPr sz="2400" spc="-15" dirty="0">
                <a:latin typeface="Carlito"/>
                <a:cs typeface="Carlito"/>
              </a:rPr>
              <a:t>&gt;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SELECT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first_name,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class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FROM</a:t>
            </a:r>
            <a:r>
              <a:rPr sz="2400" spc="-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student;</a:t>
            </a:r>
            <a:endParaRPr sz="2400" dirty="0">
              <a:latin typeface="Carlito"/>
              <a:cs typeface="Carlito"/>
            </a:endParaRPr>
          </a:p>
          <a:p>
            <a:pPr marL="12700" marR="162306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Selecting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rows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with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null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values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specific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column  </a:t>
            </a:r>
            <a:r>
              <a:rPr lang="en-IN" sz="2400" spc="-15" dirty="0">
                <a:latin typeface="Carlito"/>
                <a:cs typeface="Carlito"/>
              </a:rPr>
              <a:t>MySQL</a:t>
            </a:r>
            <a:r>
              <a:rPr sz="2400" spc="-15" dirty="0">
                <a:latin typeface="Carlito"/>
                <a:cs typeface="Carlito"/>
              </a:rPr>
              <a:t>&gt;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SELECT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*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FROM Student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WHERE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City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NULL</a:t>
            </a:r>
            <a:r>
              <a:rPr sz="2400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;</a:t>
            </a:r>
            <a:endParaRPr sz="2400" dirty="0">
              <a:latin typeface="Carlito"/>
              <a:cs typeface="Carlito"/>
            </a:endParaRPr>
          </a:p>
          <a:p>
            <a:pPr marL="12700" marR="1570990">
              <a:lnSpc>
                <a:spcPct val="100000"/>
              </a:lnSpc>
              <a:tabLst>
                <a:tab pos="355600" algn="l"/>
              </a:tabLst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BETWEEN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- </a:t>
            </a:r>
            <a:r>
              <a:rPr lang="en-IN" sz="2000" dirty="0">
                <a:solidFill>
                  <a:srgbClr val="00AF50"/>
                </a:solidFill>
                <a:latin typeface="Carlito"/>
              </a:rPr>
              <a:t>operator allows us </a:t>
            </a:r>
            <a:r>
              <a:rPr sz="2000" dirty="0">
                <a:solidFill>
                  <a:srgbClr val="00AF50"/>
                </a:solidFill>
                <a:latin typeface="Carlito"/>
              </a:rPr>
              <a:t>to access data in specified</a:t>
            </a:r>
            <a:r>
              <a:rPr lang="en-IN" sz="2000" dirty="0">
                <a:solidFill>
                  <a:srgbClr val="00AF50"/>
                </a:solidFill>
                <a:latin typeface="Carlito"/>
              </a:rPr>
              <a:t> </a:t>
            </a:r>
            <a:r>
              <a:rPr sz="2000" dirty="0">
                <a:solidFill>
                  <a:srgbClr val="00AF50"/>
                </a:solidFill>
                <a:latin typeface="Carlito"/>
              </a:rPr>
              <a:t>range  </a:t>
            </a:r>
            <a:endParaRPr lang="en-IN" sz="2400" dirty="0">
              <a:solidFill>
                <a:srgbClr val="00AF50"/>
              </a:solidFill>
              <a:latin typeface="Carlito"/>
            </a:endParaRPr>
          </a:p>
          <a:p>
            <a:pPr marL="12700" marR="1570990">
              <a:lnSpc>
                <a:spcPct val="100000"/>
              </a:lnSpc>
              <a:tabLst>
                <a:tab pos="355600" algn="l"/>
              </a:tabLst>
            </a:pPr>
            <a:r>
              <a:rPr lang="en-IN" sz="2400" spc="-15" dirty="0">
                <a:latin typeface="Carlito"/>
                <a:cs typeface="Carlito"/>
              </a:rPr>
              <a:t>MySQL</a:t>
            </a:r>
            <a:r>
              <a:rPr sz="2400" spc="-15" dirty="0">
                <a:latin typeface="Carlito"/>
                <a:cs typeface="Carlito"/>
              </a:rPr>
              <a:t>&gt;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SELECT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*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FROM Student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WHERE class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4 and</a:t>
            </a:r>
            <a:r>
              <a:rPr sz="20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6;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865"/>
              </a:lnSpc>
              <a:spcBef>
                <a:spcPts val="5"/>
              </a:spcBef>
              <a:tabLst>
                <a:tab pos="355600" algn="l"/>
              </a:tabLst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IN-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rlito"/>
                <a:cs typeface="Carlito"/>
              </a:rPr>
              <a:t>operator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us </a:t>
            </a:r>
            <a:r>
              <a:rPr sz="20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easily </a:t>
            </a:r>
            <a:r>
              <a:rPr sz="2000" spc="-15" dirty="0">
                <a:solidFill>
                  <a:srgbClr val="00AF50"/>
                </a:solidFill>
                <a:latin typeface="Carlito"/>
                <a:cs typeface="Carlito"/>
              </a:rPr>
              <a:t>test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if the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expression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in the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of</a:t>
            </a:r>
            <a:r>
              <a:rPr sz="2000" spc="15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values.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3345"/>
              </a:lnSpc>
            </a:pPr>
            <a:r>
              <a:rPr lang="en-IN" sz="2800" spc="-20" dirty="0">
                <a:latin typeface="Carlito"/>
                <a:cs typeface="Carlito"/>
              </a:rPr>
              <a:t>MySQL</a:t>
            </a:r>
            <a:r>
              <a:rPr sz="2800" spc="-20" dirty="0">
                <a:latin typeface="Carlito"/>
                <a:cs typeface="Carlito"/>
              </a:rPr>
              <a:t>&gt;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SELECT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*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FROM Student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WHERE class in</a:t>
            </a:r>
            <a:r>
              <a:rPr sz="2000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(4,5,6);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740" y="685800"/>
            <a:ext cx="795451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4" name="object 4"/>
          <p:cNvSpPr/>
          <p:nvPr/>
        </p:nvSpPr>
        <p:spPr>
          <a:xfrm>
            <a:off x="7735061" y="1328724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792" y="1405255"/>
            <a:ext cx="8930640" cy="530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Database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Commands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in</a:t>
            </a:r>
            <a:r>
              <a:rPr sz="24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MySql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300" spc="-20" dirty="0">
                <a:solidFill>
                  <a:srgbClr val="6F2F9F"/>
                </a:solidFill>
                <a:latin typeface="Carlito"/>
                <a:cs typeface="Carlito"/>
              </a:rPr>
              <a:t>Pattern </a:t>
            </a:r>
            <a:r>
              <a:rPr sz="2300" spc="-10" dirty="0">
                <a:solidFill>
                  <a:srgbClr val="6F2F9F"/>
                </a:solidFill>
                <a:latin typeface="Carlito"/>
                <a:cs typeface="Carlito"/>
              </a:rPr>
              <a:t>Matching </a:t>
            </a:r>
            <a:r>
              <a:rPr sz="2300" spc="-135" dirty="0">
                <a:solidFill>
                  <a:srgbClr val="6F2F9F"/>
                </a:solidFill>
                <a:latin typeface="Arial"/>
                <a:cs typeface="Arial"/>
              </a:rPr>
              <a:t>– </a:t>
            </a:r>
            <a:r>
              <a:rPr lang="en-IN" sz="2300" spc="-135" dirty="0">
                <a:solidFill>
                  <a:srgbClr val="6F2F9F"/>
                </a:solidFill>
                <a:latin typeface="Arial"/>
                <a:cs typeface="Arial"/>
              </a:rPr>
              <a:t>'</a:t>
            </a:r>
            <a:r>
              <a:rPr sz="2300" spc="-5" dirty="0">
                <a:solidFill>
                  <a:srgbClr val="6F2F9F"/>
                </a:solidFill>
                <a:latin typeface="Carlito"/>
                <a:cs typeface="Carlito"/>
              </a:rPr>
              <a:t>LIKE</a:t>
            </a:r>
            <a:r>
              <a:rPr lang="en-IN" sz="2300" spc="-5" dirty="0">
                <a:solidFill>
                  <a:srgbClr val="6F2F9F"/>
                </a:solidFill>
                <a:latin typeface="Carlito"/>
                <a:cs typeface="Carlito"/>
              </a:rPr>
              <a:t>'</a:t>
            </a:r>
            <a:r>
              <a:rPr sz="2300" spc="6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300" spc="-15" dirty="0">
                <a:solidFill>
                  <a:srgbClr val="6F2F9F"/>
                </a:solidFill>
                <a:latin typeface="Carlito"/>
                <a:cs typeface="Carlito"/>
              </a:rPr>
              <a:t>Operator</a:t>
            </a:r>
            <a:endParaRPr sz="23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string </a:t>
            </a:r>
            <a:r>
              <a:rPr sz="2300" spc="-15" dirty="0">
                <a:solidFill>
                  <a:srgbClr val="00AF50"/>
                </a:solidFill>
                <a:latin typeface="Carlito"/>
                <a:cs typeface="Carlito"/>
              </a:rPr>
              <a:t>pattern </a:t>
            </a:r>
            <a:r>
              <a:rPr sz="2300" spc="-10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be used </a:t>
            </a:r>
            <a:r>
              <a:rPr sz="2300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SQL using </a:t>
            </a:r>
            <a:r>
              <a:rPr sz="23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300" spc="-10" dirty="0">
                <a:solidFill>
                  <a:srgbClr val="00AF50"/>
                </a:solidFill>
                <a:latin typeface="Carlito"/>
                <a:cs typeface="Carlito"/>
              </a:rPr>
              <a:t>following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wild</a:t>
            </a:r>
            <a:r>
              <a:rPr sz="2300" spc="10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300" spc="-15" dirty="0">
                <a:solidFill>
                  <a:srgbClr val="00AF50"/>
                </a:solidFill>
                <a:latin typeface="Carlito"/>
                <a:cs typeface="Carlito"/>
              </a:rPr>
              <a:t>card</a:t>
            </a:r>
            <a:r>
              <a:rPr lang="en-IN" sz="2300" spc="-15" dirty="0">
                <a:solidFill>
                  <a:srgbClr val="00AF50"/>
                </a:solidFill>
                <a:latin typeface="Carlito"/>
                <a:cs typeface="Carlito"/>
              </a:rPr>
              <a:t>s</a:t>
            </a:r>
            <a:endParaRPr sz="23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lang="en-IN" sz="2300" dirty="0">
                <a:solidFill>
                  <a:srgbClr val="FF0000"/>
                </a:solidFill>
                <a:latin typeface="Carlito"/>
                <a:cs typeface="Carlito"/>
              </a:rPr>
              <a:t>'</a:t>
            </a:r>
            <a:r>
              <a:rPr sz="2300" dirty="0">
                <a:solidFill>
                  <a:srgbClr val="FF0000"/>
                </a:solidFill>
                <a:latin typeface="Carlito"/>
                <a:cs typeface="Carlito"/>
              </a:rPr>
              <a:t>%</a:t>
            </a:r>
            <a:r>
              <a:rPr lang="en-IN" sz="2300" dirty="0">
                <a:solidFill>
                  <a:srgbClr val="FF0000"/>
                </a:solidFill>
                <a:latin typeface="Carlito"/>
                <a:cs typeface="Carlito"/>
              </a:rPr>
              <a:t>’ </a:t>
            </a:r>
            <a:r>
              <a:rPr sz="2300" spc="-10" dirty="0">
                <a:solidFill>
                  <a:srgbClr val="00AF50"/>
                </a:solidFill>
                <a:latin typeface="Carlito"/>
                <a:cs typeface="Carlito"/>
              </a:rPr>
              <a:t>Represents </a:t>
            </a:r>
            <a:r>
              <a:rPr sz="23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substring </a:t>
            </a:r>
            <a:r>
              <a:rPr sz="2300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300" spc="-15" dirty="0">
                <a:solidFill>
                  <a:srgbClr val="00AF50"/>
                </a:solidFill>
                <a:latin typeface="Carlito"/>
                <a:cs typeface="Carlito"/>
              </a:rPr>
              <a:t>any</a:t>
            </a:r>
            <a:r>
              <a:rPr sz="2300" spc="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00AF50"/>
                </a:solidFill>
                <a:latin typeface="Carlito"/>
                <a:cs typeface="Carlito"/>
              </a:rPr>
              <a:t>length</a:t>
            </a:r>
            <a:endParaRPr sz="2300" dirty="0">
              <a:latin typeface="Carlito"/>
              <a:cs typeface="Carlito"/>
            </a:endParaRPr>
          </a:p>
          <a:p>
            <a:pPr marL="12700" marR="4886960">
              <a:lnSpc>
                <a:spcPct val="100000"/>
              </a:lnSpc>
              <a:tabLst>
                <a:tab pos="355600" algn="l"/>
              </a:tabLst>
            </a:pPr>
            <a:r>
              <a:rPr lang="en-IN" sz="2300" dirty="0">
                <a:solidFill>
                  <a:srgbClr val="FF0000"/>
                </a:solidFill>
                <a:latin typeface="Carlito"/>
              </a:rPr>
              <a:t>‘</a:t>
            </a:r>
            <a:r>
              <a:rPr sz="2300" dirty="0">
                <a:solidFill>
                  <a:srgbClr val="FF0000"/>
                </a:solidFill>
                <a:latin typeface="Carlito"/>
              </a:rPr>
              <a:t>_</a:t>
            </a:r>
            <a:r>
              <a:rPr lang="en-IN" sz="2300" dirty="0">
                <a:solidFill>
                  <a:srgbClr val="FF0000"/>
                </a:solidFill>
                <a:latin typeface="Carlito"/>
              </a:rPr>
              <a:t>’  </a:t>
            </a:r>
            <a:r>
              <a:rPr sz="2300" spc="-10" dirty="0">
                <a:solidFill>
                  <a:srgbClr val="00AF50"/>
                </a:solidFill>
                <a:latin typeface="Carlito"/>
                <a:cs typeface="Carlito"/>
              </a:rPr>
              <a:t>Represents </a:t>
            </a:r>
            <a:r>
              <a:rPr sz="23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single </a:t>
            </a:r>
            <a:r>
              <a:rPr sz="2300" spc="-10" dirty="0">
                <a:solidFill>
                  <a:srgbClr val="00AF50"/>
                </a:solidFill>
                <a:latin typeface="Carlito"/>
                <a:cs typeface="Carlito"/>
              </a:rPr>
              <a:t>character </a:t>
            </a:r>
            <a:r>
              <a:rPr sz="2300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Carlito"/>
                <a:cs typeface="Carlito"/>
              </a:rPr>
              <a:t>Example:</a:t>
            </a:r>
            <a:endParaRPr sz="23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2300" spc="-170" dirty="0">
                <a:solidFill>
                  <a:srgbClr val="00AF50"/>
                </a:solidFill>
                <a:latin typeface="Arial"/>
                <a:cs typeface="Arial"/>
              </a:rPr>
              <a:t>‘A%’ </a:t>
            </a:r>
            <a:r>
              <a:rPr sz="2300" spc="-95" dirty="0">
                <a:solidFill>
                  <a:srgbClr val="00AF50"/>
                </a:solidFill>
                <a:latin typeface="Arial"/>
                <a:cs typeface="Arial"/>
              </a:rPr>
              <a:t>represents </a:t>
            </a:r>
            <a:r>
              <a:rPr sz="2300" spc="-135" dirty="0">
                <a:solidFill>
                  <a:srgbClr val="00AF50"/>
                </a:solidFill>
                <a:latin typeface="Arial"/>
                <a:cs typeface="Arial"/>
              </a:rPr>
              <a:t>any </a:t>
            </a:r>
            <a:r>
              <a:rPr sz="2300" spc="-60" dirty="0">
                <a:solidFill>
                  <a:srgbClr val="00AF50"/>
                </a:solidFill>
                <a:latin typeface="Arial"/>
                <a:cs typeface="Arial"/>
              </a:rPr>
              <a:t>string </a:t>
            </a:r>
            <a:r>
              <a:rPr sz="2300" spc="-55" dirty="0">
                <a:solidFill>
                  <a:srgbClr val="00AF50"/>
                </a:solidFill>
                <a:latin typeface="Arial"/>
                <a:cs typeface="Arial"/>
              </a:rPr>
              <a:t>starting </a:t>
            </a:r>
            <a:r>
              <a:rPr sz="2300" spc="10" dirty="0">
                <a:solidFill>
                  <a:srgbClr val="00AF50"/>
                </a:solidFill>
                <a:latin typeface="Arial"/>
                <a:cs typeface="Arial"/>
              </a:rPr>
              <a:t>with </a:t>
            </a:r>
            <a:r>
              <a:rPr sz="2300" spc="-120" dirty="0">
                <a:solidFill>
                  <a:srgbClr val="00AF50"/>
                </a:solidFill>
                <a:latin typeface="Arial"/>
                <a:cs typeface="Arial"/>
              </a:rPr>
              <a:t>‘A’</a:t>
            </a:r>
            <a:r>
              <a:rPr sz="2300" spc="-3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300" spc="-110" dirty="0">
                <a:solidFill>
                  <a:srgbClr val="00AF50"/>
                </a:solidFill>
                <a:latin typeface="Arial"/>
                <a:cs typeface="Arial"/>
              </a:rPr>
              <a:t>character.</a:t>
            </a:r>
            <a:endParaRPr sz="2300" dirty="0">
              <a:latin typeface="Arial"/>
              <a:cs typeface="Arial"/>
            </a:endParaRPr>
          </a:p>
          <a:p>
            <a:pPr marL="12700" marR="2377440" algn="just">
              <a:lnSpc>
                <a:spcPct val="100000"/>
              </a:lnSpc>
            </a:pPr>
            <a:r>
              <a:rPr sz="2300" spc="-35" dirty="0">
                <a:solidFill>
                  <a:srgbClr val="00AF50"/>
                </a:solidFill>
                <a:latin typeface="Arial"/>
                <a:cs typeface="Arial"/>
              </a:rPr>
              <a:t>‘_ </a:t>
            </a:r>
            <a:r>
              <a:rPr sz="2300" spc="-120" dirty="0">
                <a:solidFill>
                  <a:srgbClr val="00AF50"/>
                </a:solidFill>
                <a:latin typeface="Arial"/>
                <a:cs typeface="Arial"/>
              </a:rPr>
              <a:t>_A’ </a:t>
            </a:r>
            <a:r>
              <a:rPr sz="2300" spc="-95" dirty="0">
                <a:solidFill>
                  <a:srgbClr val="00AF50"/>
                </a:solidFill>
                <a:latin typeface="Arial"/>
                <a:cs typeface="Arial"/>
              </a:rPr>
              <a:t>represents </a:t>
            </a:r>
            <a:r>
              <a:rPr sz="2300" spc="-135" dirty="0">
                <a:solidFill>
                  <a:srgbClr val="00AF50"/>
                </a:solidFill>
                <a:latin typeface="Arial"/>
                <a:cs typeface="Arial"/>
              </a:rPr>
              <a:t>any </a:t>
            </a:r>
            <a:r>
              <a:rPr sz="2300" spc="-114" dirty="0">
                <a:solidFill>
                  <a:srgbClr val="00AF50"/>
                </a:solidFill>
                <a:latin typeface="Arial"/>
                <a:cs typeface="Arial"/>
              </a:rPr>
              <a:t>3 </a:t>
            </a:r>
            <a:r>
              <a:rPr sz="2300" spc="-90" dirty="0">
                <a:solidFill>
                  <a:srgbClr val="00AF50"/>
                </a:solidFill>
                <a:latin typeface="Arial"/>
                <a:cs typeface="Arial"/>
              </a:rPr>
              <a:t>character </a:t>
            </a:r>
            <a:r>
              <a:rPr sz="2300" spc="-60" dirty="0">
                <a:solidFill>
                  <a:srgbClr val="00AF50"/>
                </a:solidFill>
                <a:latin typeface="Arial"/>
                <a:cs typeface="Arial"/>
              </a:rPr>
              <a:t>string </a:t>
            </a:r>
            <a:r>
              <a:rPr sz="2300" spc="-90" dirty="0">
                <a:solidFill>
                  <a:srgbClr val="00AF50"/>
                </a:solidFill>
                <a:latin typeface="Arial"/>
                <a:cs typeface="Arial"/>
              </a:rPr>
              <a:t>ending </a:t>
            </a:r>
            <a:r>
              <a:rPr sz="2300" spc="15" dirty="0">
                <a:solidFill>
                  <a:srgbClr val="00AF50"/>
                </a:solidFill>
                <a:latin typeface="Arial"/>
                <a:cs typeface="Arial"/>
              </a:rPr>
              <a:t>with </a:t>
            </a:r>
            <a:r>
              <a:rPr sz="2300" spc="-160" dirty="0">
                <a:solidFill>
                  <a:srgbClr val="00AF50"/>
                </a:solidFill>
                <a:latin typeface="Arial"/>
                <a:cs typeface="Arial"/>
              </a:rPr>
              <a:t>‘A’.  </a:t>
            </a:r>
            <a:r>
              <a:rPr sz="2300" spc="-140" dirty="0">
                <a:solidFill>
                  <a:srgbClr val="00AF50"/>
                </a:solidFill>
                <a:latin typeface="Arial"/>
                <a:cs typeface="Arial"/>
              </a:rPr>
              <a:t>‘_B%’ </a:t>
            </a:r>
            <a:r>
              <a:rPr sz="2300" spc="-95" dirty="0">
                <a:solidFill>
                  <a:srgbClr val="00AF50"/>
                </a:solidFill>
                <a:latin typeface="Arial"/>
                <a:cs typeface="Arial"/>
              </a:rPr>
              <a:t>represents </a:t>
            </a:r>
            <a:r>
              <a:rPr sz="2300" spc="-135" dirty="0">
                <a:solidFill>
                  <a:srgbClr val="00AF50"/>
                </a:solidFill>
                <a:latin typeface="Arial"/>
                <a:cs typeface="Arial"/>
              </a:rPr>
              <a:t>any </a:t>
            </a:r>
            <a:r>
              <a:rPr sz="2300" spc="-60" dirty="0">
                <a:solidFill>
                  <a:srgbClr val="00AF50"/>
                </a:solidFill>
                <a:latin typeface="Arial"/>
                <a:cs typeface="Arial"/>
              </a:rPr>
              <a:t>string </a:t>
            </a:r>
            <a:r>
              <a:rPr sz="2300" spc="-110" dirty="0">
                <a:solidFill>
                  <a:srgbClr val="00AF50"/>
                </a:solidFill>
                <a:latin typeface="Arial"/>
                <a:cs typeface="Arial"/>
              </a:rPr>
              <a:t>having </a:t>
            </a:r>
            <a:r>
              <a:rPr sz="2300" spc="-135" dirty="0">
                <a:solidFill>
                  <a:srgbClr val="00AF50"/>
                </a:solidFill>
                <a:latin typeface="Arial"/>
                <a:cs typeface="Arial"/>
              </a:rPr>
              <a:t>second </a:t>
            </a:r>
            <a:r>
              <a:rPr sz="2300" spc="-90" dirty="0">
                <a:solidFill>
                  <a:srgbClr val="00AF50"/>
                </a:solidFill>
                <a:latin typeface="Arial"/>
                <a:cs typeface="Arial"/>
              </a:rPr>
              <a:t>character </a:t>
            </a:r>
            <a:r>
              <a:rPr sz="2300" spc="-55" dirty="0">
                <a:solidFill>
                  <a:srgbClr val="00AF50"/>
                </a:solidFill>
                <a:latin typeface="Arial"/>
                <a:cs typeface="Arial"/>
              </a:rPr>
              <a:t>‘B’  </a:t>
            </a:r>
            <a:r>
              <a:rPr sz="2300" spc="-35" dirty="0">
                <a:solidFill>
                  <a:srgbClr val="00AF50"/>
                </a:solidFill>
                <a:latin typeface="Arial"/>
                <a:cs typeface="Arial"/>
              </a:rPr>
              <a:t>‘_ </a:t>
            </a:r>
            <a:r>
              <a:rPr sz="2300" spc="-135" dirty="0">
                <a:solidFill>
                  <a:srgbClr val="00AF50"/>
                </a:solidFill>
                <a:latin typeface="Arial"/>
                <a:cs typeface="Arial"/>
              </a:rPr>
              <a:t>_ </a:t>
            </a:r>
            <a:r>
              <a:rPr sz="2300" spc="-40" dirty="0">
                <a:solidFill>
                  <a:srgbClr val="00AF50"/>
                </a:solidFill>
                <a:latin typeface="Arial"/>
                <a:cs typeface="Arial"/>
              </a:rPr>
              <a:t>_’ </a:t>
            </a:r>
            <a:r>
              <a:rPr sz="2300" spc="-95" dirty="0">
                <a:solidFill>
                  <a:srgbClr val="00AF50"/>
                </a:solidFill>
                <a:latin typeface="Arial"/>
                <a:cs typeface="Arial"/>
              </a:rPr>
              <a:t>represents </a:t>
            </a:r>
            <a:r>
              <a:rPr sz="2300" spc="-135" dirty="0">
                <a:solidFill>
                  <a:srgbClr val="00AF50"/>
                </a:solidFill>
                <a:latin typeface="Arial"/>
                <a:cs typeface="Arial"/>
              </a:rPr>
              <a:t>any </a:t>
            </a:r>
            <a:r>
              <a:rPr sz="2300" spc="-114" dirty="0">
                <a:solidFill>
                  <a:srgbClr val="00AF50"/>
                </a:solidFill>
                <a:latin typeface="Arial"/>
                <a:cs typeface="Arial"/>
              </a:rPr>
              <a:t>3 </a:t>
            </a:r>
            <a:r>
              <a:rPr sz="2300" spc="-5" dirty="0">
                <a:solidFill>
                  <a:srgbClr val="00AF50"/>
                </a:solidFill>
                <a:latin typeface="Arial"/>
                <a:cs typeface="Arial"/>
              </a:rPr>
              <a:t>letter</a:t>
            </a:r>
            <a:r>
              <a:rPr sz="2300" spc="-2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300" spc="-65" dirty="0">
                <a:solidFill>
                  <a:srgbClr val="00AF50"/>
                </a:solidFill>
                <a:latin typeface="Arial"/>
                <a:cs typeface="Arial"/>
              </a:rPr>
              <a:t>string.</a:t>
            </a:r>
            <a:endParaRPr sz="2300" dirty="0">
              <a:latin typeface="Arial"/>
              <a:cs typeface="Arial"/>
            </a:endParaRPr>
          </a:p>
          <a:p>
            <a:pPr marL="12700" marR="1557655">
              <a:lnSpc>
                <a:spcPct val="100000"/>
              </a:lnSpc>
            </a:pPr>
            <a:r>
              <a:rPr sz="23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300" spc="-15" dirty="0">
                <a:solidFill>
                  <a:srgbClr val="00AF50"/>
                </a:solidFill>
                <a:latin typeface="Carlito"/>
                <a:cs typeface="Carlito"/>
              </a:rPr>
              <a:t>pattern </a:t>
            </a:r>
            <a:r>
              <a:rPr sz="230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300" spc="-10" dirty="0">
                <a:solidFill>
                  <a:srgbClr val="00AF50"/>
                </a:solidFill>
                <a:latin typeface="Carlito"/>
                <a:cs typeface="Carlito"/>
              </a:rPr>
              <a:t>case sensitive </a:t>
            </a:r>
            <a:r>
              <a:rPr sz="23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300" spc="-10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be used with LIKE </a:t>
            </a:r>
            <a:r>
              <a:rPr sz="2300" spc="-40" dirty="0">
                <a:solidFill>
                  <a:srgbClr val="00AF50"/>
                </a:solidFill>
                <a:latin typeface="Carlito"/>
                <a:cs typeface="Carlito"/>
              </a:rPr>
              <a:t>operator.  </a:t>
            </a:r>
            <a:r>
              <a:rPr lang="en-IN" sz="2300" spc="-15" dirty="0">
                <a:latin typeface="Carlito"/>
                <a:cs typeface="Carlito"/>
              </a:rPr>
              <a:t>MySQL</a:t>
            </a:r>
            <a:r>
              <a:rPr sz="2300" spc="-15" dirty="0">
                <a:latin typeface="Carlito"/>
                <a:cs typeface="Carlito"/>
              </a:rPr>
              <a:t>&gt; </a:t>
            </a:r>
            <a:r>
              <a:rPr sz="2300" dirty="0">
                <a:solidFill>
                  <a:srgbClr val="FF0000"/>
                </a:solidFill>
                <a:latin typeface="AGaramond" pitchFamily="18" charset="0"/>
                <a:cs typeface="Arial"/>
              </a:rPr>
              <a:t>SELECT * FROM Student WHERE Name LIKE ‘A%’;  </a:t>
            </a:r>
            <a:r>
              <a:rPr lang="en-IN" sz="2300" spc="-15" dirty="0">
                <a:latin typeface="AGaramond" pitchFamily="18" charset="0"/>
                <a:cs typeface="Carlito"/>
              </a:rPr>
              <a:t>MySQL</a:t>
            </a:r>
            <a:r>
              <a:rPr sz="2300" spc="-15" dirty="0">
                <a:latin typeface="AGaramond" pitchFamily="18" charset="0"/>
                <a:cs typeface="Carlito"/>
              </a:rPr>
              <a:t>&gt; </a:t>
            </a:r>
            <a:r>
              <a:rPr sz="2200" spc="-10" dirty="0">
                <a:solidFill>
                  <a:srgbClr val="FF0000"/>
                </a:solidFill>
                <a:latin typeface="AGaramond" pitchFamily="18" charset="0"/>
                <a:cs typeface="Carlito"/>
              </a:rPr>
              <a:t>SELECT </a:t>
            </a:r>
            <a:r>
              <a:rPr sz="2200" spc="-5" dirty="0">
                <a:solidFill>
                  <a:srgbClr val="FF0000"/>
                </a:solidFill>
                <a:latin typeface="AGaramond" pitchFamily="18" charset="0"/>
                <a:cs typeface="Carlito"/>
              </a:rPr>
              <a:t>* </a:t>
            </a:r>
            <a:r>
              <a:rPr sz="2200" spc="-15" dirty="0">
                <a:solidFill>
                  <a:srgbClr val="FF0000"/>
                </a:solidFill>
                <a:latin typeface="AGaramond" pitchFamily="18" charset="0"/>
                <a:cs typeface="Carlito"/>
              </a:rPr>
              <a:t>FROM </a:t>
            </a:r>
            <a:r>
              <a:rPr sz="2200" spc="-10" dirty="0">
                <a:solidFill>
                  <a:srgbClr val="FF0000"/>
                </a:solidFill>
                <a:latin typeface="AGaramond" pitchFamily="18" charset="0"/>
                <a:cs typeface="Carlito"/>
              </a:rPr>
              <a:t>Student </a:t>
            </a:r>
            <a:r>
              <a:rPr sz="2200" spc="-5" dirty="0">
                <a:solidFill>
                  <a:srgbClr val="FF0000"/>
                </a:solidFill>
                <a:latin typeface="AGaramond" pitchFamily="18" charset="0"/>
                <a:cs typeface="Carlito"/>
              </a:rPr>
              <a:t>WHERE Name </a:t>
            </a:r>
            <a:r>
              <a:rPr sz="2200" dirty="0">
                <a:solidFill>
                  <a:srgbClr val="FF0000"/>
                </a:solidFill>
                <a:latin typeface="AGaramond" pitchFamily="18" charset="0"/>
                <a:cs typeface="Arial"/>
              </a:rPr>
              <a:t>LIKE ’%Singh%’;</a:t>
            </a:r>
            <a:endParaRPr sz="2200" dirty="0">
              <a:latin typeface="AGaramond" pitchFamily="18" charset="0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IN" sz="2300" spc="-15" dirty="0">
                <a:latin typeface="AGaramond" pitchFamily="18" charset="0"/>
                <a:cs typeface="Carlito"/>
              </a:rPr>
              <a:t>MySQL</a:t>
            </a:r>
            <a:r>
              <a:rPr sz="2300" spc="-15" dirty="0">
                <a:latin typeface="AGaramond" pitchFamily="18" charset="0"/>
                <a:cs typeface="Carlito"/>
              </a:rPr>
              <a:t>&gt; </a:t>
            </a:r>
            <a:r>
              <a:rPr sz="2300" spc="-5" dirty="0">
                <a:solidFill>
                  <a:srgbClr val="FF0000"/>
                </a:solidFill>
                <a:latin typeface="AGaramond" pitchFamily="18" charset="0"/>
                <a:cs typeface="Carlito"/>
              </a:rPr>
              <a:t>SELECT </a:t>
            </a:r>
            <a:r>
              <a:rPr sz="2300" dirty="0">
                <a:solidFill>
                  <a:srgbClr val="FF0000"/>
                </a:solidFill>
                <a:latin typeface="AGaramond" pitchFamily="18" charset="0"/>
                <a:cs typeface="Carlito"/>
              </a:rPr>
              <a:t>Name, </a:t>
            </a:r>
            <a:r>
              <a:rPr sz="2300" spc="-5" dirty="0">
                <a:solidFill>
                  <a:srgbClr val="FF0000"/>
                </a:solidFill>
                <a:latin typeface="AGaramond" pitchFamily="18" charset="0"/>
                <a:cs typeface="Carlito"/>
              </a:rPr>
              <a:t>City </a:t>
            </a:r>
            <a:r>
              <a:rPr sz="2300" spc="-10" dirty="0">
                <a:solidFill>
                  <a:srgbClr val="FF0000"/>
                </a:solidFill>
                <a:latin typeface="AGaramond" pitchFamily="18" charset="0"/>
                <a:cs typeface="Carlito"/>
              </a:rPr>
              <a:t>FROM </a:t>
            </a:r>
            <a:r>
              <a:rPr sz="2300" spc="-5" dirty="0">
                <a:solidFill>
                  <a:srgbClr val="FF0000"/>
                </a:solidFill>
                <a:latin typeface="AGaramond" pitchFamily="18" charset="0"/>
                <a:cs typeface="Carlito"/>
              </a:rPr>
              <a:t>Student </a:t>
            </a:r>
            <a:r>
              <a:rPr sz="2300" dirty="0">
                <a:solidFill>
                  <a:srgbClr val="FF0000"/>
                </a:solidFill>
                <a:latin typeface="AGaramond" pitchFamily="18" charset="0"/>
                <a:cs typeface="Carlito"/>
              </a:rPr>
              <a:t>WHERE </a:t>
            </a:r>
            <a:r>
              <a:rPr sz="2300" spc="-5" dirty="0">
                <a:solidFill>
                  <a:srgbClr val="FF0000"/>
                </a:solidFill>
                <a:latin typeface="AGaramond" pitchFamily="18" charset="0"/>
                <a:cs typeface="Carlito"/>
              </a:rPr>
              <a:t>Class&gt;=8 </a:t>
            </a:r>
            <a:r>
              <a:rPr sz="2300" dirty="0">
                <a:solidFill>
                  <a:srgbClr val="FF0000"/>
                </a:solidFill>
                <a:latin typeface="AGaramond" pitchFamily="18" charset="0"/>
                <a:cs typeface="Carlito"/>
              </a:rPr>
              <a:t>AND Name </a:t>
            </a:r>
            <a:r>
              <a:rPr sz="2300" spc="-5" dirty="0">
                <a:solidFill>
                  <a:srgbClr val="FF0000"/>
                </a:solidFill>
                <a:latin typeface="AGaramond" pitchFamily="18" charset="0"/>
                <a:cs typeface="Carlito"/>
              </a:rPr>
              <a:t>LIKE  </a:t>
            </a:r>
            <a:r>
              <a:rPr sz="2300" spc="-155" dirty="0">
                <a:solidFill>
                  <a:srgbClr val="FF0000"/>
                </a:solidFill>
                <a:latin typeface="AGaramond" pitchFamily="18" charset="0"/>
                <a:cs typeface="Arial"/>
              </a:rPr>
              <a:t>‘%Kumar%’</a:t>
            </a:r>
            <a:r>
              <a:rPr sz="2300" spc="-130" dirty="0">
                <a:solidFill>
                  <a:srgbClr val="FF0000"/>
                </a:solidFill>
                <a:latin typeface="AGaramond" pitchFamily="18" charset="0"/>
                <a:cs typeface="Arial"/>
              </a:rPr>
              <a:t> </a:t>
            </a:r>
            <a:r>
              <a:rPr sz="2300" spc="-25" dirty="0">
                <a:solidFill>
                  <a:srgbClr val="FF0000"/>
                </a:solidFill>
                <a:latin typeface="AGaramond" pitchFamily="18" charset="0"/>
                <a:cs typeface="Arial"/>
              </a:rPr>
              <a:t>;</a:t>
            </a:r>
            <a:endParaRPr sz="2300" dirty="0">
              <a:latin typeface="AGaramond" pitchFamily="18" charset="0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4" name="object 4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090" y="1644951"/>
            <a:ext cx="8484509" cy="430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Database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Commands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in</a:t>
            </a:r>
            <a:r>
              <a:rPr sz="24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MySql</a:t>
            </a:r>
            <a:endParaRPr sz="2400" dirty="0">
              <a:latin typeface="Carlito"/>
              <a:cs typeface="Carlito"/>
            </a:endParaRPr>
          </a:p>
          <a:p>
            <a:pPr marL="12700" marR="2092325">
              <a:lnSpc>
                <a:spcPct val="100000"/>
              </a:lnSpc>
            </a:pPr>
            <a:r>
              <a:rPr lang="en-IN" sz="2400" spc="-5" dirty="0">
                <a:solidFill>
                  <a:srgbClr val="00AF50"/>
                </a:solidFill>
                <a:latin typeface="Carlito"/>
              </a:rPr>
              <a:t>Sorting</a:t>
            </a:r>
            <a:r>
              <a:rPr lang="en-IN" sz="2400" spc="-15" dirty="0">
                <a:latin typeface="Carlito"/>
                <a:cs typeface="Carlito"/>
              </a:rPr>
              <a:t> </a:t>
            </a:r>
            <a:r>
              <a:rPr lang="en-IN" sz="2400" spc="-5" dirty="0">
                <a:solidFill>
                  <a:srgbClr val="00AF50"/>
                </a:solidFill>
                <a:latin typeface="Carlito"/>
              </a:rPr>
              <a:t>the Database records</a:t>
            </a:r>
          </a:p>
          <a:p>
            <a:pPr marL="12700" marR="2092325">
              <a:lnSpc>
                <a:spcPct val="100000"/>
              </a:lnSpc>
            </a:pPr>
            <a:r>
              <a:rPr lang="en-IN" sz="2400" spc="-15" dirty="0">
                <a:latin typeface="Carlito"/>
                <a:cs typeface="Carlito"/>
              </a:rPr>
              <a:t>MySQL</a:t>
            </a:r>
            <a:r>
              <a:rPr sz="2400" spc="-15" dirty="0">
                <a:latin typeface="Carlito"/>
                <a:cs typeface="Carlito"/>
              </a:rPr>
              <a:t>&gt;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SELECT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*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FROM Student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ORDER </a:t>
            </a:r>
            <a:r>
              <a:rPr sz="2400" spc="-35" dirty="0">
                <a:solidFill>
                  <a:srgbClr val="FF0000"/>
                </a:solidFill>
                <a:latin typeface="Carlito"/>
                <a:cs typeface="Carlito"/>
              </a:rPr>
              <a:t>BY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class;  </a:t>
            </a:r>
            <a:r>
              <a:rPr sz="2400" spc="-114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get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descending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order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use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DESC </a:t>
            </a:r>
            <a:r>
              <a:rPr sz="2400" spc="-25" dirty="0">
                <a:solidFill>
                  <a:srgbClr val="00AF50"/>
                </a:solidFill>
                <a:latin typeface="Carlito"/>
                <a:cs typeface="Carlito"/>
              </a:rPr>
              <a:t>key</a:t>
            </a:r>
            <a:r>
              <a:rPr sz="2400" spc="6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word.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IN" sz="2400" spc="-15" dirty="0">
                <a:latin typeface="Carlito"/>
                <a:cs typeface="Carlito"/>
              </a:rPr>
              <a:t>MySQL</a:t>
            </a:r>
            <a:r>
              <a:rPr sz="2400" spc="-15" dirty="0">
                <a:latin typeface="Carlito"/>
                <a:cs typeface="Carlito"/>
              </a:rPr>
              <a:t>&gt;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SELECT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*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FROM Student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ORDER </a:t>
            </a:r>
            <a:r>
              <a:rPr sz="2400" spc="-35" dirty="0">
                <a:solidFill>
                  <a:srgbClr val="FF0000"/>
                </a:solidFill>
                <a:latin typeface="Carlito"/>
                <a:cs typeface="Carlito"/>
              </a:rPr>
              <a:t>BY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class</a:t>
            </a: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DESC;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2630"/>
              </a:lnSpc>
            </a:pPr>
            <a:r>
              <a:rPr sz="2400" spc="-5" dirty="0">
                <a:solidFill>
                  <a:srgbClr val="00AF50"/>
                </a:solidFill>
                <a:latin typeface="Carlito"/>
              </a:rPr>
              <a:t>To display data after removal of duplicate values from specific column.</a:t>
            </a:r>
          </a:p>
          <a:p>
            <a:pPr marL="12700">
              <a:lnSpc>
                <a:spcPts val="2870"/>
              </a:lnSpc>
            </a:pPr>
            <a:r>
              <a:rPr lang="en-IN" sz="2400" spc="-15" dirty="0">
                <a:solidFill>
                  <a:srgbClr val="006FC0"/>
                </a:solidFill>
                <a:latin typeface="Carlito"/>
                <a:cs typeface="Carlito"/>
              </a:rPr>
              <a:t>MySQL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&gt; </a:t>
            </a:r>
            <a:r>
              <a:rPr lang="en-IN" sz="2400" spc="-5" dirty="0">
                <a:solidFill>
                  <a:srgbClr val="FF0000"/>
                </a:solidFill>
                <a:latin typeface="Carlito"/>
                <a:cs typeface="Carlito"/>
              </a:rPr>
              <a:t>SELECT DISTINCT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class </a:t>
            </a:r>
            <a:r>
              <a:rPr lang="en-IN" sz="2400" spc="-5" dirty="0">
                <a:solidFill>
                  <a:srgbClr val="FF0000"/>
                </a:solidFill>
                <a:latin typeface="Carlito"/>
              </a:rPr>
              <a:t>FROM</a:t>
            </a:r>
            <a:r>
              <a:rPr sz="2400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student;</a:t>
            </a:r>
            <a:endParaRPr sz="2400" dirty="0">
              <a:latin typeface="Carlito"/>
              <a:cs typeface="Carlito"/>
            </a:endParaRPr>
          </a:p>
          <a:p>
            <a:pPr marL="12700" marR="186055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rlito"/>
              </a:rPr>
              <a:t>Deleting selected rows from a table using the DELETE command  </a:t>
            </a:r>
            <a:r>
              <a:rPr lang="en-IN" sz="2400" spc="-15" dirty="0">
                <a:latin typeface="Carlito"/>
                <a:cs typeface="Carlito"/>
              </a:rPr>
              <a:t>MySQL</a:t>
            </a:r>
            <a:r>
              <a:rPr sz="2400" spc="-15" dirty="0">
                <a:latin typeface="Carlito"/>
                <a:cs typeface="Carlito"/>
              </a:rPr>
              <a:t>&gt;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DELETE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FROM student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WHERE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firstname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=“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amar";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2385"/>
              </a:lnSpc>
              <a:spcBef>
                <a:spcPts val="5"/>
              </a:spcBef>
            </a:pPr>
            <a:r>
              <a:rPr sz="2400" spc="-5" dirty="0">
                <a:solidFill>
                  <a:srgbClr val="00AF50"/>
                </a:solidFill>
                <a:latin typeface="Carlito"/>
              </a:rPr>
              <a:t>To modify or update entries in the table use the UPDATE command</a:t>
            </a:r>
          </a:p>
          <a:p>
            <a:pPr marL="12700">
              <a:lnSpc>
                <a:spcPts val="2865"/>
              </a:lnSpc>
            </a:pPr>
            <a:r>
              <a:rPr lang="en-IN" sz="2400" spc="-15" dirty="0">
                <a:latin typeface="Carlito"/>
                <a:cs typeface="Carlito"/>
              </a:rPr>
              <a:t>MySQL</a:t>
            </a:r>
            <a:r>
              <a:rPr sz="2400" spc="-15" dirty="0">
                <a:latin typeface="Carlito"/>
                <a:cs typeface="Carlito"/>
              </a:rPr>
              <a:t>&gt;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UPDATE student SET class=“V" WHERE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firstname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=“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freya";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740" y="267665"/>
            <a:ext cx="795451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4" name="object 4"/>
          <p:cNvSpPr/>
          <p:nvPr/>
        </p:nvSpPr>
        <p:spPr>
          <a:xfrm>
            <a:off x="7735061" y="910589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SQL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3468" y="1008379"/>
            <a:ext cx="27330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865" algn="l"/>
                <a:tab pos="1088390" algn="l"/>
                <a:tab pos="1602105" algn="l"/>
              </a:tabLst>
            </a:pPr>
            <a:r>
              <a:rPr sz="2500" spc="-10" dirty="0">
                <a:solidFill>
                  <a:srgbClr val="FFFF00"/>
                </a:solidFill>
                <a:latin typeface="Carlito"/>
                <a:cs typeface="Carlito"/>
              </a:rPr>
              <a:t>SQ</a:t>
            </a:r>
            <a:r>
              <a:rPr sz="2500" spc="-5" dirty="0">
                <a:solidFill>
                  <a:srgbClr val="FFFF00"/>
                </a:solidFill>
                <a:latin typeface="Carlito"/>
                <a:cs typeface="Carlito"/>
              </a:rPr>
              <a:t>L</a:t>
            </a:r>
            <a:r>
              <a:rPr sz="2500" dirty="0">
                <a:solidFill>
                  <a:srgbClr val="FFFF00"/>
                </a:solidFill>
                <a:latin typeface="Carlito"/>
                <a:cs typeface="Carlito"/>
              </a:rPr>
              <a:t>	</a:t>
            </a:r>
            <a:r>
              <a:rPr sz="2500" spc="-5" dirty="0">
                <a:solidFill>
                  <a:srgbClr val="FFFF00"/>
                </a:solidFill>
                <a:latin typeface="Carlito"/>
                <a:cs typeface="Carlito"/>
              </a:rPr>
              <a:t>is</a:t>
            </a:r>
            <a:r>
              <a:rPr sz="2500" dirty="0">
                <a:solidFill>
                  <a:srgbClr val="FFFF00"/>
                </a:solidFill>
                <a:latin typeface="Carlito"/>
                <a:cs typeface="Carlito"/>
              </a:rPr>
              <a:t>	</a:t>
            </a:r>
            <a:r>
              <a:rPr sz="2500" spc="-5" dirty="0">
                <a:solidFill>
                  <a:srgbClr val="FFFF00"/>
                </a:solidFill>
                <a:latin typeface="Carlito"/>
                <a:cs typeface="Carlito"/>
              </a:rPr>
              <a:t>an</a:t>
            </a:r>
            <a:r>
              <a:rPr sz="2500" dirty="0">
                <a:solidFill>
                  <a:srgbClr val="FFFF00"/>
                </a:solidFill>
                <a:latin typeface="Carlito"/>
                <a:cs typeface="Carlito"/>
              </a:rPr>
              <a:t>	</a:t>
            </a:r>
            <a:r>
              <a:rPr sz="2500" spc="-5" dirty="0">
                <a:solidFill>
                  <a:srgbClr val="FFFF00"/>
                </a:solidFill>
                <a:latin typeface="Carlito"/>
                <a:cs typeface="Carlito"/>
              </a:rPr>
              <a:t>ac</a:t>
            </a:r>
            <a:r>
              <a:rPr sz="2500" spc="-35" dirty="0">
                <a:solidFill>
                  <a:srgbClr val="FFFF00"/>
                </a:solidFill>
                <a:latin typeface="Carlito"/>
                <a:cs typeface="Carlito"/>
              </a:rPr>
              <a:t>r</a:t>
            </a:r>
            <a:r>
              <a:rPr sz="2500" spc="-10" dirty="0">
                <a:solidFill>
                  <a:srgbClr val="FFFF00"/>
                </a:solidFill>
                <a:latin typeface="Carlito"/>
                <a:cs typeface="Carlito"/>
              </a:rPr>
              <a:t>o</a:t>
            </a:r>
            <a:r>
              <a:rPr sz="2500" spc="-55" dirty="0">
                <a:solidFill>
                  <a:srgbClr val="FFFF00"/>
                </a:solidFill>
                <a:latin typeface="Carlito"/>
                <a:cs typeface="Carlito"/>
              </a:rPr>
              <a:t>n</a:t>
            </a:r>
            <a:r>
              <a:rPr sz="2500" spc="-5" dirty="0">
                <a:solidFill>
                  <a:srgbClr val="FFFF00"/>
                </a:solidFill>
                <a:latin typeface="Carlito"/>
                <a:cs typeface="Carlito"/>
              </a:rPr>
              <a:t>ym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5748" y="1008379"/>
            <a:ext cx="52641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  <a:tab pos="2033270" algn="l"/>
                <a:tab pos="3023870" algn="l"/>
                <a:tab pos="4708525" algn="l"/>
                <a:tab pos="5099050" algn="l"/>
              </a:tabLst>
            </a:pP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of	</a:t>
            </a: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S</a:t>
            </a:r>
            <a:r>
              <a:rPr sz="2500" dirty="0">
                <a:solidFill>
                  <a:srgbClr val="00AF50"/>
                </a:solidFill>
                <a:latin typeface="Carlito"/>
                <a:cs typeface="Carlito"/>
              </a:rPr>
              <a:t>t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ructu</a:t>
            </a:r>
            <a:r>
              <a:rPr sz="2500" spc="-20" dirty="0">
                <a:solidFill>
                  <a:srgbClr val="00AF50"/>
                </a:solidFill>
                <a:latin typeface="Carlito"/>
                <a:cs typeface="Carlito"/>
              </a:rPr>
              <a:t>r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ed</a:t>
            </a:r>
            <a:r>
              <a:rPr sz="2500" dirty="0">
                <a:solidFill>
                  <a:srgbClr val="00AF50"/>
                </a:solidFill>
                <a:latin typeface="Carlito"/>
                <a:cs typeface="Carlito"/>
              </a:rPr>
              <a:t>	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Q</a:t>
            </a:r>
            <a:r>
              <a:rPr sz="2500" dirty="0">
                <a:solidFill>
                  <a:srgbClr val="00AF50"/>
                </a:solidFill>
                <a:latin typeface="Carlito"/>
                <a:cs typeface="Carlito"/>
              </a:rPr>
              <a:t>u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e</a:t>
            </a:r>
            <a:r>
              <a:rPr sz="2500" spc="15" dirty="0">
                <a:solidFill>
                  <a:srgbClr val="00AF50"/>
                </a:solidFill>
                <a:latin typeface="Carlito"/>
                <a:cs typeface="Carlito"/>
              </a:rPr>
              <a:t>r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y</a:t>
            </a:r>
            <a:r>
              <a:rPr sz="2500" dirty="0">
                <a:solidFill>
                  <a:srgbClr val="00AF50"/>
                </a:solidFill>
                <a:latin typeface="Carlito"/>
                <a:cs typeface="Carlito"/>
              </a:rPr>
              <a:t>	</a:t>
            </a: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Langua</a:t>
            </a:r>
            <a:r>
              <a:rPr sz="2500" spc="-30" dirty="0">
                <a:solidFill>
                  <a:srgbClr val="00AF50"/>
                </a:solidFill>
                <a:latin typeface="Carlito"/>
                <a:cs typeface="Carlito"/>
              </a:rPr>
              <a:t>g</a:t>
            </a:r>
            <a:r>
              <a:rPr sz="2500" spc="5" dirty="0">
                <a:solidFill>
                  <a:srgbClr val="00AF50"/>
                </a:solidFill>
                <a:latin typeface="Carlito"/>
                <a:cs typeface="Carlito"/>
              </a:rPr>
              <a:t>e</a:t>
            </a:r>
            <a:r>
              <a:rPr sz="2500" dirty="0">
                <a:solidFill>
                  <a:srgbClr val="00AF50"/>
                </a:solidFill>
                <a:latin typeface="Carlito"/>
                <a:cs typeface="Carlito"/>
              </a:rPr>
              <a:t>.</a:t>
            </a: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I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t</a:t>
            </a:r>
            <a:r>
              <a:rPr sz="2500" dirty="0">
                <a:solidFill>
                  <a:srgbClr val="00AF50"/>
                </a:solidFill>
                <a:latin typeface="Carlito"/>
                <a:cs typeface="Carlito"/>
              </a:rPr>
              <a:t>	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is</a:t>
            </a:r>
            <a:r>
              <a:rPr sz="2500" dirty="0">
                <a:solidFill>
                  <a:srgbClr val="00AF50"/>
                </a:solidFill>
                <a:latin typeface="Carlito"/>
                <a:cs typeface="Carlito"/>
              </a:rPr>
              <a:t>	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a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468" y="1389379"/>
            <a:ext cx="8167370" cy="4979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solidFill>
                  <a:srgbClr val="00AF50"/>
                </a:solidFill>
                <a:latin typeface="Carlito"/>
                <a:cs typeface="Carlito"/>
              </a:rPr>
              <a:t>standard </a:t>
            </a: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language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developed </a:t>
            </a:r>
            <a:r>
              <a:rPr sz="25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used </a:t>
            </a:r>
            <a:r>
              <a:rPr sz="2500" spc="-25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accessing and  modifying </a:t>
            </a: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relational</a:t>
            </a:r>
            <a:r>
              <a:rPr sz="2500" spc="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databases.</a:t>
            </a:r>
            <a:endParaRPr sz="2500" dirty="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SQL language </a:t>
            </a: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was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originally </a:t>
            </a: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developed </a:t>
            </a:r>
            <a:r>
              <a:rPr sz="2500" spc="-15" dirty="0">
                <a:solidFill>
                  <a:srgbClr val="00AF50"/>
                </a:solidFill>
                <a:latin typeface="Carlito"/>
                <a:cs typeface="Carlito"/>
              </a:rPr>
              <a:t>at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the IBM </a:t>
            </a: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research  </a:t>
            </a:r>
            <a:r>
              <a:rPr sz="2500" spc="-15" dirty="0">
                <a:solidFill>
                  <a:srgbClr val="00AF50"/>
                </a:solidFill>
                <a:latin typeface="Carlito"/>
                <a:cs typeface="Carlito"/>
              </a:rPr>
              <a:t>laboratory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in San José, in connection with a </a:t>
            </a: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project developing 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500" spc="-15" dirty="0">
                <a:solidFill>
                  <a:srgbClr val="00AF50"/>
                </a:solidFill>
                <a:latin typeface="Carlito"/>
                <a:cs typeface="Carlito"/>
              </a:rPr>
              <a:t>prototype</a:t>
            </a:r>
            <a:r>
              <a:rPr sz="2500" spc="5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500" spc="-25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relational database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management </a:t>
            </a:r>
            <a:r>
              <a:rPr sz="2500" spc="-25" dirty="0">
                <a:solidFill>
                  <a:srgbClr val="00AF50"/>
                </a:solidFill>
                <a:latin typeface="Carlito"/>
                <a:cs typeface="Carlito"/>
              </a:rPr>
              <a:t>system 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called </a:t>
            </a:r>
            <a:r>
              <a:rPr sz="2500" spc="-20" dirty="0">
                <a:solidFill>
                  <a:srgbClr val="00AF50"/>
                </a:solidFill>
                <a:latin typeface="Carlito"/>
                <a:cs typeface="Carlito"/>
              </a:rPr>
              <a:t>System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R in the </a:t>
            </a:r>
            <a:r>
              <a:rPr sz="2500" dirty="0">
                <a:solidFill>
                  <a:srgbClr val="00AF50"/>
                </a:solidFill>
                <a:latin typeface="Carlito"/>
                <a:cs typeface="Carlito"/>
              </a:rPr>
              <a:t>early</a:t>
            </a:r>
            <a:r>
              <a:rPr sz="2500" spc="6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70s.</a:t>
            </a:r>
            <a:endParaRPr sz="2500" dirty="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SQL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is being </a:t>
            </a: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used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by </a:t>
            </a:r>
            <a:r>
              <a:rPr sz="2500" spc="-15" dirty="0">
                <a:solidFill>
                  <a:srgbClr val="00AF50"/>
                </a:solidFill>
                <a:latin typeface="Carlito"/>
                <a:cs typeface="Carlito"/>
              </a:rPr>
              <a:t>many </a:t>
            </a: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database management </a:t>
            </a:r>
            <a:r>
              <a:rPr sz="2500" spc="-20" dirty="0">
                <a:solidFill>
                  <a:srgbClr val="00AF50"/>
                </a:solidFill>
                <a:latin typeface="Carlito"/>
                <a:cs typeface="Carlito"/>
              </a:rPr>
              <a:t>systems. 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Some </a:t>
            </a:r>
            <a:r>
              <a:rPr sz="2500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them</a:t>
            </a:r>
            <a:r>
              <a:rPr sz="2500" spc="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are:</a:t>
            </a:r>
            <a:endParaRPr sz="25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MySQL</a:t>
            </a:r>
            <a:endParaRPr sz="25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500" spc="-15" dirty="0">
                <a:solidFill>
                  <a:srgbClr val="00AF50"/>
                </a:solidFill>
                <a:latin typeface="Carlito"/>
                <a:cs typeface="Carlito"/>
              </a:rPr>
              <a:t>PostgreSQL</a:t>
            </a:r>
            <a:endParaRPr sz="25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500" spc="-15" dirty="0">
                <a:solidFill>
                  <a:srgbClr val="00AF50"/>
                </a:solidFill>
                <a:latin typeface="Carlito"/>
                <a:cs typeface="Carlito"/>
              </a:rPr>
              <a:t>Oracle</a:t>
            </a:r>
            <a:endParaRPr sz="25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SQLite</a:t>
            </a:r>
            <a:endParaRPr sz="25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Microsoft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SQL</a:t>
            </a:r>
            <a:r>
              <a:rPr sz="25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Server</a:t>
            </a:r>
            <a:endParaRPr sz="2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710" y="1989275"/>
            <a:ext cx="8242934" cy="4383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chemeClr val="accent3">
                    <a:lumMod val="50000"/>
                  </a:schemeClr>
                </a:solidFill>
                <a:latin typeface="Carlito"/>
                <a:cs typeface="Carlito"/>
              </a:rPr>
              <a:t>Advantages </a:t>
            </a:r>
            <a:r>
              <a:rPr sz="2400" spc="-5" dirty="0">
                <a:solidFill>
                  <a:schemeClr val="accent3">
                    <a:lumMod val="50000"/>
                  </a:schemeClr>
                </a:solidFill>
                <a:latin typeface="Carlito"/>
                <a:cs typeface="Carlito"/>
              </a:rPr>
              <a:t>of using SQL</a:t>
            </a:r>
            <a:endParaRPr sz="2400" dirty="0">
              <a:solidFill>
                <a:schemeClr val="accent3">
                  <a:lumMod val="50000"/>
                </a:schemeClr>
              </a:solidFill>
              <a:latin typeface="Carlito"/>
              <a:cs typeface="Carlito"/>
            </a:endParaRPr>
          </a:p>
          <a:p>
            <a:pPr marL="355600" marR="5715" indent="-343535" algn="just">
              <a:spcBef>
                <a:spcPts val="57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Interactive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Language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-This language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be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used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for 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communicating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with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databases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receive answers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the 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complex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questions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seconds.</a:t>
            </a:r>
            <a:endParaRPr sz="2400" dirty="0">
              <a:latin typeface="Carlito"/>
              <a:cs typeface="Carlito"/>
            </a:endParaRPr>
          </a:p>
          <a:p>
            <a:pPr marL="355600" marR="6350" indent="-343535" algn="just"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Multiple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data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views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-The users can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make different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views of  database structure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databases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different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users.</a:t>
            </a:r>
            <a:endParaRPr sz="2400" dirty="0">
              <a:latin typeface="Carlito"/>
              <a:cs typeface="Carlito"/>
            </a:endParaRPr>
          </a:p>
          <a:p>
            <a:pPr marL="355600" marR="5080" indent="-343535" algn="just">
              <a:spcBef>
                <a:spcPts val="56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Portability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-SQL can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be used </a:t>
            </a:r>
            <a:r>
              <a:rPr lang="en-IN" sz="2400" dirty="0">
                <a:solidFill>
                  <a:srgbClr val="00AF50"/>
                </a:solidFill>
                <a:latin typeface="Carlito"/>
                <a:cs typeface="Carlito"/>
              </a:rPr>
              <a:t>for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 the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program</a:t>
            </a:r>
            <a:r>
              <a:rPr lang="en-IN" sz="2400" spc="-15" dirty="0">
                <a:solidFill>
                  <a:srgbClr val="00AF50"/>
                </a:solidFill>
                <a:latin typeface="Carlito"/>
                <a:cs typeface="Carlito"/>
              </a:rPr>
              <a:t>s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PCs,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servers,  laptops,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even </a:t>
            </a:r>
            <a:r>
              <a:rPr lang="en-IN" sz="2400" spc="-10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some of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mobile phones</a:t>
            </a:r>
            <a:endParaRPr lang="en-IN" sz="2400" spc="-5" dirty="0">
              <a:solidFill>
                <a:srgbClr val="00AF50"/>
              </a:solidFill>
              <a:latin typeface="Carlito"/>
              <a:cs typeface="Carlito"/>
            </a:endParaRPr>
          </a:p>
          <a:p>
            <a:pPr marL="355600" marR="5080" indent="-343535" algn="just">
              <a:spcBef>
                <a:spcPts val="56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No coding needed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-</a:t>
            </a:r>
            <a:r>
              <a:rPr lang="en-US" sz="2400" spc="-10" dirty="0">
                <a:solidFill>
                  <a:srgbClr val="00AF50"/>
                </a:solidFill>
                <a:latin typeface="Carlito"/>
                <a:cs typeface="Carlito"/>
              </a:rPr>
              <a:t> By </a:t>
            </a:r>
            <a:r>
              <a:rPr lang="en-US" sz="2400" spc="-5" dirty="0">
                <a:solidFill>
                  <a:srgbClr val="00AF50"/>
                </a:solidFill>
                <a:latin typeface="Carlito"/>
                <a:cs typeface="Carlito"/>
              </a:rPr>
              <a:t>using </a:t>
            </a:r>
            <a:r>
              <a:rPr lang="en-US" sz="24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lang="en-US" sz="2400" spc="-15" dirty="0">
                <a:solidFill>
                  <a:srgbClr val="00AF50"/>
                </a:solidFill>
                <a:latin typeface="Carlito"/>
                <a:cs typeface="Carlito"/>
              </a:rPr>
              <a:t>standard</a:t>
            </a:r>
            <a:r>
              <a:rPr lang="en-US" sz="2400" spc="-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lang="en-US" sz="2400" dirty="0">
                <a:solidFill>
                  <a:srgbClr val="00AF50"/>
                </a:solidFill>
                <a:latin typeface="Carlito"/>
                <a:cs typeface="Carlito"/>
              </a:rPr>
              <a:t>SQL, </a:t>
            </a:r>
            <a:r>
              <a:rPr lang="en-US" sz="2400" spc="-5" dirty="0">
                <a:solidFill>
                  <a:srgbClr val="00AF50"/>
                </a:solidFill>
                <a:latin typeface="Carlito"/>
                <a:cs typeface="Carlito"/>
              </a:rPr>
              <a:t>i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t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very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easy to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manage the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database 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systems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without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writ</a:t>
            </a:r>
            <a:r>
              <a:rPr lang="en-IN" sz="2400" spc="-5" dirty="0">
                <a:solidFill>
                  <a:srgbClr val="00AF50"/>
                </a:solidFill>
                <a:latin typeface="Carlito"/>
                <a:cs typeface="Carlito"/>
              </a:rPr>
              <a:t>ing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substantial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amount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of  code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4" name="object 4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340" y="1600200"/>
            <a:ext cx="8328659" cy="4983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MySQL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2300" spc="-5" dirty="0">
                <a:solidFill>
                  <a:srgbClr val="00AF50"/>
                </a:solidFill>
                <a:latin typeface="Carlito"/>
                <a:cs typeface="Carlito"/>
              </a:rPr>
              <a:t>MySQL is one of the most popular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Open </a:t>
            </a:r>
            <a:r>
              <a:rPr sz="2300" spc="-10" dirty="0">
                <a:solidFill>
                  <a:srgbClr val="00AF50"/>
                </a:solidFill>
                <a:latin typeface="Carlito"/>
                <a:cs typeface="Carlito"/>
              </a:rPr>
              <a:t>Source </a:t>
            </a:r>
            <a:r>
              <a:rPr lang="en-IN" sz="2300" spc="-10" dirty="0">
                <a:solidFill>
                  <a:srgbClr val="00AF50"/>
                </a:solidFill>
                <a:latin typeface="Carlito"/>
                <a:cs typeface="Carlito"/>
              </a:rPr>
              <a:t>,, multiuser database management system which is available</a:t>
            </a:r>
            <a:r>
              <a:rPr sz="23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00AF50"/>
                </a:solidFill>
                <a:latin typeface="Carlito"/>
                <a:cs typeface="Carlito"/>
              </a:rPr>
              <a:t>Free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of</a:t>
            </a:r>
            <a:r>
              <a:rPr sz="2300" spc="7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00AF50"/>
                </a:solidFill>
                <a:latin typeface="Carlito"/>
                <a:cs typeface="Carlito"/>
              </a:rPr>
              <a:t>Cost</a:t>
            </a:r>
            <a:r>
              <a:rPr lang="en-IN" sz="2300" spc="-10" dirty="0">
                <a:solidFill>
                  <a:srgbClr val="00AF50"/>
                </a:solidFill>
                <a:latin typeface="Carlito"/>
                <a:cs typeface="Carlito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"/>
              <a:tabLst>
                <a:tab pos="356235" algn="l"/>
              </a:tabLst>
            </a:pPr>
            <a:r>
              <a:rPr sz="2300" spc="-10" dirty="0">
                <a:solidFill>
                  <a:srgbClr val="FF0000"/>
                </a:solidFill>
                <a:latin typeface="Carlito"/>
                <a:cs typeface="Carlito"/>
              </a:rPr>
              <a:t>Portability:</a:t>
            </a:r>
            <a:endParaRPr sz="23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Small </a:t>
            </a:r>
            <a:r>
              <a:rPr sz="2300" dirty="0">
                <a:solidFill>
                  <a:srgbClr val="00AF50"/>
                </a:solidFill>
                <a:latin typeface="Carlito"/>
                <a:cs typeface="Carlito"/>
              </a:rPr>
              <a:t>enough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300" spc="-15" dirty="0">
                <a:solidFill>
                  <a:srgbClr val="00AF50"/>
                </a:solidFill>
                <a:latin typeface="Carlito"/>
                <a:cs typeface="Carlito"/>
              </a:rPr>
              <a:t>size to </a:t>
            </a:r>
            <a:r>
              <a:rPr sz="2300" spc="-10" dirty="0">
                <a:solidFill>
                  <a:srgbClr val="00AF50"/>
                </a:solidFill>
                <a:latin typeface="Carlito"/>
                <a:cs typeface="Carlito"/>
              </a:rPr>
              <a:t>instal </a:t>
            </a:r>
            <a:r>
              <a:rPr sz="2300" dirty="0">
                <a:solidFill>
                  <a:srgbClr val="00AF50"/>
                </a:solidFill>
                <a:latin typeface="Carlito"/>
                <a:cs typeface="Carlito"/>
              </a:rPr>
              <a:t>and run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it </a:t>
            </a:r>
            <a:r>
              <a:rPr sz="2300" dirty="0">
                <a:solidFill>
                  <a:srgbClr val="00AF50"/>
                </a:solidFill>
                <a:latin typeface="Carlito"/>
                <a:cs typeface="Carlito"/>
              </a:rPr>
              <a:t>on </a:t>
            </a:r>
            <a:r>
              <a:rPr sz="2300" spc="-15" dirty="0">
                <a:solidFill>
                  <a:srgbClr val="00AF50"/>
                </a:solidFill>
                <a:latin typeface="Carlito"/>
                <a:cs typeface="Carlito"/>
              </a:rPr>
              <a:t>any </a:t>
            </a:r>
            <a:r>
              <a:rPr sz="2300" dirty="0">
                <a:solidFill>
                  <a:srgbClr val="00AF50"/>
                </a:solidFill>
                <a:latin typeface="Carlito"/>
                <a:cs typeface="Carlito"/>
              </a:rPr>
              <a:t>types of </a:t>
            </a:r>
            <a:r>
              <a:rPr sz="2300" spc="-15" dirty="0">
                <a:solidFill>
                  <a:srgbClr val="00AF50"/>
                </a:solidFill>
                <a:latin typeface="Carlito"/>
                <a:cs typeface="Carlito"/>
              </a:rPr>
              <a:t>Hardware</a:t>
            </a:r>
            <a:r>
              <a:rPr sz="2300" spc="4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00AF50"/>
                </a:solidFill>
                <a:latin typeface="Carlito"/>
                <a:cs typeface="Carlito"/>
              </a:rPr>
              <a:t>and</a:t>
            </a:r>
            <a:endParaRPr sz="23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OS </a:t>
            </a:r>
            <a:r>
              <a:rPr sz="2300" spc="-20" dirty="0">
                <a:solidFill>
                  <a:srgbClr val="00AF50"/>
                </a:solidFill>
                <a:latin typeface="Carlito"/>
                <a:cs typeface="Carlito"/>
              </a:rPr>
              <a:t>like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Linux,MS Windows or </a:t>
            </a:r>
            <a:r>
              <a:rPr sz="2300" dirty="0">
                <a:solidFill>
                  <a:srgbClr val="00AF50"/>
                </a:solidFill>
                <a:latin typeface="Carlito"/>
                <a:cs typeface="Carlito"/>
              </a:rPr>
              <a:t>Mac</a:t>
            </a:r>
            <a:r>
              <a:rPr sz="2300" spc="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00AF50"/>
                </a:solidFill>
                <a:latin typeface="Carlito"/>
                <a:cs typeface="Carlito"/>
              </a:rPr>
              <a:t>etc.</a:t>
            </a:r>
            <a:endParaRPr sz="23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"/>
              <a:tabLst>
                <a:tab pos="356235" algn="l"/>
              </a:tabLst>
            </a:pPr>
            <a:r>
              <a:rPr sz="2300" spc="-5" dirty="0">
                <a:solidFill>
                  <a:srgbClr val="FF0000"/>
                </a:solidFill>
                <a:latin typeface="Carlito"/>
                <a:cs typeface="Carlito"/>
              </a:rPr>
              <a:t>Security</a:t>
            </a:r>
            <a:r>
              <a:rPr sz="2300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0000"/>
                </a:solidFill>
                <a:latin typeface="Carlito"/>
                <a:cs typeface="Carlito"/>
              </a:rPr>
              <a:t>:</a:t>
            </a:r>
            <a:endParaRPr sz="23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Its </a:t>
            </a:r>
            <a:r>
              <a:rPr sz="2300" spc="-10" dirty="0">
                <a:solidFill>
                  <a:srgbClr val="00AF50"/>
                </a:solidFill>
                <a:latin typeface="Carlito"/>
                <a:cs typeface="Carlito"/>
              </a:rPr>
              <a:t>Databases are secured </a:t>
            </a:r>
            <a:r>
              <a:rPr sz="2300" dirty="0">
                <a:solidFill>
                  <a:srgbClr val="00AF50"/>
                </a:solidFill>
                <a:latin typeface="Carlito"/>
                <a:cs typeface="Carlito"/>
              </a:rPr>
              <a:t>&amp; </a:t>
            </a:r>
            <a:r>
              <a:rPr sz="2300" spc="-15" dirty="0">
                <a:solidFill>
                  <a:srgbClr val="00AF50"/>
                </a:solidFill>
                <a:latin typeface="Carlito"/>
                <a:cs typeface="Carlito"/>
              </a:rPr>
              <a:t>protected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with</a:t>
            </a:r>
            <a:r>
              <a:rPr sz="2300" spc="1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00AF50"/>
                </a:solidFill>
                <a:latin typeface="Carlito"/>
                <a:cs typeface="Carlito"/>
              </a:rPr>
              <a:t>password.</a:t>
            </a:r>
            <a:endParaRPr sz="23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"/>
              <a:tabLst>
                <a:tab pos="356235" algn="l"/>
              </a:tabLst>
            </a:pPr>
            <a:r>
              <a:rPr sz="2300" spc="-5" dirty="0">
                <a:solidFill>
                  <a:srgbClr val="FF0000"/>
                </a:solidFill>
                <a:latin typeface="Carlito"/>
                <a:cs typeface="Carlito"/>
              </a:rPr>
              <a:t>Connectivity</a:t>
            </a:r>
            <a:endParaRPr sz="2300" dirty="0">
              <a:latin typeface="Carlito"/>
              <a:cs typeface="Carlito"/>
            </a:endParaRPr>
          </a:p>
          <a:p>
            <a:pPr marL="12700" marR="6350">
              <a:lnSpc>
                <a:spcPct val="100000"/>
              </a:lnSpc>
              <a:tabLst>
                <a:tab pos="5931535" algn="l"/>
              </a:tabLst>
            </a:pPr>
            <a:r>
              <a:rPr sz="2300" spc="-20" dirty="0">
                <a:solidFill>
                  <a:srgbClr val="00AF50"/>
                </a:solidFill>
                <a:latin typeface="Carlito"/>
                <a:cs typeface="Carlito"/>
              </a:rPr>
              <a:t>Various 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APIs  </a:t>
            </a:r>
            <a:r>
              <a:rPr sz="2300" spc="-10" dirty="0">
                <a:solidFill>
                  <a:srgbClr val="00AF50"/>
                </a:solidFill>
                <a:latin typeface="Carlito"/>
                <a:cs typeface="Carlito"/>
              </a:rPr>
              <a:t>are 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developed  </a:t>
            </a:r>
            <a:r>
              <a:rPr sz="2300" spc="-15" dirty="0">
                <a:solidFill>
                  <a:srgbClr val="00AF50"/>
                </a:solidFill>
                <a:latin typeface="Carlito"/>
                <a:cs typeface="Carlito"/>
              </a:rPr>
              <a:t>to 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connect</a:t>
            </a:r>
            <a:r>
              <a:rPr sz="2300" spc="36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it</a:t>
            </a:r>
            <a:r>
              <a:rPr sz="2300" spc="48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00AF50"/>
                </a:solidFill>
                <a:latin typeface="Carlito"/>
                <a:cs typeface="Carlito"/>
              </a:rPr>
              <a:t>with	</a:t>
            </a:r>
            <a:r>
              <a:rPr sz="2300" spc="-15" dirty="0">
                <a:solidFill>
                  <a:srgbClr val="00AF50"/>
                </a:solidFill>
                <a:latin typeface="Carlito"/>
                <a:cs typeface="Carlito"/>
              </a:rPr>
              <a:t>many </a:t>
            </a:r>
            <a:r>
              <a:rPr sz="2300" spc="-10" dirty="0">
                <a:solidFill>
                  <a:srgbClr val="00AF50"/>
                </a:solidFill>
                <a:latin typeface="Carlito"/>
                <a:cs typeface="Carlito"/>
              </a:rPr>
              <a:t>programming 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languages.</a:t>
            </a:r>
            <a:endParaRPr sz="23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"/>
              <a:tabLst>
                <a:tab pos="356235" algn="l"/>
              </a:tabLst>
            </a:pPr>
            <a:r>
              <a:rPr sz="2300" dirty="0">
                <a:solidFill>
                  <a:srgbClr val="FF0000"/>
                </a:solidFill>
                <a:latin typeface="Carlito"/>
                <a:cs typeface="Carlito"/>
              </a:rPr>
              <a:t>Query</a:t>
            </a:r>
            <a:r>
              <a:rPr sz="2300" spc="-5" dirty="0">
                <a:solidFill>
                  <a:srgbClr val="FF0000"/>
                </a:solidFill>
                <a:latin typeface="Carlito"/>
                <a:cs typeface="Carlito"/>
              </a:rPr>
              <a:t> Language</a:t>
            </a:r>
            <a:endParaRPr sz="23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It supports SQL (Structured </a:t>
            </a:r>
            <a:r>
              <a:rPr sz="2300" dirty="0">
                <a:solidFill>
                  <a:srgbClr val="00AF50"/>
                </a:solidFill>
                <a:latin typeface="Carlito"/>
                <a:cs typeface="Carlito"/>
              </a:rPr>
              <a:t>Query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Language) </a:t>
            </a:r>
            <a:r>
              <a:rPr sz="2300" spc="-20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handling</a:t>
            </a:r>
            <a:r>
              <a:rPr sz="2300" spc="1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00AF50"/>
                </a:solidFill>
                <a:latin typeface="Carlito"/>
                <a:cs typeface="Carlito"/>
              </a:rPr>
              <a:t>database.</a:t>
            </a:r>
            <a:endParaRPr sz="23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4" name="object 4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94F64685-C5E6-4071-8B92-B5ED1BF0A770}"/>
              </a:ext>
            </a:extLst>
          </p:cNvPr>
          <p:cNvSpPr/>
          <p:nvPr/>
        </p:nvSpPr>
        <p:spPr>
          <a:xfrm>
            <a:off x="5317292" y="763955"/>
            <a:ext cx="3522468" cy="1263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656" y="1676400"/>
            <a:ext cx="7010400" cy="4845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Types </a:t>
            </a:r>
            <a:r>
              <a:rPr sz="28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of SQL</a:t>
            </a:r>
            <a:r>
              <a:rPr sz="2800" u="heavy" spc="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r>
              <a:rPr sz="28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Commands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DDL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(Data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Definition</a:t>
            </a:r>
            <a:r>
              <a:rPr sz="24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Language)</a:t>
            </a:r>
            <a:endParaRPr sz="2400" dirty="0">
              <a:latin typeface="Carlito"/>
              <a:cs typeface="Carlito"/>
            </a:endParaRPr>
          </a:p>
          <a:p>
            <a:pPr marL="285115" marR="514350">
              <a:lnSpc>
                <a:spcPct val="100000"/>
              </a:lnSpc>
            </a:pPr>
            <a:r>
              <a:rPr sz="2400" spc="-114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create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database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structure-commands 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like </a:t>
            </a:r>
            <a:r>
              <a:rPr sz="2400" spc="-40" dirty="0">
                <a:latin typeface="Carlito"/>
                <a:cs typeface="Carlito"/>
              </a:rPr>
              <a:t>CREATE 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spc="-40" dirty="0">
                <a:latin typeface="Carlito"/>
                <a:cs typeface="Carlito"/>
              </a:rPr>
              <a:t>ALTER 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spc="-10" dirty="0">
                <a:latin typeface="Carlito"/>
                <a:cs typeface="Carlito"/>
              </a:rPr>
              <a:t>DROP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etc.</a:t>
            </a:r>
            <a:endParaRPr sz="2400" dirty="0">
              <a:latin typeface="Carlito"/>
              <a:cs typeface="Carlito"/>
            </a:endParaRPr>
          </a:p>
          <a:p>
            <a:pPr marL="285115" marR="875030" indent="-27305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DML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(Data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Manipulation Language)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Record/rows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related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operations.commands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like 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SELECT...., INSERT..., </a:t>
            </a:r>
            <a:r>
              <a:rPr sz="2400" spc="-10" dirty="0">
                <a:latin typeface="Carlito"/>
                <a:cs typeface="Carlito"/>
              </a:rPr>
              <a:t>DELETE..., </a:t>
            </a:r>
            <a:r>
              <a:rPr sz="2400" spc="-30" dirty="0">
                <a:latin typeface="Carlito"/>
                <a:cs typeface="Carlito"/>
              </a:rPr>
              <a:t>UPDATE....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etc.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DCL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(Data Control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Language)</a:t>
            </a:r>
            <a:endParaRPr sz="2400" dirty="0">
              <a:latin typeface="Carlito"/>
              <a:cs typeface="Carlito"/>
            </a:endParaRPr>
          </a:p>
          <a:p>
            <a:pPr marL="285115" marR="508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used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manipulate permissions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or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access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rights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 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tables.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commands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like </a:t>
            </a:r>
            <a:r>
              <a:rPr sz="2400" dirty="0">
                <a:latin typeface="Carlito"/>
                <a:cs typeface="Carlito"/>
              </a:rPr>
              <a:t>GRANT , </a:t>
            </a:r>
            <a:r>
              <a:rPr sz="2400" spc="-10" dirty="0">
                <a:latin typeface="Carlito"/>
                <a:cs typeface="Carlito"/>
              </a:rPr>
              <a:t>REVOKE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etc.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5600" algn="l"/>
              </a:tabLst>
            </a:pPr>
            <a:r>
              <a:rPr lang="en-IN" sz="2400" spc="-15" dirty="0">
                <a:solidFill>
                  <a:srgbClr val="FF0000"/>
                </a:solidFill>
                <a:latin typeface="Carlito"/>
                <a:cs typeface="Carlito"/>
              </a:rPr>
              <a:t>TCL(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Transactional </a:t>
            </a:r>
            <a:r>
              <a:rPr lang="en-IN" sz="2400" spc="-15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400" spc="-15" dirty="0" err="1">
                <a:solidFill>
                  <a:srgbClr val="FF0000"/>
                </a:solidFill>
                <a:latin typeface="Carlito"/>
                <a:cs typeface="Carlito"/>
              </a:rPr>
              <a:t>ontrol</a:t>
            </a:r>
            <a:r>
              <a:rPr sz="24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Language</a:t>
            </a:r>
            <a:r>
              <a:rPr lang="en-IN" sz="2400" spc="-10" dirty="0">
                <a:solidFill>
                  <a:srgbClr val="FF0000"/>
                </a:solidFill>
                <a:latin typeface="Carlito"/>
                <a:cs typeface="Carlito"/>
              </a:rPr>
              <a:t>)</a:t>
            </a:r>
            <a:endParaRPr sz="2400" dirty="0">
              <a:latin typeface="Carlito"/>
              <a:cs typeface="Carlito"/>
            </a:endParaRPr>
          </a:p>
          <a:p>
            <a:pPr marL="285115" marR="82804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Used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 control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transactions.commands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like  </a:t>
            </a:r>
            <a:r>
              <a:rPr sz="2400" spc="-45" dirty="0">
                <a:latin typeface="Carlito"/>
                <a:cs typeface="Carlito"/>
              </a:rPr>
              <a:t>COMMIT, </a:t>
            </a:r>
            <a:r>
              <a:rPr sz="2400" spc="-10" dirty="0">
                <a:latin typeface="Carlito"/>
                <a:cs typeface="Carlito"/>
              </a:rPr>
              <a:t>ROLLBACK, </a:t>
            </a:r>
            <a:r>
              <a:rPr sz="2400" spc="-20" dirty="0">
                <a:latin typeface="Carlito"/>
                <a:cs typeface="Carlito"/>
              </a:rPr>
              <a:t>SAVEPOINT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etc.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740" y="532715"/>
            <a:ext cx="795451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4" name="object 4"/>
          <p:cNvSpPr/>
          <p:nvPr/>
        </p:nvSpPr>
        <p:spPr>
          <a:xfrm>
            <a:off x="7735061" y="1175639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167" y="978347"/>
            <a:ext cx="7386320" cy="11360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735"/>
              </a:spcBef>
            </a:pP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Data </a:t>
            </a:r>
            <a:r>
              <a:rPr sz="2400" b="1" spc="-15" dirty="0">
                <a:solidFill>
                  <a:srgbClr val="FF0000"/>
                </a:solidFill>
                <a:latin typeface="Verdana"/>
                <a:cs typeface="Verdana"/>
              </a:rPr>
              <a:t>type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sz="2400" b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Verdana"/>
                <a:cs typeface="Verdana"/>
              </a:rPr>
              <a:t>MySQL</a:t>
            </a:r>
            <a:endParaRPr sz="2400" dirty="0">
              <a:latin typeface="Verdana"/>
              <a:cs typeface="Verdana"/>
            </a:endParaRPr>
          </a:p>
          <a:p>
            <a:pPr marL="481965" indent="-469900">
              <a:lnSpc>
                <a:spcPct val="100000"/>
              </a:lnSpc>
              <a:spcBef>
                <a:spcPts val="500"/>
              </a:spcBef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900" b="1" spc="-15" dirty="0">
                <a:solidFill>
                  <a:srgbClr val="CC0000"/>
                </a:solidFill>
                <a:latin typeface="Verdana"/>
                <a:cs typeface="Verdana"/>
              </a:rPr>
              <a:t>Numeric </a:t>
            </a:r>
            <a:r>
              <a:rPr sz="1900" b="1" spc="-10" dirty="0">
                <a:solidFill>
                  <a:srgbClr val="CC0000"/>
                </a:solidFill>
                <a:latin typeface="Verdana"/>
                <a:cs typeface="Verdana"/>
              </a:rPr>
              <a:t>Data</a:t>
            </a:r>
            <a:r>
              <a:rPr sz="1900" b="1" spc="2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900" b="1" spc="-15" dirty="0">
                <a:solidFill>
                  <a:srgbClr val="CC0000"/>
                </a:solidFill>
                <a:latin typeface="Verdana"/>
                <a:cs typeface="Verdana"/>
              </a:rPr>
              <a:t>Types:</a:t>
            </a:r>
            <a:endParaRPr sz="1900" dirty="0">
              <a:latin typeface="Verdana"/>
              <a:cs typeface="Verdana"/>
            </a:endParaRPr>
          </a:p>
          <a:p>
            <a:pPr marL="920750" lvl="1" indent="-436245">
              <a:lnSpc>
                <a:spcPct val="100000"/>
              </a:lnSpc>
              <a:spcBef>
                <a:spcPts val="405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1700" b="1" dirty="0">
                <a:solidFill>
                  <a:srgbClr val="00AF50"/>
                </a:solidFill>
                <a:latin typeface="Verdana"/>
                <a:cs typeface="Verdana"/>
              </a:rPr>
              <a:t>INTEGER </a:t>
            </a:r>
            <a:r>
              <a:rPr sz="1700" b="1" spc="-5" dirty="0">
                <a:solidFill>
                  <a:srgbClr val="00AF50"/>
                </a:solidFill>
                <a:latin typeface="Verdana"/>
                <a:cs typeface="Verdana"/>
              </a:rPr>
              <a:t>or </a:t>
            </a:r>
            <a:r>
              <a:rPr sz="1700" b="1" dirty="0">
                <a:solidFill>
                  <a:srgbClr val="00AF50"/>
                </a:solidFill>
                <a:latin typeface="Verdana"/>
                <a:cs typeface="Verdana"/>
              </a:rPr>
              <a:t>INT </a:t>
            </a: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– up to 11 </a:t>
            </a:r>
            <a:r>
              <a:rPr sz="1700" spc="-15" dirty="0">
                <a:solidFill>
                  <a:srgbClr val="00AF50"/>
                </a:solidFill>
                <a:latin typeface="Verdana"/>
                <a:cs typeface="Verdana"/>
              </a:rPr>
              <a:t>digit </a:t>
            </a: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number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without</a:t>
            </a:r>
            <a:r>
              <a:rPr sz="1700" spc="-19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decimal.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911" y="2089061"/>
            <a:ext cx="2005330" cy="6445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48309" indent="-436245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"/>
              <a:tabLst>
                <a:tab pos="448309" algn="l"/>
                <a:tab pos="448945" algn="l"/>
              </a:tabLst>
            </a:pPr>
            <a:r>
              <a:rPr sz="1700" b="1" spc="-5" dirty="0">
                <a:solidFill>
                  <a:srgbClr val="00AF50"/>
                </a:solidFill>
                <a:latin typeface="Verdana"/>
                <a:cs typeface="Verdana"/>
              </a:rPr>
              <a:t>SMALLINT</a:t>
            </a:r>
            <a:endParaRPr sz="1700">
              <a:latin typeface="Verdana"/>
              <a:cs typeface="Verdana"/>
            </a:endParaRPr>
          </a:p>
          <a:p>
            <a:pPr marL="448309" indent="-436245">
              <a:lnSpc>
                <a:spcPct val="100000"/>
              </a:lnSpc>
              <a:spcBef>
                <a:spcPts val="395"/>
              </a:spcBef>
              <a:buClr>
                <a:srgbClr val="CC0000"/>
              </a:buClr>
              <a:buFont typeface="Wingdings"/>
              <a:buChar char=""/>
              <a:tabLst>
                <a:tab pos="448309" algn="l"/>
                <a:tab pos="448945" algn="l"/>
              </a:tabLst>
            </a:pPr>
            <a:r>
              <a:rPr sz="1700" b="1" spc="-5" dirty="0">
                <a:solidFill>
                  <a:srgbClr val="00AF50"/>
                </a:solidFill>
                <a:latin typeface="Verdana"/>
                <a:cs typeface="Verdana"/>
              </a:rPr>
              <a:t>FLOAT</a:t>
            </a:r>
            <a:r>
              <a:rPr sz="1700" b="1" spc="-10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00AF50"/>
                </a:solidFill>
                <a:latin typeface="Verdana"/>
                <a:cs typeface="Verdana"/>
              </a:rPr>
              <a:t>(M,D)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7766" y="2089061"/>
            <a:ext cx="4652645" cy="6445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495"/>
              </a:spcBef>
            </a:pP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– up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to </a:t>
            </a: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5 </a:t>
            </a:r>
            <a:r>
              <a:rPr sz="1700" spc="-15" dirty="0">
                <a:solidFill>
                  <a:srgbClr val="00AF50"/>
                </a:solidFill>
                <a:latin typeface="Verdana"/>
                <a:cs typeface="Verdana"/>
              </a:rPr>
              <a:t>digit </a:t>
            </a: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number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without</a:t>
            </a:r>
            <a:r>
              <a:rPr sz="1700" spc="-9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decimal.</a:t>
            </a:r>
            <a:endParaRPr sz="1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700" b="1" spc="-5" dirty="0">
                <a:solidFill>
                  <a:srgbClr val="00AF50"/>
                </a:solidFill>
                <a:latin typeface="Verdana"/>
                <a:cs typeface="Verdana"/>
              </a:rPr>
              <a:t>or </a:t>
            </a:r>
            <a:r>
              <a:rPr sz="1700" b="1" dirty="0">
                <a:solidFill>
                  <a:srgbClr val="00AF50"/>
                </a:solidFill>
                <a:latin typeface="Verdana"/>
                <a:cs typeface="Verdana"/>
              </a:rPr>
              <a:t>DECIMAL(M,</a:t>
            </a:r>
            <a:r>
              <a:rPr lang="en-IN" sz="1700" b="1" dirty="0">
                <a:solidFill>
                  <a:srgbClr val="00AF50"/>
                </a:solidFill>
                <a:latin typeface="Verdana"/>
                <a:cs typeface="Verdana"/>
              </a:rPr>
              <a:t>D)</a:t>
            </a:r>
            <a:endParaRPr sz="17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3400" y="6203950"/>
            <a:ext cx="8598535" cy="501650"/>
            <a:chOff x="283400" y="5975540"/>
            <a:chExt cx="8598535" cy="501650"/>
          </a:xfrm>
        </p:grpSpPr>
        <p:sp>
          <p:nvSpPr>
            <p:cNvPr id="6" name="object 6"/>
            <p:cNvSpPr/>
            <p:nvPr/>
          </p:nvSpPr>
          <p:spPr>
            <a:xfrm>
              <a:off x="296418" y="5988558"/>
              <a:ext cx="8572500" cy="475615"/>
            </a:xfrm>
            <a:custGeom>
              <a:avLst/>
              <a:gdLst/>
              <a:ahLst/>
              <a:cxnLst/>
              <a:rect l="l" t="t" r="r" b="b"/>
              <a:pathLst>
                <a:path w="8572500" h="475614">
                  <a:moveTo>
                    <a:pt x="8572500" y="0"/>
                  </a:moveTo>
                  <a:lnTo>
                    <a:pt x="0" y="0"/>
                  </a:lnTo>
                  <a:lnTo>
                    <a:pt x="0" y="475487"/>
                  </a:lnTo>
                  <a:lnTo>
                    <a:pt x="8572500" y="475487"/>
                  </a:lnTo>
                  <a:lnTo>
                    <a:pt x="8572500" y="0"/>
                  </a:lnTo>
                  <a:close/>
                </a:path>
              </a:pathLst>
            </a:custGeom>
            <a:solidFill>
              <a:srgbClr val="FF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418" y="5988558"/>
              <a:ext cx="8572500" cy="475615"/>
            </a:xfrm>
            <a:custGeom>
              <a:avLst/>
              <a:gdLst/>
              <a:ahLst/>
              <a:cxnLst/>
              <a:rect l="l" t="t" r="r" b="b"/>
              <a:pathLst>
                <a:path w="8572500" h="475614">
                  <a:moveTo>
                    <a:pt x="0" y="475487"/>
                  </a:moveTo>
                  <a:lnTo>
                    <a:pt x="8572500" y="475487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475487"/>
                  </a:lnTo>
                  <a:close/>
                </a:path>
              </a:pathLst>
            </a:custGeom>
            <a:ln w="25908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75005" y="2759011"/>
            <a:ext cx="7835265" cy="3940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65225">
              <a:lnSpc>
                <a:spcPct val="100000"/>
              </a:lnSpc>
              <a:spcBef>
                <a:spcPts val="105"/>
              </a:spcBef>
              <a:tabLst>
                <a:tab pos="2015489" algn="l"/>
              </a:tabLst>
            </a:pP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Stores	</a:t>
            </a:r>
            <a:r>
              <a:rPr sz="1700" spc="-10" dirty="0">
                <a:solidFill>
                  <a:srgbClr val="00AF50"/>
                </a:solidFill>
                <a:latin typeface="Verdana"/>
                <a:cs typeface="Verdana"/>
              </a:rPr>
              <a:t>Real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numbers </a:t>
            </a: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upto </a:t>
            </a:r>
            <a:r>
              <a:rPr sz="1700" b="1" dirty="0">
                <a:solidFill>
                  <a:srgbClr val="00AF50"/>
                </a:solidFill>
                <a:latin typeface="Verdana"/>
                <a:cs typeface="Verdana"/>
              </a:rPr>
              <a:t>M </a:t>
            </a:r>
            <a:r>
              <a:rPr sz="1700" spc="-15" dirty="0">
                <a:solidFill>
                  <a:srgbClr val="00AF50"/>
                </a:solidFill>
                <a:latin typeface="Verdana"/>
                <a:cs typeface="Verdana"/>
              </a:rPr>
              <a:t>digit </a:t>
            </a: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length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(including </a:t>
            </a: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.)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with</a:t>
            </a:r>
            <a:r>
              <a:rPr sz="1700" spc="-114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00AF50"/>
                </a:solidFill>
                <a:latin typeface="Verdana"/>
                <a:cs typeface="Verdana"/>
              </a:rPr>
              <a:t>D</a:t>
            </a:r>
            <a:endParaRPr sz="1700" dirty="0">
              <a:latin typeface="Verdana"/>
              <a:cs typeface="Verdana"/>
            </a:endParaRPr>
          </a:p>
          <a:p>
            <a:pPr marL="1147445">
              <a:lnSpc>
                <a:spcPct val="100000"/>
              </a:lnSpc>
            </a:pP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decimal</a:t>
            </a:r>
            <a:r>
              <a:rPr sz="1700" spc="-9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places.</a:t>
            </a:r>
            <a:endParaRPr sz="1700" dirty="0">
              <a:latin typeface="Verdana"/>
              <a:cs typeface="Verdana"/>
            </a:endParaRPr>
          </a:p>
          <a:p>
            <a:pPr marL="1165225">
              <a:lnSpc>
                <a:spcPct val="100000"/>
              </a:lnSpc>
              <a:spcBef>
                <a:spcPts val="395"/>
              </a:spcBef>
            </a:pP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e.g. Float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(10,2) </a:t>
            </a: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can store</a:t>
            </a:r>
            <a:r>
              <a:rPr sz="1700" spc="-16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00AF50"/>
                </a:solidFill>
                <a:latin typeface="Verdana"/>
                <a:cs typeface="Verdana"/>
              </a:rPr>
              <a:t>1234567.89</a:t>
            </a:r>
            <a:endParaRPr sz="1700" dirty="0">
              <a:latin typeface="Verdana"/>
              <a:cs typeface="Verdana"/>
            </a:endParaRPr>
          </a:p>
          <a:p>
            <a:pPr marL="708025" indent="-469900">
              <a:lnSpc>
                <a:spcPct val="100000"/>
              </a:lnSpc>
              <a:spcBef>
                <a:spcPts val="495"/>
              </a:spcBef>
              <a:buFont typeface="Wingdings"/>
              <a:buChar char=""/>
              <a:tabLst>
                <a:tab pos="708025" algn="l"/>
                <a:tab pos="708660" algn="l"/>
              </a:tabLst>
            </a:pPr>
            <a:r>
              <a:rPr sz="1900" b="1" spc="-10" dirty="0">
                <a:solidFill>
                  <a:srgbClr val="CC0000"/>
                </a:solidFill>
                <a:latin typeface="Verdana"/>
                <a:cs typeface="Verdana"/>
              </a:rPr>
              <a:t>Date </a:t>
            </a:r>
            <a:r>
              <a:rPr sz="1900" b="1" spc="-5" dirty="0">
                <a:solidFill>
                  <a:srgbClr val="CC0000"/>
                </a:solidFill>
                <a:latin typeface="Verdana"/>
                <a:cs typeface="Verdana"/>
              </a:rPr>
              <a:t>&amp; Time </a:t>
            </a:r>
            <a:r>
              <a:rPr sz="1900" b="1" spc="-10" dirty="0">
                <a:solidFill>
                  <a:srgbClr val="CC0000"/>
                </a:solidFill>
                <a:latin typeface="Verdana"/>
                <a:cs typeface="Verdana"/>
              </a:rPr>
              <a:t>Data</a:t>
            </a:r>
            <a:r>
              <a:rPr sz="1900" b="1" spc="-4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900" b="1" spc="-15" dirty="0">
                <a:solidFill>
                  <a:srgbClr val="CC0000"/>
                </a:solidFill>
                <a:latin typeface="Verdana"/>
                <a:cs typeface="Verdana"/>
              </a:rPr>
              <a:t>Types:</a:t>
            </a:r>
            <a:endParaRPr sz="1900" dirty="0">
              <a:latin typeface="Verdana"/>
              <a:cs typeface="Verdana"/>
            </a:endParaRPr>
          </a:p>
          <a:p>
            <a:pPr marL="1147445" lvl="1" indent="-436880">
              <a:lnSpc>
                <a:spcPct val="100000"/>
              </a:lnSpc>
              <a:spcBef>
                <a:spcPts val="405"/>
              </a:spcBef>
              <a:buClr>
                <a:srgbClr val="CC0000"/>
              </a:buClr>
              <a:buFont typeface="Wingdings"/>
              <a:buChar char=""/>
              <a:tabLst>
                <a:tab pos="1146810" algn="l"/>
                <a:tab pos="1148080" algn="l"/>
                <a:tab pos="1936750" algn="l"/>
              </a:tabLst>
            </a:pPr>
            <a:r>
              <a:rPr sz="1700" b="1" spc="-5" dirty="0">
                <a:solidFill>
                  <a:srgbClr val="00AF50"/>
                </a:solidFill>
                <a:latin typeface="Verdana"/>
                <a:cs typeface="Verdana"/>
              </a:rPr>
              <a:t>DATE	</a:t>
            </a: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- Stores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date </a:t>
            </a:r>
            <a:r>
              <a:rPr sz="1700" spc="-10" dirty="0">
                <a:solidFill>
                  <a:srgbClr val="00AF50"/>
                </a:solidFill>
                <a:latin typeface="Verdana"/>
                <a:cs typeface="Verdana"/>
              </a:rPr>
              <a:t>in </a:t>
            </a:r>
            <a:r>
              <a:rPr sz="1700" spc="-15" dirty="0">
                <a:solidFill>
                  <a:srgbClr val="00AF50"/>
                </a:solidFill>
                <a:latin typeface="Verdana"/>
                <a:cs typeface="Verdana"/>
              </a:rPr>
              <a:t>YYYY-MM-DD</a:t>
            </a:r>
            <a:r>
              <a:rPr sz="1700" spc="-4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format.</a:t>
            </a:r>
            <a:endParaRPr sz="1700" dirty="0">
              <a:latin typeface="Verdana"/>
              <a:cs typeface="Verdana"/>
            </a:endParaRPr>
          </a:p>
          <a:p>
            <a:pPr marL="1147445" lvl="1" indent="-436880">
              <a:lnSpc>
                <a:spcPct val="100000"/>
              </a:lnSpc>
              <a:spcBef>
                <a:spcPts val="395"/>
              </a:spcBef>
              <a:buClr>
                <a:srgbClr val="CC0000"/>
              </a:buClr>
              <a:buFont typeface="Wingdings"/>
              <a:buChar char=""/>
              <a:tabLst>
                <a:tab pos="1146810" algn="l"/>
                <a:tab pos="1148080" algn="l"/>
                <a:tab pos="1915160" algn="l"/>
              </a:tabLst>
            </a:pPr>
            <a:r>
              <a:rPr sz="1700" b="1" dirty="0">
                <a:solidFill>
                  <a:srgbClr val="00AF50"/>
                </a:solidFill>
                <a:latin typeface="Verdana"/>
                <a:cs typeface="Verdana"/>
              </a:rPr>
              <a:t>TIME	</a:t>
            </a: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- Stores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time </a:t>
            </a:r>
            <a:r>
              <a:rPr sz="1700" spc="-10" dirty="0">
                <a:solidFill>
                  <a:srgbClr val="00AF50"/>
                </a:solidFill>
                <a:latin typeface="Verdana"/>
                <a:cs typeface="Verdana"/>
              </a:rPr>
              <a:t>in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HH:MM:SS</a:t>
            </a:r>
            <a:r>
              <a:rPr sz="1700" spc="-12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format.</a:t>
            </a:r>
            <a:endParaRPr sz="1700" dirty="0">
              <a:latin typeface="Verdana"/>
              <a:cs typeface="Verdana"/>
            </a:endParaRPr>
          </a:p>
          <a:p>
            <a:pPr marL="708025" indent="-469900">
              <a:lnSpc>
                <a:spcPct val="100000"/>
              </a:lnSpc>
              <a:spcBef>
                <a:spcPts val="509"/>
              </a:spcBef>
              <a:buFont typeface="Wingdings"/>
              <a:buChar char=""/>
              <a:tabLst>
                <a:tab pos="708025" algn="l"/>
                <a:tab pos="708660" algn="l"/>
              </a:tabLst>
            </a:pPr>
            <a:r>
              <a:rPr sz="1900" b="1" spc="-15" dirty="0">
                <a:solidFill>
                  <a:srgbClr val="CC0000"/>
                </a:solidFill>
                <a:latin typeface="Verdana"/>
                <a:cs typeface="Verdana"/>
              </a:rPr>
              <a:t>String or Text </a:t>
            </a:r>
            <a:r>
              <a:rPr sz="1900" b="1" spc="-5" dirty="0">
                <a:solidFill>
                  <a:srgbClr val="CC0000"/>
                </a:solidFill>
                <a:latin typeface="Verdana"/>
                <a:cs typeface="Verdana"/>
              </a:rPr>
              <a:t>Data</a:t>
            </a:r>
            <a:r>
              <a:rPr sz="1900" b="1" spc="5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900" b="1" spc="-15" dirty="0">
                <a:solidFill>
                  <a:srgbClr val="CC0000"/>
                </a:solidFill>
                <a:latin typeface="Verdana"/>
                <a:cs typeface="Verdana"/>
              </a:rPr>
              <a:t>Type:</a:t>
            </a:r>
            <a:endParaRPr sz="1900" dirty="0">
              <a:latin typeface="Verdana"/>
              <a:cs typeface="Verdana"/>
            </a:endParaRPr>
          </a:p>
          <a:p>
            <a:pPr marL="1147445" lvl="1" indent="-436880">
              <a:lnSpc>
                <a:spcPct val="100000"/>
              </a:lnSpc>
              <a:spcBef>
                <a:spcPts val="395"/>
              </a:spcBef>
              <a:buClr>
                <a:srgbClr val="CC0000"/>
              </a:buClr>
              <a:buFont typeface="Wingdings"/>
              <a:buChar char=""/>
              <a:tabLst>
                <a:tab pos="1146810" algn="l"/>
                <a:tab pos="1148080" algn="l"/>
              </a:tabLst>
            </a:pPr>
            <a:r>
              <a:rPr sz="1700" b="1" spc="-5" dirty="0">
                <a:solidFill>
                  <a:srgbClr val="00AF50"/>
                </a:solidFill>
                <a:latin typeface="Verdana"/>
                <a:cs typeface="Verdana"/>
              </a:rPr>
              <a:t>CHAR(Size)</a:t>
            </a:r>
            <a:endParaRPr sz="1700" dirty="0">
              <a:latin typeface="Verdana"/>
              <a:cs typeface="Verdana"/>
            </a:endParaRPr>
          </a:p>
          <a:p>
            <a:pPr marL="1147445">
              <a:lnSpc>
                <a:spcPct val="100000"/>
              </a:lnSpc>
              <a:spcBef>
                <a:spcPts val="405"/>
              </a:spcBef>
            </a:pP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A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fixed </a:t>
            </a: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length string up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to 255 characters. (default </a:t>
            </a:r>
            <a:r>
              <a:rPr sz="1700" spc="-10" dirty="0">
                <a:solidFill>
                  <a:srgbClr val="00AF50"/>
                </a:solidFill>
                <a:latin typeface="Verdana"/>
                <a:cs typeface="Verdana"/>
              </a:rPr>
              <a:t>is</a:t>
            </a:r>
            <a:r>
              <a:rPr sz="1700" spc="-19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1)</a:t>
            </a:r>
            <a:endParaRPr sz="1700" dirty="0">
              <a:latin typeface="Verdana"/>
              <a:cs typeface="Verdana"/>
            </a:endParaRPr>
          </a:p>
          <a:p>
            <a:pPr marL="1147445" lvl="1" indent="-43688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Wingdings"/>
              <a:buChar char=""/>
              <a:tabLst>
                <a:tab pos="1146810" algn="l"/>
                <a:tab pos="1148080" algn="l"/>
              </a:tabLst>
            </a:pPr>
            <a:r>
              <a:rPr sz="1700" b="1" spc="-10" dirty="0">
                <a:solidFill>
                  <a:srgbClr val="00AF50"/>
                </a:solidFill>
                <a:latin typeface="Verdana"/>
                <a:cs typeface="Verdana"/>
              </a:rPr>
              <a:t>VARCHAR(Size)</a:t>
            </a:r>
            <a:endParaRPr sz="1700" dirty="0">
              <a:latin typeface="Verdana"/>
              <a:cs typeface="Verdana"/>
            </a:endParaRPr>
          </a:p>
          <a:p>
            <a:pPr marL="1147445">
              <a:lnSpc>
                <a:spcPct val="100000"/>
              </a:lnSpc>
              <a:spcBef>
                <a:spcPts val="395"/>
              </a:spcBef>
            </a:pP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A </a:t>
            </a:r>
            <a:r>
              <a:rPr sz="1700" spc="-10" dirty="0">
                <a:solidFill>
                  <a:srgbClr val="00AF50"/>
                </a:solidFill>
                <a:latin typeface="Verdana"/>
                <a:cs typeface="Verdana"/>
              </a:rPr>
              <a:t>variable </a:t>
            </a: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length string up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to 255</a:t>
            </a:r>
            <a:r>
              <a:rPr sz="1700" spc="-15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characters.</a:t>
            </a:r>
            <a:endParaRPr sz="1700" dirty="0">
              <a:latin typeface="Verdana"/>
              <a:cs typeface="Verdana"/>
            </a:endParaRPr>
          </a:p>
          <a:p>
            <a:pPr marL="12700" marR="20955">
              <a:lnSpc>
                <a:spcPct val="100000"/>
              </a:lnSpc>
              <a:spcBef>
                <a:spcPts val="745"/>
              </a:spcBef>
            </a:pPr>
            <a:r>
              <a:rPr sz="1400" b="1" dirty="0">
                <a:solidFill>
                  <a:srgbClr val="5D0000"/>
                </a:solidFill>
                <a:latin typeface="Verdana"/>
                <a:cs typeface="Verdana"/>
              </a:rPr>
              <a:t>Char</a:t>
            </a:r>
            <a:r>
              <a:rPr sz="1400" dirty="0">
                <a:latin typeface="Verdana"/>
                <a:cs typeface="Verdana"/>
              </a:rPr>
              <a:t>, </a:t>
            </a:r>
            <a:r>
              <a:rPr sz="1400" b="1" spc="-5" dirty="0">
                <a:solidFill>
                  <a:srgbClr val="5D0000"/>
                </a:solidFill>
                <a:latin typeface="Verdana"/>
                <a:cs typeface="Verdana"/>
              </a:rPr>
              <a:t>Varchar</a:t>
            </a:r>
            <a:r>
              <a:rPr sz="1400" spc="-5" dirty="0">
                <a:latin typeface="Verdana"/>
                <a:cs typeface="Verdana"/>
              </a:rPr>
              <a:t>, </a:t>
            </a:r>
            <a:r>
              <a:rPr sz="1400" b="1" spc="5" dirty="0">
                <a:solidFill>
                  <a:srgbClr val="5D0000"/>
                </a:solidFill>
                <a:latin typeface="Verdana"/>
                <a:cs typeface="Verdana"/>
              </a:rPr>
              <a:t>Date </a:t>
            </a:r>
            <a:r>
              <a:rPr sz="1400" dirty="0">
                <a:latin typeface="Verdana"/>
                <a:cs typeface="Verdana"/>
              </a:rPr>
              <a:t>and </a:t>
            </a:r>
            <a:r>
              <a:rPr sz="1400" b="1" dirty="0">
                <a:solidFill>
                  <a:srgbClr val="5D0000"/>
                </a:solidFill>
                <a:latin typeface="Verdana"/>
                <a:cs typeface="Verdana"/>
              </a:rPr>
              <a:t>Time </a:t>
            </a:r>
            <a:r>
              <a:rPr sz="1400" spc="-5" dirty="0">
                <a:latin typeface="Verdana"/>
                <a:cs typeface="Verdana"/>
              </a:rPr>
              <a:t>values </a:t>
            </a:r>
            <a:r>
              <a:rPr sz="1400" dirty="0">
                <a:latin typeface="Verdana"/>
                <a:cs typeface="Verdana"/>
              </a:rPr>
              <a:t>should </a:t>
            </a:r>
            <a:r>
              <a:rPr sz="1400" spc="-5" dirty="0">
                <a:latin typeface="Verdana"/>
                <a:cs typeface="Verdana"/>
              </a:rPr>
              <a:t>be </a:t>
            </a:r>
            <a:r>
              <a:rPr sz="1400" dirty="0">
                <a:latin typeface="Verdana"/>
                <a:cs typeface="Verdana"/>
              </a:rPr>
              <a:t>enclosed with single </a:t>
            </a:r>
            <a:r>
              <a:rPr sz="1400" spc="-5" dirty="0">
                <a:latin typeface="Verdana"/>
                <a:cs typeface="Verdana"/>
              </a:rPr>
              <a:t>(‘ ‘) </a:t>
            </a:r>
            <a:r>
              <a:rPr sz="1400" dirty="0">
                <a:latin typeface="Verdana"/>
                <a:cs typeface="Verdana"/>
              </a:rPr>
              <a:t>or double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(  “”) </a:t>
            </a:r>
            <a:r>
              <a:rPr sz="1400" spc="-5" dirty="0">
                <a:latin typeface="Verdana"/>
                <a:cs typeface="Verdana"/>
              </a:rPr>
              <a:t>quotes </a:t>
            </a:r>
            <a:r>
              <a:rPr sz="1400" spc="5" dirty="0">
                <a:latin typeface="Verdana"/>
                <a:cs typeface="Verdana"/>
              </a:rPr>
              <a:t>in</a:t>
            </a:r>
            <a:r>
              <a:rPr sz="1400" spc="-3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MySQL. </a:t>
            </a:r>
            <a:r>
              <a:rPr sz="1400" spc="-5" dirty="0">
                <a:latin typeface="Verdana"/>
                <a:cs typeface="Verdana"/>
              </a:rPr>
              <a:t>varchar </a:t>
            </a:r>
            <a:r>
              <a:rPr sz="1400" dirty="0">
                <a:latin typeface="Verdana"/>
                <a:cs typeface="Verdana"/>
              </a:rPr>
              <a:t>is used in MySQL and </a:t>
            </a:r>
            <a:r>
              <a:rPr sz="1400" spc="-5" dirty="0">
                <a:latin typeface="Verdana"/>
                <a:cs typeface="Verdana"/>
              </a:rPr>
              <a:t>varchar2 </a:t>
            </a:r>
            <a:r>
              <a:rPr sz="1400" dirty="0">
                <a:latin typeface="Verdana"/>
                <a:cs typeface="Verdana"/>
              </a:rPr>
              <a:t>is used in </a:t>
            </a:r>
            <a:r>
              <a:rPr sz="1400" spc="-5" dirty="0">
                <a:latin typeface="Verdana"/>
                <a:cs typeface="Verdana"/>
              </a:rPr>
              <a:t>Oracle.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4740" y="281191"/>
            <a:ext cx="795451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10" name="object 10"/>
          <p:cNvSpPr/>
          <p:nvPr/>
        </p:nvSpPr>
        <p:spPr>
          <a:xfrm>
            <a:off x="7735061" y="92411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447" y="1405890"/>
            <a:ext cx="9005570" cy="515846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749800" algn="ctr">
              <a:lnSpc>
                <a:spcPct val="100400"/>
              </a:lnSpc>
              <a:spcBef>
                <a:spcPts val="85"/>
              </a:spcBef>
            </a:pPr>
            <a:r>
              <a:rPr sz="24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Database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Commands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in </a:t>
            </a:r>
            <a:r>
              <a:rPr sz="2400" u="heavy" dirty="0" err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MySql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endParaRPr lang="en-IN" sz="2400" u="heavy" dirty="0">
              <a:solidFill>
                <a:srgbClr val="C00000"/>
              </a:solidFill>
              <a:uFill>
                <a:solidFill>
                  <a:srgbClr val="C00000"/>
                </a:solidFill>
              </a:uFill>
              <a:latin typeface="Carlito"/>
              <a:cs typeface="Carlito"/>
            </a:endParaRPr>
          </a:p>
          <a:p>
            <a:pPr marL="12700" marR="4749800">
              <a:lnSpc>
                <a:spcPct val="100400"/>
              </a:lnSpc>
              <a:spcBef>
                <a:spcPts val="85"/>
              </a:spcBef>
            </a:pPr>
            <a:endParaRPr lang="en-IN" sz="2200" spc="-15" dirty="0">
              <a:solidFill>
                <a:srgbClr val="00AF50"/>
              </a:solidFill>
              <a:latin typeface="Carlito"/>
              <a:cs typeface="Carlito"/>
            </a:endParaRPr>
          </a:p>
          <a:p>
            <a:pPr marL="12700" marR="4749800">
              <a:lnSpc>
                <a:spcPct val="100400"/>
              </a:lnSpc>
              <a:spcBef>
                <a:spcPts val="85"/>
              </a:spcBef>
            </a:pP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Getting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listings </a:t>
            </a:r>
            <a:r>
              <a:rPr sz="2200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available</a:t>
            </a:r>
            <a:r>
              <a:rPr lang="en-IN" sz="2200" spc="-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databases  </a:t>
            </a:r>
            <a:endParaRPr lang="en-IN" sz="2200" spc="-15" dirty="0">
              <a:solidFill>
                <a:srgbClr val="00AF50"/>
              </a:solidFill>
              <a:latin typeface="Carlito"/>
              <a:cs typeface="Carlito"/>
            </a:endParaRPr>
          </a:p>
          <a:p>
            <a:pPr marL="12700" marR="4749800">
              <a:lnSpc>
                <a:spcPct val="100400"/>
              </a:lnSpc>
              <a:spcBef>
                <a:spcPts val="85"/>
              </a:spcBef>
            </a:pPr>
            <a:r>
              <a:rPr lang="en-IN" sz="2200" spc="-15" dirty="0">
                <a:latin typeface="Carlito"/>
                <a:cs typeface="Carlito"/>
              </a:rPr>
              <a:t>MySQL</a:t>
            </a:r>
            <a:r>
              <a:rPr sz="2200" spc="-15" dirty="0">
                <a:latin typeface="Carlito"/>
                <a:cs typeface="Carlito"/>
              </a:rPr>
              <a:t>&gt;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SHOW</a:t>
            </a:r>
            <a:r>
              <a:rPr sz="2200" spc="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FF0000"/>
                </a:solidFill>
                <a:latin typeface="Carlito"/>
                <a:cs typeface="Carlito"/>
              </a:rPr>
              <a:t>DATABASES;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Creating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</a:t>
            </a:r>
            <a:r>
              <a:rPr sz="22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database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IN" sz="2200" spc="-15" dirty="0">
                <a:latin typeface="Carlito"/>
                <a:cs typeface="Carlito"/>
              </a:rPr>
              <a:t>MySQL</a:t>
            </a:r>
            <a:r>
              <a:rPr sz="2200" spc="-15" dirty="0">
                <a:latin typeface="Carlito"/>
                <a:cs typeface="Carlito"/>
              </a:rPr>
              <a:t>&gt; </a:t>
            </a:r>
            <a:r>
              <a:rPr sz="2200" spc="-40" dirty="0">
                <a:solidFill>
                  <a:srgbClr val="FF0000"/>
                </a:solidFill>
                <a:latin typeface="Carlito"/>
                <a:cs typeface="Carlito"/>
              </a:rPr>
              <a:t>CREATE </a:t>
            </a:r>
            <a:r>
              <a:rPr lang="en-IN" sz="2200" spc="-10" dirty="0">
                <a:solidFill>
                  <a:srgbClr val="FF0000"/>
                </a:solidFill>
                <a:latin typeface="Carlito"/>
                <a:cs typeface="Carlito"/>
              </a:rPr>
              <a:t>DATABASE</a:t>
            </a:r>
            <a:r>
              <a:rPr sz="2200" spc="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myschool;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Deleting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database </a:t>
            </a:r>
            <a:endParaRPr lang="en-IN" sz="2200" spc="-10" dirty="0">
              <a:solidFill>
                <a:srgbClr val="00AF5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IN" sz="2200" spc="-15" dirty="0">
                <a:latin typeface="Carlito"/>
                <a:cs typeface="Carlito"/>
              </a:rPr>
              <a:t>MySQL</a:t>
            </a:r>
            <a:r>
              <a:rPr sz="2200" spc="-15" dirty="0">
                <a:latin typeface="Carlito"/>
                <a:cs typeface="Carlito"/>
              </a:rPr>
              <a:t>&gt;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DROP </a:t>
            </a:r>
            <a:r>
              <a:rPr lang="en-IN" sz="2200" spc="-10" dirty="0">
                <a:solidFill>
                  <a:srgbClr val="FF0000"/>
                </a:solidFill>
                <a:latin typeface="Carlito"/>
                <a:cs typeface="Carlito"/>
              </a:rPr>
              <a:t>DATABASE</a:t>
            </a:r>
            <a:r>
              <a:rPr sz="2200" spc="8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&lt;databasename&gt;;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remove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endParaRPr lang="en-IN" sz="2200" spc="-10" dirty="0">
              <a:solidFill>
                <a:srgbClr val="00AF5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2200" spc="-15" dirty="0">
                <a:latin typeface="Carlito"/>
                <a:cs typeface="Carlito"/>
              </a:rPr>
              <a:t>MySQL</a:t>
            </a:r>
            <a:r>
              <a:rPr sz="2200" spc="-15" dirty="0">
                <a:latin typeface="Carlito"/>
                <a:cs typeface="Carlito"/>
              </a:rPr>
              <a:t>&gt; </a:t>
            </a:r>
            <a:r>
              <a:rPr lang="en-IN" sz="2200" spc="-15" dirty="0">
                <a:solidFill>
                  <a:srgbClr val="FF0000"/>
                </a:solidFill>
                <a:latin typeface="Carlito"/>
                <a:cs typeface="Carlito"/>
              </a:rPr>
              <a:t>DROP </a:t>
            </a:r>
            <a:r>
              <a:rPr lang="en-IN" sz="2200" spc="-10" dirty="0">
                <a:solidFill>
                  <a:srgbClr val="FF0000"/>
                </a:solidFill>
                <a:latin typeface="Carlito"/>
                <a:cs typeface="Carlito"/>
              </a:rPr>
              <a:t>TABLE</a:t>
            </a:r>
            <a:r>
              <a:rPr lang="en-IN" sz="2200" spc="9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&lt;tablename&gt;;</a:t>
            </a:r>
            <a:endParaRPr sz="2200" dirty="0">
              <a:latin typeface="Carlito"/>
              <a:cs typeface="Carlito"/>
            </a:endParaRPr>
          </a:p>
          <a:p>
            <a:pPr marL="12700" marR="923290">
              <a:lnSpc>
                <a:spcPct val="100000"/>
              </a:lnSpc>
            </a:pP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After database creation </a:t>
            </a:r>
            <a:r>
              <a:rPr sz="2200" spc="-20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open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database using USE command  </a:t>
            </a:r>
            <a:r>
              <a:rPr lang="en-IN" sz="2200" spc="-15" dirty="0">
                <a:latin typeface="Carlito"/>
                <a:cs typeface="Carlito"/>
              </a:rPr>
              <a:t>MySQL</a:t>
            </a:r>
            <a:r>
              <a:rPr sz="2200" spc="-15" dirty="0">
                <a:latin typeface="Carlito"/>
                <a:cs typeface="Carlito"/>
              </a:rPr>
              <a:t>&gt;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USE</a:t>
            </a:r>
            <a:r>
              <a:rPr sz="2200" spc="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myschool;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show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list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tables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opened</a:t>
            </a:r>
            <a:r>
              <a:rPr sz="2200" spc="13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database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IN" sz="2200" spc="-15" dirty="0">
                <a:latin typeface="Carlito"/>
                <a:cs typeface="Carlito"/>
              </a:rPr>
              <a:t>MySQL</a:t>
            </a:r>
            <a:r>
              <a:rPr sz="2200" spc="-15" dirty="0">
                <a:latin typeface="Carlito"/>
                <a:cs typeface="Carlito"/>
              </a:rPr>
              <a:t>&gt;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SHOW</a:t>
            </a:r>
            <a:r>
              <a:rPr sz="2200" spc="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0000"/>
                </a:solidFill>
                <a:latin typeface="Carlito"/>
                <a:cs typeface="Carlito"/>
              </a:rPr>
              <a:t>TABLES;</a:t>
            </a:r>
            <a:endParaRPr sz="22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Creating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in the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database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achieved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with </a:t>
            </a:r>
            <a:r>
              <a:rPr sz="2200" spc="-40" dirty="0">
                <a:solidFill>
                  <a:srgbClr val="00AF50"/>
                </a:solidFill>
                <a:latin typeface="Carlito"/>
                <a:cs typeface="Carlito"/>
              </a:rPr>
              <a:t>CREATE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statement.  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740" y="391110"/>
            <a:ext cx="795451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4" name="object 4"/>
          <p:cNvSpPr/>
          <p:nvPr/>
        </p:nvSpPr>
        <p:spPr>
          <a:xfrm>
            <a:off x="7735061" y="1034034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704" y="1676400"/>
            <a:ext cx="8530590" cy="41190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Database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Commands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in</a:t>
            </a:r>
            <a:r>
              <a:rPr sz="2400" u="heavy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dirty="0" err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MySql</a:t>
            </a:r>
            <a:endParaRPr lang="en-IN" sz="2400" u="heavy" dirty="0">
              <a:solidFill>
                <a:srgbClr val="C00000"/>
              </a:solidFill>
              <a:uFill>
                <a:solidFill>
                  <a:srgbClr val="C0000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u="heavy" dirty="0">
              <a:solidFill>
                <a:srgbClr val="C00000"/>
              </a:solidFill>
              <a:uFill>
                <a:solidFill>
                  <a:srgbClr val="C0000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lang="en-US" sz="2800" spc="-15" dirty="0">
                <a:latin typeface="Carlito"/>
              </a:rPr>
              <a:t>MySQL&gt;</a:t>
            </a:r>
            <a:r>
              <a:rPr lang="en-US" sz="2400" spc="-15" dirty="0">
                <a:latin typeface="Carlito"/>
                <a:cs typeface="Carlito"/>
              </a:rPr>
              <a:t> </a:t>
            </a:r>
            <a:r>
              <a:rPr lang="en-US" sz="2400" spc="-40" dirty="0">
                <a:solidFill>
                  <a:srgbClr val="FF0000"/>
                </a:solidFill>
                <a:latin typeface="Carlito"/>
                <a:cs typeface="Carlito"/>
              </a:rPr>
              <a:t>CREATE </a:t>
            </a:r>
            <a:r>
              <a:rPr lang="en-US" sz="2400" spc="-35" dirty="0">
                <a:solidFill>
                  <a:srgbClr val="FF0000"/>
                </a:solidFill>
                <a:latin typeface="Carlito"/>
                <a:cs typeface="Carlito"/>
              </a:rPr>
              <a:t>TABLE </a:t>
            </a:r>
            <a:r>
              <a:rPr lang="en-US" sz="2400" spc="-10" dirty="0">
                <a:solidFill>
                  <a:srgbClr val="FF0000"/>
                </a:solidFill>
                <a:latin typeface="Carlito"/>
                <a:cs typeface="Carlito"/>
              </a:rPr>
              <a:t>student </a:t>
            </a:r>
            <a:r>
              <a:rPr lang="en-US" sz="2400" spc="-5" dirty="0">
                <a:solidFill>
                  <a:srgbClr val="FF0000"/>
                </a:solidFill>
                <a:latin typeface="Carlito"/>
                <a:cs typeface="Carlito"/>
              </a:rPr>
              <a:t>(</a:t>
            </a:r>
            <a:r>
              <a:rPr lang="en-US" sz="2400" spc="-5" dirty="0" err="1">
                <a:solidFill>
                  <a:srgbClr val="FF0000"/>
                </a:solidFill>
                <a:latin typeface="Carlito"/>
                <a:cs typeface="Carlito"/>
              </a:rPr>
              <a:t>lastname</a:t>
            </a:r>
            <a:r>
              <a:rPr lang="en-US" sz="24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sz="2400" spc="-10" dirty="0">
                <a:solidFill>
                  <a:srgbClr val="FF0000"/>
                </a:solidFill>
                <a:latin typeface="Carlito"/>
                <a:cs typeface="Carlito"/>
              </a:rPr>
              <a:t>varchar(15),</a:t>
            </a:r>
            <a:r>
              <a:rPr lang="en-US" sz="2400" spc="-10" dirty="0" err="1">
                <a:solidFill>
                  <a:srgbClr val="FF0000"/>
                </a:solidFill>
                <a:latin typeface="Carlito"/>
                <a:cs typeface="Carlito"/>
              </a:rPr>
              <a:t>firstname</a:t>
            </a:r>
            <a:r>
              <a:rPr lang="en-US" sz="2400" spc="-10" dirty="0">
                <a:solidFill>
                  <a:srgbClr val="FF0000"/>
                </a:solidFill>
                <a:latin typeface="Carlito"/>
                <a:cs typeface="Carlito"/>
              </a:rPr>
              <a:t> varchar(15), </a:t>
            </a:r>
            <a:r>
              <a:rPr lang="en-US" sz="2400" spc="-5" dirty="0">
                <a:solidFill>
                  <a:srgbClr val="FF0000"/>
                </a:solidFill>
                <a:latin typeface="Carlito"/>
                <a:cs typeface="Carlito"/>
              </a:rPr>
              <a:t>city  </a:t>
            </a:r>
            <a:r>
              <a:rPr lang="en-US" sz="2400" spc="-10" dirty="0">
                <a:solidFill>
                  <a:srgbClr val="FF0000"/>
                </a:solidFill>
                <a:latin typeface="Carlito"/>
                <a:cs typeface="Carlito"/>
              </a:rPr>
              <a:t>varchar(20), </a:t>
            </a:r>
            <a:r>
              <a:rPr lang="en-US" sz="2400" spc="-5" dirty="0">
                <a:solidFill>
                  <a:srgbClr val="FF0000"/>
                </a:solidFill>
                <a:latin typeface="Carlito"/>
                <a:cs typeface="Carlito"/>
              </a:rPr>
              <a:t>class</a:t>
            </a:r>
            <a:r>
              <a:rPr lang="en-US" sz="24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sz="2400" spc="-10" dirty="0">
                <a:solidFill>
                  <a:srgbClr val="FF0000"/>
                </a:solidFill>
                <a:latin typeface="Carlito"/>
                <a:cs typeface="Carlito"/>
              </a:rPr>
              <a:t>char(2));</a:t>
            </a:r>
            <a:endParaRPr lang="en-US" sz="2400" dirty="0">
              <a:latin typeface="Carlito"/>
              <a:cs typeface="Carlito"/>
            </a:endParaRPr>
          </a:p>
          <a:p>
            <a:pPr marL="12700">
              <a:lnSpc>
                <a:spcPts val="2630"/>
              </a:lnSpc>
              <a:spcBef>
                <a:spcPts val="5"/>
              </a:spcBef>
            </a:pPr>
            <a:r>
              <a:rPr lang="en-US" sz="2400" spc="-10" dirty="0">
                <a:solidFill>
                  <a:srgbClr val="00AF50"/>
                </a:solidFill>
                <a:latin typeface="Carlito"/>
                <a:cs typeface="Carlito"/>
              </a:rPr>
              <a:t>The command DESCRIBE </a:t>
            </a:r>
            <a:r>
              <a:rPr lang="en-US" sz="2400" spc="-5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lang="en-US" sz="2400" spc="-10" dirty="0">
                <a:solidFill>
                  <a:srgbClr val="00AF50"/>
                </a:solidFill>
                <a:latin typeface="Carlito"/>
                <a:cs typeface="Carlito"/>
              </a:rPr>
              <a:t>used </a:t>
            </a:r>
            <a:r>
              <a:rPr lang="en-US" sz="2400" spc="-2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lang="en-US" sz="2400" spc="-10" dirty="0">
                <a:solidFill>
                  <a:srgbClr val="00AF50"/>
                </a:solidFill>
                <a:latin typeface="Carlito"/>
                <a:cs typeface="Carlito"/>
              </a:rPr>
              <a:t>view the structure </a:t>
            </a:r>
            <a:r>
              <a:rPr lang="en-US" sz="2400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lang="en-US" sz="2400" spc="-5" dirty="0">
                <a:solidFill>
                  <a:srgbClr val="00AF50"/>
                </a:solidFill>
                <a:latin typeface="Carlito"/>
                <a:cs typeface="Carlito"/>
              </a:rPr>
              <a:t>a</a:t>
            </a:r>
            <a:r>
              <a:rPr lang="en-US" sz="2400" spc="2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lang="en-US" sz="2400" spc="-10" dirty="0">
                <a:solidFill>
                  <a:srgbClr val="00AF50"/>
                </a:solidFill>
                <a:latin typeface="Carlito"/>
                <a:cs typeface="Carlito"/>
              </a:rPr>
              <a:t>table.</a:t>
            </a:r>
            <a:endParaRPr lang="en-US" sz="2400" dirty="0">
              <a:latin typeface="Carlito"/>
              <a:cs typeface="Carlito"/>
            </a:endParaRPr>
          </a:p>
          <a:p>
            <a:pPr marL="12700">
              <a:lnSpc>
                <a:spcPts val="2870"/>
              </a:lnSpc>
            </a:pPr>
            <a:r>
              <a:rPr lang="en-US" sz="2800" spc="-15" dirty="0">
                <a:latin typeface="Carlito"/>
                <a:cs typeface="Carlito"/>
              </a:rPr>
              <a:t>MySQL&gt; </a:t>
            </a:r>
            <a:r>
              <a:rPr lang="en-US" sz="2400" spc="-10" dirty="0">
                <a:solidFill>
                  <a:srgbClr val="FF0000"/>
                </a:solidFill>
                <a:latin typeface="Carlito"/>
                <a:cs typeface="Carlito"/>
              </a:rPr>
              <a:t>DESCRIBE</a:t>
            </a:r>
            <a:r>
              <a:rPr lang="en-US" sz="2400" spc="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sz="2400" spc="-10" dirty="0">
                <a:solidFill>
                  <a:srgbClr val="FF0000"/>
                </a:solidFill>
                <a:latin typeface="Carlito"/>
                <a:cs typeface="Carlito"/>
              </a:rPr>
              <a:t>student</a:t>
            </a:r>
            <a:r>
              <a:rPr lang="en-US" sz="2800" spc="-10" dirty="0">
                <a:solidFill>
                  <a:srgbClr val="FF0000"/>
                </a:solidFill>
                <a:latin typeface="Carlito"/>
                <a:cs typeface="Carlito"/>
              </a:rPr>
              <a:t>;</a:t>
            </a:r>
            <a:endParaRPr lang="en-US"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14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insert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new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rows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into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an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existing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table use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INSERT</a:t>
            </a:r>
            <a:r>
              <a:rPr sz="2400" spc="5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command: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2385"/>
              </a:lnSpc>
              <a:spcBef>
                <a:spcPts val="25"/>
              </a:spcBef>
            </a:pPr>
            <a:r>
              <a:rPr lang="en-IN" sz="2800" spc="-15" dirty="0">
                <a:latin typeface="Carlito"/>
              </a:rPr>
              <a:t>MySQL&gt;</a:t>
            </a:r>
            <a:r>
              <a:rPr sz="2400" spc="-40" dirty="0">
                <a:solidFill>
                  <a:srgbClr val="FF0000"/>
                </a:solidFill>
                <a:latin typeface="Carlito"/>
              </a:rPr>
              <a:t>INSERT INTO student values(‘dwivedi’,’freya’,’Udaipur’,’4’);</a:t>
            </a:r>
          </a:p>
          <a:p>
            <a:pPr marL="12700" algn="just">
              <a:lnSpc>
                <a:spcPts val="2865"/>
              </a:lnSpc>
            </a:pPr>
            <a:r>
              <a:rPr sz="2400" spc="-45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insert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record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with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specific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column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only</a:t>
            </a:r>
            <a:endParaRPr sz="24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lang="en-IN" sz="2800" spc="-15" dirty="0">
                <a:latin typeface="Carlito"/>
              </a:rPr>
              <a:t>MySQL</a:t>
            </a:r>
            <a:r>
              <a:rPr sz="2800" spc="-15" dirty="0">
                <a:latin typeface="Carlito"/>
              </a:rPr>
              <a:t>&gt;</a:t>
            </a:r>
            <a:r>
              <a:rPr sz="2400" spc="-40" dirty="0">
                <a:solidFill>
                  <a:srgbClr val="FF0000"/>
                </a:solidFill>
                <a:latin typeface="Carlito"/>
              </a:rPr>
              <a:t>INSERT</a:t>
            </a:r>
            <a:r>
              <a:rPr lang="en-IN" sz="2400" spc="-40" dirty="0">
                <a:solidFill>
                  <a:srgbClr val="FF0000"/>
                </a:solidFill>
                <a:latin typeface="Carlito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Carlito"/>
              </a:rPr>
              <a:t>INTO s</a:t>
            </a:r>
            <a:r>
              <a:rPr lang="en-IN" sz="2400" spc="-40" dirty="0">
                <a:solidFill>
                  <a:srgbClr val="FF0000"/>
                </a:solidFill>
                <a:latin typeface="Carlito"/>
              </a:rPr>
              <a:t>t</a:t>
            </a:r>
            <a:r>
              <a:rPr sz="2400" spc="-40" dirty="0" err="1">
                <a:solidFill>
                  <a:srgbClr val="FF0000"/>
                </a:solidFill>
                <a:latin typeface="Carlito"/>
              </a:rPr>
              <a:t>udent</a:t>
            </a:r>
            <a:r>
              <a:rPr sz="2400" spc="-40" dirty="0">
                <a:solidFill>
                  <a:srgbClr val="FF0000"/>
                </a:solidFill>
                <a:latin typeface="Carlito"/>
              </a:rPr>
              <a:t>(lastname,firstname,city) values(‘dwivedi’,’Mohak’,’Udaipur’); 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4" name="object 4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705" y="1609800"/>
            <a:ext cx="8530590" cy="4088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Database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Commands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in</a:t>
            </a:r>
            <a:r>
              <a:rPr sz="2400" u="heavy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dirty="0" err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MySql</a:t>
            </a:r>
            <a:endParaRPr lang="en-IN" sz="2400" u="heavy" dirty="0">
              <a:solidFill>
                <a:srgbClr val="C00000"/>
              </a:solidFill>
              <a:uFill>
                <a:solidFill>
                  <a:srgbClr val="C0000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SELECT Command</a:t>
            </a:r>
          </a:p>
          <a:p>
            <a:pPr marL="12700" marR="5080" algn="just">
              <a:lnSpc>
                <a:spcPct val="100000"/>
              </a:lnSpc>
            </a:pPr>
            <a:r>
              <a:rPr lang="en-US" sz="2400" dirty="0">
                <a:solidFill>
                  <a:srgbClr val="00AF50"/>
                </a:solidFill>
                <a:latin typeface="Carlito"/>
                <a:cs typeface="Carlito"/>
              </a:rPr>
              <a:t>With the </a:t>
            </a:r>
            <a:r>
              <a:rPr lang="en-US" sz="2400" spc="-5" dirty="0">
                <a:solidFill>
                  <a:srgbClr val="00AF50"/>
                </a:solidFill>
                <a:latin typeface="Carlito"/>
                <a:cs typeface="Carlito"/>
              </a:rPr>
              <a:t>SELECT </a:t>
            </a:r>
            <a:r>
              <a:rPr lang="en-US" sz="2400" spc="-10" dirty="0">
                <a:solidFill>
                  <a:srgbClr val="00AF50"/>
                </a:solidFill>
                <a:latin typeface="Carlito"/>
                <a:cs typeface="Carlito"/>
              </a:rPr>
              <a:t>command </a:t>
            </a:r>
            <a:r>
              <a:rPr lang="en-US" sz="2400" spc="-15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lang="en-US" sz="2400" spc="-10" dirty="0">
                <a:solidFill>
                  <a:srgbClr val="00AF50"/>
                </a:solidFill>
                <a:latin typeface="Carlito"/>
                <a:cs typeface="Carlito"/>
              </a:rPr>
              <a:t>can retrieve previously </a:t>
            </a:r>
            <a:r>
              <a:rPr lang="en-US" sz="2400" spc="-5" dirty="0">
                <a:solidFill>
                  <a:srgbClr val="00AF50"/>
                </a:solidFill>
                <a:latin typeface="Carlito"/>
                <a:cs typeface="Carlito"/>
              </a:rPr>
              <a:t>inserted </a:t>
            </a:r>
            <a:r>
              <a:rPr lang="en-US" sz="2400" spc="-20" dirty="0">
                <a:solidFill>
                  <a:srgbClr val="00AF50"/>
                </a:solidFill>
                <a:latin typeface="Carlito"/>
                <a:cs typeface="Carlito"/>
              </a:rPr>
              <a:t>rows:  </a:t>
            </a:r>
            <a:r>
              <a:rPr lang="en-US" sz="2400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A </a:t>
            </a:r>
            <a:r>
              <a:rPr lang="en-US" sz="2400" u="heavy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general </a:t>
            </a:r>
            <a:r>
              <a:rPr lang="en-US" sz="2400" u="heavy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form </a:t>
            </a:r>
            <a:r>
              <a:rPr lang="en-US" sz="2400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of SELECT</a:t>
            </a:r>
            <a:r>
              <a:rPr lang="en-US" sz="2400" u="heavy" spc="-5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 command </a:t>
            </a:r>
            <a:r>
              <a:rPr lang="en-US" sz="2400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is:</a:t>
            </a:r>
            <a:endParaRPr lang="en-US" sz="2400" dirty="0">
              <a:latin typeface="Carlito"/>
              <a:cs typeface="Carlito"/>
            </a:endParaRPr>
          </a:p>
          <a:p>
            <a:pPr marL="12700" marR="2427605">
              <a:lnSpc>
                <a:spcPct val="100000"/>
              </a:lnSpc>
              <a:spcBef>
                <a:spcPts val="5"/>
              </a:spcBef>
              <a:tabLst>
                <a:tab pos="4332605" algn="l"/>
              </a:tabLst>
            </a:pPr>
            <a:r>
              <a:rPr lang="en-US" sz="2400" spc="-5" dirty="0">
                <a:solidFill>
                  <a:srgbClr val="FF0000"/>
                </a:solidFill>
                <a:latin typeface="Carlito"/>
                <a:cs typeface="Carlito"/>
              </a:rPr>
              <a:t>SELECT </a:t>
            </a:r>
            <a:r>
              <a:rPr lang="en-US" sz="2400" spc="-10" dirty="0">
                <a:solidFill>
                  <a:srgbClr val="FF0000"/>
                </a:solidFill>
                <a:latin typeface="Carlito"/>
                <a:cs typeface="Carlito"/>
              </a:rPr>
              <a:t>what </a:t>
            </a:r>
            <a:r>
              <a:rPr lang="en-US" sz="2400" spc="-15" dirty="0">
                <a:solidFill>
                  <a:srgbClr val="FF0000"/>
                </a:solidFill>
                <a:latin typeface="Carlito"/>
                <a:cs typeface="Carlito"/>
              </a:rPr>
              <a:t>to</a:t>
            </a:r>
            <a:r>
              <a:rPr lang="en-US" sz="2400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sz="2400" spc="-5" dirty="0">
                <a:solidFill>
                  <a:srgbClr val="FF0000"/>
                </a:solidFill>
                <a:latin typeface="Carlito"/>
                <a:cs typeface="Carlito"/>
              </a:rPr>
              <a:t>select(field</a:t>
            </a:r>
            <a:r>
              <a:rPr lang="en-US" sz="2400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sz="2400" spc="-5" dirty="0">
                <a:solidFill>
                  <a:srgbClr val="FF0000"/>
                </a:solidFill>
                <a:latin typeface="Carlito"/>
                <a:cs typeface="Carlito"/>
              </a:rPr>
              <a:t>name)	</a:t>
            </a:r>
            <a:r>
              <a:rPr lang="en-US" sz="2400" spc="-10" dirty="0">
                <a:solidFill>
                  <a:srgbClr val="FF0000"/>
                </a:solidFill>
                <a:latin typeface="Carlito"/>
                <a:cs typeface="Carlito"/>
              </a:rPr>
              <a:t>FROM</a:t>
            </a:r>
            <a:r>
              <a:rPr lang="en-US" sz="2400" spc="-1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sz="2400" spc="-5" dirty="0">
                <a:solidFill>
                  <a:srgbClr val="FF0000"/>
                </a:solidFill>
                <a:latin typeface="Carlito"/>
                <a:cs typeface="Carlito"/>
              </a:rPr>
              <a:t>table(s)  </a:t>
            </a:r>
            <a:r>
              <a:rPr lang="en-US" sz="2400" dirty="0">
                <a:solidFill>
                  <a:srgbClr val="FF0000"/>
                </a:solidFill>
                <a:latin typeface="Carlito"/>
                <a:cs typeface="Carlito"/>
              </a:rPr>
              <a:t>WHERE </a:t>
            </a:r>
            <a:r>
              <a:rPr lang="en-US" sz="2400" spc="-10" dirty="0">
                <a:solidFill>
                  <a:srgbClr val="FF0000"/>
                </a:solidFill>
                <a:latin typeface="Carlito"/>
                <a:cs typeface="Carlito"/>
              </a:rPr>
              <a:t>condition that </a:t>
            </a:r>
            <a:r>
              <a:rPr lang="en-US" sz="24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lang="en-US" sz="2400" spc="-15" dirty="0">
                <a:solidFill>
                  <a:srgbClr val="FF0000"/>
                </a:solidFill>
                <a:latin typeface="Carlito"/>
                <a:cs typeface="Carlito"/>
              </a:rPr>
              <a:t>data </a:t>
            </a:r>
            <a:r>
              <a:rPr lang="en-US" sz="2400" spc="-10" dirty="0">
                <a:solidFill>
                  <a:srgbClr val="FF0000"/>
                </a:solidFill>
                <a:latin typeface="Carlito"/>
                <a:cs typeface="Carlito"/>
              </a:rPr>
              <a:t>must</a:t>
            </a:r>
            <a:r>
              <a:rPr lang="en-US" sz="24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sz="2400" spc="-10" dirty="0">
                <a:solidFill>
                  <a:srgbClr val="FF0000"/>
                </a:solidFill>
                <a:latin typeface="Carlito"/>
                <a:cs typeface="Carlito"/>
              </a:rPr>
              <a:t>satisfy;</a:t>
            </a:r>
            <a:endParaRPr lang="en-US"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solidFill>
                  <a:srgbClr val="00AF50"/>
                </a:solidFill>
                <a:latin typeface="Carlito"/>
                <a:cs typeface="Carlito"/>
              </a:rPr>
              <a:t>Comparison </a:t>
            </a:r>
            <a:r>
              <a:rPr lang="en-US" sz="2400" spc="-20" dirty="0">
                <a:solidFill>
                  <a:srgbClr val="00AF50"/>
                </a:solidFill>
                <a:latin typeface="Carlito"/>
                <a:cs typeface="Carlito"/>
              </a:rPr>
              <a:t>operators </a:t>
            </a:r>
            <a:r>
              <a:rPr lang="en-US" sz="2400" spc="-10" dirty="0">
                <a:solidFill>
                  <a:srgbClr val="00AF50"/>
                </a:solidFill>
                <a:latin typeface="Carlito"/>
                <a:cs typeface="Carlito"/>
              </a:rPr>
              <a:t>are: </a:t>
            </a:r>
            <a:r>
              <a:rPr lang="en-US" sz="2400" dirty="0">
                <a:solidFill>
                  <a:srgbClr val="00AF50"/>
                </a:solidFill>
                <a:latin typeface="Carlito"/>
                <a:cs typeface="Carlito"/>
              </a:rPr>
              <a:t>&lt; ; </a:t>
            </a:r>
            <a:r>
              <a:rPr lang="en-US" sz="2400" spc="-5" dirty="0">
                <a:solidFill>
                  <a:srgbClr val="00AF50"/>
                </a:solidFill>
                <a:latin typeface="Carlito"/>
                <a:cs typeface="Carlito"/>
              </a:rPr>
              <a:t>&lt;= </a:t>
            </a:r>
            <a:r>
              <a:rPr lang="en-US" sz="2400" dirty="0">
                <a:solidFill>
                  <a:srgbClr val="00AF50"/>
                </a:solidFill>
                <a:latin typeface="Carlito"/>
                <a:cs typeface="Carlito"/>
              </a:rPr>
              <a:t>; = ; != </a:t>
            </a:r>
            <a:r>
              <a:rPr lang="en-US" sz="2400" spc="-5" dirty="0">
                <a:solidFill>
                  <a:srgbClr val="00AF50"/>
                </a:solidFill>
                <a:latin typeface="Carlito"/>
                <a:cs typeface="Carlito"/>
              </a:rPr>
              <a:t>or &lt;&gt; </a:t>
            </a:r>
            <a:r>
              <a:rPr lang="en-US" sz="2400" dirty="0">
                <a:solidFill>
                  <a:srgbClr val="00AF50"/>
                </a:solidFill>
                <a:latin typeface="Carlito"/>
                <a:cs typeface="Carlito"/>
              </a:rPr>
              <a:t>; </a:t>
            </a:r>
            <a:r>
              <a:rPr lang="en-US" sz="2400" spc="-5" dirty="0">
                <a:solidFill>
                  <a:srgbClr val="00AF50"/>
                </a:solidFill>
                <a:latin typeface="Carlito"/>
                <a:cs typeface="Carlito"/>
              </a:rPr>
              <a:t>&gt;= </a:t>
            </a:r>
            <a:r>
              <a:rPr lang="en-US" sz="2400" dirty="0">
                <a:solidFill>
                  <a:srgbClr val="00AF50"/>
                </a:solidFill>
                <a:latin typeface="Carlito"/>
                <a:cs typeface="Carlito"/>
              </a:rPr>
              <a:t>;</a:t>
            </a:r>
            <a:r>
              <a:rPr lang="en-US" sz="2400" spc="-9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lang="en-US" sz="2400" dirty="0">
                <a:solidFill>
                  <a:srgbClr val="00AF50"/>
                </a:solidFill>
                <a:latin typeface="Carlito"/>
                <a:cs typeface="Carlito"/>
              </a:rPr>
              <a:t>&gt;</a:t>
            </a:r>
            <a:endParaRPr lang="en-US"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10" dirty="0">
                <a:solidFill>
                  <a:srgbClr val="00AF50"/>
                </a:solidFill>
                <a:latin typeface="Carlito"/>
                <a:cs typeface="Carlito"/>
              </a:rPr>
              <a:t>Logical </a:t>
            </a:r>
            <a:r>
              <a:rPr lang="en-US" sz="2400" spc="-20" dirty="0">
                <a:solidFill>
                  <a:srgbClr val="00AF50"/>
                </a:solidFill>
                <a:latin typeface="Carlito"/>
                <a:cs typeface="Carlito"/>
              </a:rPr>
              <a:t>operators </a:t>
            </a:r>
            <a:r>
              <a:rPr lang="en-US" sz="2400" spc="-10" dirty="0">
                <a:solidFill>
                  <a:srgbClr val="00AF50"/>
                </a:solidFill>
                <a:latin typeface="Carlito"/>
                <a:cs typeface="Carlito"/>
              </a:rPr>
              <a:t>are: </a:t>
            </a:r>
            <a:r>
              <a:rPr lang="en-US" sz="2400" dirty="0">
                <a:solidFill>
                  <a:srgbClr val="00AF50"/>
                </a:solidFill>
                <a:latin typeface="Carlito"/>
                <a:cs typeface="Carlito"/>
              </a:rPr>
              <a:t>AND ; </a:t>
            </a:r>
            <a:r>
              <a:rPr lang="en-US" sz="2400" spc="-5" dirty="0">
                <a:solidFill>
                  <a:srgbClr val="00AF50"/>
                </a:solidFill>
                <a:latin typeface="Carlito"/>
                <a:cs typeface="Carlito"/>
              </a:rPr>
              <a:t>OR </a:t>
            </a:r>
            <a:r>
              <a:rPr lang="en-US" sz="2400" dirty="0">
                <a:solidFill>
                  <a:srgbClr val="00AF50"/>
                </a:solidFill>
                <a:latin typeface="Carlito"/>
                <a:cs typeface="Carlito"/>
              </a:rPr>
              <a:t>;</a:t>
            </a:r>
            <a:r>
              <a:rPr lang="en-US" sz="2400" spc="-4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lang="en-US" sz="2400" spc="-25" dirty="0">
                <a:solidFill>
                  <a:srgbClr val="00AF50"/>
                </a:solidFill>
                <a:latin typeface="Carlito"/>
                <a:cs typeface="Carlito"/>
              </a:rPr>
              <a:t>NOT</a:t>
            </a:r>
            <a:endParaRPr lang="en-US" sz="2400" dirty="0">
              <a:latin typeface="Carlito"/>
              <a:cs typeface="Carlito"/>
            </a:endParaRPr>
          </a:p>
          <a:p>
            <a:pPr marL="12700" marR="2381885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2400" spc="-15" dirty="0">
                <a:latin typeface="Carlito"/>
                <a:cs typeface="Carlito"/>
              </a:rPr>
              <a:t>MySQL&gt; </a:t>
            </a:r>
            <a:r>
              <a:rPr lang="en-US" sz="2400" spc="-5" dirty="0">
                <a:solidFill>
                  <a:srgbClr val="FF0000"/>
                </a:solidFill>
                <a:latin typeface="Carlito"/>
                <a:cs typeface="Carlito"/>
              </a:rPr>
              <a:t>SELECT </a:t>
            </a:r>
            <a:r>
              <a:rPr lang="en-US" sz="2400" dirty="0">
                <a:solidFill>
                  <a:srgbClr val="FF0000"/>
                </a:solidFill>
                <a:latin typeface="Carlito"/>
                <a:cs typeface="Carlito"/>
              </a:rPr>
              <a:t>* </a:t>
            </a:r>
            <a:r>
              <a:rPr lang="en-US" sz="2400" spc="-10" dirty="0">
                <a:solidFill>
                  <a:srgbClr val="FF0000"/>
                </a:solidFill>
                <a:latin typeface="Carlito"/>
                <a:cs typeface="Carlito"/>
              </a:rPr>
              <a:t>FROM</a:t>
            </a:r>
            <a:r>
              <a:rPr lang="en-US" sz="24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sz="2400" spc="-10" dirty="0">
                <a:solidFill>
                  <a:srgbClr val="FF0000"/>
                </a:solidFill>
                <a:latin typeface="Carlito"/>
                <a:cs typeface="Carlito"/>
              </a:rPr>
              <a:t>student;</a:t>
            </a:r>
          </a:p>
          <a:p>
            <a:pPr marL="12700" marR="2381885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2400" spc="-10" dirty="0">
                <a:solidFill>
                  <a:srgbClr val="00AF50"/>
                </a:solidFill>
                <a:latin typeface="Carlito"/>
              </a:rPr>
              <a:t>The above command displays all the columns and records of table ‘student’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4" name="object 4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79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1220</Words>
  <Application>Microsoft Office PowerPoint</Application>
  <PresentationFormat>On-screen Show (4:3)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AGaramond</vt:lpstr>
      <vt:lpstr>Arial</vt:lpstr>
      <vt:lpstr>Calibri</vt:lpstr>
      <vt:lpstr>Carlito</vt:lpstr>
      <vt:lpstr>Gothic Uralic</vt:lpstr>
      <vt:lpstr>Verdana</vt:lpstr>
      <vt:lpstr>Wingdings</vt:lpstr>
      <vt:lpstr>Office Theme</vt:lpstr>
      <vt:lpstr>PowerPoint Presentation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User</cp:lastModifiedBy>
  <cp:revision>14</cp:revision>
  <dcterms:created xsi:type="dcterms:W3CDTF">2020-10-20T15:59:36Z</dcterms:created>
  <dcterms:modified xsi:type="dcterms:W3CDTF">2020-12-10T08:42:40Z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2020-10-20T00:00:00Z</vt:filetime>
  </property>
</Properties>
</file>