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5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68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66735" y="564356"/>
            <a:ext cx="7081968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1E88E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Outil de Traitement d'Images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349150" y="1507331"/>
            <a:ext cx="45171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00ACC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Front-end Angular &amp; Back-end FastAPI</a:t>
            </a:r>
            <a:endParaRPr lang="en-US" sz="202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054" y="2464594"/>
            <a:ext cx="809783" cy="8572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764631" y="3436144"/>
            <a:ext cx="73803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DC262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Front-end</a:t>
            </a:r>
            <a:endParaRPr lang="en-US" sz="112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4337" y="2464594"/>
            <a:ext cx="2376581" cy="857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41047" y="3436144"/>
            <a:ext cx="71459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Back-end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2744846" y="4093369"/>
            <a:ext cx="372571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Une application web pour le traitement d'images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2744846" y="4379119"/>
            <a:ext cx="372571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Téléchargement, traitement et récupération d'images</a:t>
            </a:r>
            <a:endParaRPr lang="en-US" sz="112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DD92C-BD65-4D44-B2C9-F32433562211}"/>
              </a:ext>
            </a:extLst>
          </p:cNvPr>
          <p:cNvSpPr/>
          <p:nvPr/>
        </p:nvSpPr>
        <p:spPr>
          <a:xfrm>
            <a:off x="71409" y="4294465"/>
            <a:ext cx="143550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Elbou Sidina</a:t>
            </a:r>
          </a:p>
          <a:p>
            <a:pPr algn="ctr"/>
            <a:r>
              <a:rPr lang="en-US" sz="1400" cap="none" spc="0" dirty="0">
                <a:ln w="0"/>
                <a:solidFill>
                  <a:schemeClr val="tx1"/>
                </a:solidFill>
              </a:rPr>
              <a:t>C20851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A3002-79E6-47CF-8E73-95CF253B8A2E}"/>
              </a:ext>
            </a:extLst>
          </p:cNvPr>
          <p:cNvSpPr/>
          <p:nvPr/>
        </p:nvSpPr>
        <p:spPr>
          <a:xfrm>
            <a:off x="7430948" y="4217521"/>
            <a:ext cx="1435509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</a:rPr>
              <a:t>NLPCV</a:t>
            </a:r>
            <a:endParaRPr lang="en-US" sz="1400" cap="none" spc="0" dirty="0">
              <a:ln w="0"/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435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E88E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du Projet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984" y="885825"/>
            <a:ext cx="4822031" cy="3214688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4443413"/>
            <a:ext cx="2743200" cy="8143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4564856"/>
            <a:ext cx="171450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50081" y="4550569"/>
            <a:ext cx="115095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Communication</a:t>
            </a:r>
            <a:endParaRPr lang="en-US" sz="1125" dirty="0"/>
          </a:p>
        </p:txBody>
      </p:sp>
      <p:sp>
        <p:nvSpPr>
          <p:cNvPr id="8" name="Text 3"/>
          <p:cNvSpPr/>
          <p:nvPr/>
        </p:nvSpPr>
        <p:spPr>
          <a:xfrm>
            <a:off x="392906" y="4807744"/>
            <a:ext cx="2600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Requêtes HTTP entre le front-end et le back-end pour l'échange d'images et de paramètres</a:t>
            </a:r>
            <a:endParaRPr lang="en-US" sz="900" dirty="0"/>
          </a:p>
        </p:txBody>
      </p:sp>
      <p:sp>
        <p:nvSpPr>
          <p:cNvPr id="9" name="Shape 4"/>
          <p:cNvSpPr/>
          <p:nvPr/>
        </p:nvSpPr>
        <p:spPr>
          <a:xfrm>
            <a:off x="3200400" y="4443413"/>
            <a:ext cx="2743200" cy="8143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556" y="4564856"/>
            <a:ext cx="171450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564731" y="4550569"/>
            <a:ext cx="63526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Sécurité</a:t>
            </a:r>
            <a:endParaRPr lang="en-US" sz="1125" dirty="0"/>
          </a:p>
        </p:txBody>
      </p:sp>
      <p:sp>
        <p:nvSpPr>
          <p:cNvPr id="12" name="Text 6"/>
          <p:cNvSpPr/>
          <p:nvPr/>
        </p:nvSpPr>
        <p:spPr>
          <a:xfrm>
            <a:off x="3307556" y="4807744"/>
            <a:ext cx="2600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Validation des données et gestion des erreurs pour assurer la robustesse de l'application</a:t>
            </a:r>
            <a:endParaRPr lang="en-US" sz="900" dirty="0"/>
          </a:p>
        </p:txBody>
      </p:sp>
      <p:sp>
        <p:nvSpPr>
          <p:cNvPr id="13" name="Shape 7"/>
          <p:cNvSpPr/>
          <p:nvPr/>
        </p:nvSpPr>
        <p:spPr>
          <a:xfrm>
            <a:off x="6115050" y="4443413"/>
            <a:ext cx="2743200" cy="8143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2206" y="4564856"/>
            <a:ext cx="150019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457950" y="4550569"/>
            <a:ext cx="79390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Évolutivité</a:t>
            </a:r>
            <a:endParaRPr lang="en-US" sz="1125" dirty="0"/>
          </a:p>
        </p:txBody>
      </p:sp>
      <p:sp>
        <p:nvSpPr>
          <p:cNvPr id="16" name="Text 9"/>
          <p:cNvSpPr/>
          <p:nvPr/>
        </p:nvSpPr>
        <p:spPr>
          <a:xfrm>
            <a:off x="6222206" y="4807744"/>
            <a:ext cx="26003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modulaire permettant d'ajouter facilement de nouveaux traitements d'images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949" y="300038"/>
            <a:ext cx="539855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796680" y="285750"/>
            <a:ext cx="230478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E88E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Front-end Angular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1057275"/>
            <a:ext cx="4171950" cy="1543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1200150"/>
            <a:ext cx="200025" cy="20002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14375" y="1200150"/>
            <a:ext cx="182054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Téléchargement d'Images</a:t>
            </a:r>
            <a:endParaRPr lang="en-US" sz="1125" dirty="0"/>
          </a:p>
        </p:txBody>
      </p:sp>
      <p:sp>
        <p:nvSpPr>
          <p:cNvPr id="8" name="Text 3"/>
          <p:cNvSpPr/>
          <p:nvPr/>
        </p:nvSpPr>
        <p:spPr>
          <a:xfrm>
            <a:off x="428625" y="1485900"/>
            <a:ext cx="39576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Composant permettant aux utilisateurs de sélectionner et d'envoyer des images au serveur.</a:t>
            </a:r>
            <a:endParaRPr lang="en-US" sz="900" dirty="0"/>
          </a:p>
        </p:txBody>
      </p:sp>
      <p:sp>
        <p:nvSpPr>
          <p:cNvPr id="9" name="Shape 4"/>
          <p:cNvSpPr/>
          <p:nvPr/>
        </p:nvSpPr>
        <p:spPr>
          <a:xfrm>
            <a:off x="428625" y="1943100"/>
            <a:ext cx="3886200" cy="5143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0" name="Text 5"/>
          <p:cNvSpPr/>
          <p:nvPr/>
        </p:nvSpPr>
        <p:spPr>
          <a:xfrm>
            <a:off x="535781" y="2050256"/>
            <a:ext cx="374332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&lt;input type="file" (change)="onFileSelected($event)" 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accept="image/*"&gt;</a:t>
            </a:r>
            <a:endParaRPr lang="en-US" sz="788" dirty="0"/>
          </a:p>
        </p:txBody>
      </p:sp>
      <p:sp>
        <p:nvSpPr>
          <p:cNvPr id="11" name="Shape 6"/>
          <p:cNvSpPr/>
          <p:nvPr/>
        </p:nvSpPr>
        <p:spPr>
          <a:xfrm>
            <a:off x="4686300" y="1057275"/>
            <a:ext cx="4171950" cy="1543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200150"/>
            <a:ext cx="200025" cy="20002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114925" y="1200150"/>
            <a:ext cx="183421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Sélection des Traitements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4829175" y="1485900"/>
            <a:ext cx="3957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Interface permettant de choisir et configurer les traitements à appliquer.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829175" y="1771650"/>
            <a:ext cx="3886200" cy="66436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6" name="Text 10"/>
          <p:cNvSpPr/>
          <p:nvPr/>
        </p:nvSpPr>
        <p:spPr>
          <a:xfrm>
            <a:off x="4936331" y="1878806"/>
            <a:ext cx="3743325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&lt;mat-checkbox [(ngModel)]="grayscale"&gt;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Niveaux de gris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&lt;/mat-checkbox&gt;</a:t>
            </a:r>
            <a:endParaRPr lang="en-US" sz="788" dirty="0"/>
          </a:p>
        </p:txBody>
      </p:sp>
      <p:sp>
        <p:nvSpPr>
          <p:cNvPr id="17" name="Shape 11"/>
          <p:cNvSpPr/>
          <p:nvPr/>
        </p:nvSpPr>
        <p:spPr>
          <a:xfrm>
            <a:off x="285750" y="2828925"/>
            <a:ext cx="4171950" cy="152161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2971800"/>
            <a:ext cx="225028" cy="20002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39378" y="2971800"/>
            <a:ext cx="169114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Affichage des Résultats</a:t>
            </a:r>
            <a:endParaRPr lang="en-US" sz="1125" dirty="0"/>
          </a:p>
        </p:txBody>
      </p:sp>
      <p:sp>
        <p:nvSpPr>
          <p:cNvPr id="20" name="Text 13"/>
          <p:cNvSpPr/>
          <p:nvPr/>
        </p:nvSpPr>
        <p:spPr>
          <a:xfrm>
            <a:off x="428625" y="3257550"/>
            <a:ext cx="3957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Visualisation de l'image originale et de l'image traitée côte à côte.</a:t>
            </a:r>
            <a:endParaRPr lang="en-US" sz="900" dirty="0"/>
          </a:p>
        </p:txBody>
      </p:sp>
      <p:sp>
        <p:nvSpPr>
          <p:cNvPr id="21" name="Shape 14"/>
          <p:cNvSpPr/>
          <p:nvPr/>
        </p:nvSpPr>
        <p:spPr>
          <a:xfrm>
            <a:off x="428625" y="3543300"/>
            <a:ext cx="3886200" cy="66436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2" name="Text 15"/>
          <p:cNvSpPr/>
          <p:nvPr/>
        </p:nvSpPr>
        <p:spPr>
          <a:xfrm>
            <a:off x="535781" y="3650456"/>
            <a:ext cx="3743325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 class="image-preview"&gt;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&lt;img [src]="processedImageUrl"&gt;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&lt;/div&gt;</a:t>
            </a:r>
            <a:endParaRPr lang="en-US" sz="788" dirty="0"/>
          </a:p>
        </p:txBody>
      </p:sp>
      <p:sp>
        <p:nvSpPr>
          <p:cNvPr id="23" name="Shape 16"/>
          <p:cNvSpPr/>
          <p:nvPr/>
        </p:nvSpPr>
        <p:spPr>
          <a:xfrm>
            <a:off x="4686300" y="2828925"/>
            <a:ext cx="4171950" cy="152161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971800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2971800"/>
            <a:ext cx="213595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Téléchargement des Résultats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3257550"/>
            <a:ext cx="3957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Bouton permettant de télécharger l'image traitée sur l'appareil de l'utilisateur.</a:t>
            </a:r>
            <a:endParaRPr lang="en-US" sz="900" dirty="0"/>
          </a:p>
        </p:txBody>
      </p:sp>
      <p:sp>
        <p:nvSpPr>
          <p:cNvPr id="27" name="Shape 19"/>
          <p:cNvSpPr/>
          <p:nvPr/>
        </p:nvSpPr>
        <p:spPr>
          <a:xfrm>
            <a:off x="4829175" y="3543300"/>
            <a:ext cx="3886200" cy="66436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8" name="Text 20"/>
          <p:cNvSpPr/>
          <p:nvPr/>
        </p:nvSpPr>
        <p:spPr>
          <a:xfrm>
            <a:off x="4936331" y="3650456"/>
            <a:ext cx="3743325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&lt;a [href]="processedImageUrl" download&gt;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Télécharger l'image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&lt;/a&gt;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6503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059" y="300038"/>
            <a:ext cx="1584378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342312" y="285750"/>
            <a:ext cx="225806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E88E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Back-end FastAPI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1057275"/>
            <a:ext cx="4171950" cy="22717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1200150"/>
            <a:ext cx="150019" cy="20002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64369" y="1200150"/>
            <a:ext cx="158008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Réception des Images</a:t>
            </a:r>
            <a:endParaRPr lang="en-US" sz="1125" dirty="0"/>
          </a:p>
        </p:txBody>
      </p:sp>
      <p:sp>
        <p:nvSpPr>
          <p:cNvPr id="8" name="Text 3"/>
          <p:cNvSpPr/>
          <p:nvPr/>
        </p:nvSpPr>
        <p:spPr>
          <a:xfrm>
            <a:off x="428625" y="1485900"/>
            <a:ext cx="3957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API pour recevoir et valider les images téléchargées depuis le front-end.</a:t>
            </a:r>
            <a:endParaRPr lang="en-US" sz="900" dirty="0"/>
          </a:p>
        </p:txBody>
      </p:sp>
      <p:sp>
        <p:nvSpPr>
          <p:cNvPr id="9" name="Shape 4"/>
          <p:cNvSpPr/>
          <p:nvPr/>
        </p:nvSpPr>
        <p:spPr>
          <a:xfrm>
            <a:off x="428625" y="1771650"/>
            <a:ext cx="3886200" cy="964406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0" name="Text 5"/>
          <p:cNvSpPr/>
          <p:nvPr/>
        </p:nvSpPr>
        <p:spPr>
          <a:xfrm>
            <a:off x="535781" y="1878806"/>
            <a:ext cx="3743325" cy="75009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@app.post("/upload/")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async def upload_image(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file: UploadFile = File(...)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):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return {"filename": file.filename}</a:t>
            </a:r>
            <a:endParaRPr lang="en-US" sz="788" dirty="0"/>
          </a:p>
        </p:txBody>
      </p:sp>
      <p:sp>
        <p:nvSpPr>
          <p:cNvPr id="11" name="Shape 6"/>
          <p:cNvSpPr/>
          <p:nvPr/>
        </p:nvSpPr>
        <p:spPr>
          <a:xfrm>
            <a:off x="4686300" y="1057275"/>
            <a:ext cx="4171950" cy="22717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200150"/>
            <a:ext cx="250031" cy="20002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164931" y="1200150"/>
            <a:ext cx="161194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Traitement des Images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4829175" y="1485900"/>
            <a:ext cx="3957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Fonctions pour appliquer différents traitements aux images.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829175" y="1771650"/>
            <a:ext cx="3886200" cy="1414463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6" name="Text 10"/>
          <p:cNvSpPr/>
          <p:nvPr/>
        </p:nvSpPr>
        <p:spPr>
          <a:xfrm>
            <a:off x="4936331" y="1878806"/>
            <a:ext cx="3743325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 process_image(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image, 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grayscale=False,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resize=None,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morphology=None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):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# Traitement de l'image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return processed_image</a:t>
            </a:r>
            <a:endParaRPr lang="en-US" sz="788" dirty="0"/>
          </a:p>
        </p:txBody>
      </p:sp>
      <p:sp>
        <p:nvSpPr>
          <p:cNvPr id="17" name="Shape 11"/>
          <p:cNvSpPr/>
          <p:nvPr/>
        </p:nvSpPr>
        <p:spPr>
          <a:xfrm>
            <a:off x="285750" y="3557588"/>
            <a:ext cx="4171950" cy="212169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3700463"/>
            <a:ext cx="225028" cy="20002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39378" y="3700463"/>
            <a:ext cx="15005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Retour des Résultats</a:t>
            </a:r>
            <a:endParaRPr lang="en-US" sz="1125" dirty="0"/>
          </a:p>
        </p:txBody>
      </p:sp>
      <p:sp>
        <p:nvSpPr>
          <p:cNvPr id="20" name="Text 13"/>
          <p:cNvSpPr/>
          <p:nvPr/>
        </p:nvSpPr>
        <p:spPr>
          <a:xfrm>
            <a:off x="428625" y="3986213"/>
            <a:ext cx="3957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API pour renvoyer l'image traitée au format approprié.</a:t>
            </a:r>
            <a:endParaRPr lang="en-US" sz="900" dirty="0"/>
          </a:p>
        </p:txBody>
      </p:sp>
      <p:sp>
        <p:nvSpPr>
          <p:cNvPr id="21" name="Shape 14"/>
          <p:cNvSpPr/>
          <p:nvPr/>
        </p:nvSpPr>
        <p:spPr>
          <a:xfrm>
            <a:off x="428625" y="4271963"/>
            <a:ext cx="3886200" cy="1264444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2" name="Text 15"/>
          <p:cNvSpPr/>
          <p:nvPr/>
        </p:nvSpPr>
        <p:spPr>
          <a:xfrm>
            <a:off x="535781" y="4379119"/>
            <a:ext cx="3743325" cy="10501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@app.get("/processed/{image_id}")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async def get_processed_image(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image_id: str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):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return FileResponse(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f"processed/{image_id}.png"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)</a:t>
            </a:r>
            <a:endParaRPr lang="en-US" sz="788" dirty="0"/>
          </a:p>
        </p:txBody>
      </p:sp>
      <p:sp>
        <p:nvSpPr>
          <p:cNvPr id="23" name="Shape 16"/>
          <p:cNvSpPr/>
          <p:nvPr/>
        </p:nvSpPr>
        <p:spPr>
          <a:xfrm>
            <a:off x="4686300" y="3557588"/>
            <a:ext cx="4171950" cy="212169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700463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3700463"/>
            <a:ext cx="151651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Validation et Sécurité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3986213"/>
            <a:ext cx="39576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Validation des entrées et gestion des erreurs pour une application robuste.</a:t>
            </a:r>
            <a:endParaRPr lang="en-US" sz="900" dirty="0"/>
          </a:p>
        </p:txBody>
      </p:sp>
      <p:sp>
        <p:nvSpPr>
          <p:cNvPr id="27" name="Shape 19"/>
          <p:cNvSpPr/>
          <p:nvPr/>
        </p:nvSpPr>
        <p:spPr>
          <a:xfrm>
            <a:off x="4829175" y="4271963"/>
            <a:ext cx="3886200" cy="814388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8" name="Text 20"/>
          <p:cNvSpPr/>
          <p:nvPr/>
        </p:nvSpPr>
        <p:spPr>
          <a:xfrm>
            <a:off x="4936331" y="4379119"/>
            <a:ext cx="37433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 ImageParams(BaseModel):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grayscale: bool = False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resize: Optional[Tuple[int, int]] = None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morphology: Optional[str] = None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364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E88E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Traitements d'Images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2743200" cy="359330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028700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375" y="1028700"/>
            <a:ext cx="115145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Niveaux de Gris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428625" y="1314450"/>
            <a:ext cx="25288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Conversion d'une image couleur en une image en noir et blanc, réduisant chaque pixel à une seule valeur d'intensité.</a:t>
            </a:r>
            <a:endParaRPr lang="en-US" sz="9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1935956"/>
            <a:ext cx="2457450" cy="1285875"/>
          </a:xfrm>
          <a:prstGeom prst="rect">
            <a:avLst/>
          </a:prstGeom>
        </p:spPr>
      </p:pic>
      <p:sp>
        <p:nvSpPr>
          <p:cNvPr id="9" name="Shape 4"/>
          <p:cNvSpPr/>
          <p:nvPr/>
        </p:nvSpPr>
        <p:spPr>
          <a:xfrm>
            <a:off x="428625" y="3293269"/>
            <a:ext cx="2457450" cy="89296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0" name="Text 5"/>
          <p:cNvSpPr/>
          <p:nvPr/>
        </p:nvSpPr>
        <p:spPr>
          <a:xfrm>
            <a:off x="500063" y="3364706"/>
            <a:ext cx="2386013" cy="75009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OpenCV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gray = cv2.cvtColor(img, cv2.COLOR_BGR2GRAY)</a:t>
            </a:r>
            <a:endParaRPr lang="en-US" sz="788" dirty="0"/>
          </a:p>
          <a:p>
            <a:pPr marL="0" indent="0">
              <a:buNone/>
            </a:pP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Scikit-image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gray = rgb2gray(img)</a:t>
            </a:r>
            <a:endParaRPr lang="en-US" sz="788" dirty="0"/>
          </a:p>
        </p:txBody>
      </p:sp>
      <p:sp>
        <p:nvSpPr>
          <p:cNvPr id="11" name="Shape 6"/>
          <p:cNvSpPr/>
          <p:nvPr/>
        </p:nvSpPr>
        <p:spPr>
          <a:xfrm>
            <a:off x="3200400" y="885825"/>
            <a:ext cx="2743200" cy="359330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3275" y="1028700"/>
            <a:ext cx="175022" cy="20002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604022" y="1028700"/>
            <a:ext cx="147660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Redimensionnement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3343275" y="1314450"/>
            <a:ext cx="25288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Modification de la taille de l'image tout en préservant ou non ses proportions selon les besoins.</a:t>
            </a:r>
            <a:endParaRPr lang="en-US" sz="9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3275" y="1935956"/>
            <a:ext cx="2457450" cy="1285875"/>
          </a:xfrm>
          <a:prstGeom prst="rect">
            <a:avLst/>
          </a:prstGeom>
        </p:spPr>
      </p:pic>
      <p:sp>
        <p:nvSpPr>
          <p:cNvPr id="16" name="Shape 9"/>
          <p:cNvSpPr/>
          <p:nvPr/>
        </p:nvSpPr>
        <p:spPr>
          <a:xfrm>
            <a:off x="3343275" y="3293269"/>
            <a:ext cx="2457450" cy="89296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7" name="Text 10"/>
          <p:cNvSpPr/>
          <p:nvPr/>
        </p:nvSpPr>
        <p:spPr>
          <a:xfrm>
            <a:off x="3414713" y="3364706"/>
            <a:ext cx="2386013" cy="75009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OpenCV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resized = cv2.resize(img, (width, height))</a:t>
            </a:r>
            <a:endParaRPr lang="en-US" sz="788" dirty="0"/>
          </a:p>
          <a:p>
            <a:pPr marL="0" indent="0">
              <a:buNone/>
            </a:pP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Scikit-image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resized = resize(img, (height, width))</a:t>
            </a:r>
            <a:endParaRPr lang="en-US" sz="788" dirty="0"/>
          </a:p>
        </p:txBody>
      </p:sp>
      <p:sp>
        <p:nvSpPr>
          <p:cNvPr id="18" name="Shape 11"/>
          <p:cNvSpPr/>
          <p:nvPr/>
        </p:nvSpPr>
        <p:spPr>
          <a:xfrm>
            <a:off x="6115050" y="885825"/>
            <a:ext cx="2743200" cy="359330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7925" y="1028700"/>
            <a:ext cx="200025" cy="200025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543675" y="1028700"/>
            <a:ext cx="19764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Opérations Morphologiques</a:t>
            </a:r>
            <a:endParaRPr lang="en-US" sz="1125" dirty="0"/>
          </a:p>
        </p:txBody>
      </p:sp>
      <p:sp>
        <p:nvSpPr>
          <p:cNvPr id="21" name="Text 13"/>
          <p:cNvSpPr/>
          <p:nvPr/>
        </p:nvSpPr>
        <p:spPr>
          <a:xfrm>
            <a:off x="6257925" y="1314450"/>
            <a:ext cx="25288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Transformations basées sur la forme des objets dans l'image, comme l'érosion, la dilatation, l'ouverture et la fermeture.</a:t>
            </a:r>
            <a:endParaRPr lang="en-US" sz="90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25" y="1935956"/>
            <a:ext cx="2457450" cy="1285875"/>
          </a:xfrm>
          <a:prstGeom prst="rect">
            <a:avLst/>
          </a:prstGeom>
        </p:spPr>
      </p:pic>
      <p:sp>
        <p:nvSpPr>
          <p:cNvPr id="23" name="Shape 14"/>
          <p:cNvSpPr/>
          <p:nvPr/>
        </p:nvSpPr>
        <p:spPr>
          <a:xfrm>
            <a:off x="6257925" y="3293269"/>
            <a:ext cx="2457450" cy="1042988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4" name="Text 15"/>
          <p:cNvSpPr/>
          <p:nvPr/>
        </p:nvSpPr>
        <p:spPr>
          <a:xfrm>
            <a:off x="6329363" y="3364706"/>
            <a:ext cx="2386013" cy="9001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OpenCV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kernel = np.ones((5,5), np.uint8)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dilated = cv2.dilate(img, kernel)</a:t>
            </a:r>
            <a:endParaRPr lang="en-US" sz="788" dirty="0"/>
          </a:p>
          <a:p>
            <a:pPr marL="0" indent="0">
              <a:buNone/>
            </a:pP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Scikit-image</a:t>
            </a:r>
            <a:endParaRPr lang="en-US" sz="788" dirty="0"/>
          </a:p>
          <a:p>
            <a:pPr marL="0" indent="0">
              <a:buNone/>
            </a:pPr>
            <a:r>
              <a:rPr lang="en-US" sz="788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dilated = dilation(img, square(5))</a:t>
            </a:r>
            <a:endParaRPr lang="en-US" sz="788" dirty="0"/>
          </a:p>
        </p:txBody>
      </p:sp>
      <p:sp>
        <p:nvSpPr>
          <p:cNvPr id="25" name="Shape 16"/>
          <p:cNvSpPr/>
          <p:nvPr/>
        </p:nvSpPr>
        <p:spPr>
          <a:xfrm>
            <a:off x="285750" y="4707731"/>
            <a:ext cx="8572500" cy="9429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6" name="Text 17"/>
          <p:cNvSpPr/>
          <p:nvPr/>
        </p:nvSpPr>
        <p:spPr>
          <a:xfrm>
            <a:off x="400050" y="4822031"/>
            <a:ext cx="8415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Avantages du Traitement d'Images</a:t>
            </a:r>
            <a:endParaRPr lang="en-US" sz="1013" dirty="0"/>
          </a:p>
        </p:txBody>
      </p:sp>
      <p:pic>
        <p:nvPicPr>
          <p:cNvPr id="27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50" y="5107781"/>
            <a:ext cx="114300" cy="114300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571500" y="5079206"/>
            <a:ext cx="176785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Amélioration de la qualité visuelle</a:t>
            </a:r>
            <a:endParaRPr lang="en-US" sz="900" dirty="0"/>
          </a:p>
        </p:txBody>
      </p:sp>
      <p:pic>
        <p:nvPicPr>
          <p:cNvPr id="29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150" y="5107781"/>
            <a:ext cx="114300" cy="114300"/>
          </a:xfrm>
          <a:prstGeom prst="rect">
            <a:avLst/>
          </a:prstGeom>
        </p:spPr>
      </p:pic>
      <p:sp>
        <p:nvSpPr>
          <p:cNvPr id="30" name="Text 19"/>
          <p:cNvSpPr/>
          <p:nvPr/>
        </p:nvSpPr>
        <p:spPr>
          <a:xfrm>
            <a:off x="4800600" y="5079206"/>
            <a:ext cx="19166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Extraction d'informations pertinentes</a:t>
            </a:r>
            <a:endParaRPr lang="en-US" sz="900" dirty="0"/>
          </a:p>
        </p:txBody>
      </p:sp>
      <p:pic>
        <p:nvPicPr>
          <p:cNvPr id="3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0050" y="5393531"/>
            <a:ext cx="114300" cy="114300"/>
          </a:xfrm>
          <a:prstGeom prst="rect">
            <a:avLst/>
          </a:prstGeom>
        </p:spPr>
      </p:pic>
      <p:sp>
        <p:nvSpPr>
          <p:cNvPr id="32" name="Text 20"/>
          <p:cNvSpPr/>
          <p:nvPr/>
        </p:nvSpPr>
        <p:spPr>
          <a:xfrm>
            <a:off x="571500" y="5364956"/>
            <a:ext cx="174240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Réduction de la taille des fichiers</a:t>
            </a:r>
            <a:endParaRPr lang="en-US" sz="900" dirty="0"/>
          </a:p>
        </p:txBody>
      </p:sp>
      <p:pic>
        <p:nvPicPr>
          <p:cNvPr id="33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150" y="5393531"/>
            <a:ext cx="114300" cy="114300"/>
          </a:xfrm>
          <a:prstGeom prst="rect">
            <a:avLst/>
          </a:prstGeom>
        </p:spPr>
      </p:pic>
      <p:sp>
        <p:nvSpPr>
          <p:cNvPr id="34" name="Text 21"/>
          <p:cNvSpPr/>
          <p:nvPr/>
        </p:nvSpPr>
        <p:spPr>
          <a:xfrm>
            <a:off x="4800600" y="5364956"/>
            <a:ext cx="20502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Préparation pour l'analyse automatisée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0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E88E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OpenCV vs Scikit-image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1950" cy="19716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21" y="1028700"/>
            <a:ext cx="463981" cy="5715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89910" y="1714500"/>
            <a:ext cx="63506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OpenCV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656220" y="1971675"/>
            <a:ext cx="350244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Bibliothèque de vision par ordinateur optimisée pour la performance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428625" y="2228850"/>
            <a:ext cx="6439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Performance</a:t>
            </a:r>
            <a:endParaRPr lang="en-US" sz="788" dirty="0"/>
          </a:p>
        </p:txBody>
      </p:sp>
      <p:sp>
        <p:nvSpPr>
          <p:cNvPr id="9" name="Shape 5"/>
          <p:cNvSpPr/>
          <p:nvPr/>
        </p:nvSpPr>
        <p:spPr>
          <a:xfrm>
            <a:off x="3779044" y="22574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10" name="Shape 6"/>
          <p:cNvSpPr/>
          <p:nvPr/>
        </p:nvSpPr>
        <p:spPr>
          <a:xfrm>
            <a:off x="3886200" y="22574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11" name="Shape 7"/>
          <p:cNvSpPr/>
          <p:nvPr/>
        </p:nvSpPr>
        <p:spPr>
          <a:xfrm>
            <a:off x="3993356" y="22574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12" name="Shape 8"/>
          <p:cNvSpPr/>
          <p:nvPr/>
        </p:nvSpPr>
        <p:spPr>
          <a:xfrm>
            <a:off x="4100513" y="22574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13" name="Shape 9"/>
          <p:cNvSpPr/>
          <p:nvPr/>
        </p:nvSpPr>
        <p:spPr>
          <a:xfrm>
            <a:off x="4207669" y="22574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14" name="Text 10"/>
          <p:cNvSpPr/>
          <p:nvPr/>
        </p:nvSpPr>
        <p:spPr>
          <a:xfrm>
            <a:off x="428625" y="2400300"/>
            <a:ext cx="9076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Facilité d'utilisation</a:t>
            </a:r>
            <a:endParaRPr lang="en-US" sz="788" dirty="0"/>
          </a:p>
        </p:txBody>
      </p:sp>
      <p:sp>
        <p:nvSpPr>
          <p:cNvPr id="15" name="Shape 11"/>
          <p:cNvSpPr/>
          <p:nvPr/>
        </p:nvSpPr>
        <p:spPr>
          <a:xfrm>
            <a:off x="3779044" y="242887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16" name="Shape 12"/>
          <p:cNvSpPr/>
          <p:nvPr/>
        </p:nvSpPr>
        <p:spPr>
          <a:xfrm>
            <a:off x="3886200" y="242887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17" name="Shape 13"/>
          <p:cNvSpPr/>
          <p:nvPr/>
        </p:nvSpPr>
        <p:spPr>
          <a:xfrm>
            <a:off x="3993356" y="242887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18" name="Shape 14"/>
          <p:cNvSpPr/>
          <p:nvPr/>
        </p:nvSpPr>
        <p:spPr>
          <a:xfrm>
            <a:off x="4100513" y="2428875"/>
            <a:ext cx="85725" cy="85725"/>
          </a:xfrm>
          <a:prstGeom prst="ellipse">
            <a:avLst/>
          </a:prstGeom>
          <a:solidFill>
            <a:srgbClr val="E2E8F0"/>
          </a:solidFill>
          <a:ln/>
        </p:spPr>
      </p:sp>
      <p:sp>
        <p:nvSpPr>
          <p:cNvPr id="19" name="Shape 15"/>
          <p:cNvSpPr/>
          <p:nvPr/>
        </p:nvSpPr>
        <p:spPr>
          <a:xfrm>
            <a:off x="4207669" y="2428875"/>
            <a:ext cx="85725" cy="85725"/>
          </a:xfrm>
          <a:prstGeom prst="ellipse">
            <a:avLst/>
          </a:prstGeom>
          <a:solidFill>
            <a:srgbClr val="E2E8F0"/>
          </a:solidFill>
          <a:ln/>
        </p:spPr>
      </p:sp>
      <p:sp>
        <p:nvSpPr>
          <p:cNvPr id="20" name="Text 16"/>
          <p:cNvSpPr/>
          <p:nvPr/>
        </p:nvSpPr>
        <p:spPr>
          <a:xfrm>
            <a:off x="428625" y="2571750"/>
            <a:ext cx="88323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Intégration Python</a:t>
            </a:r>
            <a:endParaRPr lang="en-US" sz="788" dirty="0"/>
          </a:p>
        </p:txBody>
      </p:sp>
      <p:sp>
        <p:nvSpPr>
          <p:cNvPr id="21" name="Shape 17"/>
          <p:cNvSpPr/>
          <p:nvPr/>
        </p:nvSpPr>
        <p:spPr>
          <a:xfrm>
            <a:off x="3779044" y="26003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22" name="Shape 18"/>
          <p:cNvSpPr/>
          <p:nvPr/>
        </p:nvSpPr>
        <p:spPr>
          <a:xfrm>
            <a:off x="3886200" y="26003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23" name="Shape 19"/>
          <p:cNvSpPr/>
          <p:nvPr/>
        </p:nvSpPr>
        <p:spPr>
          <a:xfrm>
            <a:off x="3993356" y="26003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24" name="Shape 20"/>
          <p:cNvSpPr/>
          <p:nvPr/>
        </p:nvSpPr>
        <p:spPr>
          <a:xfrm>
            <a:off x="4100513" y="2600325"/>
            <a:ext cx="85725" cy="85725"/>
          </a:xfrm>
          <a:prstGeom prst="ellipse">
            <a:avLst/>
          </a:prstGeom>
          <a:solidFill>
            <a:srgbClr val="E2E8F0"/>
          </a:solidFill>
          <a:ln/>
        </p:spPr>
      </p:sp>
      <p:sp>
        <p:nvSpPr>
          <p:cNvPr id="25" name="Shape 21"/>
          <p:cNvSpPr/>
          <p:nvPr/>
        </p:nvSpPr>
        <p:spPr>
          <a:xfrm>
            <a:off x="4207669" y="2600325"/>
            <a:ext cx="85725" cy="85725"/>
          </a:xfrm>
          <a:prstGeom prst="ellipse">
            <a:avLst/>
          </a:prstGeom>
          <a:solidFill>
            <a:srgbClr val="E2E8F0"/>
          </a:solidFill>
          <a:ln/>
        </p:spPr>
      </p:sp>
      <p:sp>
        <p:nvSpPr>
          <p:cNvPr id="26" name="Shape 22"/>
          <p:cNvSpPr/>
          <p:nvPr/>
        </p:nvSpPr>
        <p:spPr>
          <a:xfrm>
            <a:off x="4686300" y="885825"/>
            <a:ext cx="4171950" cy="19716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25" y="1028700"/>
            <a:ext cx="571500" cy="571500"/>
          </a:xfrm>
          <a:prstGeom prst="rect">
            <a:avLst/>
          </a:prstGeom>
        </p:spPr>
      </p:pic>
      <p:sp>
        <p:nvSpPr>
          <p:cNvPr id="28" name="Text 23"/>
          <p:cNvSpPr/>
          <p:nvPr/>
        </p:nvSpPr>
        <p:spPr>
          <a:xfrm>
            <a:off x="6351408" y="1714500"/>
            <a:ext cx="9131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Scikit-image</a:t>
            </a:r>
            <a:endParaRPr lang="en-US" sz="1125" dirty="0"/>
          </a:p>
        </p:txBody>
      </p:sp>
      <p:sp>
        <p:nvSpPr>
          <p:cNvPr id="29" name="Text 24"/>
          <p:cNvSpPr/>
          <p:nvPr/>
        </p:nvSpPr>
        <p:spPr>
          <a:xfrm>
            <a:off x="5230118" y="1971675"/>
            <a:ext cx="31557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Bibliothèque Python pour le traitement d'images scientifiques</a:t>
            </a:r>
            <a:endParaRPr lang="en-US" sz="900" dirty="0"/>
          </a:p>
        </p:txBody>
      </p:sp>
      <p:sp>
        <p:nvSpPr>
          <p:cNvPr id="30" name="Text 25"/>
          <p:cNvSpPr/>
          <p:nvPr/>
        </p:nvSpPr>
        <p:spPr>
          <a:xfrm>
            <a:off x="4829175" y="2228850"/>
            <a:ext cx="6439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Performance</a:t>
            </a:r>
            <a:endParaRPr lang="en-US" sz="788" dirty="0"/>
          </a:p>
        </p:txBody>
      </p:sp>
      <p:sp>
        <p:nvSpPr>
          <p:cNvPr id="31" name="Shape 26"/>
          <p:cNvSpPr/>
          <p:nvPr/>
        </p:nvSpPr>
        <p:spPr>
          <a:xfrm>
            <a:off x="8179594" y="22574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32" name="Shape 27"/>
          <p:cNvSpPr/>
          <p:nvPr/>
        </p:nvSpPr>
        <p:spPr>
          <a:xfrm>
            <a:off x="8286750" y="22574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33" name="Shape 28"/>
          <p:cNvSpPr/>
          <p:nvPr/>
        </p:nvSpPr>
        <p:spPr>
          <a:xfrm>
            <a:off x="8393906" y="22574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34" name="Shape 29"/>
          <p:cNvSpPr/>
          <p:nvPr/>
        </p:nvSpPr>
        <p:spPr>
          <a:xfrm>
            <a:off x="8501063" y="2257425"/>
            <a:ext cx="85725" cy="85725"/>
          </a:xfrm>
          <a:prstGeom prst="ellipse">
            <a:avLst/>
          </a:prstGeom>
          <a:solidFill>
            <a:srgbClr val="E2E8F0"/>
          </a:solidFill>
          <a:ln/>
        </p:spPr>
      </p:sp>
      <p:sp>
        <p:nvSpPr>
          <p:cNvPr id="35" name="Shape 30"/>
          <p:cNvSpPr/>
          <p:nvPr/>
        </p:nvSpPr>
        <p:spPr>
          <a:xfrm>
            <a:off x="8608219" y="2257425"/>
            <a:ext cx="85725" cy="85725"/>
          </a:xfrm>
          <a:prstGeom prst="ellipse">
            <a:avLst/>
          </a:prstGeom>
          <a:solidFill>
            <a:srgbClr val="E2E8F0"/>
          </a:solidFill>
          <a:ln/>
        </p:spPr>
      </p:sp>
      <p:sp>
        <p:nvSpPr>
          <p:cNvPr id="36" name="Text 31"/>
          <p:cNvSpPr/>
          <p:nvPr/>
        </p:nvSpPr>
        <p:spPr>
          <a:xfrm>
            <a:off x="4829175" y="2400300"/>
            <a:ext cx="9076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Facilité d'utilisation</a:t>
            </a:r>
            <a:endParaRPr lang="en-US" sz="788" dirty="0"/>
          </a:p>
        </p:txBody>
      </p:sp>
      <p:sp>
        <p:nvSpPr>
          <p:cNvPr id="37" name="Shape 32"/>
          <p:cNvSpPr/>
          <p:nvPr/>
        </p:nvSpPr>
        <p:spPr>
          <a:xfrm>
            <a:off x="8179594" y="242887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38" name="Shape 33"/>
          <p:cNvSpPr/>
          <p:nvPr/>
        </p:nvSpPr>
        <p:spPr>
          <a:xfrm>
            <a:off x="8286750" y="242887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39" name="Shape 34"/>
          <p:cNvSpPr/>
          <p:nvPr/>
        </p:nvSpPr>
        <p:spPr>
          <a:xfrm>
            <a:off x="8393906" y="242887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40" name="Shape 35"/>
          <p:cNvSpPr/>
          <p:nvPr/>
        </p:nvSpPr>
        <p:spPr>
          <a:xfrm>
            <a:off x="8501063" y="242887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41" name="Shape 36"/>
          <p:cNvSpPr/>
          <p:nvPr/>
        </p:nvSpPr>
        <p:spPr>
          <a:xfrm>
            <a:off x="8608219" y="242887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42" name="Text 37"/>
          <p:cNvSpPr/>
          <p:nvPr/>
        </p:nvSpPr>
        <p:spPr>
          <a:xfrm>
            <a:off x="4829175" y="2571750"/>
            <a:ext cx="88323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Intégration Python</a:t>
            </a:r>
            <a:endParaRPr lang="en-US" sz="788" dirty="0"/>
          </a:p>
        </p:txBody>
      </p:sp>
      <p:sp>
        <p:nvSpPr>
          <p:cNvPr id="43" name="Shape 38"/>
          <p:cNvSpPr/>
          <p:nvPr/>
        </p:nvSpPr>
        <p:spPr>
          <a:xfrm>
            <a:off x="8179594" y="26003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44" name="Shape 39"/>
          <p:cNvSpPr/>
          <p:nvPr/>
        </p:nvSpPr>
        <p:spPr>
          <a:xfrm>
            <a:off x="8286750" y="26003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45" name="Shape 40"/>
          <p:cNvSpPr/>
          <p:nvPr/>
        </p:nvSpPr>
        <p:spPr>
          <a:xfrm>
            <a:off x="8393906" y="26003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46" name="Shape 41"/>
          <p:cNvSpPr/>
          <p:nvPr/>
        </p:nvSpPr>
        <p:spPr>
          <a:xfrm>
            <a:off x="8501063" y="26003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47" name="Shape 42"/>
          <p:cNvSpPr/>
          <p:nvPr/>
        </p:nvSpPr>
        <p:spPr>
          <a:xfrm>
            <a:off x="8608219" y="2600325"/>
            <a:ext cx="85725" cy="85725"/>
          </a:xfrm>
          <a:prstGeom prst="ellipse">
            <a:avLst/>
          </a:prstGeom>
          <a:solidFill>
            <a:srgbClr val="26A69A"/>
          </a:solidFill>
          <a:ln/>
        </p:spPr>
      </p:sp>
      <p:sp>
        <p:nvSpPr>
          <p:cNvPr id="48" name="Shape 43"/>
          <p:cNvSpPr/>
          <p:nvPr/>
        </p:nvSpPr>
        <p:spPr>
          <a:xfrm>
            <a:off x="285750" y="3028950"/>
            <a:ext cx="1268044" cy="342900"/>
          </a:xfrm>
          <a:prstGeom prst="rect">
            <a:avLst/>
          </a:prstGeom>
          <a:solidFill>
            <a:srgbClr val="00ACC1"/>
          </a:solidFill>
          <a:ln/>
        </p:spPr>
      </p:sp>
      <p:sp>
        <p:nvSpPr>
          <p:cNvPr id="49" name="Text 44"/>
          <p:cNvSpPr/>
          <p:nvPr/>
        </p:nvSpPr>
        <p:spPr>
          <a:xfrm>
            <a:off x="285750" y="3028950"/>
            <a:ext cx="1339481" cy="342900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Critère</a:t>
            </a:r>
            <a:endParaRPr lang="en-US" sz="900" dirty="0"/>
          </a:p>
        </p:txBody>
      </p:sp>
      <p:sp>
        <p:nvSpPr>
          <p:cNvPr id="50" name="Shape 45"/>
          <p:cNvSpPr/>
          <p:nvPr/>
        </p:nvSpPr>
        <p:spPr>
          <a:xfrm>
            <a:off x="1553794" y="3028950"/>
            <a:ext cx="3329071" cy="342900"/>
          </a:xfrm>
          <a:prstGeom prst="rect">
            <a:avLst/>
          </a:prstGeom>
          <a:solidFill>
            <a:srgbClr val="00ACC1"/>
          </a:solidFill>
          <a:ln/>
        </p:spPr>
      </p:sp>
      <p:sp>
        <p:nvSpPr>
          <p:cNvPr id="51" name="Text 46"/>
          <p:cNvSpPr/>
          <p:nvPr/>
        </p:nvSpPr>
        <p:spPr>
          <a:xfrm>
            <a:off x="1553794" y="3028950"/>
            <a:ext cx="3400509" cy="342900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OpenCV</a:t>
            </a:r>
            <a:endParaRPr lang="en-US" sz="900" dirty="0"/>
          </a:p>
        </p:txBody>
      </p:sp>
      <p:sp>
        <p:nvSpPr>
          <p:cNvPr id="52" name="Shape 47"/>
          <p:cNvSpPr/>
          <p:nvPr/>
        </p:nvSpPr>
        <p:spPr>
          <a:xfrm>
            <a:off x="4882865" y="3028950"/>
            <a:ext cx="3975385" cy="342900"/>
          </a:xfrm>
          <a:prstGeom prst="rect">
            <a:avLst/>
          </a:prstGeom>
          <a:solidFill>
            <a:srgbClr val="00ACC1"/>
          </a:solidFill>
          <a:ln/>
        </p:spPr>
      </p:sp>
      <p:sp>
        <p:nvSpPr>
          <p:cNvPr id="53" name="Text 48"/>
          <p:cNvSpPr/>
          <p:nvPr/>
        </p:nvSpPr>
        <p:spPr>
          <a:xfrm>
            <a:off x="4882865" y="3028950"/>
            <a:ext cx="4046823" cy="342900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Scikit-image</a:t>
            </a:r>
            <a:endParaRPr lang="en-US" sz="900" dirty="0"/>
          </a:p>
        </p:txBody>
      </p:sp>
      <p:sp>
        <p:nvSpPr>
          <p:cNvPr id="54" name="Text 49"/>
          <p:cNvSpPr/>
          <p:nvPr/>
        </p:nvSpPr>
        <p:spPr>
          <a:xfrm>
            <a:off x="285750" y="3371850"/>
            <a:ext cx="1339481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Langage principal</a:t>
            </a:r>
            <a:endParaRPr lang="en-US" sz="900" dirty="0"/>
          </a:p>
        </p:txBody>
      </p:sp>
      <p:sp>
        <p:nvSpPr>
          <p:cNvPr id="55" name="Text 50"/>
          <p:cNvSpPr/>
          <p:nvPr/>
        </p:nvSpPr>
        <p:spPr>
          <a:xfrm>
            <a:off x="1553794" y="3371850"/>
            <a:ext cx="3400509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C/C++ avec wrappers Python</a:t>
            </a:r>
            <a:endParaRPr lang="en-US" sz="900" dirty="0"/>
          </a:p>
        </p:txBody>
      </p:sp>
      <p:sp>
        <p:nvSpPr>
          <p:cNvPr id="56" name="Text 51"/>
          <p:cNvSpPr/>
          <p:nvPr/>
        </p:nvSpPr>
        <p:spPr>
          <a:xfrm>
            <a:off x="4882865" y="3371850"/>
            <a:ext cx="4046823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Python pur</a:t>
            </a:r>
            <a:endParaRPr lang="en-US" sz="900" dirty="0"/>
          </a:p>
        </p:txBody>
      </p:sp>
      <p:sp>
        <p:nvSpPr>
          <p:cNvPr id="57" name="Shape 52"/>
          <p:cNvSpPr/>
          <p:nvPr/>
        </p:nvSpPr>
        <p:spPr>
          <a:xfrm>
            <a:off x="285750" y="3693319"/>
            <a:ext cx="8572500" cy="321469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58" name="Text 53"/>
          <p:cNvSpPr/>
          <p:nvPr/>
        </p:nvSpPr>
        <p:spPr>
          <a:xfrm>
            <a:off x="285750" y="3693319"/>
            <a:ext cx="1339481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Fonctionnalités</a:t>
            </a:r>
            <a:endParaRPr lang="en-US" sz="900" dirty="0"/>
          </a:p>
        </p:txBody>
      </p:sp>
      <p:sp>
        <p:nvSpPr>
          <p:cNvPr id="59" name="Text 54"/>
          <p:cNvSpPr/>
          <p:nvPr/>
        </p:nvSpPr>
        <p:spPr>
          <a:xfrm>
            <a:off x="1553794" y="3693319"/>
            <a:ext cx="3400509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Très nombreuses (2500+ algorithmes)</a:t>
            </a:r>
            <a:endParaRPr lang="en-US" sz="900" dirty="0"/>
          </a:p>
        </p:txBody>
      </p:sp>
      <p:sp>
        <p:nvSpPr>
          <p:cNvPr id="60" name="Text 55"/>
          <p:cNvSpPr/>
          <p:nvPr/>
        </p:nvSpPr>
        <p:spPr>
          <a:xfrm>
            <a:off x="4882865" y="3693319"/>
            <a:ext cx="4046823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Moins nombreuses mais bien implémentées</a:t>
            </a:r>
            <a:endParaRPr lang="en-US" sz="900" dirty="0"/>
          </a:p>
        </p:txBody>
      </p:sp>
      <p:sp>
        <p:nvSpPr>
          <p:cNvPr id="61" name="Text 56"/>
          <p:cNvSpPr/>
          <p:nvPr/>
        </p:nvSpPr>
        <p:spPr>
          <a:xfrm>
            <a:off x="285750" y="4014788"/>
            <a:ext cx="1339481" cy="49291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Applications temps réel</a:t>
            </a:r>
            <a:endParaRPr lang="en-US" sz="900" dirty="0"/>
          </a:p>
        </p:txBody>
      </p:sp>
      <p:sp>
        <p:nvSpPr>
          <p:cNvPr id="62" name="Text 57"/>
          <p:cNvSpPr/>
          <p:nvPr/>
        </p:nvSpPr>
        <p:spPr>
          <a:xfrm>
            <a:off x="1553794" y="4014788"/>
            <a:ext cx="3400509" cy="49291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Très adapté</a:t>
            </a:r>
            <a:endParaRPr lang="en-US" sz="900" dirty="0"/>
          </a:p>
        </p:txBody>
      </p:sp>
      <p:sp>
        <p:nvSpPr>
          <p:cNvPr id="63" name="Text 58"/>
          <p:cNvSpPr/>
          <p:nvPr/>
        </p:nvSpPr>
        <p:spPr>
          <a:xfrm>
            <a:off x="4882865" y="4014788"/>
            <a:ext cx="4046823" cy="49291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Moins adapté</a:t>
            </a:r>
            <a:endParaRPr lang="en-US" sz="900" dirty="0"/>
          </a:p>
        </p:txBody>
      </p:sp>
      <p:sp>
        <p:nvSpPr>
          <p:cNvPr id="64" name="Shape 59"/>
          <p:cNvSpPr/>
          <p:nvPr/>
        </p:nvSpPr>
        <p:spPr>
          <a:xfrm>
            <a:off x="285750" y="4507706"/>
            <a:ext cx="8572500" cy="321469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65" name="Text 60"/>
          <p:cNvSpPr/>
          <p:nvPr/>
        </p:nvSpPr>
        <p:spPr>
          <a:xfrm>
            <a:off x="285750" y="4507706"/>
            <a:ext cx="1339481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Documentation</a:t>
            </a:r>
            <a:endParaRPr lang="en-US" sz="900" dirty="0"/>
          </a:p>
        </p:txBody>
      </p:sp>
      <p:sp>
        <p:nvSpPr>
          <p:cNvPr id="66" name="Text 61"/>
          <p:cNvSpPr/>
          <p:nvPr/>
        </p:nvSpPr>
        <p:spPr>
          <a:xfrm>
            <a:off x="1553794" y="4507706"/>
            <a:ext cx="3400509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Complète mais parfois complexe</a:t>
            </a:r>
            <a:endParaRPr lang="en-US" sz="900" dirty="0"/>
          </a:p>
        </p:txBody>
      </p:sp>
      <p:sp>
        <p:nvSpPr>
          <p:cNvPr id="67" name="Text 62"/>
          <p:cNvSpPr/>
          <p:nvPr/>
        </p:nvSpPr>
        <p:spPr>
          <a:xfrm>
            <a:off x="4882865" y="4507706"/>
            <a:ext cx="4046823" cy="321469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Claire et accessible</a:t>
            </a:r>
            <a:endParaRPr lang="en-US" sz="900" dirty="0"/>
          </a:p>
        </p:txBody>
      </p:sp>
      <p:sp>
        <p:nvSpPr>
          <p:cNvPr id="68" name="Text 63"/>
          <p:cNvSpPr/>
          <p:nvPr/>
        </p:nvSpPr>
        <p:spPr>
          <a:xfrm>
            <a:off x="285750" y="4829175"/>
            <a:ext cx="1339481" cy="485775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Cas d'utilisation idéal</a:t>
            </a:r>
            <a:endParaRPr lang="en-US" sz="900" dirty="0"/>
          </a:p>
        </p:txBody>
      </p:sp>
      <p:sp>
        <p:nvSpPr>
          <p:cNvPr id="69" name="Text 64"/>
          <p:cNvSpPr/>
          <p:nvPr/>
        </p:nvSpPr>
        <p:spPr>
          <a:xfrm>
            <a:off x="1553794" y="4829175"/>
            <a:ext cx="3400509" cy="485775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Applications nécessitant des performances élevées, traitement vidéo en temps réel</a:t>
            </a:r>
            <a:endParaRPr lang="en-US" sz="900" dirty="0"/>
          </a:p>
        </p:txBody>
      </p:sp>
      <p:sp>
        <p:nvSpPr>
          <p:cNvPr id="70" name="Text 65"/>
          <p:cNvSpPr/>
          <p:nvPr/>
        </p:nvSpPr>
        <p:spPr>
          <a:xfrm>
            <a:off x="4882865" y="4829175"/>
            <a:ext cx="4046823" cy="485775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Projets de recherche, prototypage rapide, intégration avec d'autres bibliothèques scientifiques Python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E88E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Conclusion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1950" cy="21145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028700"/>
            <a:ext cx="257175" cy="2571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0100" y="1042988"/>
            <a:ext cx="179573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Points Clés du Projet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1428750"/>
            <a:ext cx="57150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42925" y="1400175"/>
            <a:ext cx="371832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moderne avec séparation claire entre front-end et back-end</a:t>
            </a:r>
            <a:endParaRPr lang="en-US" sz="9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1685925"/>
            <a:ext cx="5715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42925" y="1657350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Interface utilisateur intuitive pour le téléchargement et le traitement d'images</a:t>
            </a:r>
            <a:endParaRPr lang="en-US" sz="9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114550"/>
            <a:ext cx="5715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42925" y="2085975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Multiples options de traitement d'images disponibles (niveaux de gris, redimensionnement, opérations morphologiques)</a:t>
            </a:r>
            <a:endParaRPr lang="en-US" sz="9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543175"/>
            <a:ext cx="57150" cy="1143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42925" y="2514600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Possibilité de choisir entre OpenCV et Scikit-image selon les besoins spécifiques</a:t>
            </a:r>
            <a:endParaRPr lang="en-US" sz="900" dirty="0"/>
          </a:p>
        </p:txBody>
      </p:sp>
      <p:sp>
        <p:nvSpPr>
          <p:cNvPr id="15" name="Shape 7"/>
          <p:cNvSpPr/>
          <p:nvPr/>
        </p:nvSpPr>
        <p:spPr>
          <a:xfrm>
            <a:off x="4686300" y="885825"/>
            <a:ext cx="4171950" cy="21145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028700"/>
            <a:ext cx="192881" cy="25717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5136356" y="1042988"/>
            <a:ext cx="180577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Perspectives Futures</a:t>
            </a:r>
            <a:endParaRPr lang="en-US" sz="1350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428750"/>
            <a:ext cx="57150" cy="11430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4943475" y="1400175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Ajout de nouveaux filtres et effets (flou gaussien, détection de contours, etc.)</a:t>
            </a:r>
            <a:endParaRPr lang="en-US" sz="900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857375"/>
            <a:ext cx="57150" cy="114300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4943475" y="1828800"/>
            <a:ext cx="38433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Intégration de fonctionnalités d'intelligence artificielle pour la reconnaissance d'objets</a:t>
            </a:r>
            <a:endParaRPr lang="en-US" sz="900" dirty="0"/>
          </a:p>
        </p:txBody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286000"/>
            <a:ext cx="57150" cy="114300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4943475" y="2257425"/>
            <a:ext cx="27329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Développement d'une version mobile de l'application</a:t>
            </a:r>
            <a:endParaRPr lang="en-US" sz="900" dirty="0"/>
          </a:p>
        </p:txBody>
      </p:sp>
      <p:pic>
        <p:nvPicPr>
          <p:cNvPr id="24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543175"/>
            <a:ext cx="57150" cy="114300"/>
          </a:xfrm>
          <a:prstGeom prst="rect">
            <a:avLst/>
          </a:prstGeom>
        </p:spPr>
      </p:pic>
      <p:sp>
        <p:nvSpPr>
          <p:cNvPr id="25" name="Text 12"/>
          <p:cNvSpPr/>
          <p:nvPr/>
        </p:nvSpPr>
        <p:spPr>
          <a:xfrm>
            <a:off x="4943475" y="2514600"/>
            <a:ext cx="36005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Ajout d'une fonctionnalité de traitement par lots pour plusieurs images</a:t>
            </a:r>
            <a:endParaRPr lang="en-US" sz="900" dirty="0"/>
          </a:p>
        </p:txBody>
      </p:sp>
      <p:sp>
        <p:nvSpPr>
          <p:cNvPr id="26" name="Shape 13"/>
          <p:cNvSpPr/>
          <p:nvPr/>
        </p:nvSpPr>
        <p:spPr>
          <a:xfrm>
            <a:off x="285750" y="3228975"/>
            <a:ext cx="8572500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7" name="Text 14"/>
          <p:cNvSpPr/>
          <p:nvPr/>
        </p:nvSpPr>
        <p:spPr>
          <a:xfrm>
            <a:off x="457200" y="3400425"/>
            <a:ext cx="83010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Technologies Utilisées</a:t>
            </a:r>
            <a:endParaRPr lang="en-US" sz="1125" dirty="0"/>
          </a:p>
        </p:txBody>
      </p:sp>
      <p:pic>
        <p:nvPicPr>
          <p:cNvPr id="28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7970" y="3714750"/>
            <a:ext cx="269928" cy="285750"/>
          </a:xfrm>
          <a:prstGeom prst="rect">
            <a:avLst/>
          </a:prstGeom>
        </p:spPr>
      </p:pic>
      <p:sp>
        <p:nvSpPr>
          <p:cNvPr id="29" name="Text 15"/>
          <p:cNvSpPr/>
          <p:nvPr/>
        </p:nvSpPr>
        <p:spPr>
          <a:xfrm>
            <a:off x="3655061" y="3771900"/>
            <a:ext cx="1381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9CA3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</a:t>
            </a:r>
            <a:endParaRPr lang="en-US" sz="900" dirty="0"/>
          </a:p>
        </p:txBody>
      </p:sp>
      <p:pic>
        <p:nvPicPr>
          <p:cNvPr id="30" name="Image 1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8973" y="3714750"/>
            <a:ext cx="792175" cy="285750"/>
          </a:xfrm>
          <a:prstGeom prst="rect">
            <a:avLst/>
          </a:prstGeom>
        </p:spPr>
      </p:pic>
      <p:sp>
        <p:nvSpPr>
          <p:cNvPr id="31" name="Text 16"/>
          <p:cNvSpPr/>
          <p:nvPr/>
        </p:nvSpPr>
        <p:spPr>
          <a:xfrm>
            <a:off x="4828310" y="3771900"/>
            <a:ext cx="1381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9CA3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</a:t>
            </a:r>
            <a:endParaRPr lang="en-US" sz="900" dirty="0"/>
          </a:p>
        </p:txBody>
      </p:sp>
      <p:pic>
        <p:nvPicPr>
          <p:cNvPr id="32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2222" y="3714750"/>
            <a:ext cx="231977" cy="285750"/>
          </a:xfrm>
          <a:prstGeom prst="rect">
            <a:avLst/>
          </a:prstGeom>
        </p:spPr>
      </p:pic>
      <p:sp>
        <p:nvSpPr>
          <p:cNvPr id="33" name="Text 17"/>
          <p:cNvSpPr/>
          <p:nvPr/>
        </p:nvSpPr>
        <p:spPr>
          <a:xfrm>
            <a:off x="5441361" y="3771900"/>
            <a:ext cx="1031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9CA3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/</a:t>
            </a:r>
            <a:endParaRPr lang="en-US" sz="900" dirty="0"/>
          </a:p>
        </p:txBody>
      </p:sp>
      <p:pic>
        <p:nvPicPr>
          <p:cNvPr id="34" name="Image 14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0280" y="3714750"/>
            <a:ext cx="285750" cy="285750"/>
          </a:xfrm>
          <a:prstGeom prst="rect">
            <a:avLst/>
          </a:prstGeom>
        </p:spPr>
      </p:pic>
      <p:sp>
        <p:nvSpPr>
          <p:cNvPr id="35" name="Text 18"/>
          <p:cNvSpPr/>
          <p:nvPr/>
        </p:nvSpPr>
        <p:spPr>
          <a:xfrm>
            <a:off x="285750" y="4429125"/>
            <a:ext cx="86439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Merci de votre attention !</a:t>
            </a:r>
            <a:endParaRPr lang="en-US" sz="1125" dirty="0"/>
          </a:p>
        </p:txBody>
      </p:sp>
      <p:sp>
        <p:nvSpPr>
          <p:cNvPr id="36" name="Text 19"/>
          <p:cNvSpPr/>
          <p:nvPr/>
        </p:nvSpPr>
        <p:spPr>
          <a:xfrm>
            <a:off x="285750" y="4686300"/>
            <a:ext cx="86439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 questions ?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779</Words>
  <Application>Microsoft Office PowerPoint</Application>
  <PresentationFormat>On-screen Show (16:9)</PresentationFormat>
  <Paragraphs>150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lebatt elbou</cp:lastModifiedBy>
  <cp:revision>3</cp:revision>
  <dcterms:created xsi:type="dcterms:W3CDTF">2025-06-30T00:02:24Z</dcterms:created>
  <dcterms:modified xsi:type="dcterms:W3CDTF">2025-06-30T07:46:32Z</dcterms:modified>
</cp:coreProperties>
</file>