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9" r:id="rId3"/>
    <p:sldId id="260" r:id="rId4"/>
    <p:sldId id="261" r:id="rId5"/>
    <p:sldId id="263" r:id="rId6"/>
    <p:sldId id="264" r:id="rId7"/>
    <p:sldId id="265" r:id="rId8"/>
    <p:sldId id="269" r:id="rId9"/>
    <p:sldId id="270" r:id="rId10"/>
    <p:sldId id="273" r:id="rId11"/>
    <p:sldId id="274" r:id="rId12"/>
    <p:sldId id="275" r:id="rId13"/>
    <p:sldId id="278" r:id="rId14"/>
    <p:sldId id="283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111" d="100"/>
          <a:sy n="111" d="100"/>
        </p:scale>
        <p:origin x="-68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3115" y="715137"/>
            <a:ext cx="347776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7491" y="781812"/>
            <a:ext cx="7936992" cy="3922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782777"/>
            <a:ext cx="762101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007" y="1466722"/>
            <a:ext cx="7961985" cy="168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849"/>
            <a:ext cx="7621016" cy="98488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odoni MT Black" panose="02070A03080606020203" pitchFamily="18" charset="0"/>
              </a:rPr>
              <a:t>Credit Card Default: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odoni MT Black" panose="02070A03080606020203" pitchFamily="18" charset="0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odoni MT Black" panose="02070A03080606020203" pitchFamily="18" charset="0"/>
              </a:rPr>
              <a:t>Machine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odoni MT Black" panose="02070A03080606020203" pitchFamily="18" charset="0"/>
              </a:rPr>
              <a:t>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odoni MT Black" panose="02070A03080606020203" pitchFamily="18" charset="0"/>
              </a:rPr>
              <a:t>earning Project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1200150"/>
            <a:ext cx="4267707" cy="2816156"/>
          </a:xfrm>
        </p:spPr>
        <p:txBody>
          <a:bodyPr/>
          <a:lstStyle/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*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Rajdeep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Chakraborty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Bernard MT Condensed" panose="02050806060905020404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*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Rohit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Yadav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Bernard MT Condensed" panose="02050806060905020404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*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Shouvik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Dutta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(Lead)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Bernard MT Condensed" panose="02050806060905020404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*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Sourav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 Chandra Shit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*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Swapnil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 Kishore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2550"/>
            <a:ext cx="316945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2829" y="2286"/>
            <a:ext cx="25406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u="none" spc="-45" dirty="0"/>
              <a:t>Proposed</a:t>
            </a:r>
            <a:r>
              <a:rPr sz="2900" u="none" spc="-150" dirty="0"/>
              <a:t> </a:t>
            </a:r>
            <a:r>
              <a:rPr sz="2900" u="none" spc="-30" dirty="0"/>
              <a:t>Models</a:t>
            </a:r>
            <a:endParaRPr sz="2900"/>
          </a:p>
        </p:txBody>
      </p:sp>
      <p:sp>
        <p:nvSpPr>
          <p:cNvPr id="5" name="object 5"/>
          <p:cNvSpPr/>
          <p:nvPr/>
        </p:nvSpPr>
        <p:spPr>
          <a:xfrm>
            <a:off x="195071" y="687323"/>
            <a:ext cx="8754110" cy="433070"/>
          </a:xfrm>
          <a:custGeom>
            <a:avLst/>
            <a:gdLst/>
            <a:ahLst/>
            <a:cxnLst/>
            <a:rect l="l" t="t" r="r" b="b"/>
            <a:pathLst>
              <a:path w="8754110" h="433069">
                <a:moveTo>
                  <a:pt x="8681720" y="0"/>
                </a:moveTo>
                <a:lnTo>
                  <a:pt x="72136" y="0"/>
                </a:lnTo>
                <a:lnTo>
                  <a:pt x="44057" y="5663"/>
                </a:lnTo>
                <a:lnTo>
                  <a:pt x="21128" y="21113"/>
                </a:lnTo>
                <a:lnTo>
                  <a:pt x="5668" y="44041"/>
                </a:lnTo>
                <a:lnTo>
                  <a:pt x="0" y="72136"/>
                </a:lnTo>
                <a:lnTo>
                  <a:pt x="0" y="360679"/>
                </a:lnTo>
                <a:lnTo>
                  <a:pt x="5668" y="388774"/>
                </a:lnTo>
                <a:lnTo>
                  <a:pt x="21128" y="411702"/>
                </a:lnTo>
                <a:lnTo>
                  <a:pt x="44057" y="427152"/>
                </a:lnTo>
                <a:lnTo>
                  <a:pt x="72136" y="432815"/>
                </a:lnTo>
                <a:lnTo>
                  <a:pt x="8681720" y="432815"/>
                </a:lnTo>
                <a:lnTo>
                  <a:pt x="8709814" y="427152"/>
                </a:lnTo>
                <a:lnTo>
                  <a:pt x="8732742" y="411702"/>
                </a:lnTo>
                <a:lnTo>
                  <a:pt x="8748192" y="388774"/>
                </a:lnTo>
                <a:lnTo>
                  <a:pt x="8753856" y="360679"/>
                </a:lnTo>
                <a:lnTo>
                  <a:pt x="8753856" y="72136"/>
                </a:lnTo>
                <a:lnTo>
                  <a:pt x="8748192" y="44041"/>
                </a:lnTo>
                <a:lnTo>
                  <a:pt x="8732742" y="21113"/>
                </a:lnTo>
                <a:lnTo>
                  <a:pt x="8709814" y="5663"/>
                </a:lnTo>
                <a:lnTo>
                  <a:pt x="868172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1678" y="610056"/>
            <a:ext cx="8510270" cy="151130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Logistic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800" dirty="0">
              <a:latin typeface="Calibri"/>
              <a:cs typeface="Calibri"/>
            </a:endParaRPr>
          </a:p>
          <a:p>
            <a:pPr marL="314960" indent="-114935">
              <a:lnSpc>
                <a:spcPct val="100000"/>
              </a:lnSpc>
              <a:spcBef>
                <a:spcPts val="770"/>
              </a:spcBef>
              <a:buChar char="•"/>
              <a:tabLst>
                <a:tab pos="315595" algn="l"/>
              </a:tabLst>
            </a:pPr>
            <a:r>
              <a:rPr sz="1500" dirty="0">
                <a:latin typeface="Calibri"/>
                <a:cs typeface="Calibri"/>
              </a:rPr>
              <a:t>It is </a:t>
            </a:r>
            <a:r>
              <a:rPr sz="1500" spc="-5" dirty="0">
                <a:latin typeface="Calibri"/>
                <a:cs typeface="Calibri"/>
              </a:rPr>
              <a:t>used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Binary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classification.</a:t>
            </a:r>
            <a:endParaRPr sz="1500" dirty="0">
              <a:latin typeface="Calibri"/>
              <a:cs typeface="Calibri"/>
            </a:endParaRPr>
          </a:p>
          <a:p>
            <a:pPr marL="314960" indent="-114935">
              <a:lnSpc>
                <a:spcPct val="100000"/>
              </a:lnSpc>
              <a:spcBef>
                <a:spcPts val="220"/>
              </a:spcBef>
              <a:buChar char="•"/>
              <a:tabLst>
                <a:tab pos="315595" algn="l"/>
              </a:tabLst>
            </a:pPr>
            <a:r>
              <a:rPr sz="1500" dirty="0" smtClean="0">
                <a:latin typeface="Calibri"/>
                <a:cs typeface="Calibri"/>
              </a:rPr>
              <a:t>Outputs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nice probabilistic </a:t>
            </a:r>
            <a:r>
              <a:rPr sz="1500" spc="-10" dirty="0">
                <a:latin typeface="Calibri"/>
                <a:cs typeface="Calibri"/>
              </a:rPr>
              <a:t>interpretation, </a:t>
            </a:r>
            <a:r>
              <a:rPr sz="1500" dirty="0">
                <a:latin typeface="Calibri"/>
                <a:cs typeface="Calibri"/>
              </a:rPr>
              <a:t>and the </a:t>
            </a:r>
            <a:r>
              <a:rPr sz="1500" spc="-5" dirty="0">
                <a:latin typeface="Calibri"/>
                <a:cs typeface="Calibri"/>
              </a:rPr>
              <a:t>algorithm can be regularized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avoid </a:t>
            </a:r>
            <a:r>
              <a:rPr sz="1500" spc="-10" dirty="0">
                <a:latin typeface="Calibri"/>
                <a:cs typeface="Calibri"/>
              </a:rPr>
              <a:t>over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fitting.</a:t>
            </a:r>
            <a:endParaRPr sz="1500" dirty="0">
              <a:latin typeface="Calibri"/>
              <a:cs typeface="Calibri"/>
            </a:endParaRPr>
          </a:p>
          <a:p>
            <a:pPr marL="314960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315595" algn="l"/>
              </a:tabLst>
            </a:pP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logistic regression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hypothesis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conditional probability </a:t>
            </a:r>
            <a:r>
              <a:rPr sz="1500" dirty="0">
                <a:latin typeface="Calibri"/>
                <a:cs typeface="Calibri"/>
              </a:rPr>
              <a:t>p </a:t>
            </a:r>
            <a:r>
              <a:rPr sz="1500" spc="-5" dirty="0">
                <a:latin typeface="Calibri"/>
                <a:cs typeface="Calibri"/>
              </a:rPr>
              <a:t>of class </a:t>
            </a:r>
            <a:r>
              <a:rPr sz="1500" dirty="0">
                <a:latin typeface="Calibri"/>
                <a:cs typeface="Calibri"/>
              </a:rPr>
              <a:t>belongs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”1”</a:t>
            </a:r>
            <a:endParaRPr sz="1500" dirty="0">
              <a:latin typeface="Calibri"/>
              <a:cs typeface="Calibri"/>
            </a:endParaRPr>
          </a:p>
          <a:p>
            <a:pPr marL="314960" indent="-114935">
              <a:lnSpc>
                <a:spcPct val="100000"/>
              </a:lnSpc>
              <a:spcBef>
                <a:spcPts val="215"/>
              </a:spcBef>
              <a:buChar char="•"/>
              <a:tabLst>
                <a:tab pos="315595" algn="l"/>
              </a:tabLst>
            </a:pPr>
            <a:r>
              <a:rPr sz="1500" dirty="0">
                <a:latin typeface="Calibri"/>
                <a:cs typeface="Calibri"/>
              </a:rPr>
              <a:t>if </a:t>
            </a:r>
            <a:r>
              <a:rPr sz="1500" spc="-5" dirty="0">
                <a:latin typeface="Calibri"/>
                <a:cs typeface="Calibri"/>
              </a:rPr>
              <a:t>probability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greater </a:t>
            </a:r>
            <a:r>
              <a:rPr sz="1500" dirty="0">
                <a:latin typeface="Calibri"/>
                <a:cs typeface="Calibri"/>
              </a:rPr>
              <a:t>than </a:t>
            </a:r>
            <a:r>
              <a:rPr sz="1500" spc="-5" dirty="0">
                <a:latin typeface="Calibri"/>
                <a:cs typeface="Calibri"/>
              </a:rPr>
              <a:t>threshold </a:t>
            </a:r>
            <a:r>
              <a:rPr sz="1500" spc="-15" dirty="0">
                <a:latin typeface="Calibri"/>
                <a:cs typeface="Calibri"/>
              </a:rPr>
              <a:t>probability, </a:t>
            </a:r>
            <a:r>
              <a:rPr sz="1500" spc="-10" dirty="0">
                <a:latin typeface="Calibri"/>
                <a:cs typeface="Calibri"/>
              </a:rPr>
              <a:t>generally </a:t>
            </a:r>
            <a:r>
              <a:rPr sz="1500" spc="-5" dirty="0">
                <a:latin typeface="Calibri"/>
                <a:cs typeface="Calibri"/>
              </a:rPr>
              <a:t>0.5, </a:t>
            </a:r>
            <a:r>
              <a:rPr sz="1500" dirty="0">
                <a:latin typeface="Calibri"/>
                <a:cs typeface="Calibri"/>
              </a:rPr>
              <a:t>else it belongs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 class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”0”.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3294" y="2308479"/>
            <a:ext cx="191884" cy="176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044" y="2249246"/>
            <a:ext cx="6394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500" spc="-5" dirty="0">
                <a:latin typeface="Calibri"/>
                <a:cs typeface="Calibri"/>
              </a:rPr>
              <a:t>Ex. </a:t>
            </a:r>
            <a:r>
              <a:rPr sz="1500" dirty="0">
                <a:latin typeface="Calibri"/>
                <a:cs typeface="Calibri"/>
              </a:rPr>
              <a:t>Y</a:t>
            </a:r>
            <a:r>
              <a:rPr sz="1500" spc="200" dirty="0">
                <a:latin typeface="Calibri"/>
                <a:cs typeface="Calibri"/>
              </a:rPr>
              <a:t> </a:t>
            </a:r>
            <a:r>
              <a:rPr sz="1500" dirty="0">
                <a:latin typeface="Cambria Math"/>
                <a:cs typeface="Cambria Math"/>
              </a:rPr>
              <a:t>𝑖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886" y="2124278"/>
            <a:ext cx="8528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1 , 𝑝 ≥</a:t>
            </a:r>
            <a:r>
              <a:rPr sz="1500" spc="25" dirty="0">
                <a:latin typeface="Cambria Math"/>
                <a:cs typeface="Cambria Math"/>
              </a:rPr>
              <a:t> </a:t>
            </a:r>
            <a:r>
              <a:rPr sz="1500" spc="-5" dirty="0">
                <a:latin typeface="Cambria Math"/>
                <a:cs typeface="Cambria Math"/>
              </a:rPr>
              <a:t>0.5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5976" y="2359228"/>
            <a:ext cx="11715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aseline="31481" dirty="0">
                <a:latin typeface="Cambria Math"/>
                <a:cs typeface="Cambria Math"/>
              </a:rPr>
              <a:t>= </a:t>
            </a:r>
            <a:r>
              <a:rPr sz="2250" spc="-547" baseline="31481" dirty="0">
                <a:latin typeface="Cambria Math"/>
                <a:cs typeface="Cambria Math"/>
              </a:rPr>
              <a:t>ቊ</a:t>
            </a:r>
            <a:r>
              <a:rPr sz="2250" spc="-270" baseline="31481" dirty="0">
                <a:latin typeface="Cambria Math"/>
                <a:cs typeface="Cambria Math"/>
              </a:rPr>
              <a:t> </a:t>
            </a:r>
            <a:r>
              <a:rPr sz="1500" spc="-5" dirty="0">
                <a:latin typeface="Cambria Math"/>
                <a:cs typeface="Cambria Math"/>
              </a:rPr>
              <a:t>0, </a:t>
            </a:r>
            <a:r>
              <a:rPr sz="1500" dirty="0">
                <a:latin typeface="Cambria Math"/>
                <a:cs typeface="Cambria Math"/>
              </a:rPr>
              <a:t>𝑝 &lt;</a:t>
            </a:r>
            <a:r>
              <a:rPr sz="1500" spc="125" dirty="0">
                <a:latin typeface="Cambria Math"/>
                <a:cs typeface="Cambria Math"/>
              </a:rPr>
              <a:t> </a:t>
            </a:r>
            <a:r>
              <a:rPr sz="1500" spc="-45" dirty="0">
                <a:latin typeface="Cambria Math"/>
                <a:cs typeface="Cambria Math"/>
              </a:rPr>
              <a:t>0.5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678" y="2768115"/>
            <a:ext cx="8754110" cy="446006"/>
          </a:xfrm>
          <a:custGeom>
            <a:avLst/>
            <a:gdLst/>
            <a:ahLst/>
            <a:cxnLst/>
            <a:rect l="l" t="t" r="r" b="b"/>
            <a:pathLst>
              <a:path w="8754110" h="455929">
                <a:moveTo>
                  <a:pt x="8677910" y="0"/>
                </a:moveTo>
                <a:lnTo>
                  <a:pt x="75946" y="0"/>
                </a:lnTo>
                <a:lnTo>
                  <a:pt x="46382" y="5972"/>
                </a:lnTo>
                <a:lnTo>
                  <a:pt x="22242" y="22256"/>
                </a:lnTo>
                <a:lnTo>
                  <a:pt x="5967" y="46398"/>
                </a:lnTo>
                <a:lnTo>
                  <a:pt x="0" y="75945"/>
                </a:lnTo>
                <a:lnTo>
                  <a:pt x="0" y="379730"/>
                </a:lnTo>
                <a:lnTo>
                  <a:pt x="5967" y="409277"/>
                </a:lnTo>
                <a:lnTo>
                  <a:pt x="22242" y="433419"/>
                </a:lnTo>
                <a:lnTo>
                  <a:pt x="46382" y="449703"/>
                </a:lnTo>
                <a:lnTo>
                  <a:pt x="75946" y="455675"/>
                </a:lnTo>
                <a:lnTo>
                  <a:pt x="8677910" y="455675"/>
                </a:lnTo>
                <a:lnTo>
                  <a:pt x="8707457" y="449703"/>
                </a:lnTo>
                <a:lnTo>
                  <a:pt x="8731599" y="433419"/>
                </a:lnTo>
                <a:lnTo>
                  <a:pt x="8747883" y="409277"/>
                </a:lnTo>
                <a:lnTo>
                  <a:pt x="8753856" y="379730"/>
                </a:lnTo>
                <a:lnTo>
                  <a:pt x="8753856" y="75945"/>
                </a:lnTo>
                <a:lnTo>
                  <a:pt x="8747883" y="46398"/>
                </a:lnTo>
                <a:lnTo>
                  <a:pt x="8731599" y="22256"/>
                </a:lnTo>
                <a:lnTo>
                  <a:pt x="8707457" y="5972"/>
                </a:lnTo>
                <a:lnTo>
                  <a:pt x="867791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solidFill>
                  <a:srgbClr val="FFFFFF"/>
                </a:solidFill>
                <a:cs typeface="Calibri"/>
              </a:rPr>
              <a:t>Decision </a:t>
            </a:r>
            <a:r>
              <a:rPr lang="en-US" b="1" spc="-40" dirty="0">
                <a:solidFill>
                  <a:srgbClr val="FFFFFF"/>
                </a:solidFill>
                <a:cs typeface="Calibri"/>
              </a:rPr>
              <a:t>Tree</a:t>
            </a:r>
            <a:r>
              <a:rPr lang="en-US" b="1" spc="35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b="1" spc="-5" dirty="0" smtClean="0">
                <a:solidFill>
                  <a:srgbClr val="FFFFFF"/>
                </a:solidFill>
                <a:cs typeface="Calibri"/>
              </a:rPr>
              <a:t>Classifier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b="1" spc="-5" dirty="0">
              <a:solidFill>
                <a:srgbClr val="FFFFFF"/>
              </a:solidFill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Decision tree learning</a:t>
            </a:r>
            <a:r>
              <a:rPr lang="en-US" sz="1600" dirty="0"/>
              <a:t> is one of the predictive modeling approaches used in statistics, data mining and machine </a:t>
            </a:r>
            <a:r>
              <a:rPr lang="en-US" sz="1600" dirty="0" smtClean="0"/>
              <a:t>learning.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 </a:t>
            </a:r>
            <a:r>
              <a:rPr lang="en-US" sz="1600" b="1" dirty="0"/>
              <a:t>decision tree</a:t>
            </a:r>
            <a:r>
              <a:rPr lang="en-US" sz="1600" dirty="0"/>
              <a:t> is a decision support tool that uses a tree-like model of decisions and their possible consequences, including chance event outcomes, resource costs, and utility.</a:t>
            </a:r>
            <a:endParaRPr lang="en-US" sz="1600" dirty="0" smtClean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dirty="0" smtClean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spc="-5" dirty="0" smtClean="0">
              <a:solidFill>
                <a:srgbClr val="FFFFF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b="1" spc="-5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555" y="2824918"/>
            <a:ext cx="8427720" cy="37638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86"/>
            <a:ext cx="15760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u="none" spc="-45" dirty="0">
                <a:solidFill>
                  <a:srgbClr val="252525"/>
                </a:solidFill>
              </a:rPr>
              <a:t>C</a:t>
            </a:r>
            <a:r>
              <a:rPr sz="2900" u="none" spc="-55" dirty="0">
                <a:solidFill>
                  <a:srgbClr val="252525"/>
                </a:solidFill>
              </a:rPr>
              <a:t>o</a:t>
            </a:r>
            <a:r>
              <a:rPr sz="2900" u="none" spc="-70" dirty="0">
                <a:solidFill>
                  <a:srgbClr val="252525"/>
                </a:solidFill>
              </a:rPr>
              <a:t>n</a:t>
            </a:r>
            <a:r>
              <a:rPr sz="2900" u="none" spc="-45" dirty="0">
                <a:solidFill>
                  <a:srgbClr val="252525"/>
                </a:solidFill>
              </a:rPr>
              <a:t>t</a:t>
            </a:r>
            <a:r>
              <a:rPr sz="2900" u="none" spc="-55" dirty="0">
                <a:solidFill>
                  <a:srgbClr val="252525"/>
                </a:solidFill>
              </a:rPr>
              <a:t>i</a:t>
            </a:r>
            <a:r>
              <a:rPr sz="2900" u="none" spc="-50" dirty="0">
                <a:solidFill>
                  <a:srgbClr val="252525"/>
                </a:solidFill>
              </a:rPr>
              <a:t>nu</a:t>
            </a:r>
            <a:r>
              <a:rPr sz="2900" u="none" spc="-45" dirty="0">
                <a:solidFill>
                  <a:srgbClr val="252525"/>
                </a:solidFill>
              </a:rPr>
              <a:t>e</a:t>
            </a:r>
            <a:r>
              <a:rPr sz="2900" u="none" dirty="0">
                <a:solidFill>
                  <a:srgbClr val="252525"/>
                </a:solidFill>
              </a:rPr>
              <a:t>…</a:t>
            </a:r>
            <a:endParaRPr sz="2900"/>
          </a:p>
        </p:txBody>
      </p:sp>
      <p:sp>
        <p:nvSpPr>
          <p:cNvPr id="5" name="object 5"/>
          <p:cNvSpPr/>
          <p:nvPr/>
        </p:nvSpPr>
        <p:spPr>
          <a:xfrm>
            <a:off x="80772" y="729995"/>
            <a:ext cx="8755380" cy="431800"/>
          </a:xfrm>
          <a:custGeom>
            <a:avLst/>
            <a:gdLst/>
            <a:ahLst/>
            <a:cxnLst/>
            <a:rect l="l" t="t" r="r" b="b"/>
            <a:pathLst>
              <a:path w="8755380" h="431800">
                <a:moveTo>
                  <a:pt x="8683498" y="0"/>
                </a:moveTo>
                <a:lnTo>
                  <a:pt x="71881" y="0"/>
                </a:lnTo>
                <a:lnTo>
                  <a:pt x="43901" y="5641"/>
                </a:lnTo>
                <a:lnTo>
                  <a:pt x="21053" y="21034"/>
                </a:lnTo>
                <a:lnTo>
                  <a:pt x="5648" y="43880"/>
                </a:lnTo>
                <a:lnTo>
                  <a:pt x="0" y="71881"/>
                </a:lnTo>
                <a:lnTo>
                  <a:pt x="0" y="359409"/>
                </a:lnTo>
                <a:lnTo>
                  <a:pt x="5648" y="387411"/>
                </a:lnTo>
                <a:lnTo>
                  <a:pt x="21053" y="410257"/>
                </a:lnTo>
                <a:lnTo>
                  <a:pt x="43901" y="425650"/>
                </a:lnTo>
                <a:lnTo>
                  <a:pt x="71881" y="431291"/>
                </a:lnTo>
                <a:lnTo>
                  <a:pt x="8683498" y="431291"/>
                </a:lnTo>
                <a:lnTo>
                  <a:pt x="8711499" y="425650"/>
                </a:lnTo>
                <a:lnTo>
                  <a:pt x="8734345" y="410257"/>
                </a:lnTo>
                <a:lnTo>
                  <a:pt x="8749738" y="387411"/>
                </a:lnTo>
                <a:lnTo>
                  <a:pt x="8755380" y="359409"/>
                </a:lnTo>
                <a:lnTo>
                  <a:pt x="8755380" y="71881"/>
                </a:lnTo>
                <a:lnTo>
                  <a:pt x="8749738" y="43880"/>
                </a:lnTo>
                <a:lnTo>
                  <a:pt x="8734345" y="21034"/>
                </a:lnTo>
                <a:lnTo>
                  <a:pt x="8711499" y="5641"/>
                </a:lnTo>
                <a:lnTo>
                  <a:pt x="868349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solidFill>
                  <a:schemeClr val="bg1"/>
                </a:solidFill>
              </a:rPr>
              <a:t>KNN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</a:t>
            </a:r>
            <a:r>
              <a:rPr lang="en-US" sz="1400" dirty="0"/>
              <a:t> </a:t>
            </a:r>
            <a:r>
              <a:rPr lang="en-US" sz="1400" i="1" dirty="0"/>
              <a:t>k-NN classification</a:t>
            </a:r>
            <a:r>
              <a:rPr lang="en-US" sz="1400" dirty="0"/>
              <a:t>, the output is a class membership. An object is classified by a plurality vote of its neighbors, with the object being assigned to the class most common among its </a:t>
            </a:r>
            <a:r>
              <a:rPr lang="en-US" sz="1400" i="1" dirty="0"/>
              <a:t>k</a:t>
            </a:r>
            <a:r>
              <a:rPr lang="en-US" sz="1400" dirty="0"/>
              <a:t> nearest neighbors (</a:t>
            </a:r>
            <a:r>
              <a:rPr lang="en-US" sz="1400" i="1" dirty="0"/>
              <a:t>k</a:t>
            </a:r>
            <a:r>
              <a:rPr lang="en-US" sz="1400" dirty="0"/>
              <a:t> is a positive integer, typically small). If </a:t>
            </a:r>
            <a:r>
              <a:rPr lang="en-US" sz="1400" i="1" dirty="0"/>
              <a:t>k</a:t>
            </a:r>
            <a:r>
              <a:rPr lang="en-US" sz="1400" dirty="0"/>
              <a:t> = 1, then the object is simply assigned to the class of that single nearest neighbor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 </a:t>
            </a:r>
            <a:r>
              <a:rPr lang="en-US" sz="1400" i="1" dirty="0"/>
              <a:t>k-NN regression</a:t>
            </a:r>
            <a:r>
              <a:rPr lang="en-US" sz="1400" dirty="0"/>
              <a:t>, the output is the property value for the object. This value is the average of the values of </a:t>
            </a:r>
            <a:r>
              <a:rPr lang="en-US" sz="1400" i="1" dirty="0"/>
              <a:t>k</a:t>
            </a:r>
            <a:r>
              <a:rPr lang="en-US" sz="1400" dirty="0"/>
              <a:t> nearest neighbors.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542" y="2727451"/>
            <a:ext cx="8755380" cy="457200"/>
          </a:xfrm>
          <a:custGeom>
            <a:avLst/>
            <a:gdLst/>
            <a:ahLst/>
            <a:cxnLst/>
            <a:rect l="l" t="t" r="r" b="b"/>
            <a:pathLst>
              <a:path w="8755380" h="457200">
                <a:moveTo>
                  <a:pt x="8679180" y="0"/>
                </a:moveTo>
                <a:lnTo>
                  <a:pt x="76199" y="0"/>
                </a:lnTo>
                <a:lnTo>
                  <a:pt x="46539" y="5994"/>
                </a:lnTo>
                <a:lnTo>
                  <a:pt x="22318" y="22336"/>
                </a:lnTo>
                <a:lnTo>
                  <a:pt x="5988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40"/>
                </a:lnTo>
                <a:lnTo>
                  <a:pt x="22318" y="434863"/>
                </a:lnTo>
                <a:lnTo>
                  <a:pt x="46539" y="451205"/>
                </a:lnTo>
                <a:lnTo>
                  <a:pt x="76199" y="457200"/>
                </a:lnTo>
                <a:lnTo>
                  <a:pt x="8679180" y="457200"/>
                </a:lnTo>
                <a:lnTo>
                  <a:pt x="8708820" y="451205"/>
                </a:lnTo>
                <a:lnTo>
                  <a:pt x="8733043" y="434863"/>
                </a:lnTo>
                <a:lnTo>
                  <a:pt x="8749385" y="410640"/>
                </a:lnTo>
                <a:lnTo>
                  <a:pt x="8755380" y="381000"/>
                </a:lnTo>
                <a:lnTo>
                  <a:pt x="8755380" y="76200"/>
                </a:lnTo>
                <a:lnTo>
                  <a:pt x="8749385" y="46559"/>
                </a:lnTo>
                <a:lnTo>
                  <a:pt x="8733043" y="22336"/>
                </a:lnTo>
                <a:lnTo>
                  <a:pt x="8708820" y="5994"/>
                </a:lnTo>
                <a:lnTo>
                  <a:pt x="867918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r>
              <a:rPr lang="en-IN" spc="-10" dirty="0">
                <a:solidFill>
                  <a:srgbClr val="FFFFFF"/>
                </a:solidFill>
                <a:cs typeface="Calibri"/>
              </a:rPr>
              <a:t>Naïve </a:t>
            </a:r>
            <a:r>
              <a:rPr lang="en-IN" spc="-15" dirty="0" smtClean="0">
                <a:solidFill>
                  <a:srgbClr val="FFFFFF"/>
                </a:solidFill>
                <a:cs typeface="Calibri"/>
              </a:rPr>
              <a:t>Bayes</a:t>
            </a:r>
          </a:p>
          <a:p>
            <a:endParaRPr lang="en-US" spc="-15" dirty="0">
              <a:solidFill>
                <a:srgbClr val="FFFFFF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 machine learning, </a:t>
            </a:r>
            <a:r>
              <a:rPr lang="en-US" sz="1400" b="1" dirty="0"/>
              <a:t>naïve Bayes classifiers</a:t>
            </a:r>
            <a:r>
              <a:rPr lang="en-US" sz="1400" dirty="0"/>
              <a:t> are a family of simple "probabilistic classifiers" based on applying Bayes' theorem with strong (naïve) independence assumptions between the features. They are among the simplest Bayesian network models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Naive Bayes is a simple technique for constructing classifiers: models that assign class labels to problem instances, represented as vectors of feature values, where the class labels are drawn from some finite set.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1688" y="703580"/>
            <a:ext cx="2966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0" dirty="0"/>
              <a:t>Evaluation</a:t>
            </a:r>
            <a:r>
              <a:rPr u="none" spc="-135" dirty="0"/>
              <a:t> </a:t>
            </a:r>
            <a:r>
              <a:rPr u="none" spc="-45"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5602" y="1294638"/>
            <a:ext cx="7857490" cy="232627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80"/>
              </a:spcBef>
            </a:pPr>
            <a:r>
              <a:rPr sz="1800" b="0" spc="-20" dirty="0">
                <a:latin typeface="Calibri Light"/>
                <a:cs typeface="Calibri Light"/>
              </a:rPr>
              <a:t>Evaluation</a:t>
            </a:r>
            <a:r>
              <a:rPr sz="1800" b="0" spc="-7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Metrics:</a:t>
            </a:r>
            <a:endParaRPr sz="1800" dirty="0">
              <a:latin typeface="Calibri Light"/>
              <a:cs typeface="Calibri Light"/>
            </a:endParaRPr>
          </a:p>
          <a:p>
            <a:pPr marL="434340" indent="-343535">
              <a:lnSpc>
                <a:spcPct val="100000"/>
              </a:lnSpc>
              <a:spcBef>
                <a:spcPts val="1380"/>
              </a:spcBef>
              <a:buClr>
                <a:srgbClr val="E38312"/>
              </a:buClr>
              <a:buSzPct val="120000"/>
              <a:buFont typeface="Calibri"/>
              <a:buChar char="●"/>
              <a:tabLst>
                <a:tab pos="434340" algn="l"/>
                <a:tab pos="434975" algn="l"/>
              </a:tabLst>
            </a:pPr>
            <a:r>
              <a:rPr sz="1500" b="1" spc="-10" dirty="0">
                <a:latin typeface="Calibri"/>
                <a:cs typeface="Calibri"/>
              </a:rPr>
              <a:t>Accuracy: </a:t>
            </a:r>
            <a:r>
              <a:rPr sz="1500" spc="-5" dirty="0">
                <a:latin typeface="Calibri"/>
                <a:cs typeface="Calibri"/>
              </a:rPr>
              <a:t>Accuracy determine how often </a:t>
            </a:r>
            <a:r>
              <a:rPr sz="1500" dirty="0">
                <a:latin typeface="Calibri"/>
                <a:cs typeface="Calibri"/>
              </a:rPr>
              <a:t>the model </a:t>
            </a:r>
            <a:r>
              <a:rPr sz="1500" spc="-5" dirty="0">
                <a:latin typeface="Calibri"/>
                <a:cs typeface="Calibri"/>
              </a:rPr>
              <a:t>predicts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non-default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correctly.</a:t>
            </a:r>
            <a:endParaRPr sz="1500" dirty="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120000"/>
              <a:buFont typeface="Calibri"/>
              <a:buChar char="●"/>
              <a:tabLst>
                <a:tab pos="434340" algn="l"/>
                <a:tab pos="434975" algn="l"/>
              </a:tabLst>
            </a:pPr>
            <a:r>
              <a:rPr sz="1500" b="1" spc="-5" dirty="0">
                <a:latin typeface="Calibri"/>
                <a:cs typeface="Calibri"/>
              </a:rPr>
              <a:t>Precision: </a:t>
            </a:r>
            <a:r>
              <a:rPr sz="1500" spc="-5" dirty="0">
                <a:latin typeface="Calibri"/>
                <a:cs typeface="Calibri"/>
              </a:rPr>
              <a:t>Precision calculates whenever our </a:t>
            </a:r>
            <a:r>
              <a:rPr sz="1500" dirty="0">
                <a:latin typeface="Calibri"/>
                <a:cs typeface="Calibri"/>
              </a:rPr>
              <a:t>models </a:t>
            </a:r>
            <a:r>
              <a:rPr sz="1500" spc="-5" dirty="0">
                <a:latin typeface="Calibri"/>
                <a:cs typeface="Calibri"/>
              </a:rPr>
              <a:t>predicts </a:t>
            </a:r>
            <a:r>
              <a:rPr sz="1500" dirty="0">
                <a:latin typeface="Calibri"/>
                <a:cs typeface="Calibri"/>
              </a:rPr>
              <a:t>it is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spc="-5" dirty="0">
                <a:latin typeface="Calibri"/>
                <a:cs typeface="Calibri"/>
              </a:rPr>
              <a:t>how often </a:t>
            </a:r>
            <a:r>
              <a:rPr sz="1500" dirty="0">
                <a:latin typeface="Calibri"/>
                <a:cs typeface="Calibri"/>
              </a:rPr>
              <a:t>it is </a:t>
            </a:r>
            <a:r>
              <a:rPr sz="1500" spc="-5" dirty="0">
                <a:latin typeface="Calibri"/>
                <a:cs typeface="Calibri"/>
              </a:rPr>
              <a:t>correct.</a:t>
            </a:r>
            <a:endParaRPr sz="1500" dirty="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080"/>
              </a:spcBef>
              <a:buClr>
                <a:srgbClr val="E38312"/>
              </a:buClr>
              <a:buSzPct val="120000"/>
              <a:buFont typeface="Calibri"/>
              <a:buChar char="●"/>
              <a:tabLst>
                <a:tab pos="434340" algn="l"/>
                <a:tab pos="434975" algn="l"/>
              </a:tabLst>
            </a:pPr>
            <a:r>
              <a:rPr sz="1500" b="1" spc="-10" dirty="0">
                <a:latin typeface="Calibri"/>
                <a:cs typeface="Calibri"/>
              </a:rPr>
              <a:t>Recall: </a:t>
            </a:r>
            <a:r>
              <a:rPr sz="1500" spc="-10" dirty="0">
                <a:latin typeface="Calibri"/>
                <a:cs typeface="Calibri"/>
              </a:rPr>
              <a:t>Recall regulate </a:t>
            </a:r>
            <a:r>
              <a:rPr sz="1500" dirty="0">
                <a:latin typeface="Calibri"/>
                <a:cs typeface="Calibri"/>
              </a:rPr>
              <a:t>the actual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the model is actually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predict.</a:t>
            </a:r>
            <a:endParaRPr sz="1500" dirty="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085"/>
              </a:spcBef>
              <a:buClr>
                <a:srgbClr val="E38312"/>
              </a:buClr>
              <a:buSzPct val="120000"/>
              <a:buFont typeface="Calibri"/>
              <a:buChar char="●"/>
              <a:tabLst>
                <a:tab pos="434340" algn="l"/>
                <a:tab pos="434975" algn="l"/>
              </a:tabLst>
            </a:pPr>
            <a:r>
              <a:rPr lang="en-US" sz="1500" b="1" spc="-5" dirty="0" smtClean="0">
                <a:latin typeface="Calibri"/>
                <a:cs typeface="Calibri"/>
              </a:rPr>
              <a:t>Area Under Curve (AUC)</a:t>
            </a:r>
            <a:r>
              <a:rPr sz="1500" b="1" spc="-5" dirty="0" smtClean="0">
                <a:latin typeface="Calibri"/>
                <a:cs typeface="Calibri"/>
              </a:rPr>
              <a:t>: </a:t>
            </a:r>
            <a:r>
              <a:rPr lang="en-US" sz="1500" spc="-5" dirty="0" smtClean="0">
                <a:latin typeface="Calibri"/>
                <a:cs typeface="Calibri"/>
              </a:rPr>
              <a:t>AUC will signify the stability of the model</a:t>
            </a:r>
            <a:r>
              <a:rPr sz="1500" spc="-5" dirty="0" smtClean="0">
                <a:latin typeface="Calibri"/>
                <a:cs typeface="Calibri"/>
              </a:rPr>
              <a:t>.</a:t>
            </a:r>
            <a:endParaRPr lang="en-US" sz="1500" spc="-5" dirty="0" smtClean="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1085"/>
              </a:spcBef>
              <a:buClr>
                <a:srgbClr val="E38312"/>
              </a:buClr>
              <a:buSzPct val="120000"/>
              <a:buFont typeface="Calibri"/>
              <a:buChar char="●"/>
              <a:tabLst>
                <a:tab pos="434340" algn="l"/>
                <a:tab pos="434975" algn="l"/>
              </a:tabLst>
            </a:pP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0" y="57150"/>
            <a:ext cx="348361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0" spc="-70" dirty="0">
                <a:solidFill>
                  <a:srgbClr val="252525"/>
                </a:solidFill>
                <a:latin typeface="Calibri Light"/>
                <a:cs typeface="Calibri Light"/>
              </a:rPr>
              <a:t>Evaluation</a:t>
            </a:r>
            <a:r>
              <a:rPr sz="4100" b="0" spc="-17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4100" b="0" spc="-60" dirty="0">
                <a:solidFill>
                  <a:srgbClr val="252525"/>
                </a:solidFill>
                <a:latin typeface="Calibri Light"/>
                <a:cs typeface="Calibri Light"/>
              </a:rPr>
              <a:t>Result</a:t>
            </a:r>
            <a:endParaRPr sz="41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708660"/>
            <a:ext cx="7886700" cy="0"/>
          </a:xfrm>
          <a:custGeom>
            <a:avLst/>
            <a:gdLst/>
            <a:ahLst/>
            <a:cxnLst/>
            <a:rect l="l" t="t" r="r" b="b"/>
            <a:pathLst>
              <a:path w="7886700">
                <a:moveTo>
                  <a:pt x="0" y="0"/>
                </a:moveTo>
                <a:lnTo>
                  <a:pt x="7886700" y="0"/>
                </a:lnTo>
              </a:path>
            </a:pathLst>
          </a:custGeom>
          <a:ln w="6096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75758"/>
              </p:ext>
            </p:extLst>
          </p:nvPr>
        </p:nvGraphicFramePr>
        <p:xfrm>
          <a:off x="381000" y="1276350"/>
          <a:ext cx="8301989" cy="2155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1961514"/>
                <a:gridCol w="1318260"/>
                <a:gridCol w="1360170"/>
                <a:gridCol w="1122045"/>
                <a:gridCol w="1828800"/>
              </a:tblGrid>
              <a:tr h="423227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en-US" sz="1300" b="1" spc="-1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AUC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solidFill>
                      <a:srgbClr val="E38312"/>
                    </a:solidFill>
                  </a:tcPr>
                </a:tc>
              </a:tr>
              <a:tr h="42735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95885" marB="0">
                    <a:lnL w="12700">
                      <a:solidFill>
                        <a:srgbClr val="E38312"/>
                      </a:solidFill>
                      <a:prstDash val="solid"/>
                    </a:lnL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Regression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79.00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59.25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5.00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234" algn="l">
                        <a:lnSpc>
                          <a:spcPts val="1660"/>
                        </a:lnSpc>
                        <a:spcBef>
                          <a:spcPts val="35"/>
                        </a:spcBef>
                        <a:tabLst>
                          <a:tab pos="1054735" algn="l"/>
                        </a:tabLst>
                      </a:pPr>
                      <a:r>
                        <a:rPr lang="en-US" sz="1400" dirty="0" smtClean="0">
                          <a:latin typeface="Cambria Math"/>
                          <a:cs typeface="Cambria Math"/>
                        </a:rPr>
                        <a:t>52.03</a:t>
                      </a:r>
                      <a:endParaRPr sz="1400" dirty="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R w="12700">
                      <a:solidFill>
                        <a:srgbClr val="E38312"/>
                      </a:solidFill>
                      <a:prstDash val="solid"/>
                    </a:lnR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</a:tr>
              <a:tr h="431673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97790" marB="0">
                    <a:lnL w="12700">
                      <a:solidFill>
                        <a:srgbClr val="E38312"/>
                      </a:solidFill>
                      <a:prstDash val="solid"/>
                    </a:lnL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KNN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76.23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37.45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17.03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55"/>
                        </a:lnSpc>
                        <a:spcBef>
                          <a:spcPts val="70"/>
                        </a:spcBef>
                        <a:tabLst>
                          <a:tab pos="1054735" algn="l"/>
                        </a:tabLst>
                      </a:pPr>
                      <a:r>
                        <a:rPr lang="en-US" sz="1400" dirty="0" smtClean="0">
                          <a:latin typeface="Cambria Math"/>
                          <a:cs typeface="Cambria Math"/>
                        </a:rPr>
                        <a:t>54.65</a:t>
                      </a:r>
                      <a:endParaRPr sz="1400" dirty="0">
                        <a:latin typeface="Cambria Math"/>
                        <a:cs typeface="Cambria Math"/>
                      </a:endParaRPr>
                    </a:p>
                  </a:txBody>
                  <a:tcPr marL="0" marR="0" marT="8890" marB="0">
                    <a:lnR w="12700">
                      <a:solidFill>
                        <a:srgbClr val="E38312"/>
                      </a:solidFill>
                      <a:prstDash val="solid"/>
                    </a:lnR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</a:tr>
              <a:tr h="427227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95885" marB="0">
                    <a:lnL w="12700">
                      <a:solidFill>
                        <a:srgbClr val="E38312"/>
                      </a:solidFill>
                      <a:prstDash val="solid"/>
                    </a:lnL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Naïve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Byes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en-US" sz="1400" dirty="0" smtClean="0">
                          <a:latin typeface="Calibri"/>
                          <a:cs typeface="Calibri"/>
                        </a:rPr>
                        <a:t>46.30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26.57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86.09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1660"/>
                        </a:lnSpc>
                        <a:spcBef>
                          <a:spcPts val="35"/>
                        </a:spcBef>
                        <a:tabLst>
                          <a:tab pos="1004569" algn="l"/>
                        </a:tabLst>
                      </a:pPr>
                      <a:r>
                        <a:rPr lang="en-US" sz="1400" dirty="0" smtClean="0">
                          <a:latin typeface="Cambria Math"/>
                          <a:cs typeface="Cambria Math"/>
                        </a:rPr>
                        <a:t>60.80</a:t>
                      </a:r>
                      <a:endParaRPr sz="1400" dirty="0">
                        <a:latin typeface="Cambria Math"/>
                        <a:cs typeface="Cambria Math"/>
                      </a:endParaRPr>
                    </a:p>
                  </a:txBody>
                  <a:tcPr marL="0" marR="0" marT="4445" marB="0">
                    <a:lnR w="12700">
                      <a:solidFill>
                        <a:srgbClr val="E38312"/>
                      </a:solidFill>
                      <a:prstDash val="solid"/>
                    </a:lnR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</a:tr>
              <a:tr h="446015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98425" marB="0">
                    <a:lnL w="12700">
                      <a:solidFill>
                        <a:srgbClr val="E38312"/>
                      </a:solidFill>
                      <a:prstDash val="solid"/>
                    </a:lnL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Decision</a:t>
                      </a:r>
                      <a:r>
                        <a:rPr sz="1400" spc="-3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Tree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82.33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65.80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spc="-5" dirty="0" smtClean="0">
                          <a:latin typeface="Calibri"/>
                          <a:cs typeface="Calibri"/>
                        </a:rPr>
                        <a:t>3</a:t>
                      </a: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.</a:t>
                      </a:r>
                      <a:r>
                        <a:rPr lang="en-US" sz="1400" spc="-5" dirty="0" smtClean="0">
                          <a:latin typeface="Calibri"/>
                          <a:cs typeface="Calibri"/>
                        </a:rPr>
                        <a:t>78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660"/>
                        </a:lnSpc>
                        <a:spcBef>
                          <a:spcPts val="75"/>
                        </a:spcBef>
                        <a:tabLst>
                          <a:tab pos="1054735" algn="l"/>
                        </a:tabLst>
                      </a:pPr>
                      <a:r>
                        <a:rPr lang="en-US" sz="1400" dirty="0" smtClean="0">
                          <a:latin typeface="Cambria Math"/>
                          <a:cs typeface="Cambria Math"/>
                        </a:rPr>
                        <a:t>65.36</a:t>
                      </a:r>
                      <a:endParaRPr sz="1400" dirty="0">
                        <a:latin typeface="Cambria Math"/>
                        <a:cs typeface="Cambria Math"/>
                      </a:endParaRPr>
                    </a:p>
                  </a:txBody>
                  <a:tcPr marL="0" marR="0" marT="9525" marB="0">
                    <a:lnR w="12700">
                      <a:solidFill>
                        <a:srgbClr val="E38312"/>
                      </a:solidFill>
                      <a:prstDash val="solid"/>
                    </a:lnR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3815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6732"/>
            <a:ext cx="1771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3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666750"/>
            <a:ext cx="8065770" cy="39168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E38312"/>
              </a:buClr>
              <a:buSzPct val="138461"/>
              <a:buChar char="●"/>
              <a:tabLst>
                <a:tab pos="354965" algn="l"/>
                <a:tab pos="355600" algn="l"/>
              </a:tabLst>
            </a:pPr>
            <a:r>
              <a:rPr sz="1300" spc="-30" dirty="0">
                <a:latin typeface="Calibri"/>
                <a:cs typeface="Calibri"/>
              </a:rPr>
              <a:t>We </a:t>
            </a:r>
            <a:r>
              <a:rPr sz="1300" spc="-10" dirty="0">
                <a:latin typeface="Calibri"/>
                <a:cs typeface="Calibri"/>
              </a:rPr>
              <a:t>investigated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data, </a:t>
            </a:r>
            <a:r>
              <a:rPr sz="1300" dirty="0">
                <a:latin typeface="Calibri"/>
                <a:cs typeface="Calibri"/>
              </a:rPr>
              <a:t>checking </a:t>
            </a:r>
            <a:r>
              <a:rPr sz="1300" spc="-15" dirty="0">
                <a:latin typeface="Calibri"/>
                <a:cs typeface="Calibri"/>
              </a:rPr>
              <a:t>for </a:t>
            </a:r>
            <a:r>
              <a:rPr sz="1300" spc="-10" dirty="0">
                <a:latin typeface="Calibri"/>
                <a:cs typeface="Calibri"/>
              </a:rPr>
              <a:t>data </a:t>
            </a:r>
            <a:r>
              <a:rPr sz="1300" dirty="0">
                <a:latin typeface="Calibri"/>
                <a:cs typeface="Calibri"/>
              </a:rPr>
              <a:t>unbalancing, visualizing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features </a:t>
            </a:r>
            <a:r>
              <a:rPr sz="1300" spc="-5" dirty="0">
                <a:latin typeface="Calibri"/>
                <a:cs typeface="Calibri"/>
              </a:rPr>
              <a:t>and understanding</a:t>
            </a:r>
            <a:r>
              <a:rPr sz="1300" spc="1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endParaRPr sz="13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55"/>
              </a:spcBef>
            </a:pPr>
            <a:r>
              <a:rPr sz="1300" spc="-5" dirty="0">
                <a:latin typeface="Calibri"/>
                <a:cs typeface="Calibri"/>
              </a:rPr>
              <a:t>relationship </a:t>
            </a:r>
            <a:r>
              <a:rPr sz="1300" spc="-10" dirty="0">
                <a:latin typeface="Calibri"/>
                <a:cs typeface="Calibri"/>
              </a:rPr>
              <a:t>between different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features.</a:t>
            </a:r>
            <a:endParaRPr sz="1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10000"/>
              </a:lnSpc>
              <a:buClr>
                <a:srgbClr val="E38312"/>
              </a:buClr>
              <a:buSzPct val="138461"/>
              <a:buChar char="●"/>
              <a:tabLst>
                <a:tab pos="354965" algn="l"/>
                <a:tab pos="355600" algn="l"/>
              </a:tabLst>
            </a:pPr>
            <a:r>
              <a:rPr sz="1300" spc="-30">
                <a:latin typeface="Calibri"/>
                <a:cs typeface="Calibri"/>
              </a:rPr>
              <a:t>We </a:t>
            </a:r>
            <a:r>
              <a:rPr sz="1300" spc="-5" smtClean="0">
                <a:latin typeface="Calibri"/>
                <a:cs typeface="Calibri"/>
              </a:rPr>
              <a:t>used </a:t>
            </a:r>
            <a:r>
              <a:rPr sz="1300" spc="-5">
                <a:latin typeface="Calibri"/>
                <a:cs typeface="Calibri"/>
              </a:rPr>
              <a:t>train-validation </a:t>
            </a:r>
            <a:r>
              <a:rPr sz="1300" spc="-5" smtClean="0">
                <a:latin typeface="Calibri"/>
                <a:cs typeface="Calibri"/>
              </a:rPr>
              <a:t>split </a:t>
            </a:r>
            <a:r>
              <a:rPr sz="1300" spc="-5" dirty="0">
                <a:latin typeface="Calibri"/>
                <a:cs typeface="Calibri"/>
              </a:rPr>
              <a:t>to </a:t>
            </a:r>
            <a:r>
              <a:rPr sz="1300" spc="-10" dirty="0">
                <a:latin typeface="Calibri"/>
                <a:cs typeface="Calibri"/>
              </a:rPr>
              <a:t>evaluate </a:t>
            </a:r>
            <a:r>
              <a:rPr sz="1300" dirty="0">
                <a:latin typeface="Calibri"/>
                <a:cs typeface="Calibri"/>
              </a:rPr>
              <a:t>the </a:t>
            </a:r>
            <a:r>
              <a:rPr sz="1300" spc="-5" dirty="0">
                <a:latin typeface="Calibri"/>
                <a:cs typeface="Calibri"/>
              </a:rPr>
              <a:t>model effectiveness </a:t>
            </a:r>
            <a:r>
              <a:rPr sz="1300" spc="-10" dirty="0">
                <a:latin typeface="Calibri"/>
                <a:cs typeface="Calibri"/>
              </a:rPr>
              <a:t>to </a:t>
            </a:r>
            <a:r>
              <a:rPr sz="1300" spc="-5" dirty="0">
                <a:latin typeface="Calibri"/>
                <a:cs typeface="Calibri"/>
              </a:rPr>
              <a:t>predict the </a:t>
            </a:r>
            <a:r>
              <a:rPr sz="1300" spc="-10" dirty="0">
                <a:latin typeface="Calibri"/>
                <a:cs typeface="Calibri"/>
              </a:rPr>
              <a:t>target  value, </a:t>
            </a:r>
            <a:r>
              <a:rPr sz="1300" spc="-5" dirty="0">
                <a:latin typeface="Calibri"/>
                <a:cs typeface="Calibri"/>
              </a:rPr>
              <a:t>i.e. detecting if a credit </a:t>
            </a:r>
            <a:r>
              <a:rPr sz="1300" spc="-10" dirty="0">
                <a:latin typeface="Calibri"/>
                <a:cs typeface="Calibri"/>
              </a:rPr>
              <a:t>card </a:t>
            </a:r>
            <a:r>
              <a:rPr sz="1300" spc="-5" dirty="0">
                <a:latin typeface="Calibri"/>
                <a:cs typeface="Calibri"/>
              </a:rPr>
              <a:t>client will </a:t>
            </a:r>
            <a:r>
              <a:rPr sz="1300" spc="-10" dirty="0">
                <a:latin typeface="Calibri"/>
                <a:cs typeface="Calibri"/>
              </a:rPr>
              <a:t>default next</a:t>
            </a:r>
            <a:r>
              <a:rPr sz="1300" spc="2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month.</a:t>
            </a:r>
            <a:endParaRPr sz="1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38312"/>
              </a:buClr>
              <a:buFont typeface="Calibri"/>
              <a:buChar char="●"/>
            </a:pP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138461"/>
              <a:buChar char="●"/>
              <a:tabLst>
                <a:tab pos="354965" algn="l"/>
                <a:tab pos="355600" algn="l"/>
              </a:tabLst>
            </a:pPr>
            <a:r>
              <a:rPr sz="1300" spc="-30" dirty="0">
                <a:latin typeface="Calibri"/>
                <a:cs typeface="Calibri"/>
              </a:rPr>
              <a:t>We </a:t>
            </a:r>
            <a:r>
              <a:rPr sz="1300" spc="-5" dirty="0">
                <a:latin typeface="Calibri"/>
                <a:cs typeface="Calibri"/>
              </a:rPr>
              <a:t>then </a:t>
            </a:r>
            <a:r>
              <a:rPr sz="1300" spc="-10" dirty="0">
                <a:latin typeface="Calibri"/>
                <a:cs typeface="Calibri"/>
              </a:rPr>
              <a:t>investigated five </a:t>
            </a:r>
            <a:r>
              <a:rPr sz="1300" spc="-5" dirty="0">
                <a:latin typeface="Calibri"/>
                <a:cs typeface="Calibri"/>
              </a:rPr>
              <a:t>predictive</a:t>
            </a:r>
            <a:r>
              <a:rPr sz="1300" spc="1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models</a:t>
            </a:r>
            <a:r>
              <a:rPr sz="1300" spc="-5" dirty="0" smtClean="0">
                <a:latin typeface="Calibri"/>
                <a:cs typeface="Calibri"/>
              </a:rPr>
              <a:t>:</a:t>
            </a:r>
            <a:endParaRPr lang="en-US" sz="1300" spc="-5" dirty="0" smtClean="0">
              <a:latin typeface="Calibri"/>
              <a:cs typeface="Calibri"/>
            </a:endParaRPr>
          </a:p>
          <a:p>
            <a:pPr marL="812165" marR="5080" lvl="1" indent="-317500">
              <a:lnSpc>
                <a:spcPct val="110000"/>
              </a:lnSpc>
              <a:spcBef>
                <a:spcPts val="1605"/>
              </a:spcBef>
              <a:buClr>
                <a:srgbClr val="E38312"/>
              </a:buClr>
              <a:buSzPct val="107692"/>
              <a:buChar char="○"/>
              <a:tabLst>
                <a:tab pos="812165" algn="l"/>
                <a:tab pos="812800" algn="l"/>
              </a:tabLst>
            </a:pPr>
            <a:r>
              <a:rPr lang="en-US" sz="1300" spc="-30" dirty="0">
                <a:cs typeface="Calibri"/>
              </a:rPr>
              <a:t>We </a:t>
            </a:r>
            <a:r>
              <a:rPr lang="en-US" sz="1300" spc="-10" dirty="0">
                <a:cs typeface="Calibri"/>
              </a:rPr>
              <a:t>started </a:t>
            </a:r>
            <a:r>
              <a:rPr lang="en-US" sz="1300" spc="-5" dirty="0">
                <a:cs typeface="Calibri"/>
              </a:rPr>
              <a:t>with Logistic Regression, Naïve </a:t>
            </a:r>
            <a:r>
              <a:rPr lang="en-US" sz="1300" spc="-10" dirty="0">
                <a:cs typeface="Calibri"/>
              </a:rPr>
              <a:t>Bayes,</a:t>
            </a:r>
            <a:r>
              <a:rPr lang="en-US" sz="1300" spc="-5" dirty="0">
                <a:cs typeface="Calibri"/>
              </a:rPr>
              <a:t> KNN, Decision </a:t>
            </a:r>
            <a:r>
              <a:rPr lang="en-US" sz="1300" spc="-25" dirty="0">
                <a:cs typeface="Calibri"/>
              </a:rPr>
              <a:t>Tree </a:t>
            </a:r>
            <a:r>
              <a:rPr lang="en-US" sz="1300" spc="-5" dirty="0">
                <a:cs typeface="Calibri"/>
              </a:rPr>
              <a:t>and Random Forest</a:t>
            </a:r>
            <a:r>
              <a:rPr lang="en-US" sz="1300" spc="-5" dirty="0" smtClean="0">
                <a:cs typeface="Calibri"/>
              </a:rPr>
              <a:t>.</a:t>
            </a:r>
          </a:p>
          <a:p>
            <a:pPr marL="812165" marR="5080" lvl="1" indent="-317500">
              <a:lnSpc>
                <a:spcPct val="110000"/>
              </a:lnSpc>
              <a:spcBef>
                <a:spcPts val="1605"/>
              </a:spcBef>
              <a:buClr>
                <a:srgbClr val="E38312"/>
              </a:buClr>
              <a:buSzPct val="107692"/>
              <a:buFontTx/>
              <a:buChar char="○"/>
              <a:tabLst>
                <a:tab pos="812165" algn="l"/>
                <a:tab pos="812800" algn="l"/>
              </a:tabLst>
            </a:pPr>
            <a:r>
              <a:rPr lang="en-US" sz="1300" spc="-30" dirty="0">
                <a:cs typeface="Calibri"/>
              </a:rPr>
              <a:t>We </a:t>
            </a:r>
            <a:r>
              <a:rPr lang="en-US" sz="1300" spc="-5" dirty="0">
                <a:cs typeface="Calibri"/>
              </a:rPr>
              <a:t>choose best model based on </a:t>
            </a:r>
            <a:r>
              <a:rPr lang="en-US" sz="1300" b="1" spc="-5" dirty="0">
                <a:cs typeface="Calibri"/>
              </a:rPr>
              <a:t>minimum </a:t>
            </a:r>
            <a:r>
              <a:rPr lang="en-US" sz="1300" b="1" spc="-10" dirty="0">
                <a:cs typeface="Calibri"/>
              </a:rPr>
              <a:t>value </a:t>
            </a:r>
            <a:r>
              <a:rPr lang="en-US" sz="1300" b="1" spc="-5" dirty="0">
                <a:cs typeface="Calibri"/>
              </a:rPr>
              <a:t>of </a:t>
            </a:r>
            <a:r>
              <a:rPr lang="en-US" sz="1300" b="1" spc="-10" dirty="0">
                <a:cs typeface="Calibri"/>
              </a:rPr>
              <a:t>False </a:t>
            </a:r>
            <a:r>
              <a:rPr lang="en-US" sz="1300" b="1" spc="-15" dirty="0">
                <a:cs typeface="Calibri"/>
              </a:rPr>
              <a:t>Negative</a:t>
            </a:r>
            <a:r>
              <a:rPr lang="en-US" sz="1300" b="1" spc="40" dirty="0">
                <a:cs typeface="Calibri"/>
              </a:rPr>
              <a:t> </a:t>
            </a:r>
            <a:r>
              <a:rPr lang="en-US" sz="1300" b="1" spc="-10" dirty="0">
                <a:cs typeface="Calibri"/>
              </a:rPr>
              <a:t>value </a:t>
            </a:r>
            <a:r>
              <a:rPr lang="en-US" sz="1300" spc="-10" dirty="0">
                <a:cs typeface="Calibri"/>
              </a:rPr>
              <a:t>i.e, </a:t>
            </a:r>
            <a:r>
              <a:rPr lang="en-US" sz="1300" b="1" spc="-10" dirty="0">
                <a:cs typeface="Calibri"/>
              </a:rPr>
              <a:t>recall value</a:t>
            </a:r>
            <a:r>
              <a:rPr lang="en-US" sz="1300" spc="-10" dirty="0">
                <a:cs typeface="Calibri"/>
              </a:rPr>
              <a:t>.</a:t>
            </a:r>
          </a:p>
          <a:p>
            <a:pPr marL="812165" marR="5080" lvl="1" indent="-317500">
              <a:lnSpc>
                <a:spcPct val="110000"/>
              </a:lnSpc>
              <a:spcBef>
                <a:spcPts val="1605"/>
              </a:spcBef>
              <a:buClr>
                <a:srgbClr val="E38312"/>
              </a:buClr>
              <a:buSzPct val="107692"/>
              <a:buFontTx/>
              <a:buChar char="○"/>
              <a:tabLst>
                <a:tab pos="812165" algn="l"/>
                <a:tab pos="812800" algn="l"/>
              </a:tabLst>
            </a:pPr>
            <a:r>
              <a:rPr lang="en-US" sz="1300" spc="-5" dirty="0">
                <a:cs typeface="Calibri"/>
              </a:rPr>
              <a:t>This would </a:t>
            </a:r>
            <a:r>
              <a:rPr lang="en-US" sz="1300" dirty="0">
                <a:cs typeface="Calibri"/>
              </a:rPr>
              <a:t>also </a:t>
            </a:r>
            <a:r>
              <a:rPr lang="en-US" sz="1300" spc="-10" dirty="0">
                <a:cs typeface="Calibri"/>
              </a:rPr>
              <a:t>inform </a:t>
            </a:r>
            <a:r>
              <a:rPr lang="en-US" sz="1300" spc="-5" dirty="0">
                <a:cs typeface="Calibri"/>
              </a:rPr>
              <a:t>the issuer’s decisions on who to </a:t>
            </a:r>
            <a:r>
              <a:rPr lang="en-US" sz="1300" b="1" spc="-10" dirty="0">
                <a:cs typeface="Calibri"/>
              </a:rPr>
              <a:t>give </a:t>
            </a:r>
            <a:r>
              <a:rPr lang="en-US" sz="1300" b="1" spc="-5" dirty="0">
                <a:cs typeface="Calibri"/>
              </a:rPr>
              <a:t>a credit </a:t>
            </a:r>
            <a:r>
              <a:rPr lang="en-US" sz="1300" b="1" spc="-10" dirty="0">
                <a:cs typeface="Calibri"/>
              </a:rPr>
              <a:t>card </a:t>
            </a:r>
            <a:r>
              <a:rPr lang="en-US" sz="1300" spc="-5" dirty="0">
                <a:cs typeface="Calibri"/>
              </a:rPr>
              <a:t>to and what </a:t>
            </a:r>
            <a:r>
              <a:rPr lang="en-US" sz="1300" b="1" spc="-5" dirty="0">
                <a:cs typeface="Calibri"/>
              </a:rPr>
              <a:t>credit </a:t>
            </a:r>
            <a:r>
              <a:rPr lang="en-US" sz="1300" b="1" dirty="0">
                <a:cs typeface="Calibri"/>
              </a:rPr>
              <a:t>limit </a:t>
            </a:r>
            <a:r>
              <a:rPr lang="en-US" sz="1300" spc="-10" dirty="0">
                <a:cs typeface="Calibri"/>
              </a:rPr>
              <a:t>to  provide</a:t>
            </a:r>
            <a:r>
              <a:rPr lang="en-US" sz="1300" spc="-10" dirty="0" smtClean="0">
                <a:cs typeface="Calibri"/>
              </a:rPr>
              <a:t>.</a:t>
            </a:r>
            <a:endParaRPr lang="en-US" sz="1300" dirty="0">
              <a:cs typeface="Calibri"/>
            </a:endParaRPr>
          </a:p>
          <a:p>
            <a:pPr marL="812800" lvl="1" indent="-342900">
              <a:spcBef>
                <a:spcPts val="5"/>
              </a:spcBef>
              <a:buClr>
                <a:srgbClr val="E38312"/>
              </a:buClr>
              <a:buSzPct val="138461"/>
              <a:buFont typeface="Courier New" panose="02070309020205020404" pitchFamily="49" charset="0"/>
              <a:buChar char="o"/>
              <a:tabLst>
                <a:tab pos="354965" algn="l"/>
                <a:tab pos="355600" algn="l"/>
              </a:tabLst>
            </a:pPr>
            <a:endParaRPr lang="en-US" sz="1300" spc="-5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138461"/>
              <a:buChar char="●"/>
              <a:tabLst>
                <a:tab pos="354965" algn="l"/>
                <a:tab pos="355600" algn="l"/>
              </a:tabLst>
            </a:pPr>
            <a:r>
              <a:rPr lang="en-US" sz="1300" dirty="0" smtClean="0">
                <a:latin typeface="Calibri"/>
                <a:cs typeface="Calibri"/>
              </a:rPr>
              <a:t>We find that the best model is </a:t>
            </a:r>
            <a:r>
              <a:rPr lang="en-US" sz="1300" b="1" dirty="0" smtClean="0">
                <a:latin typeface="Calibri"/>
                <a:cs typeface="Calibri"/>
              </a:rPr>
              <a:t>Naive Bayes </a:t>
            </a:r>
            <a:r>
              <a:rPr lang="en-US" sz="1300" dirty="0" smtClean="0">
                <a:latin typeface="Calibri"/>
                <a:cs typeface="Calibri"/>
              </a:rPr>
              <a:t>with </a:t>
            </a:r>
            <a:r>
              <a:rPr lang="en-US" sz="1300" b="1" dirty="0" smtClean="0">
                <a:latin typeface="Calibri"/>
                <a:cs typeface="Calibri"/>
              </a:rPr>
              <a:t>RECALL =86.09 </a:t>
            </a:r>
            <a:r>
              <a:rPr lang="en-US" sz="1300" dirty="0" smtClean="0">
                <a:latin typeface="Calibri"/>
                <a:cs typeface="Calibri"/>
              </a:rPr>
              <a:t>and </a:t>
            </a:r>
            <a:r>
              <a:rPr lang="en-US" sz="1300" b="1" dirty="0" smtClean="0">
                <a:latin typeface="Calibri"/>
                <a:cs typeface="Calibri"/>
              </a:rPr>
              <a:t>AUC=60.80  </a:t>
            </a:r>
            <a:r>
              <a:rPr lang="en-US" sz="1300" dirty="0" smtClean="0">
                <a:latin typeface="Calibri"/>
                <a:cs typeface="Calibri"/>
              </a:rPr>
              <a:t>.</a:t>
            </a:r>
            <a:endParaRPr sz="1300" dirty="0">
              <a:latin typeface="Calibri"/>
              <a:cs typeface="Calibri"/>
            </a:endParaRPr>
          </a:p>
          <a:p>
            <a:pPr marL="494665" marR="5080" lvl="1">
              <a:lnSpc>
                <a:spcPct val="110000"/>
              </a:lnSpc>
              <a:buClr>
                <a:srgbClr val="E38312"/>
              </a:buClr>
              <a:buSzPct val="107692"/>
              <a:tabLst>
                <a:tab pos="812165" algn="l"/>
                <a:tab pos="812800" algn="l"/>
              </a:tabLst>
            </a:pPr>
            <a:endParaRPr lang="en-US" sz="1300" spc="-10" dirty="0">
              <a:latin typeface="Calibri"/>
              <a:cs typeface="Calibri"/>
            </a:endParaRPr>
          </a:p>
          <a:p>
            <a:pPr marL="812165" marR="5080" lvl="1" indent="-317500">
              <a:lnSpc>
                <a:spcPct val="110000"/>
              </a:lnSpc>
              <a:buClr>
                <a:srgbClr val="E38312"/>
              </a:buClr>
              <a:buSzPct val="107692"/>
              <a:buChar char="○"/>
              <a:tabLst>
                <a:tab pos="812165" algn="l"/>
                <a:tab pos="812800" algn="l"/>
              </a:tabLst>
            </a:pPr>
            <a:endParaRPr lang="en-US" sz="1300" spc="-1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851" y="714501"/>
            <a:ext cx="78009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u="none" dirty="0" smtClean="0">
                <a:latin typeface="Calibri"/>
                <a:cs typeface="Calibri"/>
              </a:rPr>
              <a:t>O</a:t>
            </a:r>
            <a:r>
              <a:rPr lang="en-US" b="0" u="none" dirty="0" smtClean="0">
                <a:latin typeface="Calibri"/>
                <a:cs typeface="Calibri"/>
              </a:rPr>
              <a:t>verview and Goals</a:t>
            </a:r>
            <a:endParaRPr b="0" u="none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531365"/>
            <a:ext cx="7921625" cy="333745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100" dirty="0">
                <a:cs typeface="Calibri"/>
              </a:rPr>
              <a:t>Banking / </a:t>
            </a:r>
            <a:r>
              <a:rPr lang="en-US" sz="1100" spc="-5" dirty="0">
                <a:cs typeface="Calibri"/>
              </a:rPr>
              <a:t>Financial Institutes </a:t>
            </a:r>
            <a:r>
              <a:rPr lang="en-US" sz="1100" spc="-10" dirty="0">
                <a:cs typeface="Calibri"/>
              </a:rPr>
              <a:t>plays </a:t>
            </a:r>
            <a:r>
              <a:rPr lang="en-US" sz="1100" dirty="0">
                <a:cs typeface="Calibri"/>
              </a:rPr>
              <a:t>a </a:t>
            </a:r>
            <a:r>
              <a:rPr lang="en-US" sz="1100" spc="-5" dirty="0">
                <a:cs typeface="Calibri"/>
              </a:rPr>
              <a:t>significant </a:t>
            </a:r>
            <a:r>
              <a:rPr lang="en-US" sz="1100" spc="-10" dirty="0">
                <a:cs typeface="Calibri"/>
              </a:rPr>
              <a:t>role </a:t>
            </a:r>
            <a:r>
              <a:rPr lang="en-US" sz="1100" dirty="0">
                <a:cs typeface="Calibri"/>
              </a:rPr>
              <a:t>in </a:t>
            </a:r>
            <a:r>
              <a:rPr lang="en-US" sz="1100" spc="-5" dirty="0">
                <a:cs typeface="Calibri"/>
              </a:rPr>
              <a:t>providing financial</a:t>
            </a:r>
            <a:r>
              <a:rPr lang="en-US" sz="1100" spc="-80" dirty="0">
                <a:cs typeface="Calibri"/>
              </a:rPr>
              <a:t> </a:t>
            </a:r>
            <a:r>
              <a:rPr lang="en-US" sz="1100" spc="-5" dirty="0">
                <a:cs typeface="Calibri"/>
              </a:rPr>
              <a:t>service.</a:t>
            </a:r>
            <a:endParaRPr lang="en-US" sz="1100" dirty="0">
              <a:cs typeface="Calibri"/>
            </a:endParaRPr>
          </a:p>
          <a:p>
            <a:pPr marL="355600" indent="-342900">
              <a:lnSpc>
                <a:spcPts val="1710"/>
              </a:lnSpc>
              <a:spcBef>
                <a:spcPts val="1440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100" spc="-70" dirty="0">
                <a:cs typeface="Calibri"/>
              </a:rPr>
              <a:t>To </a:t>
            </a:r>
            <a:r>
              <a:rPr lang="en-US" sz="1100" spc="-10" dirty="0">
                <a:cs typeface="Calibri"/>
              </a:rPr>
              <a:t>maintain </a:t>
            </a:r>
            <a:r>
              <a:rPr lang="en-US" sz="1100" dirty="0">
                <a:cs typeface="Calibri"/>
              </a:rPr>
              <a:t>the </a:t>
            </a:r>
            <a:r>
              <a:rPr lang="en-US" sz="1100" spc="-15" dirty="0">
                <a:cs typeface="Calibri"/>
              </a:rPr>
              <a:t>integrity, </a:t>
            </a:r>
            <a:r>
              <a:rPr lang="en-US" sz="1100" spc="-5" dirty="0">
                <a:cs typeface="Calibri"/>
              </a:rPr>
              <a:t>bank/institute must </a:t>
            </a:r>
            <a:r>
              <a:rPr lang="en-US" sz="1100" dirty="0">
                <a:cs typeface="Calibri"/>
              </a:rPr>
              <a:t>be </a:t>
            </a:r>
            <a:r>
              <a:rPr lang="en-US" sz="1100" spc="-10" dirty="0">
                <a:cs typeface="Calibri"/>
              </a:rPr>
              <a:t>careful </a:t>
            </a:r>
            <a:r>
              <a:rPr lang="en-US" sz="1100" spc="-5" dirty="0">
                <a:cs typeface="Calibri"/>
              </a:rPr>
              <a:t>when </a:t>
            </a:r>
            <a:r>
              <a:rPr lang="en-US" sz="1100" spc="-10" dirty="0">
                <a:cs typeface="Calibri"/>
              </a:rPr>
              <a:t>investing </a:t>
            </a:r>
            <a:r>
              <a:rPr lang="en-US" sz="1100" dirty="0">
                <a:cs typeface="Calibri"/>
              </a:rPr>
              <a:t>in </a:t>
            </a:r>
            <a:r>
              <a:rPr lang="en-US" sz="1100" spc="-10" dirty="0">
                <a:cs typeface="Calibri"/>
              </a:rPr>
              <a:t>customers to</a:t>
            </a:r>
            <a:r>
              <a:rPr lang="en-US" sz="1100" spc="-5" dirty="0">
                <a:cs typeface="Calibri"/>
              </a:rPr>
              <a:t> </a:t>
            </a:r>
            <a:r>
              <a:rPr lang="en-US" sz="1100" spc="-15" dirty="0">
                <a:cs typeface="Calibri"/>
              </a:rPr>
              <a:t>avoid</a:t>
            </a:r>
            <a:endParaRPr lang="en-US" sz="1100" dirty="0">
              <a:cs typeface="Calibri"/>
            </a:endParaRPr>
          </a:p>
          <a:p>
            <a:pPr marL="354965">
              <a:lnSpc>
                <a:spcPts val="1710"/>
              </a:lnSpc>
            </a:pPr>
            <a:r>
              <a:rPr lang="en-US" sz="1100" spc="-5" dirty="0">
                <a:cs typeface="Calibri"/>
              </a:rPr>
              <a:t>financial</a:t>
            </a:r>
            <a:r>
              <a:rPr lang="en-US" sz="1100" spc="-15" dirty="0">
                <a:cs typeface="Calibri"/>
              </a:rPr>
              <a:t> </a:t>
            </a:r>
            <a:r>
              <a:rPr lang="en-US" sz="1100" dirty="0">
                <a:cs typeface="Calibri"/>
              </a:rPr>
              <a:t>loss.</a:t>
            </a:r>
          </a:p>
          <a:p>
            <a:pPr>
              <a:lnSpc>
                <a:spcPct val="100000"/>
              </a:lnSpc>
            </a:pPr>
            <a:endParaRPr lang="en-US" sz="105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100" spc="-15" dirty="0">
                <a:cs typeface="Calibri"/>
              </a:rPr>
              <a:t>Before </a:t>
            </a:r>
            <a:r>
              <a:rPr lang="en-US" sz="1100" spc="-5" dirty="0">
                <a:cs typeface="Calibri"/>
              </a:rPr>
              <a:t>giving credit </a:t>
            </a:r>
            <a:r>
              <a:rPr lang="en-US" sz="1100" spc="-10" dirty="0">
                <a:cs typeface="Calibri"/>
              </a:rPr>
              <a:t>to borrowers, </a:t>
            </a:r>
            <a:r>
              <a:rPr lang="en-US" sz="1100" dirty="0">
                <a:cs typeface="Calibri"/>
              </a:rPr>
              <a:t>the bank </a:t>
            </a:r>
            <a:r>
              <a:rPr lang="en-US" sz="1100" spc="-5" dirty="0">
                <a:cs typeface="Calibri"/>
              </a:rPr>
              <a:t>must </a:t>
            </a:r>
            <a:r>
              <a:rPr lang="en-US" sz="1100" spc="-10" dirty="0">
                <a:cs typeface="Calibri"/>
              </a:rPr>
              <a:t>come to know </a:t>
            </a:r>
            <a:r>
              <a:rPr lang="en-US" sz="1100" spc="-5" dirty="0">
                <a:cs typeface="Calibri"/>
              </a:rPr>
              <a:t>about </a:t>
            </a:r>
            <a:r>
              <a:rPr lang="en-US" sz="1100" dirty="0">
                <a:cs typeface="Calibri"/>
              </a:rPr>
              <a:t>the </a:t>
            </a:r>
            <a:r>
              <a:rPr lang="en-US" sz="1100" spc="-5" dirty="0">
                <a:cs typeface="Calibri"/>
              </a:rPr>
              <a:t>potential </a:t>
            </a:r>
            <a:r>
              <a:rPr lang="en-US" sz="1100" dirty="0">
                <a:cs typeface="Calibri"/>
              </a:rPr>
              <a:t>of</a:t>
            </a:r>
            <a:r>
              <a:rPr lang="en-US" sz="1100" spc="-15" dirty="0">
                <a:cs typeface="Calibri"/>
              </a:rPr>
              <a:t> </a:t>
            </a:r>
            <a:r>
              <a:rPr lang="en-US" sz="1100" spc="-10" dirty="0">
                <a:cs typeface="Calibri"/>
              </a:rPr>
              <a:t>customers.</a:t>
            </a:r>
            <a:endParaRPr lang="en-US" sz="1100" dirty="0">
              <a:cs typeface="Calibri"/>
            </a:endParaRPr>
          </a:p>
          <a:p>
            <a:pPr marL="354965" marR="5080" indent="-342900">
              <a:lnSpc>
                <a:spcPts val="1620"/>
              </a:lnSpc>
              <a:spcBef>
                <a:spcPts val="305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100" spc="-5" dirty="0" smtClean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we </a:t>
            </a:r>
            <a:r>
              <a:rPr sz="1100" dirty="0">
                <a:latin typeface="Calibri"/>
                <a:cs typeface="Calibri"/>
              </a:rPr>
              <a:t>built </a:t>
            </a:r>
            <a:r>
              <a:rPr sz="1100" spc="-10" dirty="0">
                <a:latin typeface="Calibri"/>
                <a:cs typeface="Calibri"/>
              </a:rPr>
              <a:t>here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use </a:t>
            </a:r>
            <a:r>
              <a:rPr sz="1100" dirty="0">
                <a:latin typeface="Calibri"/>
                <a:cs typeface="Calibri"/>
              </a:rPr>
              <a:t>all </a:t>
            </a:r>
            <a:r>
              <a:rPr sz="1100" spc="-5" dirty="0">
                <a:latin typeface="Calibri"/>
                <a:cs typeface="Calibri"/>
              </a:rPr>
              <a:t>possible </a:t>
            </a:r>
            <a:r>
              <a:rPr sz="1100" spc="-10" dirty="0">
                <a:latin typeface="Calibri"/>
                <a:cs typeface="Calibri"/>
              </a:rPr>
              <a:t>factors to </a:t>
            </a:r>
            <a:r>
              <a:rPr sz="1100" spc="-5" dirty="0">
                <a:latin typeface="Calibri"/>
                <a:cs typeface="Calibri"/>
              </a:rPr>
              <a:t>predict </a:t>
            </a:r>
            <a:r>
              <a:rPr sz="1100" spc="-15" dirty="0">
                <a:latin typeface="Calibri"/>
                <a:cs typeface="Calibri"/>
              </a:rPr>
              <a:t>data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10" dirty="0">
                <a:latin typeface="Calibri"/>
                <a:cs typeface="Calibri"/>
              </a:rPr>
              <a:t>customers to </a:t>
            </a:r>
            <a:r>
              <a:rPr sz="1100" spc="-5" dirty="0">
                <a:latin typeface="Calibri"/>
                <a:cs typeface="Calibri"/>
              </a:rPr>
              <a:t>find who </a:t>
            </a:r>
            <a:r>
              <a:rPr sz="1100" spc="-10" dirty="0">
                <a:latin typeface="Calibri"/>
                <a:cs typeface="Calibri"/>
              </a:rPr>
              <a:t>are  defaulters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non-defaulters next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month.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Times New Roman"/>
              <a:buChar char="●"/>
            </a:pPr>
            <a:endParaRPr sz="1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goal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find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whether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clients </a:t>
            </a:r>
            <a:r>
              <a:rPr sz="1100" spc="-10" dirty="0">
                <a:latin typeface="Calibri"/>
                <a:cs typeface="Calibri"/>
              </a:rPr>
              <a:t>are </a:t>
            </a:r>
            <a:r>
              <a:rPr sz="1100" dirty="0">
                <a:latin typeface="Calibri"/>
                <a:cs typeface="Calibri"/>
              </a:rPr>
              <a:t>able </a:t>
            </a:r>
            <a:r>
              <a:rPr sz="1100" spc="-10" dirty="0">
                <a:latin typeface="Calibri"/>
                <a:cs typeface="Calibri"/>
              </a:rPr>
              <a:t>to pay </a:t>
            </a:r>
            <a:r>
              <a:rPr sz="1100" dirty="0">
                <a:latin typeface="Calibri"/>
                <a:cs typeface="Calibri"/>
              </a:rPr>
              <a:t>their </a:t>
            </a:r>
            <a:r>
              <a:rPr sz="1100" spc="-10" dirty="0">
                <a:latin typeface="Calibri"/>
                <a:cs typeface="Calibri"/>
              </a:rPr>
              <a:t>next </a:t>
            </a:r>
            <a:r>
              <a:rPr sz="1100" dirty="0">
                <a:latin typeface="Calibri"/>
                <a:cs typeface="Calibri"/>
              </a:rPr>
              <a:t>month </a:t>
            </a:r>
            <a:r>
              <a:rPr sz="1100" spc="-5" dirty="0">
                <a:latin typeface="Calibri"/>
                <a:cs typeface="Calibri"/>
              </a:rPr>
              <a:t>credit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amount.</a:t>
            </a: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38312"/>
              </a:buClr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Identify </a:t>
            </a:r>
            <a:r>
              <a:rPr sz="1100" dirty="0">
                <a:latin typeface="Calibri"/>
                <a:cs typeface="Calibri"/>
              </a:rPr>
              <a:t>some </a:t>
            </a:r>
            <a:r>
              <a:rPr sz="1100" spc="-5" dirty="0">
                <a:latin typeface="Calibri"/>
                <a:cs typeface="Calibri"/>
              </a:rPr>
              <a:t>potential </a:t>
            </a:r>
            <a:r>
              <a:rPr sz="1100" spc="-10" dirty="0">
                <a:latin typeface="Calibri"/>
                <a:cs typeface="Calibri"/>
              </a:rPr>
              <a:t>customers </a:t>
            </a:r>
            <a:r>
              <a:rPr sz="1100" spc="-1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bank who can </a:t>
            </a:r>
            <a:r>
              <a:rPr sz="1100" spc="-10" dirty="0">
                <a:latin typeface="Calibri"/>
                <a:cs typeface="Calibri"/>
              </a:rPr>
              <a:t>settle </a:t>
            </a:r>
            <a:r>
              <a:rPr sz="1100" dirty="0">
                <a:latin typeface="Calibri"/>
                <a:cs typeface="Calibri"/>
              </a:rPr>
              <a:t>their </a:t>
            </a:r>
            <a:r>
              <a:rPr sz="1100" spc="-5" dirty="0">
                <a:latin typeface="Calibri"/>
                <a:cs typeface="Calibri"/>
              </a:rPr>
              <a:t>credit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balance.</a:t>
            </a:r>
            <a:endParaRPr sz="11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E38312"/>
              </a:buClr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100" spc="-7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determine </a:t>
            </a:r>
            <a:r>
              <a:rPr sz="1100" dirty="0">
                <a:latin typeface="Calibri"/>
                <a:cs typeface="Calibri"/>
              </a:rPr>
              <a:t>if their </a:t>
            </a:r>
            <a:r>
              <a:rPr sz="1100" spc="-10" dirty="0">
                <a:latin typeface="Calibri"/>
                <a:cs typeface="Calibri"/>
              </a:rPr>
              <a:t>customers </a:t>
            </a:r>
            <a:r>
              <a:rPr sz="1100" spc="-5" dirty="0">
                <a:latin typeface="Calibri"/>
                <a:cs typeface="Calibri"/>
              </a:rPr>
              <a:t>could </a:t>
            </a:r>
            <a:r>
              <a:rPr sz="1100" spc="-15" dirty="0">
                <a:latin typeface="Calibri"/>
                <a:cs typeface="Calibri"/>
              </a:rPr>
              <a:t>make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credit </a:t>
            </a:r>
            <a:r>
              <a:rPr sz="1100" spc="-10" dirty="0">
                <a:latin typeface="Calibri"/>
                <a:cs typeface="Calibri"/>
              </a:rPr>
              <a:t>card </a:t>
            </a:r>
            <a:r>
              <a:rPr sz="1100" spc="-5" dirty="0">
                <a:latin typeface="Calibri"/>
                <a:cs typeface="Calibri"/>
              </a:rPr>
              <a:t>payments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on-time.</a:t>
            </a:r>
            <a:endParaRPr sz="11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38312"/>
              </a:buClr>
              <a:buSzPct val="120000"/>
              <a:buFont typeface="Calibri"/>
              <a:buChar char="●"/>
              <a:tabLst>
                <a:tab pos="354965" algn="l"/>
                <a:tab pos="355600" algn="l"/>
              </a:tabLst>
            </a:pPr>
            <a:r>
              <a:rPr sz="1100" b="1" spc="-5" dirty="0">
                <a:latin typeface="Calibri"/>
                <a:cs typeface="Calibri"/>
              </a:rPr>
              <a:t>Default </a:t>
            </a:r>
            <a:r>
              <a:rPr sz="1100" dirty="0">
                <a:latin typeface="Calibri"/>
                <a:cs typeface="Calibri"/>
              </a:rPr>
              <a:t>is the </a:t>
            </a:r>
            <a:r>
              <a:rPr sz="1100" spc="-10" dirty="0">
                <a:latin typeface="Calibri"/>
                <a:cs typeface="Calibri"/>
              </a:rPr>
              <a:t>failure to </a:t>
            </a:r>
            <a:r>
              <a:rPr sz="1100" b="1" spc="-10" dirty="0">
                <a:latin typeface="Calibri"/>
                <a:cs typeface="Calibri"/>
              </a:rPr>
              <a:t>pay </a:t>
            </a:r>
            <a:r>
              <a:rPr sz="1100" spc="-10" dirty="0">
                <a:latin typeface="Calibri"/>
                <a:cs typeface="Calibri"/>
              </a:rPr>
              <a:t>interest </a:t>
            </a:r>
            <a:r>
              <a:rPr sz="1100" dirty="0">
                <a:latin typeface="Calibri"/>
                <a:cs typeface="Calibri"/>
              </a:rPr>
              <a:t>or principal on a loan or </a:t>
            </a:r>
            <a:r>
              <a:rPr sz="1100" spc="-5" dirty="0">
                <a:latin typeface="Calibri"/>
                <a:cs typeface="Calibri"/>
              </a:rPr>
              <a:t>credit </a:t>
            </a:r>
            <a:r>
              <a:rPr sz="1100" spc="-10" dirty="0">
                <a:latin typeface="Calibri"/>
                <a:cs typeface="Calibri"/>
              </a:rPr>
              <a:t>card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payment</a:t>
            </a:r>
            <a:r>
              <a:rPr sz="1100" spc="-5" dirty="0" smtClean="0">
                <a:latin typeface="Calibri"/>
                <a:cs typeface="Calibri"/>
              </a:rPr>
              <a:t>.</a:t>
            </a:r>
            <a:endParaRPr lang="en-US" sz="1100" spc="-5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38312"/>
              </a:buClr>
              <a:buSzPct val="120000"/>
              <a:buFont typeface="Calibri"/>
              <a:buChar char="●"/>
              <a:tabLst>
                <a:tab pos="354965" algn="l"/>
                <a:tab pos="355600" algn="l"/>
              </a:tabLst>
            </a:pP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9723" y="692657"/>
            <a:ext cx="2390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45" dirty="0"/>
              <a:t>Process</a:t>
            </a:r>
            <a:r>
              <a:rPr u="none" spc="-170" dirty="0"/>
              <a:t> </a:t>
            </a:r>
            <a:r>
              <a:rPr u="none" spc="-3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00355" indent="-28702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SzPct val="120000"/>
              <a:buChar char="●"/>
              <a:tabLst>
                <a:tab pos="300990" algn="l"/>
                <a:tab pos="301625" algn="l"/>
              </a:tabLst>
            </a:pPr>
            <a:r>
              <a:rPr spc="-5" dirty="0"/>
              <a:t>The </a:t>
            </a:r>
            <a:r>
              <a:rPr spc="-10" dirty="0"/>
              <a:t>process </a:t>
            </a:r>
            <a:r>
              <a:rPr dirty="0"/>
              <a:t>is </a:t>
            </a:r>
            <a:r>
              <a:rPr spc="-5" dirty="0"/>
              <a:t>done by Supervised </a:t>
            </a:r>
            <a:r>
              <a:rPr dirty="0"/>
              <a:t>learning</a:t>
            </a:r>
            <a:r>
              <a:rPr spc="-5" dirty="0"/>
              <a:t> Algorithm.</a:t>
            </a:r>
          </a:p>
          <a:p>
            <a:pPr marL="300355" indent="-28702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Char char="●"/>
              <a:tabLst>
                <a:tab pos="300990" algn="l"/>
                <a:tab pos="301625" algn="l"/>
              </a:tabLst>
            </a:pPr>
            <a:r>
              <a:rPr spc="-5" dirty="0"/>
              <a:t>The </a:t>
            </a:r>
            <a:r>
              <a:rPr dirty="0"/>
              <a:t>idea behind </a:t>
            </a:r>
            <a:r>
              <a:rPr spc="-5" dirty="0"/>
              <a:t>using </a:t>
            </a:r>
            <a:r>
              <a:rPr dirty="0"/>
              <a:t>this is </a:t>
            </a:r>
            <a:r>
              <a:rPr spc="-10" dirty="0"/>
              <a:t>we </a:t>
            </a:r>
            <a:r>
              <a:rPr spc="-15" dirty="0"/>
              <a:t>have </a:t>
            </a:r>
            <a:r>
              <a:rPr dirty="0"/>
              <a:t>a prior </a:t>
            </a:r>
            <a:r>
              <a:rPr spc="-5" dirty="0"/>
              <a:t>knowledge </a:t>
            </a:r>
            <a:r>
              <a:rPr dirty="0"/>
              <a:t>on </a:t>
            </a:r>
            <a:r>
              <a:rPr spc="-5" dirty="0"/>
              <a:t>our output</a:t>
            </a:r>
            <a:r>
              <a:rPr spc="-75" dirty="0"/>
              <a:t> </a:t>
            </a:r>
            <a:r>
              <a:rPr spc="-5" dirty="0"/>
              <a:t>values.</a:t>
            </a:r>
          </a:p>
          <a:p>
            <a:pPr marL="300355" indent="-28702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Char char="●"/>
              <a:tabLst>
                <a:tab pos="300990" algn="l"/>
                <a:tab pos="301625" algn="l"/>
              </a:tabLst>
            </a:pPr>
            <a:r>
              <a:rPr dirty="0"/>
              <a:t>It acts as a guide </a:t>
            </a:r>
            <a:r>
              <a:rPr spc="-10" dirty="0"/>
              <a:t>to </a:t>
            </a:r>
            <a:r>
              <a:rPr spc="-5" dirty="0"/>
              <a:t>teach </a:t>
            </a:r>
            <a:r>
              <a:rPr dirty="0"/>
              <a:t>the </a:t>
            </a:r>
            <a:r>
              <a:rPr spc="-5" dirty="0"/>
              <a:t>algorithms what conclusion </a:t>
            </a:r>
            <a:r>
              <a:rPr dirty="0"/>
              <a:t>it </a:t>
            </a:r>
            <a:r>
              <a:rPr spc="-5" dirty="0"/>
              <a:t>should </a:t>
            </a:r>
            <a:r>
              <a:rPr spc="-10" dirty="0"/>
              <a:t>come </a:t>
            </a:r>
            <a:r>
              <a:rPr dirty="0"/>
              <a:t>up</a:t>
            </a:r>
            <a:r>
              <a:rPr spc="-100" dirty="0"/>
              <a:t> </a:t>
            </a:r>
            <a:r>
              <a:rPr spc="-5" dirty="0"/>
              <a:t>with.</a:t>
            </a:r>
          </a:p>
          <a:p>
            <a:pPr marL="300355" indent="-28702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Char char="●"/>
              <a:tabLst>
                <a:tab pos="300990" algn="l"/>
                <a:tab pos="301625" algn="l"/>
              </a:tabLst>
            </a:pPr>
            <a:r>
              <a:rPr spc="-5" dirty="0"/>
              <a:t>Common </a:t>
            </a:r>
            <a:r>
              <a:rPr spc="-10" dirty="0"/>
              <a:t>algorithms </a:t>
            </a:r>
            <a:r>
              <a:rPr dirty="0"/>
              <a:t>in </a:t>
            </a:r>
            <a:r>
              <a:rPr spc="-5" dirty="0"/>
              <a:t>supervised </a:t>
            </a:r>
            <a:r>
              <a:rPr dirty="0"/>
              <a:t>learning includes </a:t>
            </a:r>
            <a:r>
              <a:rPr spc="-5" dirty="0"/>
              <a:t>logistic regression, naive </a:t>
            </a:r>
            <a:r>
              <a:rPr spc="-10" dirty="0"/>
              <a:t>bayes, </a:t>
            </a:r>
            <a:r>
              <a:rPr spc="-5" dirty="0"/>
              <a:t>support</a:t>
            </a:r>
            <a:r>
              <a:rPr spc="170" dirty="0"/>
              <a:t> </a:t>
            </a:r>
            <a:r>
              <a:rPr spc="-10" dirty="0"/>
              <a:t>vector</a:t>
            </a:r>
          </a:p>
          <a:p>
            <a:pPr marL="300355">
              <a:lnSpc>
                <a:spcPct val="100000"/>
              </a:lnSpc>
              <a:spcBef>
                <a:spcPts val="900"/>
              </a:spcBef>
            </a:pPr>
            <a:r>
              <a:rPr dirty="0"/>
              <a:t>machines and </a:t>
            </a:r>
            <a:r>
              <a:rPr spc="-5" dirty="0"/>
              <a:t>decision tree</a:t>
            </a:r>
            <a:r>
              <a:rPr spc="-25" dirty="0"/>
              <a:t> </a:t>
            </a:r>
            <a:r>
              <a:rPr spc="-15" dirty="0"/>
              <a:t>classifier.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  <a:tabLst>
                <a:tab pos="2465705" algn="l"/>
                <a:tab pos="7607934" algn="l"/>
              </a:tabLst>
            </a:pPr>
            <a:r>
              <a:rPr dirty="0"/>
              <a:t> 	</a:t>
            </a:r>
            <a:r>
              <a:rPr spc="-40" dirty="0"/>
              <a:t>Approach</a:t>
            </a:r>
            <a:r>
              <a:rPr spc="-190" dirty="0"/>
              <a:t> </a:t>
            </a:r>
            <a:r>
              <a:rPr spc="-30" dirty="0"/>
              <a:t>Design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30" y="2654554"/>
            <a:ext cx="108077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5080" indent="-213360">
              <a:lnSpc>
                <a:spcPct val="1206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Prepara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ion 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212" y="2650235"/>
            <a:ext cx="108203" cy="10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412" y="2499360"/>
            <a:ext cx="106679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244" y="2529839"/>
            <a:ext cx="167640" cy="167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596" y="2365248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667" y="2304288"/>
            <a:ext cx="106679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2936" y="2409444"/>
            <a:ext cx="108203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4123" y="2650235"/>
            <a:ext cx="106680" cy="10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3811" y="2484120"/>
            <a:ext cx="167639" cy="169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4039" y="2814827"/>
            <a:ext cx="106680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3752" y="2499360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2" y="0"/>
                </a:moveTo>
                <a:lnTo>
                  <a:pt x="94327" y="7028"/>
                </a:lnTo>
                <a:lnTo>
                  <a:pt x="56466" y="26602"/>
                </a:lnTo>
                <a:lnTo>
                  <a:pt x="26610" y="56455"/>
                </a:lnTo>
                <a:lnTo>
                  <a:pt x="7031" y="94317"/>
                </a:lnTo>
                <a:lnTo>
                  <a:pt x="0" y="137921"/>
                </a:lnTo>
                <a:lnTo>
                  <a:pt x="7031" y="181526"/>
                </a:lnTo>
                <a:lnTo>
                  <a:pt x="26610" y="219388"/>
                </a:lnTo>
                <a:lnTo>
                  <a:pt x="56466" y="249241"/>
                </a:lnTo>
                <a:lnTo>
                  <a:pt x="94327" y="268815"/>
                </a:lnTo>
                <a:lnTo>
                  <a:pt x="137922" y="275844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4" y="137921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536" y="3069335"/>
            <a:ext cx="108204" cy="10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8451" y="3204972"/>
            <a:ext cx="169164" cy="1676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004" y="3323844"/>
            <a:ext cx="245364" cy="245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9472" y="3518915"/>
            <a:ext cx="106680" cy="108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8908" y="3323844"/>
            <a:ext cx="167639" cy="1691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8260" y="3534155"/>
            <a:ext cx="108203" cy="106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3896" y="3294888"/>
            <a:ext cx="243840" cy="2438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3079" y="3233927"/>
            <a:ext cx="169163" cy="1691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2244" y="2529839"/>
            <a:ext cx="494030" cy="943610"/>
          </a:xfrm>
          <a:custGeom>
            <a:avLst/>
            <a:gdLst/>
            <a:ahLst/>
            <a:cxnLst/>
            <a:rect l="l" t="t" r="r" b="b"/>
            <a:pathLst>
              <a:path w="494030" h="943610">
                <a:moveTo>
                  <a:pt x="186055" y="0"/>
                </a:moveTo>
                <a:lnTo>
                  <a:pt x="0" y="0"/>
                </a:lnTo>
                <a:lnTo>
                  <a:pt x="307720" y="471678"/>
                </a:lnTo>
                <a:lnTo>
                  <a:pt x="0" y="943356"/>
                </a:lnTo>
                <a:lnTo>
                  <a:pt x="186055" y="943356"/>
                </a:lnTo>
                <a:lnTo>
                  <a:pt x="493775" y="471678"/>
                </a:lnTo>
                <a:lnTo>
                  <a:pt x="186055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8132" y="2736850"/>
            <a:ext cx="792480" cy="482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04139" marR="5080" indent="-91440">
              <a:lnSpc>
                <a:spcPts val="1680"/>
              </a:lnSpc>
              <a:spcBef>
                <a:spcPts val="350"/>
              </a:spcBef>
            </a:pPr>
            <a:r>
              <a:rPr sz="1600" spc="-5" dirty="0">
                <a:latin typeface="Times New Roman"/>
                <a:cs typeface="Times New Roman"/>
              </a:rPr>
              <a:t>Appl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ing  </a:t>
            </a:r>
            <a:r>
              <a:rPr sz="1600" spc="-10" dirty="0">
                <a:latin typeface="Times New Roman"/>
                <a:cs typeface="Times New Roman"/>
              </a:rPr>
              <a:t>models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23488" y="2529839"/>
            <a:ext cx="494030" cy="943610"/>
          </a:xfrm>
          <a:custGeom>
            <a:avLst/>
            <a:gdLst/>
            <a:ahLst/>
            <a:cxnLst/>
            <a:rect l="l" t="t" r="r" b="b"/>
            <a:pathLst>
              <a:path w="494029" h="943610">
                <a:moveTo>
                  <a:pt x="186054" y="0"/>
                </a:moveTo>
                <a:lnTo>
                  <a:pt x="0" y="0"/>
                </a:lnTo>
                <a:lnTo>
                  <a:pt x="307721" y="471678"/>
                </a:lnTo>
                <a:lnTo>
                  <a:pt x="0" y="943356"/>
                </a:lnTo>
                <a:lnTo>
                  <a:pt x="186054" y="943356"/>
                </a:lnTo>
                <a:lnTo>
                  <a:pt x="493775" y="471678"/>
                </a:lnTo>
                <a:lnTo>
                  <a:pt x="186054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076191" y="2736850"/>
            <a:ext cx="1257300" cy="482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0160">
              <a:lnSpc>
                <a:spcPts val="1680"/>
              </a:lnSpc>
              <a:spcBef>
                <a:spcPts val="350"/>
              </a:spcBef>
            </a:pPr>
            <a:r>
              <a:rPr sz="1600" spc="-10" dirty="0">
                <a:latin typeface="Times New Roman"/>
                <a:cs typeface="Times New Roman"/>
              </a:rPr>
              <a:t>Comparing </a:t>
            </a:r>
            <a:r>
              <a:rPr sz="1600" spc="-5" dirty="0">
                <a:latin typeface="Times New Roman"/>
                <a:cs typeface="Times New Roman"/>
              </a:rPr>
              <a:t>the  applied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91911" y="2529839"/>
            <a:ext cx="495300" cy="943610"/>
          </a:xfrm>
          <a:custGeom>
            <a:avLst/>
            <a:gdLst/>
            <a:ahLst/>
            <a:cxnLst/>
            <a:rect l="l" t="t" r="r" b="b"/>
            <a:pathLst>
              <a:path w="495300" h="943610">
                <a:moveTo>
                  <a:pt x="186689" y="0"/>
                </a:moveTo>
                <a:lnTo>
                  <a:pt x="0" y="0"/>
                </a:lnTo>
                <a:lnTo>
                  <a:pt x="308610" y="471678"/>
                </a:lnTo>
                <a:lnTo>
                  <a:pt x="0" y="943356"/>
                </a:lnTo>
                <a:lnTo>
                  <a:pt x="186689" y="943356"/>
                </a:lnTo>
                <a:lnTo>
                  <a:pt x="495300" y="471678"/>
                </a:lnTo>
                <a:lnTo>
                  <a:pt x="186689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38265" y="2736850"/>
            <a:ext cx="905510" cy="482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7960" marR="5080" indent="-175260">
              <a:lnSpc>
                <a:spcPts val="1680"/>
              </a:lnSpc>
              <a:spcBef>
                <a:spcPts val="350"/>
              </a:spcBef>
            </a:pPr>
            <a:r>
              <a:rPr sz="1600" spc="-5" dirty="0">
                <a:latin typeface="Times New Roman"/>
                <a:cs typeface="Times New Roman"/>
              </a:rPr>
              <a:t>Eval</a:t>
            </a:r>
            <a:r>
              <a:rPr sz="160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ation  Model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94576" y="2529839"/>
            <a:ext cx="494030" cy="943610"/>
          </a:xfrm>
          <a:custGeom>
            <a:avLst/>
            <a:gdLst/>
            <a:ahLst/>
            <a:cxnLst/>
            <a:rect l="l" t="t" r="r" b="b"/>
            <a:pathLst>
              <a:path w="494029" h="943610">
                <a:moveTo>
                  <a:pt x="186054" y="0"/>
                </a:moveTo>
                <a:lnTo>
                  <a:pt x="0" y="0"/>
                </a:lnTo>
                <a:lnTo>
                  <a:pt x="307721" y="471678"/>
                </a:lnTo>
                <a:lnTo>
                  <a:pt x="0" y="943356"/>
                </a:lnTo>
                <a:lnTo>
                  <a:pt x="186054" y="943356"/>
                </a:lnTo>
                <a:lnTo>
                  <a:pt x="493775" y="471678"/>
                </a:lnTo>
                <a:lnTo>
                  <a:pt x="186054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1692" y="2452116"/>
            <a:ext cx="1146175" cy="1146175"/>
          </a:xfrm>
          <a:custGeom>
            <a:avLst/>
            <a:gdLst/>
            <a:ahLst/>
            <a:cxnLst/>
            <a:rect l="l" t="t" r="r" b="b"/>
            <a:pathLst>
              <a:path w="1146175" h="1146175">
                <a:moveTo>
                  <a:pt x="573024" y="0"/>
                </a:moveTo>
                <a:lnTo>
                  <a:pt x="526025" y="1899"/>
                </a:lnTo>
                <a:lnTo>
                  <a:pt x="480073" y="7499"/>
                </a:lnTo>
                <a:lnTo>
                  <a:pt x="435315" y="16652"/>
                </a:lnTo>
                <a:lnTo>
                  <a:pt x="391899" y="29212"/>
                </a:lnTo>
                <a:lnTo>
                  <a:pt x="349972" y="45029"/>
                </a:lnTo>
                <a:lnTo>
                  <a:pt x="309681" y="63957"/>
                </a:lnTo>
                <a:lnTo>
                  <a:pt x="271174" y="85849"/>
                </a:lnTo>
                <a:lnTo>
                  <a:pt x="234598" y="110557"/>
                </a:lnTo>
                <a:lnTo>
                  <a:pt x="200101" y="137933"/>
                </a:lnTo>
                <a:lnTo>
                  <a:pt x="167830" y="167830"/>
                </a:lnTo>
                <a:lnTo>
                  <a:pt x="137933" y="200101"/>
                </a:lnTo>
                <a:lnTo>
                  <a:pt x="110557" y="234598"/>
                </a:lnTo>
                <a:lnTo>
                  <a:pt x="85849" y="271174"/>
                </a:lnTo>
                <a:lnTo>
                  <a:pt x="63957" y="309681"/>
                </a:lnTo>
                <a:lnTo>
                  <a:pt x="45029" y="349972"/>
                </a:lnTo>
                <a:lnTo>
                  <a:pt x="29212" y="391899"/>
                </a:lnTo>
                <a:lnTo>
                  <a:pt x="16652" y="435315"/>
                </a:lnTo>
                <a:lnTo>
                  <a:pt x="7499" y="480073"/>
                </a:lnTo>
                <a:lnTo>
                  <a:pt x="1899" y="526025"/>
                </a:lnTo>
                <a:lnTo>
                  <a:pt x="0" y="573023"/>
                </a:lnTo>
                <a:lnTo>
                  <a:pt x="1899" y="620022"/>
                </a:lnTo>
                <a:lnTo>
                  <a:pt x="7499" y="665974"/>
                </a:lnTo>
                <a:lnTo>
                  <a:pt x="16652" y="710732"/>
                </a:lnTo>
                <a:lnTo>
                  <a:pt x="29212" y="754148"/>
                </a:lnTo>
                <a:lnTo>
                  <a:pt x="45029" y="796075"/>
                </a:lnTo>
                <a:lnTo>
                  <a:pt x="63957" y="836366"/>
                </a:lnTo>
                <a:lnTo>
                  <a:pt x="85849" y="874873"/>
                </a:lnTo>
                <a:lnTo>
                  <a:pt x="110557" y="911449"/>
                </a:lnTo>
                <a:lnTo>
                  <a:pt x="137933" y="945946"/>
                </a:lnTo>
                <a:lnTo>
                  <a:pt x="167830" y="978217"/>
                </a:lnTo>
                <a:lnTo>
                  <a:pt x="200101" y="1008114"/>
                </a:lnTo>
                <a:lnTo>
                  <a:pt x="234598" y="1035490"/>
                </a:lnTo>
                <a:lnTo>
                  <a:pt x="271174" y="1060198"/>
                </a:lnTo>
                <a:lnTo>
                  <a:pt x="309681" y="1082090"/>
                </a:lnTo>
                <a:lnTo>
                  <a:pt x="349972" y="1101018"/>
                </a:lnTo>
                <a:lnTo>
                  <a:pt x="391899" y="1116835"/>
                </a:lnTo>
                <a:lnTo>
                  <a:pt x="435315" y="1129395"/>
                </a:lnTo>
                <a:lnTo>
                  <a:pt x="480073" y="1138548"/>
                </a:lnTo>
                <a:lnTo>
                  <a:pt x="526025" y="1144148"/>
                </a:lnTo>
                <a:lnTo>
                  <a:pt x="573024" y="1146047"/>
                </a:lnTo>
                <a:lnTo>
                  <a:pt x="620022" y="1144148"/>
                </a:lnTo>
                <a:lnTo>
                  <a:pt x="665974" y="1138548"/>
                </a:lnTo>
                <a:lnTo>
                  <a:pt x="710732" y="1129395"/>
                </a:lnTo>
                <a:lnTo>
                  <a:pt x="754148" y="1116835"/>
                </a:lnTo>
                <a:lnTo>
                  <a:pt x="796075" y="1101018"/>
                </a:lnTo>
                <a:lnTo>
                  <a:pt x="836366" y="1082090"/>
                </a:lnTo>
                <a:lnTo>
                  <a:pt x="874873" y="1060198"/>
                </a:lnTo>
                <a:lnTo>
                  <a:pt x="911449" y="1035490"/>
                </a:lnTo>
                <a:lnTo>
                  <a:pt x="945946" y="1008114"/>
                </a:lnTo>
                <a:lnTo>
                  <a:pt x="978217" y="978217"/>
                </a:lnTo>
                <a:lnTo>
                  <a:pt x="1008114" y="945946"/>
                </a:lnTo>
                <a:lnTo>
                  <a:pt x="1035490" y="911449"/>
                </a:lnTo>
                <a:lnTo>
                  <a:pt x="1060198" y="874873"/>
                </a:lnTo>
                <a:lnTo>
                  <a:pt x="1082090" y="836366"/>
                </a:lnTo>
                <a:lnTo>
                  <a:pt x="1101018" y="796075"/>
                </a:lnTo>
                <a:lnTo>
                  <a:pt x="1116835" y="754148"/>
                </a:lnTo>
                <a:lnTo>
                  <a:pt x="1129395" y="710732"/>
                </a:lnTo>
                <a:lnTo>
                  <a:pt x="1138548" y="665974"/>
                </a:lnTo>
                <a:lnTo>
                  <a:pt x="1144148" y="620022"/>
                </a:lnTo>
                <a:lnTo>
                  <a:pt x="1146048" y="573023"/>
                </a:lnTo>
                <a:lnTo>
                  <a:pt x="1144148" y="526025"/>
                </a:lnTo>
                <a:lnTo>
                  <a:pt x="1138548" y="480073"/>
                </a:lnTo>
                <a:lnTo>
                  <a:pt x="1129395" y="435315"/>
                </a:lnTo>
                <a:lnTo>
                  <a:pt x="1116835" y="391899"/>
                </a:lnTo>
                <a:lnTo>
                  <a:pt x="1101018" y="349972"/>
                </a:lnTo>
                <a:lnTo>
                  <a:pt x="1082090" y="309681"/>
                </a:lnTo>
                <a:lnTo>
                  <a:pt x="1060198" y="271174"/>
                </a:lnTo>
                <a:lnTo>
                  <a:pt x="1035490" y="234598"/>
                </a:lnTo>
                <a:lnTo>
                  <a:pt x="1008114" y="200101"/>
                </a:lnTo>
                <a:lnTo>
                  <a:pt x="978217" y="167830"/>
                </a:lnTo>
                <a:lnTo>
                  <a:pt x="945946" y="137933"/>
                </a:lnTo>
                <a:lnTo>
                  <a:pt x="911449" y="110557"/>
                </a:lnTo>
                <a:lnTo>
                  <a:pt x="874873" y="85849"/>
                </a:lnTo>
                <a:lnTo>
                  <a:pt x="836366" y="63957"/>
                </a:lnTo>
                <a:lnTo>
                  <a:pt x="796075" y="45029"/>
                </a:lnTo>
                <a:lnTo>
                  <a:pt x="754148" y="29212"/>
                </a:lnTo>
                <a:lnTo>
                  <a:pt x="710732" y="16652"/>
                </a:lnTo>
                <a:lnTo>
                  <a:pt x="665974" y="7499"/>
                </a:lnTo>
                <a:lnTo>
                  <a:pt x="620022" y="1899"/>
                </a:lnTo>
                <a:lnTo>
                  <a:pt x="57302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71943" y="2654300"/>
            <a:ext cx="689610" cy="6927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3970" marR="5080" indent="-1905" algn="just">
              <a:lnSpc>
                <a:spcPct val="86900"/>
              </a:lnSpc>
              <a:spcBef>
                <a:spcPts val="34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  the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Best 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0267" y="730453"/>
            <a:ext cx="2829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45" dirty="0"/>
              <a:t>Dataset</a:t>
            </a:r>
            <a:r>
              <a:rPr u="none" spc="-160" dirty="0"/>
              <a:t> </a:t>
            </a:r>
            <a:r>
              <a:rPr u="none" spc="-3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380994"/>
            <a:ext cx="4224655" cy="12065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buClr>
                <a:srgbClr val="E38312"/>
              </a:buClr>
              <a:buSzPct val="120000"/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E38312"/>
              </a:buClr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Attributes:</a:t>
            </a:r>
            <a:r>
              <a:rPr sz="1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lang="en-US" sz="1500" spc="-5" dirty="0" smtClean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E38312"/>
              </a:buClr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Tuples: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30,000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3148" y="1840887"/>
            <a:ext cx="1095199" cy="64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7061" y="1906905"/>
            <a:ext cx="793115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Customers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93820" y="1840887"/>
            <a:ext cx="1096668" cy="64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8992" y="1906905"/>
            <a:ext cx="793115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Customers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4283" y="4229087"/>
            <a:ext cx="525030" cy="526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2055" y="3965447"/>
            <a:ext cx="2647950" cy="451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7003" y="3704844"/>
            <a:ext cx="1191005" cy="534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2071" y="3900258"/>
            <a:ext cx="283210" cy="118745"/>
          </a:xfrm>
          <a:custGeom>
            <a:avLst/>
            <a:gdLst/>
            <a:ahLst/>
            <a:cxnLst/>
            <a:rect l="l" t="t" r="r" b="b"/>
            <a:pathLst>
              <a:path w="283210" h="118745">
                <a:moveTo>
                  <a:pt x="14986" y="4724"/>
                </a:moveTo>
                <a:lnTo>
                  <a:pt x="4444" y="5473"/>
                </a:lnTo>
                <a:lnTo>
                  <a:pt x="3048" y="6057"/>
                </a:lnTo>
                <a:lnTo>
                  <a:pt x="507" y="8216"/>
                </a:lnTo>
                <a:lnTo>
                  <a:pt x="0" y="9906"/>
                </a:lnTo>
                <a:lnTo>
                  <a:pt x="185" y="13068"/>
                </a:lnTo>
                <a:lnTo>
                  <a:pt x="7349" y="115684"/>
                </a:lnTo>
                <a:lnTo>
                  <a:pt x="12318" y="118300"/>
                </a:lnTo>
                <a:lnTo>
                  <a:pt x="13588" y="118287"/>
                </a:lnTo>
                <a:lnTo>
                  <a:pt x="20827" y="117030"/>
                </a:lnTo>
                <a:lnTo>
                  <a:pt x="21462" y="116789"/>
                </a:lnTo>
                <a:lnTo>
                  <a:pt x="21843" y="116471"/>
                </a:lnTo>
                <a:lnTo>
                  <a:pt x="21970" y="116078"/>
                </a:lnTo>
                <a:lnTo>
                  <a:pt x="22225" y="115684"/>
                </a:lnTo>
                <a:lnTo>
                  <a:pt x="22119" y="111620"/>
                </a:lnTo>
                <a:lnTo>
                  <a:pt x="17525" y="47053"/>
                </a:lnTo>
                <a:lnTo>
                  <a:pt x="17271" y="42760"/>
                </a:lnTo>
                <a:lnTo>
                  <a:pt x="16886" y="38379"/>
                </a:lnTo>
                <a:lnTo>
                  <a:pt x="16637" y="34112"/>
                </a:lnTo>
                <a:lnTo>
                  <a:pt x="15875" y="25527"/>
                </a:lnTo>
                <a:lnTo>
                  <a:pt x="15366" y="21361"/>
                </a:lnTo>
                <a:lnTo>
                  <a:pt x="15620" y="21348"/>
                </a:lnTo>
                <a:lnTo>
                  <a:pt x="32001" y="21348"/>
                </a:lnTo>
                <a:lnTo>
                  <a:pt x="26796" y="13068"/>
                </a:lnTo>
                <a:lnTo>
                  <a:pt x="25780" y="11341"/>
                </a:lnTo>
                <a:lnTo>
                  <a:pt x="24764" y="9906"/>
                </a:lnTo>
                <a:lnTo>
                  <a:pt x="23749" y="8775"/>
                </a:lnTo>
                <a:lnTo>
                  <a:pt x="22859" y="7658"/>
                </a:lnTo>
                <a:lnTo>
                  <a:pt x="17652" y="4978"/>
                </a:lnTo>
                <a:lnTo>
                  <a:pt x="16509" y="4762"/>
                </a:lnTo>
                <a:lnTo>
                  <a:pt x="14986" y="4724"/>
                </a:lnTo>
                <a:close/>
              </a:path>
              <a:path w="283210" h="118745">
                <a:moveTo>
                  <a:pt x="32001" y="21348"/>
                </a:moveTo>
                <a:lnTo>
                  <a:pt x="15620" y="21348"/>
                </a:lnTo>
                <a:lnTo>
                  <a:pt x="17399" y="24663"/>
                </a:lnTo>
                <a:lnTo>
                  <a:pt x="19303" y="28054"/>
                </a:lnTo>
                <a:lnTo>
                  <a:pt x="21462" y="31546"/>
                </a:lnTo>
                <a:lnTo>
                  <a:pt x="23494" y="35039"/>
                </a:lnTo>
                <a:lnTo>
                  <a:pt x="25575" y="38455"/>
                </a:lnTo>
                <a:lnTo>
                  <a:pt x="27558" y="41554"/>
                </a:lnTo>
                <a:lnTo>
                  <a:pt x="66293" y="103073"/>
                </a:lnTo>
                <a:lnTo>
                  <a:pt x="79501" y="113423"/>
                </a:lnTo>
                <a:lnTo>
                  <a:pt x="86740" y="112915"/>
                </a:lnTo>
                <a:lnTo>
                  <a:pt x="92017" y="105257"/>
                </a:lnTo>
                <a:lnTo>
                  <a:pt x="91158" y="92951"/>
                </a:lnTo>
                <a:lnTo>
                  <a:pt x="76326" y="92951"/>
                </a:lnTo>
                <a:lnTo>
                  <a:pt x="74802" y="90322"/>
                </a:lnTo>
                <a:lnTo>
                  <a:pt x="73151" y="87718"/>
                </a:lnTo>
                <a:lnTo>
                  <a:pt x="70103" y="82524"/>
                </a:lnTo>
                <a:lnTo>
                  <a:pt x="68579" y="79883"/>
                </a:lnTo>
                <a:lnTo>
                  <a:pt x="65277" y="74523"/>
                </a:lnTo>
                <a:lnTo>
                  <a:pt x="61926" y="68961"/>
                </a:lnTo>
                <a:lnTo>
                  <a:pt x="60198" y="66281"/>
                </a:lnTo>
                <a:lnTo>
                  <a:pt x="58546" y="63449"/>
                </a:lnTo>
                <a:lnTo>
                  <a:pt x="56641" y="60553"/>
                </a:lnTo>
                <a:lnTo>
                  <a:pt x="32001" y="21348"/>
                </a:lnTo>
                <a:close/>
              </a:path>
              <a:path w="283210" h="118745">
                <a:moveTo>
                  <a:pt x="79755" y="0"/>
                </a:moveTo>
                <a:lnTo>
                  <a:pt x="71374" y="1270"/>
                </a:lnTo>
                <a:lnTo>
                  <a:pt x="70709" y="1600"/>
                </a:lnTo>
                <a:lnTo>
                  <a:pt x="70357" y="1905"/>
                </a:lnTo>
                <a:lnTo>
                  <a:pt x="70103" y="2273"/>
                </a:lnTo>
                <a:lnTo>
                  <a:pt x="69975" y="5181"/>
                </a:lnTo>
                <a:lnTo>
                  <a:pt x="74167" y="64389"/>
                </a:lnTo>
                <a:lnTo>
                  <a:pt x="74427" y="69037"/>
                </a:lnTo>
                <a:lnTo>
                  <a:pt x="75564" y="83629"/>
                </a:lnTo>
                <a:lnTo>
                  <a:pt x="76326" y="92951"/>
                </a:lnTo>
                <a:lnTo>
                  <a:pt x="91158" y="92951"/>
                </a:lnTo>
                <a:lnTo>
                  <a:pt x="84908" y="3416"/>
                </a:lnTo>
                <a:lnTo>
                  <a:pt x="83057" y="444"/>
                </a:lnTo>
                <a:lnTo>
                  <a:pt x="82550" y="228"/>
                </a:lnTo>
                <a:lnTo>
                  <a:pt x="81787" y="88"/>
                </a:lnTo>
                <a:lnTo>
                  <a:pt x="79755" y="0"/>
                </a:lnTo>
                <a:close/>
              </a:path>
              <a:path w="283210" h="118745">
                <a:moveTo>
                  <a:pt x="156337" y="23114"/>
                </a:moveTo>
                <a:lnTo>
                  <a:pt x="117855" y="42024"/>
                </a:lnTo>
                <a:lnTo>
                  <a:pt x="114426" y="52285"/>
                </a:lnTo>
                <a:lnTo>
                  <a:pt x="113029" y="57759"/>
                </a:lnTo>
                <a:lnTo>
                  <a:pt x="112835" y="60782"/>
                </a:lnTo>
                <a:lnTo>
                  <a:pt x="112755" y="65011"/>
                </a:lnTo>
                <a:lnTo>
                  <a:pt x="113156" y="70040"/>
                </a:lnTo>
                <a:lnTo>
                  <a:pt x="113537" y="76644"/>
                </a:lnTo>
                <a:lnTo>
                  <a:pt x="142239" y="109474"/>
                </a:lnTo>
                <a:lnTo>
                  <a:pt x="147827" y="110032"/>
                </a:lnTo>
                <a:lnTo>
                  <a:pt x="160908" y="109118"/>
                </a:lnTo>
                <a:lnTo>
                  <a:pt x="166624" y="107632"/>
                </a:lnTo>
                <a:lnTo>
                  <a:pt x="176275" y="102590"/>
                </a:lnTo>
                <a:lnTo>
                  <a:pt x="180339" y="99263"/>
                </a:lnTo>
                <a:lnTo>
                  <a:pt x="181442" y="97777"/>
                </a:lnTo>
                <a:lnTo>
                  <a:pt x="149605" y="97777"/>
                </a:lnTo>
                <a:lnTo>
                  <a:pt x="145668" y="97231"/>
                </a:lnTo>
                <a:lnTo>
                  <a:pt x="142493" y="95796"/>
                </a:lnTo>
                <a:lnTo>
                  <a:pt x="139191" y="94361"/>
                </a:lnTo>
                <a:lnTo>
                  <a:pt x="136651" y="92303"/>
                </a:lnTo>
                <a:lnTo>
                  <a:pt x="127717" y="65011"/>
                </a:lnTo>
                <a:lnTo>
                  <a:pt x="127762" y="59448"/>
                </a:lnTo>
                <a:lnTo>
                  <a:pt x="128524" y="55613"/>
                </a:lnTo>
                <a:lnTo>
                  <a:pt x="129158" y="51790"/>
                </a:lnTo>
                <a:lnTo>
                  <a:pt x="154812" y="35267"/>
                </a:lnTo>
                <a:lnTo>
                  <a:pt x="181963" y="35267"/>
                </a:lnTo>
                <a:lnTo>
                  <a:pt x="176021" y="29337"/>
                </a:lnTo>
                <a:lnTo>
                  <a:pt x="171830" y="26835"/>
                </a:lnTo>
                <a:lnTo>
                  <a:pt x="162051" y="23685"/>
                </a:lnTo>
                <a:lnTo>
                  <a:pt x="156337" y="23114"/>
                </a:lnTo>
                <a:close/>
              </a:path>
              <a:path w="283210" h="118745">
                <a:moveTo>
                  <a:pt x="181963" y="35267"/>
                </a:moveTo>
                <a:lnTo>
                  <a:pt x="154812" y="35267"/>
                </a:lnTo>
                <a:lnTo>
                  <a:pt x="158750" y="35826"/>
                </a:lnTo>
                <a:lnTo>
                  <a:pt x="165100" y="38696"/>
                </a:lnTo>
                <a:lnTo>
                  <a:pt x="176529" y="73698"/>
                </a:lnTo>
                <a:lnTo>
                  <a:pt x="175894" y="77520"/>
                </a:lnTo>
                <a:lnTo>
                  <a:pt x="149605" y="97777"/>
                </a:lnTo>
                <a:lnTo>
                  <a:pt x="181442" y="97777"/>
                </a:lnTo>
                <a:lnTo>
                  <a:pt x="186436" y="91046"/>
                </a:lnTo>
                <a:lnTo>
                  <a:pt x="188594" y="86245"/>
                </a:lnTo>
                <a:lnTo>
                  <a:pt x="191134" y="75311"/>
                </a:lnTo>
                <a:lnTo>
                  <a:pt x="191642" y="69380"/>
                </a:lnTo>
                <a:lnTo>
                  <a:pt x="191134" y="63017"/>
                </a:lnTo>
                <a:lnTo>
                  <a:pt x="190753" y="56476"/>
                </a:lnTo>
                <a:lnTo>
                  <a:pt x="189483" y="50647"/>
                </a:lnTo>
                <a:lnTo>
                  <a:pt x="187578" y="45554"/>
                </a:lnTo>
                <a:lnTo>
                  <a:pt x="185546" y="40449"/>
                </a:lnTo>
                <a:lnTo>
                  <a:pt x="182879" y="36182"/>
                </a:lnTo>
                <a:lnTo>
                  <a:pt x="181963" y="35267"/>
                </a:lnTo>
                <a:close/>
              </a:path>
              <a:path w="283210" h="118745">
                <a:moveTo>
                  <a:pt x="218693" y="20027"/>
                </a:moveTo>
                <a:lnTo>
                  <a:pt x="210078" y="23583"/>
                </a:lnTo>
                <a:lnTo>
                  <a:pt x="215518" y="101460"/>
                </a:lnTo>
                <a:lnTo>
                  <a:pt x="215645" y="102311"/>
                </a:lnTo>
                <a:lnTo>
                  <a:pt x="216153" y="102920"/>
                </a:lnTo>
                <a:lnTo>
                  <a:pt x="216534" y="103162"/>
                </a:lnTo>
                <a:lnTo>
                  <a:pt x="217169" y="103352"/>
                </a:lnTo>
                <a:lnTo>
                  <a:pt x="217677" y="103555"/>
                </a:lnTo>
                <a:lnTo>
                  <a:pt x="218439" y="103670"/>
                </a:lnTo>
                <a:lnTo>
                  <a:pt x="220344" y="103771"/>
                </a:lnTo>
                <a:lnTo>
                  <a:pt x="221487" y="103746"/>
                </a:lnTo>
                <a:lnTo>
                  <a:pt x="229764" y="101460"/>
                </a:lnTo>
                <a:lnTo>
                  <a:pt x="229671" y="97612"/>
                </a:lnTo>
                <a:lnTo>
                  <a:pt x="226059" y="45821"/>
                </a:lnTo>
                <a:lnTo>
                  <a:pt x="229615" y="40627"/>
                </a:lnTo>
                <a:lnTo>
                  <a:pt x="233171" y="36626"/>
                </a:lnTo>
                <a:lnTo>
                  <a:pt x="236600" y="33832"/>
                </a:lnTo>
                <a:lnTo>
                  <a:pt x="237906" y="32727"/>
                </a:lnTo>
                <a:lnTo>
                  <a:pt x="223774" y="32727"/>
                </a:lnTo>
                <a:lnTo>
                  <a:pt x="223099" y="23583"/>
                </a:lnTo>
                <a:lnTo>
                  <a:pt x="223012" y="21920"/>
                </a:lnTo>
                <a:lnTo>
                  <a:pt x="222884" y="21539"/>
                </a:lnTo>
                <a:lnTo>
                  <a:pt x="220471" y="20078"/>
                </a:lnTo>
                <a:lnTo>
                  <a:pt x="218693" y="20027"/>
                </a:lnTo>
                <a:close/>
              </a:path>
              <a:path w="283210" h="118745">
                <a:moveTo>
                  <a:pt x="274827" y="29070"/>
                </a:moveTo>
                <a:lnTo>
                  <a:pt x="249808" y="29070"/>
                </a:lnTo>
                <a:lnTo>
                  <a:pt x="252349" y="29413"/>
                </a:lnTo>
                <a:lnTo>
                  <a:pt x="256666" y="31203"/>
                </a:lnTo>
                <a:lnTo>
                  <a:pt x="258571" y="32588"/>
                </a:lnTo>
                <a:lnTo>
                  <a:pt x="259968" y="34467"/>
                </a:lnTo>
                <a:lnTo>
                  <a:pt x="261492" y="36334"/>
                </a:lnTo>
                <a:lnTo>
                  <a:pt x="262636" y="38608"/>
                </a:lnTo>
                <a:lnTo>
                  <a:pt x="264413" y="43954"/>
                </a:lnTo>
                <a:lnTo>
                  <a:pt x="265049" y="47523"/>
                </a:lnTo>
                <a:lnTo>
                  <a:pt x="265302" y="51981"/>
                </a:lnTo>
                <a:lnTo>
                  <a:pt x="268477" y="97751"/>
                </a:lnTo>
                <a:lnTo>
                  <a:pt x="273303" y="100063"/>
                </a:lnTo>
                <a:lnTo>
                  <a:pt x="274446" y="100037"/>
                </a:lnTo>
                <a:lnTo>
                  <a:pt x="282828" y="96748"/>
                </a:lnTo>
                <a:lnTo>
                  <a:pt x="279145" y="43510"/>
                </a:lnTo>
                <a:lnTo>
                  <a:pt x="278256" y="38785"/>
                </a:lnTo>
                <a:lnTo>
                  <a:pt x="277113" y="34886"/>
                </a:lnTo>
                <a:lnTo>
                  <a:pt x="275843" y="30988"/>
                </a:lnTo>
                <a:lnTo>
                  <a:pt x="274827" y="29070"/>
                </a:lnTo>
                <a:close/>
              </a:path>
              <a:path w="283210" h="118745">
                <a:moveTo>
                  <a:pt x="254380" y="16268"/>
                </a:moveTo>
                <a:lnTo>
                  <a:pt x="223774" y="32727"/>
                </a:lnTo>
                <a:lnTo>
                  <a:pt x="237906" y="32727"/>
                </a:lnTo>
                <a:lnTo>
                  <a:pt x="239902" y="31038"/>
                </a:lnTo>
                <a:lnTo>
                  <a:pt x="243458" y="29514"/>
                </a:lnTo>
                <a:lnTo>
                  <a:pt x="249808" y="29070"/>
                </a:lnTo>
                <a:lnTo>
                  <a:pt x="274827" y="29070"/>
                </a:lnTo>
                <a:lnTo>
                  <a:pt x="274065" y="27635"/>
                </a:lnTo>
                <a:lnTo>
                  <a:pt x="269239" y="22034"/>
                </a:lnTo>
                <a:lnTo>
                  <a:pt x="266191" y="19875"/>
                </a:lnTo>
                <a:lnTo>
                  <a:pt x="258825" y="16840"/>
                </a:lnTo>
                <a:lnTo>
                  <a:pt x="254380" y="162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0099" y="3945356"/>
            <a:ext cx="43180" cy="14604"/>
          </a:xfrm>
          <a:custGeom>
            <a:avLst/>
            <a:gdLst/>
            <a:ahLst/>
            <a:cxnLst/>
            <a:rect l="l" t="t" r="r" b="b"/>
            <a:pathLst>
              <a:path w="43179" h="14604">
                <a:moveTo>
                  <a:pt x="39538" y="0"/>
                </a:moveTo>
                <a:lnTo>
                  <a:pt x="1692" y="2641"/>
                </a:lnTo>
                <a:lnTo>
                  <a:pt x="930" y="3136"/>
                </a:lnTo>
                <a:lnTo>
                  <a:pt x="549" y="4038"/>
                </a:lnTo>
                <a:lnTo>
                  <a:pt x="41" y="4940"/>
                </a:lnTo>
                <a:lnTo>
                  <a:pt x="0" y="7988"/>
                </a:lnTo>
                <a:lnTo>
                  <a:pt x="168" y="10896"/>
                </a:lnTo>
                <a:lnTo>
                  <a:pt x="549" y="12433"/>
                </a:lnTo>
                <a:lnTo>
                  <a:pt x="1184" y="13284"/>
                </a:lnTo>
                <a:lnTo>
                  <a:pt x="1692" y="14147"/>
                </a:lnTo>
                <a:lnTo>
                  <a:pt x="39919" y="11937"/>
                </a:lnTo>
                <a:lnTo>
                  <a:pt x="42713" y="7988"/>
                </a:lnTo>
                <a:lnTo>
                  <a:pt x="42546" y="6502"/>
                </a:lnTo>
                <a:lnTo>
                  <a:pt x="42459" y="4622"/>
                </a:lnTo>
                <a:lnTo>
                  <a:pt x="42332" y="3708"/>
                </a:lnTo>
                <a:lnTo>
                  <a:pt x="42138" y="3136"/>
                </a:lnTo>
                <a:lnTo>
                  <a:pt x="42023" y="2641"/>
                </a:lnTo>
                <a:lnTo>
                  <a:pt x="41951" y="2222"/>
                </a:lnTo>
                <a:lnTo>
                  <a:pt x="41697" y="1612"/>
                </a:lnTo>
                <a:lnTo>
                  <a:pt x="41316" y="1142"/>
                </a:lnTo>
                <a:lnTo>
                  <a:pt x="41062" y="660"/>
                </a:lnTo>
                <a:lnTo>
                  <a:pt x="40681" y="355"/>
                </a:lnTo>
                <a:lnTo>
                  <a:pt x="39919" y="63"/>
                </a:lnTo>
                <a:lnTo>
                  <a:pt x="39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7059" y="3843401"/>
            <a:ext cx="498475" cy="150495"/>
          </a:xfrm>
          <a:custGeom>
            <a:avLst/>
            <a:gdLst/>
            <a:ahLst/>
            <a:cxnLst/>
            <a:rect l="l" t="t" r="r" b="b"/>
            <a:pathLst>
              <a:path w="498475" h="150495">
                <a:moveTo>
                  <a:pt x="35536" y="63601"/>
                </a:moveTo>
                <a:lnTo>
                  <a:pt x="2389" y="86360"/>
                </a:lnTo>
                <a:lnTo>
                  <a:pt x="0" y="103911"/>
                </a:lnTo>
                <a:lnTo>
                  <a:pt x="447" y="111556"/>
                </a:lnTo>
                <a:lnTo>
                  <a:pt x="24360" y="149580"/>
                </a:lnTo>
                <a:lnTo>
                  <a:pt x="29440" y="150355"/>
                </a:lnTo>
                <a:lnTo>
                  <a:pt x="40362" y="149580"/>
                </a:lnTo>
                <a:lnTo>
                  <a:pt x="45188" y="147993"/>
                </a:lnTo>
                <a:lnTo>
                  <a:pt x="49379" y="145199"/>
                </a:lnTo>
                <a:lnTo>
                  <a:pt x="53697" y="142392"/>
                </a:lnTo>
                <a:lnTo>
                  <a:pt x="57634" y="138620"/>
                </a:lnTo>
                <a:lnTo>
                  <a:pt x="58298" y="137795"/>
                </a:lnTo>
                <a:lnTo>
                  <a:pt x="32996" y="137795"/>
                </a:lnTo>
                <a:lnTo>
                  <a:pt x="29821" y="137121"/>
                </a:lnTo>
                <a:lnTo>
                  <a:pt x="14835" y="103911"/>
                </a:lnTo>
                <a:lnTo>
                  <a:pt x="14962" y="100241"/>
                </a:lnTo>
                <a:lnTo>
                  <a:pt x="37060" y="75895"/>
                </a:lnTo>
                <a:lnTo>
                  <a:pt x="70294" y="75895"/>
                </a:lnTo>
                <a:lnTo>
                  <a:pt x="70166" y="74066"/>
                </a:lnTo>
                <a:lnTo>
                  <a:pt x="55602" y="74066"/>
                </a:lnTo>
                <a:lnTo>
                  <a:pt x="51665" y="70446"/>
                </a:lnTo>
                <a:lnTo>
                  <a:pt x="47728" y="67767"/>
                </a:lnTo>
                <a:lnTo>
                  <a:pt x="39854" y="64300"/>
                </a:lnTo>
                <a:lnTo>
                  <a:pt x="35536" y="63601"/>
                </a:lnTo>
                <a:close/>
              </a:path>
              <a:path w="498475" h="150495">
                <a:moveTo>
                  <a:pt x="74370" y="133883"/>
                </a:moveTo>
                <a:lnTo>
                  <a:pt x="61444" y="133883"/>
                </a:lnTo>
                <a:lnTo>
                  <a:pt x="62206" y="144221"/>
                </a:lnTo>
                <a:lnTo>
                  <a:pt x="66651" y="146545"/>
                </a:lnTo>
                <a:lnTo>
                  <a:pt x="67667" y="146532"/>
                </a:lnTo>
                <a:lnTo>
                  <a:pt x="75033" y="143789"/>
                </a:lnTo>
                <a:lnTo>
                  <a:pt x="74968" y="142392"/>
                </a:lnTo>
                <a:lnTo>
                  <a:pt x="74370" y="133883"/>
                </a:lnTo>
                <a:close/>
              </a:path>
              <a:path w="498475" h="150495">
                <a:moveTo>
                  <a:pt x="70294" y="75895"/>
                </a:moveTo>
                <a:lnTo>
                  <a:pt x="37060" y="75895"/>
                </a:lnTo>
                <a:lnTo>
                  <a:pt x="40870" y="76885"/>
                </a:lnTo>
                <a:lnTo>
                  <a:pt x="48490" y="81419"/>
                </a:lnTo>
                <a:lnTo>
                  <a:pt x="52554" y="84823"/>
                </a:lnTo>
                <a:lnTo>
                  <a:pt x="56745" y="89357"/>
                </a:lnTo>
                <a:lnTo>
                  <a:pt x="58904" y="120624"/>
                </a:lnTo>
                <a:lnTo>
                  <a:pt x="56872" y="123609"/>
                </a:lnTo>
                <a:lnTo>
                  <a:pt x="32996" y="137795"/>
                </a:lnTo>
                <a:lnTo>
                  <a:pt x="58298" y="137795"/>
                </a:lnTo>
                <a:lnTo>
                  <a:pt x="61444" y="133883"/>
                </a:lnTo>
                <a:lnTo>
                  <a:pt x="74370" y="133883"/>
                </a:lnTo>
                <a:lnTo>
                  <a:pt x="70294" y="75895"/>
                </a:lnTo>
                <a:close/>
              </a:path>
              <a:path w="498475" h="150495">
                <a:moveTo>
                  <a:pt x="62968" y="25273"/>
                </a:moveTo>
                <a:lnTo>
                  <a:pt x="60809" y="25273"/>
                </a:lnTo>
                <a:lnTo>
                  <a:pt x="59412" y="25400"/>
                </a:lnTo>
                <a:lnTo>
                  <a:pt x="58015" y="25400"/>
                </a:lnTo>
                <a:lnTo>
                  <a:pt x="56872" y="25654"/>
                </a:lnTo>
                <a:lnTo>
                  <a:pt x="55983" y="25781"/>
                </a:lnTo>
                <a:lnTo>
                  <a:pt x="55094" y="26035"/>
                </a:lnTo>
                <a:lnTo>
                  <a:pt x="54332" y="26289"/>
                </a:lnTo>
                <a:lnTo>
                  <a:pt x="53824" y="26543"/>
                </a:lnTo>
                <a:lnTo>
                  <a:pt x="53189" y="26796"/>
                </a:lnTo>
                <a:lnTo>
                  <a:pt x="52808" y="27051"/>
                </a:lnTo>
                <a:lnTo>
                  <a:pt x="52427" y="28193"/>
                </a:lnTo>
                <a:lnTo>
                  <a:pt x="52427" y="28702"/>
                </a:lnTo>
                <a:lnTo>
                  <a:pt x="55602" y="74066"/>
                </a:lnTo>
                <a:lnTo>
                  <a:pt x="70166" y="74066"/>
                </a:lnTo>
                <a:lnTo>
                  <a:pt x="66977" y="28702"/>
                </a:lnTo>
                <a:lnTo>
                  <a:pt x="66905" y="27178"/>
                </a:lnTo>
                <a:lnTo>
                  <a:pt x="66651" y="26796"/>
                </a:lnTo>
                <a:lnTo>
                  <a:pt x="66397" y="26543"/>
                </a:lnTo>
                <a:lnTo>
                  <a:pt x="66143" y="26162"/>
                </a:lnTo>
                <a:lnTo>
                  <a:pt x="65762" y="25908"/>
                </a:lnTo>
                <a:lnTo>
                  <a:pt x="65127" y="25654"/>
                </a:lnTo>
                <a:lnTo>
                  <a:pt x="64619" y="25527"/>
                </a:lnTo>
                <a:lnTo>
                  <a:pt x="62968" y="25273"/>
                </a:lnTo>
                <a:close/>
              </a:path>
              <a:path w="498475" h="150495">
                <a:moveTo>
                  <a:pt x="133453" y="56756"/>
                </a:moveTo>
                <a:lnTo>
                  <a:pt x="97766" y="74663"/>
                </a:lnTo>
                <a:lnTo>
                  <a:pt x="94210" y="84861"/>
                </a:lnTo>
                <a:lnTo>
                  <a:pt x="92813" y="90335"/>
                </a:lnTo>
                <a:lnTo>
                  <a:pt x="101449" y="131025"/>
                </a:lnTo>
                <a:lnTo>
                  <a:pt x="128500" y="143421"/>
                </a:lnTo>
                <a:lnTo>
                  <a:pt x="138533" y="142709"/>
                </a:lnTo>
                <a:lnTo>
                  <a:pt x="142089" y="142189"/>
                </a:lnTo>
                <a:lnTo>
                  <a:pt x="148566" y="140639"/>
                </a:lnTo>
                <a:lnTo>
                  <a:pt x="151360" y="139814"/>
                </a:lnTo>
                <a:lnTo>
                  <a:pt x="153773" y="138950"/>
                </a:lnTo>
                <a:lnTo>
                  <a:pt x="156313" y="138074"/>
                </a:lnTo>
                <a:lnTo>
                  <a:pt x="158218" y="137223"/>
                </a:lnTo>
                <a:lnTo>
                  <a:pt x="161266" y="135559"/>
                </a:lnTo>
                <a:lnTo>
                  <a:pt x="162155" y="134975"/>
                </a:lnTo>
                <a:lnTo>
                  <a:pt x="162409" y="134632"/>
                </a:lnTo>
                <a:lnTo>
                  <a:pt x="162790" y="134289"/>
                </a:lnTo>
                <a:lnTo>
                  <a:pt x="163044" y="133934"/>
                </a:lnTo>
                <a:lnTo>
                  <a:pt x="163552" y="132372"/>
                </a:lnTo>
                <a:lnTo>
                  <a:pt x="163552" y="131572"/>
                </a:lnTo>
                <a:lnTo>
                  <a:pt x="130659" y="131572"/>
                </a:lnTo>
                <a:lnTo>
                  <a:pt x="126722" y="131178"/>
                </a:lnTo>
                <a:lnTo>
                  <a:pt x="119991" y="128981"/>
                </a:lnTo>
                <a:lnTo>
                  <a:pt x="117197" y="127254"/>
                </a:lnTo>
                <a:lnTo>
                  <a:pt x="114754" y="124612"/>
                </a:lnTo>
                <a:lnTo>
                  <a:pt x="112752" y="122555"/>
                </a:lnTo>
                <a:lnTo>
                  <a:pt x="111101" y="119672"/>
                </a:lnTo>
                <a:lnTo>
                  <a:pt x="108815" y="112852"/>
                </a:lnTo>
                <a:lnTo>
                  <a:pt x="108180" y="108965"/>
                </a:lnTo>
                <a:lnTo>
                  <a:pt x="107799" y="104622"/>
                </a:lnTo>
                <a:lnTo>
                  <a:pt x="160758" y="100926"/>
                </a:lnTo>
                <a:lnTo>
                  <a:pt x="162028" y="100355"/>
                </a:lnTo>
                <a:lnTo>
                  <a:pt x="163171" y="99326"/>
                </a:lnTo>
                <a:lnTo>
                  <a:pt x="164187" y="98285"/>
                </a:lnTo>
                <a:lnTo>
                  <a:pt x="164695" y="96647"/>
                </a:lnTo>
                <a:lnTo>
                  <a:pt x="164441" y="94386"/>
                </a:lnTo>
                <a:lnTo>
                  <a:pt x="164428" y="94119"/>
                </a:lnTo>
                <a:lnTo>
                  <a:pt x="107164" y="94119"/>
                </a:lnTo>
                <a:lnTo>
                  <a:pt x="107111" y="90335"/>
                </a:lnTo>
                <a:lnTo>
                  <a:pt x="107418" y="87833"/>
                </a:lnTo>
                <a:lnTo>
                  <a:pt x="108942" y="81851"/>
                </a:lnTo>
                <a:lnTo>
                  <a:pt x="110085" y="79184"/>
                </a:lnTo>
                <a:lnTo>
                  <a:pt x="111863" y="76860"/>
                </a:lnTo>
                <a:lnTo>
                  <a:pt x="113514" y="74536"/>
                </a:lnTo>
                <a:lnTo>
                  <a:pt x="115546" y="72605"/>
                </a:lnTo>
                <a:lnTo>
                  <a:pt x="118213" y="71094"/>
                </a:lnTo>
                <a:lnTo>
                  <a:pt x="120753" y="69570"/>
                </a:lnTo>
                <a:lnTo>
                  <a:pt x="123801" y="68694"/>
                </a:lnTo>
                <a:lnTo>
                  <a:pt x="134342" y="67957"/>
                </a:lnTo>
                <a:lnTo>
                  <a:pt x="156074" y="67957"/>
                </a:lnTo>
                <a:lnTo>
                  <a:pt x="151360" y="63106"/>
                </a:lnTo>
                <a:lnTo>
                  <a:pt x="147677" y="60706"/>
                </a:lnTo>
                <a:lnTo>
                  <a:pt x="138787" y="57378"/>
                </a:lnTo>
                <a:lnTo>
                  <a:pt x="133453" y="56756"/>
                </a:lnTo>
                <a:close/>
              </a:path>
              <a:path w="498475" h="150495">
                <a:moveTo>
                  <a:pt x="161266" y="123494"/>
                </a:moveTo>
                <a:lnTo>
                  <a:pt x="160123" y="123583"/>
                </a:lnTo>
                <a:lnTo>
                  <a:pt x="159107" y="123952"/>
                </a:lnTo>
                <a:lnTo>
                  <a:pt x="157837" y="124663"/>
                </a:lnTo>
                <a:lnTo>
                  <a:pt x="154789" y="126161"/>
                </a:lnTo>
                <a:lnTo>
                  <a:pt x="152757" y="127063"/>
                </a:lnTo>
                <a:lnTo>
                  <a:pt x="150598" y="127965"/>
                </a:lnTo>
                <a:lnTo>
                  <a:pt x="148185" y="128816"/>
                </a:lnTo>
                <a:lnTo>
                  <a:pt x="145264" y="129628"/>
                </a:lnTo>
                <a:lnTo>
                  <a:pt x="142470" y="130441"/>
                </a:lnTo>
                <a:lnTo>
                  <a:pt x="139168" y="130975"/>
                </a:lnTo>
                <a:lnTo>
                  <a:pt x="130659" y="131572"/>
                </a:lnTo>
                <a:lnTo>
                  <a:pt x="163552" y="131572"/>
                </a:lnTo>
                <a:lnTo>
                  <a:pt x="163425" y="127000"/>
                </a:lnTo>
                <a:lnTo>
                  <a:pt x="163171" y="125564"/>
                </a:lnTo>
                <a:lnTo>
                  <a:pt x="162917" y="125006"/>
                </a:lnTo>
                <a:lnTo>
                  <a:pt x="162790" y="124612"/>
                </a:lnTo>
                <a:lnTo>
                  <a:pt x="162536" y="124218"/>
                </a:lnTo>
                <a:lnTo>
                  <a:pt x="162282" y="123939"/>
                </a:lnTo>
                <a:lnTo>
                  <a:pt x="161901" y="123761"/>
                </a:lnTo>
                <a:lnTo>
                  <a:pt x="161647" y="123571"/>
                </a:lnTo>
                <a:lnTo>
                  <a:pt x="161266" y="123494"/>
                </a:lnTo>
                <a:close/>
              </a:path>
              <a:path w="498475" h="150495">
                <a:moveTo>
                  <a:pt x="156074" y="67957"/>
                </a:moveTo>
                <a:lnTo>
                  <a:pt x="134342" y="67957"/>
                </a:lnTo>
                <a:lnTo>
                  <a:pt x="139676" y="69735"/>
                </a:lnTo>
                <a:lnTo>
                  <a:pt x="147296" y="77812"/>
                </a:lnTo>
                <a:lnTo>
                  <a:pt x="149455" y="83604"/>
                </a:lnTo>
                <a:lnTo>
                  <a:pt x="149709" y="91135"/>
                </a:lnTo>
                <a:lnTo>
                  <a:pt x="107164" y="94119"/>
                </a:lnTo>
                <a:lnTo>
                  <a:pt x="164428" y="94119"/>
                </a:lnTo>
                <a:lnTo>
                  <a:pt x="157456" y="69380"/>
                </a:lnTo>
                <a:lnTo>
                  <a:pt x="156074" y="67957"/>
                </a:lnTo>
                <a:close/>
              </a:path>
              <a:path w="498475" h="150495">
                <a:moveTo>
                  <a:pt x="200835" y="66675"/>
                </a:moveTo>
                <a:lnTo>
                  <a:pt x="186412" y="66675"/>
                </a:lnTo>
                <a:lnTo>
                  <a:pt x="191154" y="135724"/>
                </a:lnTo>
                <a:lnTo>
                  <a:pt x="195937" y="137502"/>
                </a:lnTo>
                <a:lnTo>
                  <a:pt x="197207" y="137490"/>
                </a:lnTo>
                <a:lnTo>
                  <a:pt x="205589" y="134658"/>
                </a:lnTo>
                <a:lnTo>
                  <a:pt x="205589" y="134188"/>
                </a:lnTo>
                <a:lnTo>
                  <a:pt x="200835" y="66675"/>
                </a:lnTo>
                <a:close/>
              </a:path>
              <a:path w="498475" h="150495">
                <a:moveTo>
                  <a:pt x="210034" y="13843"/>
                </a:moveTo>
                <a:lnTo>
                  <a:pt x="208002" y="13970"/>
                </a:lnTo>
                <a:lnTo>
                  <a:pt x="203684" y="14351"/>
                </a:lnTo>
                <a:lnTo>
                  <a:pt x="200001" y="15112"/>
                </a:lnTo>
                <a:lnTo>
                  <a:pt x="196953" y="16637"/>
                </a:lnTo>
                <a:lnTo>
                  <a:pt x="193905" y="18034"/>
                </a:lnTo>
                <a:lnTo>
                  <a:pt x="184680" y="41897"/>
                </a:lnTo>
                <a:lnTo>
                  <a:pt x="185015" y="46697"/>
                </a:lnTo>
                <a:lnTo>
                  <a:pt x="185523" y="54775"/>
                </a:lnTo>
                <a:lnTo>
                  <a:pt x="173966" y="55575"/>
                </a:lnTo>
                <a:lnTo>
                  <a:pt x="173585" y="55702"/>
                </a:lnTo>
                <a:lnTo>
                  <a:pt x="173331" y="55930"/>
                </a:lnTo>
                <a:lnTo>
                  <a:pt x="172950" y="56159"/>
                </a:lnTo>
                <a:lnTo>
                  <a:pt x="172696" y="56527"/>
                </a:lnTo>
                <a:lnTo>
                  <a:pt x="172442" y="57035"/>
                </a:lnTo>
                <a:lnTo>
                  <a:pt x="172315" y="57543"/>
                </a:lnTo>
                <a:lnTo>
                  <a:pt x="172188" y="61734"/>
                </a:lnTo>
                <a:lnTo>
                  <a:pt x="172315" y="63817"/>
                </a:lnTo>
                <a:lnTo>
                  <a:pt x="172569" y="65303"/>
                </a:lnTo>
                <a:lnTo>
                  <a:pt x="173077" y="66205"/>
                </a:lnTo>
                <a:lnTo>
                  <a:pt x="173712" y="67094"/>
                </a:lnTo>
                <a:lnTo>
                  <a:pt x="174347" y="67513"/>
                </a:lnTo>
                <a:lnTo>
                  <a:pt x="186412" y="66675"/>
                </a:lnTo>
                <a:lnTo>
                  <a:pt x="200835" y="66675"/>
                </a:lnTo>
                <a:lnTo>
                  <a:pt x="200763" y="65659"/>
                </a:lnTo>
                <a:lnTo>
                  <a:pt x="219051" y="64389"/>
                </a:lnTo>
                <a:lnTo>
                  <a:pt x="219813" y="63868"/>
                </a:lnTo>
                <a:lnTo>
                  <a:pt x="220194" y="62903"/>
                </a:lnTo>
                <a:lnTo>
                  <a:pt x="220702" y="61950"/>
                </a:lnTo>
                <a:lnTo>
                  <a:pt x="220602" y="57543"/>
                </a:lnTo>
                <a:lnTo>
                  <a:pt x="220321" y="55575"/>
                </a:lnTo>
                <a:lnTo>
                  <a:pt x="220046" y="54775"/>
                </a:lnTo>
                <a:lnTo>
                  <a:pt x="219813" y="54229"/>
                </a:lnTo>
                <a:lnTo>
                  <a:pt x="219573" y="53771"/>
                </a:lnTo>
                <a:lnTo>
                  <a:pt x="199874" y="53771"/>
                </a:lnTo>
                <a:lnTo>
                  <a:pt x="199366" y="45250"/>
                </a:lnTo>
                <a:lnTo>
                  <a:pt x="199112" y="41897"/>
                </a:lnTo>
                <a:lnTo>
                  <a:pt x="199112" y="39027"/>
                </a:lnTo>
                <a:lnTo>
                  <a:pt x="204319" y="27305"/>
                </a:lnTo>
                <a:lnTo>
                  <a:pt x="205843" y="26415"/>
                </a:lnTo>
                <a:lnTo>
                  <a:pt x="207621" y="26035"/>
                </a:lnTo>
                <a:lnTo>
                  <a:pt x="209780" y="25908"/>
                </a:lnTo>
                <a:lnTo>
                  <a:pt x="211304" y="25781"/>
                </a:lnTo>
                <a:lnTo>
                  <a:pt x="222417" y="25781"/>
                </a:lnTo>
                <a:lnTo>
                  <a:pt x="222480" y="24765"/>
                </a:lnTo>
                <a:lnTo>
                  <a:pt x="220575" y="16129"/>
                </a:lnTo>
                <a:lnTo>
                  <a:pt x="220194" y="15748"/>
                </a:lnTo>
                <a:lnTo>
                  <a:pt x="219559" y="15493"/>
                </a:lnTo>
                <a:lnTo>
                  <a:pt x="218416" y="15112"/>
                </a:lnTo>
                <a:lnTo>
                  <a:pt x="217400" y="14732"/>
                </a:lnTo>
                <a:lnTo>
                  <a:pt x="215876" y="14351"/>
                </a:lnTo>
                <a:lnTo>
                  <a:pt x="213971" y="14224"/>
                </a:lnTo>
                <a:lnTo>
                  <a:pt x="211939" y="13970"/>
                </a:lnTo>
                <a:lnTo>
                  <a:pt x="210034" y="13843"/>
                </a:lnTo>
                <a:close/>
              </a:path>
              <a:path w="498475" h="150495">
                <a:moveTo>
                  <a:pt x="217908" y="52514"/>
                </a:moveTo>
                <a:lnTo>
                  <a:pt x="199874" y="53771"/>
                </a:lnTo>
                <a:lnTo>
                  <a:pt x="219573" y="53771"/>
                </a:lnTo>
                <a:lnTo>
                  <a:pt x="218924" y="52946"/>
                </a:lnTo>
                <a:lnTo>
                  <a:pt x="218543" y="52768"/>
                </a:lnTo>
                <a:lnTo>
                  <a:pt x="218289" y="52590"/>
                </a:lnTo>
                <a:lnTo>
                  <a:pt x="217908" y="52514"/>
                </a:lnTo>
                <a:close/>
              </a:path>
              <a:path w="498475" h="150495">
                <a:moveTo>
                  <a:pt x="222417" y="25781"/>
                </a:moveTo>
                <a:lnTo>
                  <a:pt x="212701" y="25781"/>
                </a:lnTo>
                <a:lnTo>
                  <a:pt x="213971" y="25908"/>
                </a:lnTo>
                <a:lnTo>
                  <a:pt x="215114" y="26162"/>
                </a:lnTo>
                <a:lnTo>
                  <a:pt x="216130" y="26289"/>
                </a:lnTo>
                <a:lnTo>
                  <a:pt x="217019" y="26543"/>
                </a:lnTo>
                <a:lnTo>
                  <a:pt x="217908" y="26924"/>
                </a:lnTo>
                <a:lnTo>
                  <a:pt x="218670" y="27051"/>
                </a:lnTo>
                <a:lnTo>
                  <a:pt x="219940" y="27559"/>
                </a:lnTo>
                <a:lnTo>
                  <a:pt x="220448" y="27686"/>
                </a:lnTo>
                <a:lnTo>
                  <a:pt x="220829" y="27559"/>
                </a:lnTo>
                <a:lnTo>
                  <a:pt x="221210" y="27559"/>
                </a:lnTo>
                <a:lnTo>
                  <a:pt x="221972" y="27178"/>
                </a:lnTo>
                <a:lnTo>
                  <a:pt x="222099" y="26924"/>
                </a:lnTo>
                <a:lnTo>
                  <a:pt x="222226" y="26415"/>
                </a:lnTo>
                <a:lnTo>
                  <a:pt x="222417" y="25781"/>
                </a:lnTo>
                <a:close/>
              </a:path>
              <a:path w="498475" h="150495">
                <a:moveTo>
                  <a:pt x="290594" y="59309"/>
                </a:moveTo>
                <a:lnTo>
                  <a:pt x="264263" y="59309"/>
                </a:lnTo>
                <a:lnTo>
                  <a:pt x="267057" y="59499"/>
                </a:lnTo>
                <a:lnTo>
                  <a:pt x="271629" y="60756"/>
                </a:lnTo>
                <a:lnTo>
                  <a:pt x="280519" y="82778"/>
                </a:lnTo>
                <a:lnTo>
                  <a:pt x="263628" y="83959"/>
                </a:lnTo>
                <a:lnTo>
                  <a:pt x="258294" y="84874"/>
                </a:lnTo>
                <a:lnTo>
                  <a:pt x="232132" y="107835"/>
                </a:lnTo>
                <a:lnTo>
                  <a:pt x="232640" y="116001"/>
                </a:lnTo>
                <a:lnTo>
                  <a:pt x="257024" y="134429"/>
                </a:lnTo>
                <a:lnTo>
                  <a:pt x="265914" y="133819"/>
                </a:lnTo>
                <a:lnTo>
                  <a:pt x="270255" y="132473"/>
                </a:lnTo>
                <a:lnTo>
                  <a:pt x="278404" y="127812"/>
                </a:lnTo>
                <a:lnTo>
                  <a:pt x="281916" y="124752"/>
                </a:lnTo>
                <a:lnTo>
                  <a:pt x="283265" y="123101"/>
                </a:lnTo>
                <a:lnTo>
                  <a:pt x="258040" y="123101"/>
                </a:lnTo>
                <a:lnTo>
                  <a:pt x="254357" y="122161"/>
                </a:lnTo>
                <a:lnTo>
                  <a:pt x="248769" y="117716"/>
                </a:lnTo>
                <a:lnTo>
                  <a:pt x="247372" y="114566"/>
                </a:lnTo>
                <a:lnTo>
                  <a:pt x="246991" y="110515"/>
                </a:lnTo>
                <a:lnTo>
                  <a:pt x="246901" y="107835"/>
                </a:lnTo>
                <a:lnTo>
                  <a:pt x="247118" y="106019"/>
                </a:lnTo>
                <a:lnTo>
                  <a:pt x="281281" y="93116"/>
                </a:lnTo>
                <a:lnTo>
                  <a:pt x="295621" y="93116"/>
                </a:lnTo>
                <a:lnTo>
                  <a:pt x="294252" y="73685"/>
                </a:lnTo>
                <a:lnTo>
                  <a:pt x="293981" y="70231"/>
                </a:lnTo>
                <a:lnTo>
                  <a:pt x="293175" y="66408"/>
                </a:lnTo>
                <a:lnTo>
                  <a:pt x="293056" y="65912"/>
                </a:lnTo>
                <a:lnTo>
                  <a:pt x="291822" y="62445"/>
                </a:lnTo>
                <a:lnTo>
                  <a:pt x="290594" y="59309"/>
                </a:lnTo>
                <a:close/>
              </a:path>
              <a:path w="498475" h="150495">
                <a:moveTo>
                  <a:pt x="297560" y="120865"/>
                </a:moveTo>
                <a:lnTo>
                  <a:pt x="285091" y="120865"/>
                </a:lnTo>
                <a:lnTo>
                  <a:pt x="285543" y="127812"/>
                </a:lnTo>
                <a:lnTo>
                  <a:pt x="290552" y="130962"/>
                </a:lnTo>
                <a:lnTo>
                  <a:pt x="293682" y="130733"/>
                </a:lnTo>
                <a:lnTo>
                  <a:pt x="294743" y="130568"/>
                </a:lnTo>
                <a:lnTo>
                  <a:pt x="295505" y="130340"/>
                </a:lnTo>
                <a:lnTo>
                  <a:pt x="296394" y="130111"/>
                </a:lnTo>
                <a:lnTo>
                  <a:pt x="298017" y="127406"/>
                </a:lnTo>
                <a:lnTo>
                  <a:pt x="297560" y="120865"/>
                </a:lnTo>
                <a:close/>
              </a:path>
              <a:path w="498475" h="150495">
                <a:moveTo>
                  <a:pt x="295621" y="93116"/>
                </a:moveTo>
                <a:lnTo>
                  <a:pt x="281281" y="93116"/>
                </a:lnTo>
                <a:lnTo>
                  <a:pt x="282424" y="109702"/>
                </a:lnTo>
                <a:lnTo>
                  <a:pt x="279122" y="113893"/>
                </a:lnTo>
                <a:lnTo>
                  <a:pt x="275947" y="117043"/>
                </a:lnTo>
                <a:lnTo>
                  <a:pt x="269851" y="121323"/>
                </a:lnTo>
                <a:lnTo>
                  <a:pt x="266422" y="122516"/>
                </a:lnTo>
                <a:lnTo>
                  <a:pt x="258040" y="123101"/>
                </a:lnTo>
                <a:lnTo>
                  <a:pt x="283265" y="123101"/>
                </a:lnTo>
                <a:lnTo>
                  <a:pt x="285091" y="120865"/>
                </a:lnTo>
                <a:lnTo>
                  <a:pt x="297560" y="120865"/>
                </a:lnTo>
                <a:lnTo>
                  <a:pt x="295621" y="93116"/>
                </a:lnTo>
                <a:close/>
              </a:path>
              <a:path w="498475" h="150495">
                <a:moveTo>
                  <a:pt x="267057" y="47421"/>
                </a:moveTo>
                <a:lnTo>
                  <a:pt x="238101" y="55156"/>
                </a:lnTo>
                <a:lnTo>
                  <a:pt x="236196" y="56299"/>
                </a:lnTo>
                <a:lnTo>
                  <a:pt x="234926" y="57277"/>
                </a:lnTo>
                <a:lnTo>
                  <a:pt x="234291" y="58089"/>
                </a:lnTo>
                <a:lnTo>
                  <a:pt x="233529" y="58889"/>
                </a:lnTo>
                <a:lnTo>
                  <a:pt x="233021" y="59728"/>
                </a:lnTo>
                <a:lnTo>
                  <a:pt x="232894" y="64033"/>
                </a:lnTo>
                <a:lnTo>
                  <a:pt x="233021" y="65697"/>
                </a:lnTo>
                <a:lnTo>
                  <a:pt x="233275" y="66408"/>
                </a:lnTo>
                <a:lnTo>
                  <a:pt x="233402" y="67119"/>
                </a:lnTo>
                <a:lnTo>
                  <a:pt x="235688" y="69418"/>
                </a:lnTo>
                <a:lnTo>
                  <a:pt x="236858" y="69329"/>
                </a:lnTo>
                <a:lnTo>
                  <a:pt x="237847" y="68846"/>
                </a:lnTo>
                <a:lnTo>
                  <a:pt x="239244" y="67906"/>
                </a:lnTo>
                <a:lnTo>
                  <a:pt x="240514" y="66967"/>
                </a:lnTo>
                <a:lnTo>
                  <a:pt x="242292" y="65912"/>
                </a:lnTo>
                <a:lnTo>
                  <a:pt x="264263" y="59309"/>
                </a:lnTo>
                <a:lnTo>
                  <a:pt x="290594" y="59309"/>
                </a:lnTo>
                <a:lnTo>
                  <a:pt x="290425" y="58877"/>
                </a:lnTo>
                <a:lnTo>
                  <a:pt x="271883" y="47713"/>
                </a:lnTo>
                <a:lnTo>
                  <a:pt x="267057" y="47421"/>
                </a:lnTo>
                <a:close/>
              </a:path>
              <a:path w="498475" h="150495">
                <a:moveTo>
                  <a:pt x="327890" y="44424"/>
                </a:moveTo>
                <a:lnTo>
                  <a:pt x="318365" y="47752"/>
                </a:lnTo>
                <a:lnTo>
                  <a:pt x="322048" y="100850"/>
                </a:lnTo>
                <a:lnTo>
                  <a:pt x="346813" y="128155"/>
                </a:lnTo>
                <a:lnTo>
                  <a:pt x="356465" y="127482"/>
                </a:lnTo>
                <a:lnTo>
                  <a:pt x="360783" y="126034"/>
                </a:lnTo>
                <a:lnTo>
                  <a:pt x="369165" y="120916"/>
                </a:lnTo>
                <a:lnTo>
                  <a:pt x="373356" y="117017"/>
                </a:lnTo>
                <a:lnTo>
                  <a:pt x="374580" y="115443"/>
                </a:lnTo>
                <a:lnTo>
                  <a:pt x="351385" y="115443"/>
                </a:lnTo>
                <a:lnTo>
                  <a:pt x="348845" y="115074"/>
                </a:lnTo>
                <a:lnTo>
                  <a:pt x="332786" y="47752"/>
                </a:lnTo>
                <a:lnTo>
                  <a:pt x="332700" y="46228"/>
                </a:lnTo>
                <a:lnTo>
                  <a:pt x="332589" y="45897"/>
                </a:lnTo>
                <a:lnTo>
                  <a:pt x="332081" y="45300"/>
                </a:lnTo>
                <a:lnTo>
                  <a:pt x="331700" y="45034"/>
                </a:lnTo>
                <a:lnTo>
                  <a:pt x="330981" y="44780"/>
                </a:lnTo>
                <a:lnTo>
                  <a:pt x="330557" y="44589"/>
                </a:lnTo>
                <a:lnTo>
                  <a:pt x="329795" y="44462"/>
                </a:lnTo>
                <a:lnTo>
                  <a:pt x="327890" y="44424"/>
                </a:lnTo>
                <a:close/>
              </a:path>
              <a:path w="498475" h="150495">
                <a:moveTo>
                  <a:pt x="390478" y="111785"/>
                </a:moveTo>
                <a:lnTo>
                  <a:pt x="377420" y="111785"/>
                </a:lnTo>
                <a:lnTo>
                  <a:pt x="378182" y="122123"/>
                </a:lnTo>
                <a:lnTo>
                  <a:pt x="378309" y="122974"/>
                </a:lnTo>
                <a:lnTo>
                  <a:pt x="378563" y="123278"/>
                </a:lnTo>
                <a:lnTo>
                  <a:pt x="378690" y="123583"/>
                </a:lnTo>
                <a:lnTo>
                  <a:pt x="379071" y="123837"/>
                </a:lnTo>
                <a:lnTo>
                  <a:pt x="380087" y="124231"/>
                </a:lnTo>
                <a:lnTo>
                  <a:pt x="380722" y="124358"/>
                </a:lnTo>
                <a:lnTo>
                  <a:pt x="382500" y="124472"/>
                </a:lnTo>
                <a:lnTo>
                  <a:pt x="383516" y="124447"/>
                </a:lnTo>
                <a:lnTo>
                  <a:pt x="391116" y="120916"/>
                </a:lnTo>
                <a:lnTo>
                  <a:pt x="390478" y="111785"/>
                </a:lnTo>
                <a:close/>
              </a:path>
              <a:path w="498475" h="150495">
                <a:moveTo>
                  <a:pt x="380849" y="40716"/>
                </a:moveTo>
                <a:lnTo>
                  <a:pt x="371578" y="42862"/>
                </a:lnTo>
                <a:lnTo>
                  <a:pt x="371442" y="43040"/>
                </a:lnTo>
                <a:lnTo>
                  <a:pt x="371350" y="44424"/>
                </a:lnTo>
                <a:lnTo>
                  <a:pt x="375134" y="98679"/>
                </a:lnTo>
                <a:lnTo>
                  <a:pt x="371451" y="103886"/>
                </a:lnTo>
                <a:lnTo>
                  <a:pt x="368022" y="107886"/>
                </a:lnTo>
                <a:lnTo>
                  <a:pt x="361164" y="113474"/>
                </a:lnTo>
                <a:lnTo>
                  <a:pt x="357735" y="114998"/>
                </a:lnTo>
                <a:lnTo>
                  <a:pt x="351385" y="115443"/>
                </a:lnTo>
                <a:lnTo>
                  <a:pt x="374580" y="115443"/>
                </a:lnTo>
                <a:lnTo>
                  <a:pt x="377420" y="111785"/>
                </a:lnTo>
                <a:lnTo>
                  <a:pt x="390478" y="111785"/>
                </a:lnTo>
                <a:lnTo>
                  <a:pt x="385772" y="44424"/>
                </a:lnTo>
                <a:lnTo>
                  <a:pt x="382754" y="40767"/>
                </a:lnTo>
                <a:lnTo>
                  <a:pt x="380849" y="40716"/>
                </a:lnTo>
                <a:close/>
              </a:path>
              <a:path w="498475" h="150495">
                <a:moveTo>
                  <a:pt x="419330" y="0"/>
                </a:moveTo>
                <a:lnTo>
                  <a:pt x="417171" y="0"/>
                </a:lnTo>
                <a:lnTo>
                  <a:pt x="413234" y="381"/>
                </a:lnTo>
                <a:lnTo>
                  <a:pt x="411456" y="635"/>
                </a:lnTo>
                <a:lnTo>
                  <a:pt x="410694" y="889"/>
                </a:lnTo>
                <a:lnTo>
                  <a:pt x="410186" y="1143"/>
                </a:lnTo>
                <a:lnTo>
                  <a:pt x="409551" y="1396"/>
                </a:lnTo>
                <a:lnTo>
                  <a:pt x="409043" y="2159"/>
                </a:lnTo>
                <a:lnTo>
                  <a:pt x="408916" y="3429"/>
                </a:lnTo>
                <a:lnTo>
                  <a:pt x="416917" y="119405"/>
                </a:lnTo>
                <a:lnTo>
                  <a:pt x="418568" y="121310"/>
                </a:lnTo>
                <a:lnTo>
                  <a:pt x="419076" y="121500"/>
                </a:lnTo>
                <a:lnTo>
                  <a:pt x="419838" y="121615"/>
                </a:lnTo>
                <a:lnTo>
                  <a:pt x="421743" y="121716"/>
                </a:lnTo>
                <a:lnTo>
                  <a:pt x="422886" y="121704"/>
                </a:lnTo>
                <a:lnTo>
                  <a:pt x="431014" y="119608"/>
                </a:lnTo>
                <a:lnTo>
                  <a:pt x="431268" y="119265"/>
                </a:lnTo>
                <a:lnTo>
                  <a:pt x="431268" y="118402"/>
                </a:lnTo>
                <a:lnTo>
                  <a:pt x="423212" y="3429"/>
                </a:lnTo>
                <a:lnTo>
                  <a:pt x="423140" y="1905"/>
                </a:lnTo>
                <a:lnTo>
                  <a:pt x="420346" y="127"/>
                </a:lnTo>
                <a:lnTo>
                  <a:pt x="419330" y="0"/>
                </a:lnTo>
                <a:close/>
              </a:path>
              <a:path w="498475" h="150495">
                <a:moveTo>
                  <a:pt x="470963" y="47777"/>
                </a:moveTo>
                <a:lnTo>
                  <a:pt x="456668" y="47777"/>
                </a:lnTo>
                <a:lnTo>
                  <a:pt x="459843" y="93459"/>
                </a:lnTo>
                <a:lnTo>
                  <a:pt x="460097" y="97980"/>
                </a:lnTo>
                <a:lnTo>
                  <a:pt x="480417" y="118630"/>
                </a:lnTo>
                <a:lnTo>
                  <a:pt x="485878" y="118262"/>
                </a:lnTo>
                <a:lnTo>
                  <a:pt x="498324" y="107962"/>
                </a:lnTo>
                <a:lnTo>
                  <a:pt x="498092" y="106222"/>
                </a:lnTo>
                <a:lnTo>
                  <a:pt x="481941" y="106222"/>
                </a:lnTo>
                <a:lnTo>
                  <a:pt x="479020" y="105041"/>
                </a:lnTo>
                <a:lnTo>
                  <a:pt x="475464" y="99771"/>
                </a:lnTo>
                <a:lnTo>
                  <a:pt x="474321" y="95758"/>
                </a:lnTo>
                <a:lnTo>
                  <a:pt x="470963" y="47777"/>
                </a:lnTo>
                <a:close/>
              </a:path>
              <a:path w="498475" h="150495">
                <a:moveTo>
                  <a:pt x="496165" y="102781"/>
                </a:moveTo>
                <a:lnTo>
                  <a:pt x="495403" y="102831"/>
                </a:lnTo>
                <a:lnTo>
                  <a:pt x="494895" y="103009"/>
                </a:lnTo>
                <a:lnTo>
                  <a:pt x="494284" y="103352"/>
                </a:lnTo>
                <a:lnTo>
                  <a:pt x="493117" y="103924"/>
                </a:lnTo>
                <a:lnTo>
                  <a:pt x="491593" y="104622"/>
                </a:lnTo>
                <a:lnTo>
                  <a:pt x="488545" y="105625"/>
                </a:lnTo>
                <a:lnTo>
                  <a:pt x="487402" y="105841"/>
                </a:lnTo>
                <a:lnTo>
                  <a:pt x="481941" y="106222"/>
                </a:lnTo>
                <a:lnTo>
                  <a:pt x="498092" y="106222"/>
                </a:lnTo>
                <a:lnTo>
                  <a:pt x="497943" y="105371"/>
                </a:lnTo>
                <a:lnTo>
                  <a:pt x="497689" y="104686"/>
                </a:lnTo>
                <a:lnTo>
                  <a:pt x="497562" y="104140"/>
                </a:lnTo>
                <a:lnTo>
                  <a:pt x="497435" y="103746"/>
                </a:lnTo>
                <a:lnTo>
                  <a:pt x="497181" y="103352"/>
                </a:lnTo>
                <a:lnTo>
                  <a:pt x="497054" y="103085"/>
                </a:lnTo>
                <a:lnTo>
                  <a:pt x="496673" y="102958"/>
                </a:lnTo>
                <a:lnTo>
                  <a:pt x="496419" y="102831"/>
                </a:lnTo>
                <a:lnTo>
                  <a:pt x="496165" y="102781"/>
                </a:lnTo>
                <a:close/>
              </a:path>
              <a:path w="498475" h="150495">
                <a:moveTo>
                  <a:pt x="465939" y="13970"/>
                </a:moveTo>
                <a:lnTo>
                  <a:pt x="461367" y="13970"/>
                </a:lnTo>
                <a:lnTo>
                  <a:pt x="458827" y="14224"/>
                </a:lnTo>
                <a:lnTo>
                  <a:pt x="457938" y="14478"/>
                </a:lnTo>
                <a:lnTo>
                  <a:pt x="457049" y="14605"/>
                </a:lnTo>
                <a:lnTo>
                  <a:pt x="456287" y="14859"/>
                </a:lnTo>
                <a:lnTo>
                  <a:pt x="455779" y="15112"/>
                </a:lnTo>
                <a:lnTo>
                  <a:pt x="455271" y="15493"/>
                </a:lnTo>
                <a:lnTo>
                  <a:pt x="454890" y="15748"/>
                </a:lnTo>
                <a:lnTo>
                  <a:pt x="454763" y="16129"/>
                </a:lnTo>
                <a:lnTo>
                  <a:pt x="454509" y="16510"/>
                </a:lnTo>
                <a:lnTo>
                  <a:pt x="454509" y="17271"/>
                </a:lnTo>
                <a:lnTo>
                  <a:pt x="455779" y="35877"/>
                </a:lnTo>
                <a:lnTo>
                  <a:pt x="444476" y="36664"/>
                </a:lnTo>
                <a:lnTo>
                  <a:pt x="444095" y="36791"/>
                </a:lnTo>
                <a:lnTo>
                  <a:pt x="443333" y="37261"/>
                </a:lnTo>
                <a:lnTo>
                  <a:pt x="443079" y="37630"/>
                </a:lnTo>
                <a:lnTo>
                  <a:pt x="442825" y="38138"/>
                </a:lnTo>
                <a:lnTo>
                  <a:pt x="442698" y="38646"/>
                </a:lnTo>
                <a:lnTo>
                  <a:pt x="442450" y="39268"/>
                </a:lnTo>
                <a:lnTo>
                  <a:pt x="444857" y="48602"/>
                </a:lnTo>
                <a:lnTo>
                  <a:pt x="456668" y="47777"/>
                </a:lnTo>
                <a:lnTo>
                  <a:pt x="470963" y="47777"/>
                </a:lnTo>
                <a:lnTo>
                  <a:pt x="470892" y="46774"/>
                </a:lnTo>
                <a:lnTo>
                  <a:pt x="491847" y="45313"/>
                </a:lnTo>
                <a:lnTo>
                  <a:pt x="492482" y="44792"/>
                </a:lnTo>
                <a:lnTo>
                  <a:pt x="493498" y="42875"/>
                </a:lnTo>
                <a:lnTo>
                  <a:pt x="493421" y="38646"/>
                </a:lnTo>
                <a:lnTo>
                  <a:pt x="493117" y="36499"/>
                </a:lnTo>
                <a:lnTo>
                  <a:pt x="492863" y="35750"/>
                </a:lnTo>
                <a:lnTo>
                  <a:pt x="492736" y="35140"/>
                </a:lnTo>
                <a:lnTo>
                  <a:pt x="492520" y="34874"/>
                </a:lnTo>
                <a:lnTo>
                  <a:pt x="470130" y="34874"/>
                </a:lnTo>
                <a:lnTo>
                  <a:pt x="468930" y="17271"/>
                </a:lnTo>
                <a:lnTo>
                  <a:pt x="468818" y="16129"/>
                </a:lnTo>
                <a:lnTo>
                  <a:pt x="468606" y="15493"/>
                </a:lnTo>
                <a:lnTo>
                  <a:pt x="468352" y="15240"/>
                </a:lnTo>
                <a:lnTo>
                  <a:pt x="468098" y="14859"/>
                </a:lnTo>
                <a:lnTo>
                  <a:pt x="467717" y="14605"/>
                </a:lnTo>
                <a:lnTo>
                  <a:pt x="466701" y="14096"/>
                </a:lnTo>
                <a:lnTo>
                  <a:pt x="465939" y="13970"/>
                </a:lnTo>
                <a:close/>
              </a:path>
              <a:path w="498475" h="150495">
                <a:moveTo>
                  <a:pt x="490577" y="33439"/>
                </a:moveTo>
                <a:lnTo>
                  <a:pt x="470130" y="34874"/>
                </a:lnTo>
                <a:lnTo>
                  <a:pt x="492520" y="34874"/>
                </a:lnTo>
                <a:lnTo>
                  <a:pt x="492355" y="34671"/>
                </a:lnTo>
                <a:lnTo>
                  <a:pt x="492101" y="34188"/>
                </a:lnTo>
                <a:lnTo>
                  <a:pt x="491720" y="33870"/>
                </a:lnTo>
                <a:lnTo>
                  <a:pt x="491466" y="33693"/>
                </a:lnTo>
                <a:lnTo>
                  <a:pt x="491085" y="33515"/>
                </a:lnTo>
                <a:lnTo>
                  <a:pt x="490577" y="33439"/>
                </a:lnTo>
                <a:close/>
              </a:path>
              <a:path w="498475" h="150495">
                <a:moveTo>
                  <a:pt x="464034" y="13843"/>
                </a:moveTo>
                <a:lnTo>
                  <a:pt x="462891" y="13970"/>
                </a:lnTo>
                <a:lnTo>
                  <a:pt x="464923" y="13970"/>
                </a:lnTo>
                <a:lnTo>
                  <a:pt x="464034" y="138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9571" y="3331451"/>
            <a:ext cx="1189481" cy="534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3750" y="3526663"/>
            <a:ext cx="283210" cy="118745"/>
          </a:xfrm>
          <a:custGeom>
            <a:avLst/>
            <a:gdLst/>
            <a:ahLst/>
            <a:cxnLst/>
            <a:rect l="l" t="t" r="r" b="b"/>
            <a:pathLst>
              <a:path w="283210" h="118745">
                <a:moveTo>
                  <a:pt x="15112" y="4699"/>
                </a:moveTo>
                <a:lnTo>
                  <a:pt x="0" y="9906"/>
                </a:lnTo>
                <a:lnTo>
                  <a:pt x="180" y="13081"/>
                </a:lnTo>
                <a:lnTo>
                  <a:pt x="7365" y="115950"/>
                </a:lnTo>
                <a:lnTo>
                  <a:pt x="9144" y="117856"/>
                </a:lnTo>
                <a:lnTo>
                  <a:pt x="9651" y="118109"/>
                </a:lnTo>
                <a:lnTo>
                  <a:pt x="10413" y="118237"/>
                </a:lnTo>
                <a:lnTo>
                  <a:pt x="11429" y="118237"/>
                </a:lnTo>
                <a:lnTo>
                  <a:pt x="12319" y="118364"/>
                </a:lnTo>
                <a:lnTo>
                  <a:pt x="13588" y="118364"/>
                </a:lnTo>
                <a:lnTo>
                  <a:pt x="16510" y="118109"/>
                </a:lnTo>
                <a:lnTo>
                  <a:pt x="17652" y="117983"/>
                </a:lnTo>
                <a:lnTo>
                  <a:pt x="18669" y="117728"/>
                </a:lnTo>
                <a:lnTo>
                  <a:pt x="19558" y="117475"/>
                </a:lnTo>
                <a:lnTo>
                  <a:pt x="20320" y="117348"/>
                </a:lnTo>
                <a:lnTo>
                  <a:pt x="20827" y="117093"/>
                </a:lnTo>
                <a:lnTo>
                  <a:pt x="21462" y="116840"/>
                </a:lnTo>
                <a:lnTo>
                  <a:pt x="21844" y="116459"/>
                </a:lnTo>
                <a:lnTo>
                  <a:pt x="22098" y="116078"/>
                </a:lnTo>
                <a:lnTo>
                  <a:pt x="22351" y="115315"/>
                </a:lnTo>
                <a:lnTo>
                  <a:pt x="21683" y="105283"/>
                </a:lnTo>
                <a:lnTo>
                  <a:pt x="17652" y="47117"/>
                </a:lnTo>
                <a:lnTo>
                  <a:pt x="17272" y="42799"/>
                </a:lnTo>
                <a:lnTo>
                  <a:pt x="17006" y="38353"/>
                </a:lnTo>
                <a:lnTo>
                  <a:pt x="15494" y="21336"/>
                </a:lnTo>
                <a:lnTo>
                  <a:pt x="32088" y="21336"/>
                </a:lnTo>
                <a:lnTo>
                  <a:pt x="26924" y="13081"/>
                </a:lnTo>
                <a:lnTo>
                  <a:pt x="17652" y="4953"/>
                </a:lnTo>
                <a:lnTo>
                  <a:pt x="15112" y="4699"/>
                </a:lnTo>
                <a:close/>
              </a:path>
              <a:path w="283210" h="118745">
                <a:moveTo>
                  <a:pt x="32088" y="21336"/>
                </a:moveTo>
                <a:lnTo>
                  <a:pt x="15621" y="21336"/>
                </a:lnTo>
                <a:lnTo>
                  <a:pt x="17399" y="24637"/>
                </a:lnTo>
                <a:lnTo>
                  <a:pt x="19430" y="28067"/>
                </a:lnTo>
                <a:lnTo>
                  <a:pt x="21462" y="31623"/>
                </a:lnTo>
                <a:lnTo>
                  <a:pt x="23495" y="35052"/>
                </a:lnTo>
                <a:lnTo>
                  <a:pt x="25608" y="38481"/>
                </a:lnTo>
                <a:lnTo>
                  <a:pt x="27559" y="41528"/>
                </a:lnTo>
                <a:lnTo>
                  <a:pt x="66294" y="103124"/>
                </a:lnTo>
                <a:lnTo>
                  <a:pt x="76962" y="113156"/>
                </a:lnTo>
                <a:lnTo>
                  <a:pt x="78104" y="113411"/>
                </a:lnTo>
                <a:lnTo>
                  <a:pt x="79501" y="113411"/>
                </a:lnTo>
                <a:lnTo>
                  <a:pt x="81025" y="113284"/>
                </a:lnTo>
                <a:lnTo>
                  <a:pt x="85978" y="113030"/>
                </a:lnTo>
                <a:lnTo>
                  <a:pt x="92075" y="108203"/>
                </a:lnTo>
                <a:lnTo>
                  <a:pt x="92012" y="105283"/>
                </a:lnTo>
                <a:lnTo>
                  <a:pt x="91153" y="92964"/>
                </a:lnTo>
                <a:lnTo>
                  <a:pt x="76326" y="92964"/>
                </a:lnTo>
                <a:lnTo>
                  <a:pt x="74802" y="90297"/>
                </a:lnTo>
                <a:lnTo>
                  <a:pt x="73278" y="87756"/>
                </a:lnTo>
                <a:lnTo>
                  <a:pt x="71627" y="85090"/>
                </a:lnTo>
                <a:lnTo>
                  <a:pt x="70103" y="82550"/>
                </a:lnTo>
                <a:lnTo>
                  <a:pt x="68579" y="79883"/>
                </a:lnTo>
                <a:lnTo>
                  <a:pt x="66928" y="77215"/>
                </a:lnTo>
                <a:lnTo>
                  <a:pt x="65404" y="74549"/>
                </a:lnTo>
                <a:lnTo>
                  <a:pt x="63753" y="71881"/>
                </a:lnTo>
                <a:lnTo>
                  <a:pt x="61900" y="68961"/>
                </a:lnTo>
                <a:lnTo>
                  <a:pt x="60325" y="66293"/>
                </a:lnTo>
                <a:lnTo>
                  <a:pt x="58547" y="63500"/>
                </a:lnTo>
                <a:lnTo>
                  <a:pt x="56641" y="60578"/>
                </a:lnTo>
                <a:lnTo>
                  <a:pt x="32088" y="21336"/>
                </a:lnTo>
                <a:close/>
              </a:path>
              <a:path w="283210" h="118745">
                <a:moveTo>
                  <a:pt x="79755" y="0"/>
                </a:moveTo>
                <a:lnTo>
                  <a:pt x="78612" y="0"/>
                </a:lnTo>
                <a:lnTo>
                  <a:pt x="74549" y="381"/>
                </a:lnTo>
                <a:lnTo>
                  <a:pt x="73533" y="634"/>
                </a:lnTo>
                <a:lnTo>
                  <a:pt x="72644" y="762"/>
                </a:lnTo>
                <a:lnTo>
                  <a:pt x="69975" y="5206"/>
                </a:lnTo>
                <a:lnTo>
                  <a:pt x="74167" y="64389"/>
                </a:lnTo>
                <a:lnTo>
                  <a:pt x="74431" y="69087"/>
                </a:lnTo>
                <a:lnTo>
                  <a:pt x="75946" y="88392"/>
                </a:lnTo>
                <a:lnTo>
                  <a:pt x="76453" y="92964"/>
                </a:lnTo>
                <a:lnTo>
                  <a:pt x="91153" y="92964"/>
                </a:lnTo>
                <a:lnTo>
                  <a:pt x="84906" y="3428"/>
                </a:lnTo>
                <a:lnTo>
                  <a:pt x="84836" y="2031"/>
                </a:lnTo>
                <a:lnTo>
                  <a:pt x="84327" y="1270"/>
                </a:lnTo>
                <a:lnTo>
                  <a:pt x="84074" y="1015"/>
                </a:lnTo>
                <a:lnTo>
                  <a:pt x="83692" y="762"/>
                </a:lnTo>
                <a:lnTo>
                  <a:pt x="83058" y="508"/>
                </a:lnTo>
                <a:lnTo>
                  <a:pt x="82550" y="253"/>
                </a:lnTo>
                <a:lnTo>
                  <a:pt x="81787" y="127"/>
                </a:lnTo>
                <a:lnTo>
                  <a:pt x="80772" y="127"/>
                </a:lnTo>
                <a:lnTo>
                  <a:pt x="79755" y="0"/>
                </a:lnTo>
                <a:close/>
              </a:path>
              <a:path w="283210" h="118745">
                <a:moveTo>
                  <a:pt x="156337" y="23114"/>
                </a:moveTo>
                <a:lnTo>
                  <a:pt x="143255" y="24130"/>
                </a:lnTo>
                <a:lnTo>
                  <a:pt x="137540" y="25527"/>
                </a:lnTo>
                <a:lnTo>
                  <a:pt x="132714" y="28067"/>
                </a:lnTo>
                <a:lnTo>
                  <a:pt x="127888" y="30480"/>
                </a:lnTo>
                <a:lnTo>
                  <a:pt x="123951" y="33781"/>
                </a:lnTo>
                <a:lnTo>
                  <a:pt x="120332" y="38734"/>
                </a:lnTo>
                <a:lnTo>
                  <a:pt x="117855" y="42037"/>
                </a:lnTo>
                <a:lnTo>
                  <a:pt x="115697" y="46862"/>
                </a:lnTo>
                <a:lnTo>
                  <a:pt x="113157" y="57784"/>
                </a:lnTo>
                <a:lnTo>
                  <a:pt x="112713" y="62992"/>
                </a:lnTo>
                <a:lnTo>
                  <a:pt x="112748" y="65024"/>
                </a:lnTo>
                <a:lnTo>
                  <a:pt x="128270" y="103886"/>
                </a:lnTo>
                <a:lnTo>
                  <a:pt x="147827" y="110109"/>
                </a:lnTo>
                <a:lnTo>
                  <a:pt x="160909" y="109093"/>
                </a:lnTo>
                <a:lnTo>
                  <a:pt x="166624" y="107696"/>
                </a:lnTo>
                <a:lnTo>
                  <a:pt x="171450" y="105156"/>
                </a:lnTo>
                <a:lnTo>
                  <a:pt x="176402" y="102615"/>
                </a:lnTo>
                <a:lnTo>
                  <a:pt x="180339" y="99314"/>
                </a:lnTo>
                <a:lnTo>
                  <a:pt x="181483" y="97790"/>
                </a:lnTo>
                <a:lnTo>
                  <a:pt x="149605" y="97790"/>
                </a:lnTo>
                <a:lnTo>
                  <a:pt x="145669" y="97281"/>
                </a:lnTo>
                <a:lnTo>
                  <a:pt x="127714" y="65024"/>
                </a:lnTo>
                <a:lnTo>
                  <a:pt x="127762" y="59436"/>
                </a:lnTo>
                <a:lnTo>
                  <a:pt x="128524" y="55625"/>
                </a:lnTo>
                <a:lnTo>
                  <a:pt x="129159" y="51815"/>
                </a:lnTo>
                <a:lnTo>
                  <a:pt x="150240" y="35687"/>
                </a:lnTo>
                <a:lnTo>
                  <a:pt x="154812" y="35306"/>
                </a:lnTo>
                <a:lnTo>
                  <a:pt x="181990" y="35306"/>
                </a:lnTo>
                <a:lnTo>
                  <a:pt x="176022" y="29337"/>
                </a:lnTo>
                <a:lnTo>
                  <a:pt x="171830" y="26924"/>
                </a:lnTo>
                <a:lnTo>
                  <a:pt x="167004" y="25273"/>
                </a:lnTo>
                <a:lnTo>
                  <a:pt x="162051" y="23749"/>
                </a:lnTo>
                <a:lnTo>
                  <a:pt x="156337" y="23114"/>
                </a:lnTo>
                <a:close/>
              </a:path>
              <a:path w="283210" h="118745">
                <a:moveTo>
                  <a:pt x="181990" y="35306"/>
                </a:moveTo>
                <a:lnTo>
                  <a:pt x="154812" y="35306"/>
                </a:lnTo>
                <a:lnTo>
                  <a:pt x="158750" y="35814"/>
                </a:lnTo>
                <a:lnTo>
                  <a:pt x="161925" y="37337"/>
                </a:lnTo>
                <a:lnTo>
                  <a:pt x="165226" y="38734"/>
                </a:lnTo>
                <a:lnTo>
                  <a:pt x="167766" y="40767"/>
                </a:lnTo>
                <a:lnTo>
                  <a:pt x="169799" y="43561"/>
                </a:lnTo>
                <a:lnTo>
                  <a:pt x="171830" y="46228"/>
                </a:lnTo>
                <a:lnTo>
                  <a:pt x="176402" y="65024"/>
                </a:lnTo>
                <a:lnTo>
                  <a:pt x="176784" y="69596"/>
                </a:lnTo>
                <a:lnTo>
                  <a:pt x="149605" y="97790"/>
                </a:lnTo>
                <a:lnTo>
                  <a:pt x="181483" y="97790"/>
                </a:lnTo>
                <a:lnTo>
                  <a:pt x="184034" y="94361"/>
                </a:lnTo>
                <a:lnTo>
                  <a:pt x="186436" y="91059"/>
                </a:lnTo>
                <a:lnTo>
                  <a:pt x="188595" y="86233"/>
                </a:lnTo>
                <a:lnTo>
                  <a:pt x="189864" y="80772"/>
                </a:lnTo>
                <a:lnTo>
                  <a:pt x="191262" y="75311"/>
                </a:lnTo>
                <a:lnTo>
                  <a:pt x="191634" y="69596"/>
                </a:lnTo>
                <a:lnTo>
                  <a:pt x="191262" y="62992"/>
                </a:lnTo>
                <a:lnTo>
                  <a:pt x="190753" y="56515"/>
                </a:lnTo>
                <a:lnTo>
                  <a:pt x="189484" y="50673"/>
                </a:lnTo>
                <a:lnTo>
                  <a:pt x="185674" y="40512"/>
                </a:lnTo>
                <a:lnTo>
                  <a:pt x="182879" y="36195"/>
                </a:lnTo>
                <a:lnTo>
                  <a:pt x="181990" y="35306"/>
                </a:lnTo>
                <a:close/>
              </a:path>
              <a:path w="283210" h="118745">
                <a:moveTo>
                  <a:pt x="220472" y="20065"/>
                </a:moveTo>
                <a:lnTo>
                  <a:pt x="217677" y="20065"/>
                </a:lnTo>
                <a:lnTo>
                  <a:pt x="213995" y="20446"/>
                </a:lnTo>
                <a:lnTo>
                  <a:pt x="210312" y="22098"/>
                </a:lnTo>
                <a:lnTo>
                  <a:pt x="210058" y="22478"/>
                </a:lnTo>
                <a:lnTo>
                  <a:pt x="215519" y="101473"/>
                </a:lnTo>
                <a:lnTo>
                  <a:pt x="217170" y="103378"/>
                </a:lnTo>
                <a:lnTo>
                  <a:pt x="217677" y="103631"/>
                </a:lnTo>
                <a:lnTo>
                  <a:pt x="218439" y="103759"/>
                </a:lnTo>
                <a:lnTo>
                  <a:pt x="221487" y="103759"/>
                </a:lnTo>
                <a:lnTo>
                  <a:pt x="222885" y="103631"/>
                </a:lnTo>
                <a:lnTo>
                  <a:pt x="224282" y="103631"/>
                </a:lnTo>
                <a:lnTo>
                  <a:pt x="225551" y="103505"/>
                </a:lnTo>
                <a:lnTo>
                  <a:pt x="226440" y="103250"/>
                </a:lnTo>
                <a:lnTo>
                  <a:pt x="227329" y="103124"/>
                </a:lnTo>
                <a:lnTo>
                  <a:pt x="228091" y="102870"/>
                </a:lnTo>
                <a:lnTo>
                  <a:pt x="229108" y="102362"/>
                </a:lnTo>
                <a:lnTo>
                  <a:pt x="229362" y="101981"/>
                </a:lnTo>
                <a:lnTo>
                  <a:pt x="229615" y="101727"/>
                </a:lnTo>
                <a:lnTo>
                  <a:pt x="229785" y="101473"/>
                </a:lnTo>
                <a:lnTo>
                  <a:pt x="229675" y="97662"/>
                </a:lnTo>
                <a:lnTo>
                  <a:pt x="226060" y="45846"/>
                </a:lnTo>
                <a:lnTo>
                  <a:pt x="229615" y="40640"/>
                </a:lnTo>
                <a:lnTo>
                  <a:pt x="233172" y="36703"/>
                </a:lnTo>
                <a:lnTo>
                  <a:pt x="238003" y="32765"/>
                </a:lnTo>
                <a:lnTo>
                  <a:pt x="223774" y="32765"/>
                </a:lnTo>
                <a:lnTo>
                  <a:pt x="221107" y="20193"/>
                </a:lnTo>
                <a:lnTo>
                  <a:pt x="220472" y="20065"/>
                </a:lnTo>
                <a:close/>
              </a:path>
              <a:path w="283210" h="118745">
                <a:moveTo>
                  <a:pt x="274818" y="29083"/>
                </a:moveTo>
                <a:lnTo>
                  <a:pt x="249809" y="29083"/>
                </a:lnTo>
                <a:lnTo>
                  <a:pt x="252349" y="29464"/>
                </a:lnTo>
                <a:lnTo>
                  <a:pt x="256666" y="31242"/>
                </a:lnTo>
                <a:lnTo>
                  <a:pt x="258572" y="32639"/>
                </a:lnTo>
                <a:lnTo>
                  <a:pt x="259969" y="34543"/>
                </a:lnTo>
                <a:lnTo>
                  <a:pt x="261492" y="36321"/>
                </a:lnTo>
                <a:lnTo>
                  <a:pt x="262636" y="38608"/>
                </a:lnTo>
                <a:lnTo>
                  <a:pt x="264413" y="43942"/>
                </a:lnTo>
                <a:lnTo>
                  <a:pt x="265049" y="47498"/>
                </a:lnTo>
                <a:lnTo>
                  <a:pt x="265302" y="52070"/>
                </a:lnTo>
                <a:lnTo>
                  <a:pt x="268477" y="97790"/>
                </a:lnTo>
                <a:lnTo>
                  <a:pt x="272414" y="100075"/>
                </a:lnTo>
                <a:lnTo>
                  <a:pt x="274447" y="100075"/>
                </a:lnTo>
                <a:lnTo>
                  <a:pt x="275971" y="99949"/>
                </a:lnTo>
                <a:lnTo>
                  <a:pt x="278511" y="99695"/>
                </a:lnTo>
                <a:lnTo>
                  <a:pt x="279400" y="99568"/>
                </a:lnTo>
                <a:lnTo>
                  <a:pt x="280288" y="99314"/>
                </a:lnTo>
                <a:lnTo>
                  <a:pt x="281050" y="99187"/>
                </a:lnTo>
                <a:lnTo>
                  <a:pt x="282066" y="98678"/>
                </a:lnTo>
                <a:lnTo>
                  <a:pt x="282448" y="98298"/>
                </a:lnTo>
                <a:lnTo>
                  <a:pt x="282575" y="98043"/>
                </a:lnTo>
                <a:lnTo>
                  <a:pt x="282828" y="97662"/>
                </a:lnTo>
                <a:lnTo>
                  <a:pt x="282828" y="96774"/>
                </a:lnTo>
                <a:lnTo>
                  <a:pt x="279146" y="43561"/>
                </a:lnTo>
                <a:lnTo>
                  <a:pt x="278384" y="38862"/>
                </a:lnTo>
                <a:lnTo>
                  <a:pt x="275844" y="30987"/>
                </a:lnTo>
                <a:lnTo>
                  <a:pt x="274818" y="29083"/>
                </a:lnTo>
                <a:close/>
              </a:path>
              <a:path w="283210" h="118745">
                <a:moveTo>
                  <a:pt x="254380" y="16256"/>
                </a:moveTo>
                <a:lnTo>
                  <a:pt x="249174" y="16637"/>
                </a:lnTo>
                <a:lnTo>
                  <a:pt x="244728" y="17018"/>
                </a:lnTo>
                <a:lnTo>
                  <a:pt x="240411" y="18415"/>
                </a:lnTo>
                <a:lnTo>
                  <a:pt x="236092" y="21081"/>
                </a:lnTo>
                <a:lnTo>
                  <a:pt x="231901" y="23621"/>
                </a:lnTo>
                <a:lnTo>
                  <a:pt x="227837" y="27559"/>
                </a:lnTo>
                <a:lnTo>
                  <a:pt x="223774" y="32765"/>
                </a:lnTo>
                <a:lnTo>
                  <a:pt x="238003" y="32765"/>
                </a:lnTo>
                <a:lnTo>
                  <a:pt x="240029" y="31115"/>
                </a:lnTo>
                <a:lnTo>
                  <a:pt x="243459" y="29590"/>
                </a:lnTo>
                <a:lnTo>
                  <a:pt x="247014" y="29337"/>
                </a:lnTo>
                <a:lnTo>
                  <a:pt x="249809" y="29083"/>
                </a:lnTo>
                <a:lnTo>
                  <a:pt x="274818" y="29083"/>
                </a:lnTo>
                <a:lnTo>
                  <a:pt x="274065" y="27686"/>
                </a:lnTo>
                <a:lnTo>
                  <a:pt x="269239" y="22098"/>
                </a:lnTo>
                <a:lnTo>
                  <a:pt x="266191" y="19939"/>
                </a:lnTo>
                <a:lnTo>
                  <a:pt x="258825" y="16890"/>
                </a:lnTo>
                <a:lnTo>
                  <a:pt x="254380" y="16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1774" y="3571747"/>
            <a:ext cx="43180" cy="14604"/>
          </a:xfrm>
          <a:custGeom>
            <a:avLst/>
            <a:gdLst/>
            <a:ahLst/>
            <a:cxnLst/>
            <a:rect l="l" t="t" r="r" b="b"/>
            <a:pathLst>
              <a:path w="43179" h="14604">
                <a:moveTo>
                  <a:pt x="39541" y="0"/>
                </a:moveTo>
                <a:lnTo>
                  <a:pt x="39033" y="126"/>
                </a:lnTo>
                <a:lnTo>
                  <a:pt x="2711" y="2666"/>
                </a:lnTo>
                <a:lnTo>
                  <a:pt x="1695" y="2666"/>
                </a:lnTo>
                <a:lnTo>
                  <a:pt x="933" y="3174"/>
                </a:lnTo>
                <a:lnTo>
                  <a:pt x="552" y="4063"/>
                </a:lnTo>
                <a:lnTo>
                  <a:pt x="44" y="4952"/>
                </a:lnTo>
                <a:lnTo>
                  <a:pt x="0" y="8000"/>
                </a:lnTo>
                <a:lnTo>
                  <a:pt x="171" y="10921"/>
                </a:lnTo>
                <a:lnTo>
                  <a:pt x="552" y="12445"/>
                </a:lnTo>
                <a:lnTo>
                  <a:pt x="1187" y="13334"/>
                </a:lnTo>
                <a:lnTo>
                  <a:pt x="1695" y="14223"/>
                </a:lnTo>
                <a:lnTo>
                  <a:pt x="2584" y="14604"/>
                </a:lnTo>
                <a:lnTo>
                  <a:pt x="3600" y="14477"/>
                </a:lnTo>
                <a:lnTo>
                  <a:pt x="39922" y="11937"/>
                </a:lnTo>
                <a:lnTo>
                  <a:pt x="40938" y="11937"/>
                </a:lnTo>
                <a:lnTo>
                  <a:pt x="41573" y="11429"/>
                </a:lnTo>
                <a:lnTo>
                  <a:pt x="42589" y="9651"/>
                </a:lnTo>
                <a:lnTo>
                  <a:pt x="42488" y="4952"/>
                </a:lnTo>
                <a:lnTo>
                  <a:pt x="42335" y="3809"/>
                </a:lnTo>
                <a:lnTo>
                  <a:pt x="42124" y="3174"/>
                </a:lnTo>
                <a:lnTo>
                  <a:pt x="41954" y="2285"/>
                </a:lnTo>
                <a:lnTo>
                  <a:pt x="41700" y="1650"/>
                </a:lnTo>
                <a:lnTo>
                  <a:pt x="41319" y="1142"/>
                </a:lnTo>
                <a:lnTo>
                  <a:pt x="41065" y="761"/>
                </a:lnTo>
                <a:lnTo>
                  <a:pt x="40684" y="380"/>
                </a:lnTo>
                <a:lnTo>
                  <a:pt x="39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28736" y="3469766"/>
            <a:ext cx="498475" cy="150495"/>
          </a:xfrm>
          <a:custGeom>
            <a:avLst/>
            <a:gdLst/>
            <a:ahLst/>
            <a:cxnLst/>
            <a:rect l="l" t="t" r="r" b="b"/>
            <a:pathLst>
              <a:path w="498475" h="150495">
                <a:moveTo>
                  <a:pt x="35665" y="63626"/>
                </a:moveTo>
                <a:lnTo>
                  <a:pt x="31093" y="64007"/>
                </a:lnTo>
                <a:lnTo>
                  <a:pt x="25505" y="64388"/>
                </a:lnTo>
                <a:lnTo>
                  <a:pt x="20806" y="65785"/>
                </a:lnTo>
                <a:lnTo>
                  <a:pt x="16742" y="68071"/>
                </a:lnTo>
                <a:lnTo>
                  <a:pt x="12678" y="70484"/>
                </a:lnTo>
                <a:lnTo>
                  <a:pt x="9376" y="73659"/>
                </a:lnTo>
                <a:lnTo>
                  <a:pt x="6836" y="77596"/>
                </a:lnTo>
                <a:lnTo>
                  <a:pt x="4169" y="81660"/>
                </a:lnTo>
                <a:lnTo>
                  <a:pt x="2391" y="86486"/>
                </a:lnTo>
                <a:lnTo>
                  <a:pt x="1375" y="91947"/>
                </a:lnTo>
                <a:lnTo>
                  <a:pt x="232" y="97408"/>
                </a:lnTo>
                <a:lnTo>
                  <a:pt x="112" y="100329"/>
                </a:lnTo>
                <a:lnTo>
                  <a:pt x="0" y="104012"/>
                </a:lnTo>
                <a:lnTo>
                  <a:pt x="359" y="110235"/>
                </a:lnTo>
                <a:lnTo>
                  <a:pt x="9757" y="139318"/>
                </a:lnTo>
                <a:lnTo>
                  <a:pt x="12551" y="143001"/>
                </a:lnTo>
                <a:lnTo>
                  <a:pt x="15980" y="145795"/>
                </a:lnTo>
                <a:lnTo>
                  <a:pt x="20171" y="147700"/>
                </a:lnTo>
                <a:lnTo>
                  <a:pt x="24489" y="149605"/>
                </a:lnTo>
                <a:lnTo>
                  <a:pt x="29442" y="150367"/>
                </a:lnTo>
                <a:lnTo>
                  <a:pt x="40364" y="149605"/>
                </a:lnTo>
                <a:lnTo>
                  <a:pt x="45190" y="148081"/>
                </a:lnTo>
                <a:lnTo>
                  <a:pt x="49381" y="145287"/>
                </a:lnTo>
                <a:lnTo>
                  <a:pt x="53699" y="142493"/>
                </a:lnTo>
                <a:lnTo>
                  <a:pt x="57763" y="138683"/>
                </a:lnTo>
                <a:lnTo>
                  <a:pt x="58360" y="137921"/>
                </a:lnTo>
                <a:lnTo>
                  <a:pt x="32998" y="137921"/>
                </a:lnTo>
                <a:lnTo>
                  <a:pt x="29823" y="137159"/>
                </a:lnTo>
                <a:lnTo>
                  <a:pt x="27283" y="135635"/>
                </a:lnTo>
                <a:lnTo>
                  <a:pt x="24616" y="133984"/>
                </a:lnTo>
                <a:lnTo>
                  <a:pt x="22457" y="131825"/>
                </a:lnTo>
                <a:lnTo>
                  <a:pt x="20806" y="129031"/>
                </a:lnTo>
                <a:lnTo>
                  <a:pt x="19028" y="126110"/>
                </a:lnTo>
                <a:lnTo>
                  <a:pt x="17758" y="122935"/>
                </a:lnTo>
                <a:lnTo>
                  <a:pt x="16869" y="119125"/>
                </a:lnTo>
                <a:lnTo>
                  <a:pt x="15980" y="115442"/>
                </a:lnTo>
                <a:lnTo>
                  <a:pt x="15472" y="111632"/>
                </a:lnTo>
                <a:lnTo>
                  <a:pt x="14964" y="104012"/>
                </a:lnTo>
                <a:lnTo>
                  <a:pt x="14964" y="100329"/>
                </a:lnTo>
                <a:lnTo>
                  <a:pt x="37062" y="75945"/>
                </a:lnTo>
                <a:lnTo>
                  <a:pt x="70297" y="75945"/>
                </a:lnTo>
                <a:lnTo>
                  <a:pt x="70172" y="74167"/>
                </a:lnTo>
                <a:lnTo>
                  <a:pt x="55731" y="74167"/>
                </a:lnTo>
                <a:lnTo>
                  <a:pt x="51667" y="70484"/>
                </a:lnTo>
                <a:lnTo>
                  <a:pt x="47730" y="67817"/>
                </a:lnTo>
                <a:lnTo>
                  <a:pt x="43793" y="66166"/>
                </a:lnTo>
                <a:lnTo>
                  <a:pt x="39856" y="64388"/>
                </a:lnTo>
                <a:lnTo>
                  <a:pt x="35665" y="63626"/>
                </a:lnTo>
                <a:close/>
              </a:path>
              <a:path w="498475" h="150495">
                <a:moveTo>
                  <a:pt x="74374" y="133984"/>
                </a:moveTo>
                <a:lnTo>
                  <a:pt x="61446" y="133984"/>
                </a:lnTo>
                <a:lnTo>
                  <a:pt x="62113" y="143001"/>
                </a:lnTo>
                <a:lnTo>
                  <a:pt x="62208" y="144779"/>
                </a:lnTo>
                <a:lnTo>
                  <a:pt x="62462" y="145160"/>
                </a:lnTo>
                <a:lnTo>
                  <a:pt x="62716" y="145414"/>
                </a:lnTo>
                <a:lnTo>
                  <a:pt x="62970" y="145795"/>
                </a:lnTo>
                <a:lnTo>
                  <a:pt x="63351" y="146049"/>
                </a:lnTo>
                <a:lnTo>
                  <a:pt x="63859" y="146176"/>
                </a:lnTo>
                <a:lnTo>
                  <a:pt x="64367" y="146430"/>
                </a:lnTo>
                <a:lnTo>
                  <a:pt x="65002" y="146557"/>
                </a:lnTo>
                <a:lnTo>
                  <a:pt x="68939" y="146557"/>
                </a:lnTo>
                <a:lnTo>
                  <a:pt x="71098" y="146303"/>
                </a:lnTo>
                <a:lnTo>
                  <a:pt x="71860" y="146176"/>
                </a:lnTo>
                <a:lnTo>
                  <a:pt x="72622" y="145922"/>
                </a:lnTo>
                <a:lnTo>
                  <a:pt x="73257" y="145795"/>
                </a:lnTo>
                <a:lnTo>
                  <a:pt x="74273" y="145287"/>
                </a:lnTo>
                <a:lnTo>
                  <a:pt x="74654" y="145033"/>
                </a:lnTo>
                <a:lnTo>
                  <a:pt x="74908" y="144271"/>
                </a:lnTo>
                <a:lnTo>
                  <a:pt x="74972" y="142493"/>
                </a:lnTo>
                <a:lnTo>
                  <a:pt x="74374" y="133984"/>
                </a:lnTo>
                <a:close/>
              </a:path>
              <a:path w="498475" h="150495">
                <a:moveTo>
                  <a:pt x="70297" y="75945"/>
                </a:moveTo>
                <a:lnTo>
                  <a:pt x="37062" y="75945"/>
                </a:lnTo>
                <a:lnTo>
                  <a:pt x="40872" y="76961"/>
                </a:lnTo>
                <a:lnTo>
                  <a:pt x="48492" y="81533"/>
                </a:lnTo>
                <a:lnTo>
                  <a:pt x="52556" y="84835"/>
                </a:lnTo>
                <a:lnTo>
                  <a:pt x="56747" y="89407"/>
                </a:lnTo>
                <a:lnTo>
                  <a:pt x="58906" y="120649"/>
                </a:lnTo>
                <a:lnTo>
                  <a:pt x="56874" y="123697"/>
                </a:lnTo>
                <a:lnTo>
                  <a:pt x="54842" y="126237"/>
                </a:lnTo>
                <a:lnTo>
                  <a:pt x="52937" y="128269"/>
                </a:lnTo>
                <a:lnTo>
                  <a:pt x="51159" y="130428"/>
                </a:lnTo>
                <a:lnTo>
                  <a:pt x="36808" y="137540"/>
                </a:lnTo>
                <a:lnTo>
                  <a:pt x="32998" y="137921"/>
                </a:lnTo>
                <a:lnTo>
                  <a:pt x="58360" y="137921"/>
                </a:lnTo>
                <a:lnTo>
                  <a:pt x="61446" y="133984"/>
                </a:lnTo>
                <a:lnTo>
                  <a:pt x="74374" y="133984"/>
                </a:lnTo>
                <a:lnTo>
                  <a:pt x="70297" y="75945"/>
                </a:lnTo>
                <a:close/>
              </a:path>
              <a:path w="498475" h="150495">
                <a:moveTo>
                  <a:pt x="62081" y="25272"/>
                </a:moveTo>
                <a:lnTo>
                  <a:pt x="60811" y="25272"/>
                </a:lnTo>
                <a:lnTo>
                  <a:pt x="56874" y="25653"/>
                </a:lnTo>
                <a:lnTo>
                  <a:pt x="55096" y="26161"/>
                </a:lnTo>
                <a:lnTo>
                  <a:pt x="54334" y="26288"/>
                </a:lnTo>
                <a:lnTo>
                  <a:pt x="53318" y="26796"/>
                </a:lnTo>
                <a:lnTo>
                  <a:pt x="52937" y="27177"/>
                </a:lnTo>
                <a:lnTo>
                  <a:pt x="52683" y="27558"/>
                </a:lnTo>
                <a:lnTo>
                  <a:pt x="52429" y="28320"/>
                </a:lnTo>
                <a:lnTo>
                  <a:pt x="52429" y="28701"/>
                </a:lnTo>
                <a:lnTo>
                  <a:pt x="55731" y="74167"/>
                </a:lnTo>
                <a:lnTo>
                  <a:pt x="70172" y="74167"/>
                </a:lnTo>
                <a:lnTo>
                  <a:pt x="66864" y="27177"/>
                </a:lnTo>
                <a:lnTo>
                  <a:pt x="66780" y="26923"/>
                </a:lnTo>
                <a:lnTo>
                  <a:pt x="66399" y="26542"/>
                </a:lnTo>
                <a:lnTo>
                  <a:pt x="66145" y="26161"/>
                </a:lnTo>
                <a:lnTo>
                  <a:pt x="65764" y="25907"/>
                </a:lnTo>
                <a:lnTo>
                  <a:pt x="65256" y="25780"/>
                </a:lnTo>
                <a:lnTo>
                  <a:pt x="63986" y="25526"/>
                </a:lnTo>
                <a:lnTo>
                  <a:pt x="62081" y="25272"/>
                </a:lnTo>
                <a:close/>
              </a:path>
              <a:path w="498475" h="150495">
                <a:moveTo>
                  <a:pt x="133455" y="56768"/>
                </a:moveTo>
                <a:lnTo>
                  <a:pt x="127359" y="57276"/>
                </a:lnTo>
                <a:lnTo>
                  <a:pt x="121644" y="57657"/>
                </a:lnTo>
                <a:lnTo>
                  <a:pt x="116437" y="59054"/>
                </a:lnTo>
                <a:lnTo>
                  <a:pt x="92815" y="90423"/>
                </a:lnTo>
                <a:lnTo>
                  <a:pt x="92534" y="98297"/>
                </a:lnTo>
                <a:lnTo>
                  <a:pt x="92815" y="103250"/>
                </a:lnTo>
                <a:lnTo>
                  <a:pt x="105134" y="134365"/>
                </a:lnTo>
                <a:lnTo>
                  <a:pt x="108563" y="137667"/>
                </a:lnTo>
                <a:lnTo>
                  <a:pt x="112881" y="140080"/>
                </a:lnTo>
                <a:lnTo>
                  <a:pt x="117834" y="141477"/>
                </a:lnTo>
                <a:lnTo>
                  <a:pt x="122787" y="143001"/>
                </a:lnTo>
                <a:lnTo>
                  <a:pt x="128502" y="143509"/>
                </a:lnTo>
                <a:lnTo>
                  <a:pt x="134852" y="143001"/>
                </a:lnTo>
                <a:lnTo>
                  <a:pt x="138662" y="142747"/>
                </a:lnTo>
                <a:lnTo>
                  <a:pt x="159744" y="136397"/>
                </a:lnTo>
                <a:lnTo>
                  <a:pt x="161268" y="135635"/>
                </a:lnTo>
                <a:lnTo>
                  <a:pt x="162538" y="134746"/>
                </a:lnTo>
                <a:lnTo>
                  <a:pt x="163046" y="133984"/>
                </a:lnTo>
                <a:lnTo>
                  <a:pt x="163173" y="133603"/>
                </a:lnTo>
                <a:lnTo>
                  <a:pt x="163427" y="133222"/>
                </a:lnTo>
                <a:lnTo>
                  <a:pt x="163554" y="131952"/>
                </a:lnTo>
                <a:lnTo>
                  <a:pt x="163617" y="131698"/>
                </a:lnTo>
                <a:lnTo>
                  <a:pt x="130788" y="131698"/>
                </a:lnTo>
                <a:lnTo>
                  <a:pt x="115040" y="124967"/>
                </a:lnTo>
                <a:lnTo>
                  <a:pt x="112754" y="122681"/>
                </a:lnTo>
                <a:lnTo>
                  <a:pt x="107928" y="104647"/>
                </a:lnTo>
                <a:lnTo>
                  <a:pt x="159363" y="101091"/>
                </a:lnTo>
                <a:lnTo>
                  <a:pt x="160760" y="100964"/>
                </a:lnTo>
                <a:lnTo>
                  <a:pt x="162030" y="100456"/>
                </a:lnTo>
                <a:lnTo>
                  <a:pt x="163173" y="99440"/>
                </a:lnTo>
                <a:lnTo>
                  <a:pt x="164189" y="98297"/>
                </a:lnTo>
                <a:lnTo>
                  <a:pt x="164697" y="96773"/>
                </a:lnTo>
                <a:lnTo>
                  <a:pt x="164443" y="94487"/>
                </a:lnTo>
                <a:lnTo>
                  <a:pt x="164430" y="94233"/>
                </a:lnTo>
                <a:lnTo>
                  <a:pt x="107166" y="94233"/>
                </a:lnTo>
                <a:lnTo>
                  <a:pt x="107115" y="90423"/>
                </a:lnTo>
                <a:lnTo>
                  <a:pt x="107420" y="87883"/>
                </a:lnTo>
                <a:lnTo>
                  <a:pt x="108182" y="84962"/>
                </a:lnTo>
                <a:lnTo>
                  <a:pt x="108944" y="81914"/>
                </a:lnTo>
                <a:lnTo>
                  <a:pt x="110214" y="79247"/>
                </a:lnTo>
                <a:lnTo>
                  <a:pt x="111865" y="76961"/>
                </a:lnTo>
                <a:lnTo>
                  <a:pt x="113516" y="74548"/>
                </a:lnTo>
                <a:lnTo>
                  <a:pt x="115548" y="72643"/>
                </a:lnTo>
                <a:lnTo>
                  <a:pt x="118215" y="71119"/>
                </a:lnTo>
                <a:lnTo>
                  <a:pt x="120755" y="69595"/>
                </a:lnTo>
                <a:lnTo>
                  <a:pt x="123803" y="68706"/>
                </a:lnTo>
                <a:lnTo>
                  <a:pt x="127359" y="68452"/>
                </a:lnTo>
                <a:lnTo>
                  <a:pt x="134344" y="68071"/>
                </a:lnTo>
                <a:lnTo>
                  <a:pt x="156116" y="68071"/>
                </a:lnTo>
                <a:lnTo>
                  <a:pt x="151362" y="63118"/>
                </a:lnTo>
                <a:lnTo>
                  <a:pt x="147679" y="60832"/>
                </a:lnTo>
                <a:lnTo>
                  <a:pt x="143234" y="59054"/>
                </a:lnTo>
                <a:lnTo>
                  <a:pt x="138789" y="57403"/>
                </a:lnTo>
                <a:lnTo>
                  <a:pt x="133455" y="56768"/>
                </a:lnTo>
                <a:close/>
              </a:path>
              <a:path w="498475" h="150495">
                <a:moveTo>
                  <a:pt x="161268" y="123570"/>
                </a:moveTo>
                <a:lnTo>
                  <a:pt x="160887" y="123570"/>
                </a:lnTo>
                <a:lnTo>
                  <a:pt x="160125" y="123697"/>
                </a:lnTo>
                <a:lnTo>
                  <a:pt x="159109" y="124078"/>
                </a:lnTo>
                <a:lnTo>
                  <a:pt x="157839" y="124713"/>
                </a:lnTo>
                <a:lnTo>
                  <a:pt x="156442" y="125475"/>
                </a:lnTo>
                <a:lnTo>
                  <a:pt x="154791" y="126237"/>
                </a:lnTo>
                <a:lnTo>
                  <a:pt x="152759" y="127126"/>
                </a:lnTo>
                <a:lnTo>
                  <a:pt x="150600" y="128015"/>
                </a:lnTo>
                <a:lnTo>
                  <a:pt x="148187" y="128904"/>
                </a:lnTo>
                <a:lnTo>
                  <a:pt x="145266" y="129666"/>
                </a:lnTo>
                <a:lnTo>
                  <a:pt x="142472" y="130555"/>
                </a:lnTo>
                <a:lnTo>
                  <a:pt x="139170" y="131063"/>
                </a:lnTo>
                <a:lnTo>
                  <a:pt x="135487" y="131317"/>
                </a:lnTo>
                <a:lnTo>
                  <a:pt x="130788" y="131698"/>
                </a:lnTo>
                <a:lnTo>
                  <a:pt x="163617" y="131698"/>
                </a:lnTo>
                <a:lnTo>
                  <a:pt x="163554" y="127888"/>
                </a:lnTo>
                <a:lnTo>
                  <a:pt x="163173" y="125602"/>
                </a:lnTo>
                <a:lnTo>
                  <a:pt x="162919" y="125094"/>
                </a:lnTo>
                <a:lnTo>
                  <a:pt x="162792" y="124713"/>
                </a:lnTo>
                <a:lnTo>
                  <a:pt x="162284" y="123951"/>
                </a:lnTo>
                <a:lnTo>
                  <a:pt x="162030" y="123824"/>
                </a:lnTo>
                <a:lnTo>
                  <a:pt x="161268" y="123570"/>
                </a:lnTo>
                <a:close/>
              </a:path>
              <a:path w="498475" h="150495">
                <a:moveTo>
                  <a:pt x="156116" y="68071"/>
                </a:moveTo>
                <a:lnTo>
                  <a:pt x="134344" y="68071"/>
                </a:lnTo>
                <a:lnTo>
                  <a:pt x="139678" y="69849"/>
                </a:lnTo>
                <a:lnTo>
                  <a:pt x="143488" y="73786"/>
                </a:lnTo>
                <a:lnTo>
                  <a:pt x="147298" y="77850"/>
                </a:lnTo>
                <a:lnTo>
                  <a:pt x="149457" y="83692"/>
                </a:lnTo>
                <a:lnTo>
                  <a:pt x="149838" y="91185"/>
                </a:lnTo>
                <a:lnTo>
                  <a:pt x="107166" y="94233"/>
                </a:lnTo>
                <a:lnTo>
                  <a:pt x="164430" y="94233"/>
                </a:lnTo>
                <a:lnTo>
                  <a:pt x="157458" y="69468"/>
                </a:lnTo>
                <a:lnTo>
                  <a:pt x="156116" y="68071"/>
                </a:lnTo>
                <a:close/>
              </a:path>
              <a:path w="498475" h="150495">
                <a:moveTo>
                  <a:pt x="198606" y="137413"/>
                </a:moveTo>
                <a:lnTo>
                  <a:pt x="194161" y="137413"/>
                </a:lnTo>
                <a:lnTo>
                  <a:pt x="195050" y="137540"/>
                </a:lnTo>
                <a:lnTo>
                  <a:pt x="197209" y="137540"/>
                </a:lnTo>
                <a:lnTo>
                  <a:pt x="198606" y="137413"/>
                </a:lnTo>
                <a:close/>
              </a:path>
              <a:path w="498475" h="150495">
                <a:moveTo>
                  <a:pt x="200836" y="66801"/>
                </a:moveTo>
                <a:lnTo>
                  <a:pt x="186414" y="66801"/>
                </a:lnTo>
                <a:lnTo>
                  <a:pt x="191113" y="135254"/>
                </a:lnTo>
                <a:lnTo>
                  <a:pt x="191240" y="135762"/>
                </a:lnTo>
                <a:lnTo>
                  <a:pt x="191367" y="136143"/>
                </a:lnTo>
                <a:lnTo>
                  <a:pt x="191621" y="136397"/>
                </a:lnTo>
                <a:lnTo>
                  <a:pt x="191875" y="136778"/>
                </a:lnTo>
                <a:lnTo>
                  <a:pt x="192256" y="136905"/>
                </a:lnTo>
                <a:lnTo>
                  <a:pt x="192764" y="137159"/>
                </a:lnTo>
                <a:lnTo>
                  <a:pt x="193399" y="137413"/>
                </a:lnTo>
                <a:lnTo>
                  <a:pt x="200003" y="137413"/>
                </a:lnTo>
                <a:lnTo>
                  <a:pt x="201146" y="137159"/>
                </a:lnTo>
                <a:lnTo>
                  <a:pt x="202924" y="136905"/>
                </a:lnTo>
                <a:lnTo>
                  <a:pt x="203686" y="136651"/>
                </a:lnTo>
                <a:lnTo>
                  <a:pt x="204702" y="136143"/>
                </a:lnTo>
                <a:lnTo>
                  <a:pt x="205337" y="135508"/>
                </a:lnTo>
                <a:lnTo>
                  <a:pt x="205591" y="134746"/>
                </a:lnTo>
                <a:lnTo>
                  <a:pt x="205591" y="134238"/>
                </a:lnTo>
                <a:lnTo>
                  <a:pt x="200836" y="66801"/>
                </a:lnTo>
                <a:close/>
              </a:path>
              <a:path w="498475" h="150495">
                <a:moveTo>
                  <a:pt x="212068" y="13969"/>
                </a:moveTo>
                <a:lnTo>
                  <a:pt x="210036" y="13969"/>
                </a:lnTo>
                <a:lnTo>
                  <a:pt x="203686" y="14350"/>
                </a:lnTo>
                <a:lnTo>
                  <a:pt x="184680" y="41909"/>
                </a:lnTo>
                <a:lnTo>
                  <a:pt x="185017" y="46735"/>
                </a:lnTo>
                <a:lnTo>
                  <a:pt x="185525" y="54863"/>
                </a:lnTo>
                <a:lnTo>
                  <a:pt x="174476" y="55625"/>
                </a:lnTo>
                <a:lnTo>
                  <a:pt x="174095" y="55625"/>
                </a:lnTo>
                <a:lnTo>
                  <a:pt x="173587" y="55752"/>
                </a:lnTo>
                <a:lnTo>
                  <a:pt x="173333" y="56006"/>
                </a:lnTo>
                <a:lnTo>
                  <a:pt x="172952" y="56260"/>
                </a:lnTo>
                <a:lnTo>
                  <a:pt x="172698" y="56641"/>
                </a:lnTo>
                <a:lnTo>
                  <a:pt x="172571" y="57149"/>
                </a:lnTo>
                <a:lnTo>
                  <a:pt x="172317" y="57657"/>
                </a:lnTo>
                <a:lnTo>
                  <a:pt x="172190" y="61848"/>
                </a:lnTo>
                <a:lnTo>
                  <a:pt x="172317" y="63880"/>
                </a:lnTo>
                <a:lnTo>
                  <a:pt x="172571" y="65404"/>
                </a:lnTo>
                <a:lnTo>
                  <a:pt x="173206" y="66293"/>
                </a:lnTo>
                <a:lnTo>
                  <a:pt x="173714" y="67182"/>
                </a:lnTo>
                <a:lnTo>
                  <a:pt x="174476" y="67563"/>
                </a:lnTo>
                <a:lnTo>
                  <a:pt x="175365" y="67563"/>
                </a:lnTo>
                <a:lnTo>
                  <a:pt x="186414" y="66801"/>
                </a:lnTo>
                <a:lnTo>
                  <a:pt x="200836" y="66801"/>
                </a:lnTo>
                <a:lnTo>
                  <a:pt x="200765" y="65785"/>
                </a:lnTo>
                <a:lnTo>
                  <a:pt x="218291" y="64515"/>
                </a:lnTo>
                <a:lnTo>
                  <a:pt x="219053" y="64515"/>
                </a:lnTo>
                <a:lnTo>
                  <a:pt x="219815" y="63880"/>
                </a:lnTo>
                <a:lnTo>
                  <a:pt x="220196" y="62991"/>
                </a:lnTo>
                <a:lnTo>
                  <a:pt x="220704" y="61975"/>
                </a:lnTo>
                <a:lnTo>
                  <a:pt x="220577" y="57276"/>
                </a:lnTo>
                <a:lnTo>
                  <a:pt x="220323" y="55625"/>
                </a:lnTo>
                <a:lnTo>
                  <a:pt x="220069" y="54863"/>
                </a:lnTo>
                <a:lnTo>
                  <a:pt x="219815" y="54228"/>
                </a:lnTo>
                <a:lnTo>
                  <a:pt x="219561" y="53847"/>
                </a:lnTo>
                <a:lnTo>
                  <a:pt x="200003" y="53847"/>
                </a:lnTo>
                <a:lnTo>
                  <a:pt x="199114" y="41909"/>
                </a:lnTo>
                <a:lnTo>
                  <a:pt x="199114" y="39115"/>
                </a:lnTo>
                <a:lnTo>
                  <a:pt x="199622" y="34289"/>
                </a:lnTo>
                <a:lnTo>
                  <a:pt x="200130" y="32384"/>
                </a:lnTo>
                <a:lnTo>
                  <a:pt x="201019" y="30860"/>
                </a:lnTo>
                <a:lnTo>
                  <a:pt x="201781" y="29336"/>
                </a:lnTo>
                <a:lnTo>
                  <a:pt x="209782" y="25907"/>
                </a:lnTo>
                <a:lnTo>
                  <a:pt x="211306" y="25780"/>
                </a:lnTo>
                <a:lnTo>
                  <a:pt x="222431" y="25780"/>
                </a:lnTo>
                <a:lnTo>
                  <a:pt x="222507" y="25399"/>
                </a:lnTo>
                <a:lnTo>
                  <a:pt x="218418" y="15112"/>
                </a:lnTo>
                <a:lnTo>
                  <a:pt x="217402" y="14731"/>
                </a:lnTo>
                <a:lnTo>
                  <a:pt x="215878" y="14477"/>
                </a:lnTo>
                <a:lnTo>
                  <a:pt x="212068" y="13969"/>
                </a:lnTo>
                <a:close/>
              </a:path>
              <a:path w="498475" h="150495">
                <a:moveTo>
                  <a:pt x="217910" y="52577"/>
                </a:moveTo>
                <a:lnTo>
                  <a:pt x="217402" y="52577"/>
                </a:lnTo>
                <a:lnTo>
                  <a:pt x="200003" y="53847"/>
                </a:lnTo>
                <a:lnTo>
                  <a:pt x="219561" y="53847"/>
                </a:lnTo>
                <a:lnTo>
                  <a:pt x="219307" y="53339"/>
                </a:lnTo>
                <a:lnTo>
                  <a:pt x="218926" y="52958"/>
                </a:lnTo>
                <a:lnTo>
                  <a:pt x="218672" y="52831"/>
                </a:lnTo>
                <a:lnTo>
                  <a:pt x="217910" y="52577"/>
                </a:lnTo>
                <a:close/>
              </a:path>
              <a:path w="498475" h="150495">
                <a:moveTo>
                  <a:pt x="222431" y="25780"/>
                </a:moveTo>
                <a:lnTo>
                  <a:pt x="212703" y="25780"/>
                </a:lnTo>
                <a:lnTo>
                  <a:pt x="213973" y="26034"/>
                </a:lnTo>
                <a:lnTo>
                  <a:pt x="215116" y="26161"/>
                </a:lnTo>
                <a:lnTo>
                  <a:pt x="217148" y="26669"/>
                </a:lnTo>
                <a:lnTo>
                  <a:pt x="218037" y="26923"/>
                </a:lnTo>
                <a:lnTo>
                  <a:pt x="219307" y="27431"/>
                </a:lnTo>
                <a:lnTo>
                  <a:pt x="219942" y="27558"/>
                </a:lnTo>
                <a:lnTo>
                  <a:pt x="220450" y="27685"/>
                </a:lnTo>
                <a:lnTo>
                  <a:pt x="221212" y="27685"/>
                </a:lnTo>
                <a:lnTo>
                  <a:pt x="221593" y="27558"/>
                </a:lnTo>
                <a:lnTo>
                  <a:pt x="221974" y="27177"/>
                </a:lnTo>
                <a:lnTo>
                  <a:pt x="222101" y="26923"/>
                </a:lnTo>
                <a:lnTo>
                  <a:pt x="222355" y="26161"/>
                </a:lnTo>
                <a:lnTo>
                  <a:pt x="222431" y="25780"/>
                </a:lnTo>
                <a:close/>
              </a:path>
              <a:path w="498475" h="150495">
                <a:moveTo>
                  <a:pt x="290626" y="59435"/>
                </a:moveTo>
                <a:lnTo>
                  <a:pt x="264265" y="59435"/>
                </a:lnTo>
                <a:lnTo>
                  <a:pt x="267059" y="59562"/>
                </a:lnTo>
                <a:lnTo>
                  <a:pt x="271631" y="60832"/>
                </a:lnTo>
                <a:lnTo>
                  <a:pt x="280521" y="82803"/>
                </a:lnTo>
                <a:lnTo>
                  <a:pt x="269726" y="83565"/>
                </a:lnTo>
                <a:lnTo>
                  <a:pt x="263757" y="84073"/>
                </a:lnTo>
                <a:lnTo>
                  <a:pt x="258296" y="84962"/>
                </a:lnTo>
                <a:lnTo>
                  <a:pt x="248644" y="87756"/>
                </a:lnTo>
                <a:lnTo>
                  <a:pt x="244707" y="89661"/>
                </a:lnTo>
                <a:lnTo>
                  <a:pt x="241532" y="92074"/>
                </a:lnTo>
                <a:lnTo>
                  <a:pt x="238230" y="94360"/>
                </a:lnTo>
                <a:lnTo>
                  <a:pt x="235944" y="97281"/>
                </a:lnTo>
                <a:lnTo>
                  <a:pt x="234293" y="100710"/>
                </a:lnTo>
                <a:lnTo>
                  <a:pt x="232769" y="104012"/>
                </a:lnTo>
                <a:lnTo>
                  <a:pt x="232134" y="107949"/>
                </a:lnTo>
                <a:lnTo>
                  <a:pt x="232642" y="116077"/>
                </a:lnTo>
                <a:lnTo>
                  <a:pt x="241024" y="129285"/>
                </a:lnTo>
                <a:lnTo>
                  <a:pt x="243564" y="131190"/>
                </a:lnTo>
                <a:lnTo>
                  <a:pt x="246485" y="132587"/>
                </a:lnTo>
                <a:lnTo>
                  <a:pt x="249914" y="133349"/>
                </a:lnTo>
                <a:lnTo>
                  <a:pt x="253343" y="134238"/>
                </a:lnTo>
                <a:lnTo>
                  <a:pt x="257026" y="134492"/>
                </a:lnTo>
                <a:lnTo>
                  <a:pt x="261217" y="134238"/>
                </a:lnTo>
                <a:lnTo>
                  <a:pt x="265916" y="133857"/>
                </a:lnTo>
                <a:lnTo>
                  <a:pt x="283249" y="123189"/>
                </a:lnTo>
                <a:lnTo>
                  <a:pt x="258042" y="123189"/>
                </a:lnTo>
                <a:lnTo>
                  <a:pt x="254359" y="122173"/>
                </a:lnTo>
                <a:lnTo>
                  <a:pt x="246910" y="107949"/>
                </a:lnTo>
                <a:lnTo>
                  <a:pt x="247247" y="106044"/>
                </a:lnTo>
                <a:lnTo>
                  <a:pt x="281283" y="93217"/>
                </a:lnTo>
                <a:lnTo>
                  <a:pt x="295624" y="93217"/>
                </a:lnTo>
                <a:lnTo>
                  <a:pt x="294253" y="73786"/>
                </a:lnTo>
                <a:lnTo>
                  <a:pt x="293983" y="70357"/>
                </a:lnTo>
                <a:lnTo>
                  <a:pt x="293094" y="66039"/>
                </a:lnTo>
                <a:lnTo>
                  <a:pt x="291824" y="62483"/>
                </a:lnTo>
                <a:lnTo>
                  <a:pt x="290626" y="59435"/>
                </a:lnTo>
                <a:close/>
              </a:path>
              <a:path w="498475" h="150495">
                <a:moveTo>
                  <a:pt x="297558" y="120903"/>
                </a:moveTo>
                <a:lnTo>
                  <a:pt x="285093" y="120903"/>
                </a:lnTo>
                <a:lnTo>
                  <a:pt x="285791" y="129539"/>
                </a:lnTo>
                <a:lnTo>
                  <a:pt x="289284" y="131063"/>
                </a:lnTo>
                <a:lnTo>
                  <a:pt x="290554" y="131063"/>
                </a:lnTo>
                <a:lnTo>
                  <a:pt x="293602" y="130809"/>
                </a:lnTo>
                <a:lnTo>
                  <a:pt x="294745" y="130682"/>
                </a:lnTo>
                <a:lnTo>
                  <a:pt x="295507" y="130428"/>
                </a:lnTo>
                <a:lnTo>
                  <a:pt x="296396" y="130174"/>
                </a:lnTo>
                <a:lnTo>
                  <a:pt x="297031" y="129920"/>
                </a:lnTo>
                <a:lnTo>
                  <a:pt x="297412" y="129539"/>
                </a:lnTo>
                <a:lnTo>
                  <a:pt x="297920" y="129158"/>
                </a:lnTo>
                <a:lnTo>
                  <a:pt x="298020" y="127507"/>
                </a:lnTo>
                <a:lnTo>
                  <a:pt x="297558" y="120903"/>
                </a:lnTo>
                <a:close/>
              </a:path>
              <a:path w="498475" h="150495">
                <a:moveTo>
                  <a:pt x="295624" y="93217"/>
                </a:moveTo>
                <a:lnTo>
                  <a:pt x="281283" y="93217"/>
                </a:lnTo>
                <a:lnTo>
                  <a:pt x="282426" y="109727"/>
                </a:lnTo>
                <a:lnTo>
                  <a:pt x="279124" y="113918"/>
                </a:lnTo>
                <a:lnTo>
                  <a:pt x="275949" y="117093"/>
                </a:lnTo>
                <a:lnTo>
                  <a:pt x="269853" y="121411"/>
                </a:lnTo>
                <a:lnTo>
                  <a:pt x="266424" y="122554"/>
                </a:lnTo>
                <a:lnTo>
                  <a:pt x="262614" y="122808"/>
                </a:lnTo>
                <a:lnTo>
                  <a:pt x="258042" y="123189"/>
                </a:lnTo>
                <a:lnTo>
                  <a:pt x="283249" y="123189"/>
                </a:lnTo>
                <a:lnTo>
                  <a:pt x="285093" y="120903"/>
                </a:lnTo>
                <a:lnTo>
                  <a:pt x="297558" y="120903"/>
                </a:lnTo>
                <a:lnTo>
                  <a:pt x="295624" y="93217"/>
                </a:lnTo>
                <a:close/>
              </a:path>
              <a:path w="498475" h="150495">
                <a:moveTo>
                  <a:pt x="267059" y="47497"/>
                </a:moveTo>
                <a:lnTo>
                  <a:pt x="244580" y="51942"/>
                </a:lnTo>
                <a:lnTo>
                  <a:pt x="242040" y="52958"/>
                </a:lnTo>
                <a:lnTo>
                  <a:pt x="232853" y="63626"/>
                </a:lnTo>
                <a:lnTo>
                  <a:pt x="233023" y="65785"/>
                </a:lnTo>
                <a:lnTo>
                  <a:pt x="233277" y="66420"/>
                </a:lnTo>
                <a:lnTo>
                  <a:pt x="233404" y="67182"/>
                </a:lnTo>
                <a:lnTo>
                  <a:pt x="233658" y="67817"/>
                </a:lnTo>
                <a:lnTo>
                  <a:pt x="233912" y="68198"/>
                </a:lnTo>
                <a:lnTo>
                  <a:pt x="234166" y="68706"/>
                </a:lnTo>
                <a:lnTo>
                  <a:pt x="234928" y="69214"/>
                </a:lnTo>
                <a:lnTo>
                  <a:pt x="235690" y="69468"/>
                </a:lnTo>
                <a:lnTo>
                  <a:pt x="236833" y="69468"/>
                </a:lnTo>
                <a:lnTo>
                  <a:pt x="237849" y="68960"/>
                </a:lnTo>
                <a:lnTo>
                  <a:pt x="239246" y="67944"/>
                </a:lnTo>
                <a:lnTo>
                  <a:pt x="240643" y="67055"/>
                </a:lnTo>
                <a:lnTo>
                  <a:pt x="244326" y="64769"/>
                </a:lnTo>
                <a:lnTo>
                  <a:pt x="246358" y="63626"/>
                </a:lnTo>
                <a:lnTo>
                  <a:pt x="248771" y="62610"/>
                </a:lnTo>
                <a:lnTo>
                  <a:pt x="251565" y="61594"/>
                </a:lnTo>
                <a:lnTo>
                  <a:pt x="254232" y="60451"/>
                </a:lnTo>
                <a:lnTo>
                  <a:pt x="257407" y="59816"/>
                </a:lnTo>
                <a:lnTo>
                  <a:pt x="260963" y="59562"/>
                </a:lnTo>
                <a:lnTo>
                  <a:pt x="264265" y="59435"/>
                </a:lnTo>
                <a:lnTo>
                  <a:pt x="290626" y="59435"/>
                </a:lnTo>
                <a:lnTo>
                  <a:pt x="290427" y="58927"/>
                </a:lnTo>
                <a:lnTo>
                  <a:pt x="271885" y="47751"/>
                </a:lnTo>
                <a:lnTo>
                  <a:pt x="267059" y="47497"/>
                </a:lnTo>
                <a:close/>
              </a:path>
              <a:path w="498475" h="150495">
                <a:moveTo>
                  <a:pt x="329797" y="44576"/>
                </a:moveTo>
                <a:lnTo>
                  <a:pt x="325352" y="44576"/>
                </a:lnTo>
                <a:lnTo>
                  <a:pt x="322812" y="44830"/>
                </a:lnTo>
                <a:lnTo>
                  <a:pt x="321923" y="44957"/>
                </a:lnTo>
                <a:lnTo>
                  <a:pt x="321034" y="45211"/>
                </a:lnTo>
                <a:lnTo>
                  <a:pt x="320272" y="45338"/>
                </a:lnTo>
                <a:lnTo>
                  <a:pt x="319637" y="45719"/>
                </a:lnTo>
                <a:lnTo>
                  <a:pt x="319129" y="45973"/>
                </a:lnTo>
                <a:lnTo>
                  <a:pt x="318748" y="46354"/>
                </a:lnTo>
                <a:lnTo>
                  <a:pt x="318621" y="46608"/>
                </a:lnTo>
                <a:lnTo>
                  <a:pt x="318451" y="46862"/>
                </a:lnTo>
                <a:lnTo>
                  <a:pt x="318367" y="47878"/>
                </a:lnTo>
                <a:lnTo>
                  <a:pt x="322050" y="100964"/>
                </a:lnTo>
                <a:lnTo>
                  <a:pt x="338687" y="126110"/>
                </a:lnTo>
                <a:lnTo>
                  <a:pt x="342370" y="127634"/>
                </a:lnTo>
                <a:lnTo>
                  <a:pt x="346815" y="128269"/>
                </a:lnTo>
                <a:lnTo>
                  <a:pt x="352022" y="127888"/>
                </a:lnTo>
                <a:lnTo>
                  <a:pt x="356467" y="127507"/>
                </a:lnTo>
                <a:lnTo>
                  <a:pt x="360785" y="126110"/>
                </a:lnTo>
                <a:lnTo>
                  <a:pt x="369167" y="121030"/>
                </a:lnTo>
                <a:lnTo>
                  <a:pt x="373358" y="117093"/>
                </a:lnTo>
                <a:lnTo>
                  <a:pt x="374547" y="115569"/>
                </a:lnTo>
                <a:lnTo>
                  <a:pt x="351387" y="115569"/>
                </a:lnTo>
                <a:lnTo>
                  <a:pt x="348847" y="115188"/>
                </a:lnTo>
                <a:lnTo>
                  <a:pt x="346688" y="114172"/>
                </a:lnTo>
                <a:lnTo>
                  <a:pt x="344529" y="113283"/>
                </a:lnTo>
                <a:lnTo>
                  <a:pt x="342751" y="111886"/>
                </a:lnTo>
                <a:lnTo>
                  <a:pt x="332788" y="47878"/>
                </a:lnTo>
                <a:lnTo>
                  <a:pt x="332718" y="46354"/>
                </a:lnTo>
                <a:lnTo>
                  <a:pt x="332591" y="45973"/>
                </a:lnTo>
                <a:lnTo>
                  <a:pt x="332337" y="45719"/>
                </a:lnTo>
                <a:lnTo>
                  <a:pt x="332083" y="45338"/>
                </a:lnTo>
                <a:lnTo>
                  <a:pt x="331702" y="45084"/>
                </a:lnTo>
                <a:lnTo>
                  <a:pt x="331067" y="44830"/>
                </a:lnTo>
                <a:lnTo>
                  <a:pt x="330559" y="44703"/>
                </a:lnTo>
                <a:lnTo>
                  <a:pt x="329797" y="44576"/>
                </a:lnTo>
                <a:close/>
              </a:path>
              <a:path w="498475" h="150495">
                <a:moveTo>
                  <a:pt x="383518" y="124459"/>
                </a:moveTo>
                <a:lnTo>
                  <a:pt x="381613" y="124459"/>
                </a:lnTo>
                <a:lnTo>
                  <a:pt x="382502" y="124586"/>
                </a:lnTo>
                <a:lnTo>
                  <a:pt x="383518" y="124459"/>
                </a:lnTo>
                <a:close/>
              </a:path>
              <a:path w="498475" h="150495">
                <a:moveTo>
                  <a:pt x="390608" y="111886"/>
                </a:moveTo>
                <a:lnTo>
                  <a:pt x="377422" y="111886"/>
                </a:lnTo>
                <a:lnTo>
                  <a:pt x="378184" y="122173"/>
                </a:lnTo>
                <a:lnTo>
                  <a:pt x="378311" y="123062"/>
                </a:lnTo>
                <a:lnTo>
                  <a:pt x="378565" y="123316"/>
                </a:lnTo>
                <a:lnTo>
                  <a:pt x="378692" y="123697"/>
                </a:lnTo>
                <a:lnTo>
                  <a:pt x="379073" y="123951"/>
                </a:lnTo>
                <a:lnTo>
                  <a:pt x="379581" y="124078"/>
                </a:lnTo>
                <a:lnTo>
                  <a:pt x="380089" y="124332"/>
                </a:lnTo>
                <a:lnTo>
                  <a:pt x="380724" y="124459"/>
                </a:lnTo>
                <a:lnTo>
                  <a:pt x="384915" y="124459"/>
                </a:lnTo>
                <a:lnTo>
                  <a:pt x="386058" y="124332"/>
                </a:lnTo>
                <a:lnTo>
                  <a:pt x="387963" y="124078"/>
                </a:lnTo>
                <a:lnTo>
                  <a:pt x="388852" y="123824"/>
                </a:lnTo>
                <a:lnTo>
                  <a:pt x="389487" y="123697"/>
                </a:lnTo>
                <a:lnTo>
                  <a:pt x="389995" y="123316"/>
                </a:lnTo>
                <a:lnTo>
                  <a:pt x="390503" y="123062"/>
                </a:lnTo>
                <a:lnTo>
                  <a:pt x="390757" y="122808"/>
                </a:lnTo>
                <a:lnTo>
                  <a:pt x="391011" y="122427"/>
                </a:lnTo>
                <a:lnTo>
                  <a:pt x="391138" y="122173"/>
                </a:lnTo>
                <a:lnTo>
                  <a:pt x="391158" y="119760"/>
                </a:lnTo>
                <a:lnTo>
                  <a:pt x="390608" y="111886"/>
                </a:lnTo>
                <a:close/>
              </a:path>
              <a:path w="498475" h="150495">
                <a:moveTo>
                  <a:pt x="381867" y="40766"/>
                </a:moveTo>
                <a:lnTo>
                  <a:pt x="379708" y="40766"/>
                </a:lnTo>
                <a:lnTo>
                  <a:pt x="375771" y="41147"/>
                </a:lnTo>
                <a:lnTo>
                  <a:pt x="373993" y="41401"/>
                </a:lnTo>
                <a:lnTo>
                  <a:pt x="373231" y="41655"/>
                </a:lnTo>
                <a:lnTo>
                  <a:pt x="372723" y="42036"/>
                </a:lnTo>
                <a:lnTo>
                  <a:pt x="372088" y="42290"/>
                </a:lnTo>
                <a:lnTo>
                  <a:pt x="371707" y="42544"/>
                </a:lnTo>
                <a:lnTo>
                  <a:pt x="371580" y="42925"/>
                </a:lnTo>
                <a:lnTo>
                  <a:pt x="371326" y="43306"/>
                </a:lnTo>
                <a:lnTo>
                  <a:pt x="371361" y="44576"/>
                </a:lnTo>
                <a:lnTo>
                  <a:pt x="375136" y="98805"/>
                </a:lnTo>
                <a:lnTo>
                  <a:pt x="371453" y="104012"/>
                </a:lnTo>
                <a:lnTo>
                  <a:pt x="368024" y="107949"/>
                </a:lnTo>
                <a:lnTo>
                  <a:pt x="361166" y="113537"/>
                </a:lnTo>
                <a:lnTo>
                  <a:pt x="357737" y="115061"/>
                </a:lnTo>
                <a:lnTo>
                  <a:pt x="354181" y="115315"/>
                </a:lnTo>
                <a:lnTo>
                  <a:pt x="351387" y="115569"/>
                </a:lnTo>
                <a:lnTo>
                  <a:pt x="374547" y="115569"/>
                </a:lnTo>
                <a:lnTo>
                  <a:pt x="377422" y="111886"/>
                </a:lnTo>
                <a:lnTo>
                  <a:pt x="390608" y="111886"/>
                </a:lnTo>
                <a:lnTo>
                  <a:pt x="385804" y="43052"/>
                </a:lnTo>
                <a:lnTo>
                  <a:pt x="383518" y="40893"/>
                </a:lnTo>
                <a:lnTo>
                  <a:pt x="382756" y="40893"/>
                </a:lnTo>
                <a:lnTo>
                  <a:pt x="381867" y="40766"/>
                </a:lnTo>
                <a:close/>
              </a:path>
              <a:path w="498475" h="150495">
                <a:moveTo>
                  <a:pt x="327892" y="44449"/>
                </a:moveTo>
                <a:lnTo>
                  <a:pt x="326749" y="44576"/>
                </a:lnTo>
                <a:lnTo>
                  <a:pt x="328908" y="44576"/>
                </a:lnTo>
                <a:lnTo>
                  <a:pt x="327892" y="44449"/>
                </a:lnTo>
                <a:close/>
              </a:path>
              <a:path w="498475" h="150495">
                <a:moveTo>
                  <a:pt x="420348" y="126"/>
                </a:moveTo>
                <a:lnTo>
                  <a:pt x="415776" y="126"/>
                </a:lnTo>
                <a:lnTo>
                  <a:pt x="413236" y="380"/>
                </a:lnTo>
                <a:lnTo>
                  <a:pt x="412347" y="634"/>
                </a:lnTo>
                <a:lnTo>
                  <a:pt x="411458" y="761"/>
                </a:lnTo>
                <a:lnTo>
                  <a:pt x="410696" y="1015"/>
                </a:lnTo>
                <a:lnTo>
                  <a:pt x="409680" y="1523"/>
                </a:lnTo>
                <a:lnTo>
                  <a:pt x="409045" y="2158"/>
                </a:lnTo>
                <a:lnTo>
                  <a:pt x="408918" y="3428"/>
                </a:lnTo>
                <a:lnTo>
                  <a:pt x="417046" y="119506"/>
                </a:lnTo>
                <a:lnTo>
                  <a:pt x="417173" y="120268"/>
                </a:lnTo>
                <a:lnTo>
                  <a:pt x="417427" y="120649"/>
                </a:lnTo>
                <a:lnTo>
                  <a:pt x="417554" y="120903"/>
                </a:lnTo>
                <a:lnTo>
                  <a:pt x="418570" y="121411"/>
                </a:lnTo>
                <a:lnTo>
                  <a:pt x="419078" y="121538"/>
                </a:lnTo>
                <a:lnTo>
                  <a:pt x="419840" y="121665"/>
                </a:lnTo>
                <a:lnTo>
                  <a:pt x="420856" y="121792"/>
                </a:lnTo>
                <a:lnTo>
                  <a:pt x="422888" y="121792"/>
                </a:lnTo>
                <a:lnTo>
                  <a:pt x="425809" y="121538"/>
                </a:lnTo>
                <a:lnTo>
                  <a:pt x="426952" y="121411"/>
                </a:lnTo>
                <a:lnTo>
                  <a:pt x="427841" y="121284"/>
                </a:lnTo>
                <a:lnTo>
                  <a:pt x="428730" y="121030"/>
                </a:lnTo>
                <a:lnTo>
                  <a:pt x="429492" y="120903"/>
                </a:lnTo>
                <a:lnTo>
                  <a:pt x="430000" y="120522"/>
                </a:lnTo>
                <a:lnTo>
                  <a:pt x="430508" y="120268"/>
                </a:lnTo>
                <a:lnTo>
                  <a:pt x="430889" y="120014"/>
                </a:lnTo>
                <a:lnTo>
                  <a:pt x="431016" y="119633"/>
                </a:lnTo>
                <a:lnTo>
                  <a:pt x="431270" y="119379"/>
                </a:lnTo>
                <a:lnTo>
                  <a:pt x="431270" y="118490"/>
                </a:lnTo>
                <a:lnTo>
                  <a:pt x="423269" y="2412"/>
                </a:lnTo>
                <a:lnTo>
                  <a:pt x="423142" y="2031"/>
                </a:lnTo>
                <a:lnTo>
                  <a:pt x="423015" y="1523"/>
                </a:lnTo>
                <a:lnTo>
                  <a:pt x="422761" y="1269"/>
                </a:lnTo>
                <a:lnTo>
                  <a:pt x="422507" y="888"/>
                </a:lnTo>
                <a:lnTo>
                  <a:pt x="422126" y="634"/>
                </a:lnTo>
                <a:lnTo>
                  <a:pt x="421618" y="507"/>
                </a:lnTo>
                <a:lnTo>
                  <a:pt x="421110" y="253"/>
                </a:lnTo>
                <a:lnTo>
                  <a:pt x="420348" y="126"/>
                </a:lnTo>
                <a:close/>
              </a:path>
              <a:path w="498475" h="150495">
                <a:moveTo>
                  <a:pt x="418443" y="0"/>
                </a:moveTo>
                <a:lnTo>
                  <a:pt x="417300" y="126"/>
                </a:lnTo>
                <a:lnTo>
                  <a:pt x="419332" y="126"/>
                </a:lnTo>
                <a:lnTo>
                  <a:pt x="418443" y="0"/>
                </a:lnTo>
                <a:close/>
              </a:path>
              <a:path w="498475" h="150495">
                <a:moveTo>
                  <a:pt x="471092" y="47878"/>
                </a:moveTo>
                <a:lnTo>
                  <a:pt x="456670" y="47878"/>
                </a:lnTo>
                <a:lnTo>
                  <a:pt x="459845" y="93471"/>
                </a:lnTo>
                <a:lnTo>
                  <a:pt x="460099" y="98043"/>
                </a:lnTo>
                <a:lnTo>
                  <a:pt x="466576" y="113156"/>
                </a:lnTo>
                <a:lnTo>
                  <a:pt x="468481" y="115188"/>
                </a:lnTo>
                <a:lnTo>
                  <a:pt x="471021" y="116712"/>
                </a:lnTo>
                <a:lnTo>
                  <a:pt x="473942" y="117601"/>
                </a:lnTo>
                <a:lnTo>
                  <a:pt x="476990" y="118363"/>
                </a:lnTo>
                <a:lnTo>
                  <a:pt x="480419" y="118744"/>
                </a:lnTo>
                <a:lnTo>
                  <a:pt x="484483" y="118363"/>
                </a:lnTo>
                <a:lnTo>
                  <a:pt x="485880" y="118363"/>
                </a:lnTo>
                <a:lnTo>
                  <a:pt x="491087" y="117347"/>
                </a:lnTo>
                <a:lnTo>
                  <a:pt x="493373" y="116585"/>
                </a:lnTo>
                <a:lnTo>
                  <a:pt x="494389" y="116204"/>
                </a:lnTo>
                <a:lnTo>
                  <a:pt x="495278" y="115696"/>
                </a:lnTo>
                <a:lnTo>
                  <a:pt x="496294" y="115315"/>
                </a:lnTo>
                <a:lnTo>
                  <a:pt x="496929" y="114807"/>
                </a:lnTo>
                <a:lnTo>
                  <a:pt x="497310" y="114299"/>
                </a:lnTo>
                <a:lnTo>
                  <a:pt x="497818" y="113791"/>
                </a:lnTo>
                <a:lnTo>
                  <a:pt x="498072" y="113029"/>
                </a:lnTo>
                <a:lnTo>
                  <a:pt x="498326" y="110997"/>
                </a:lnTo>
                <a:lnTo>
                  <a:pt x="498326" y="108076"/>
                </a:lnTo>
                <a:lnTo>
                  <a:pt x="498199" y="106933"/>
                </a:lnTo>
                <a:lnTo>
                  <a:pt x="498086" y="106298"/>
                </a:lnTo>
                <a:lnTo>
                  <a:pt x="481943" y="106298"/>
                </a:lnTo>
                <a:lnTo>
                  <a:pt x="479022" y="105155"/>
                </a:lnTo>
                <a:lnTo>
                  <a:pt x="475466" y="99821"/>
                </a:lnTo>
                <a:lnTo>
                  <a:pt x="474450" y="95884"/>
                </a:lnTo>
                <a:lnTo>
                  <a:pt x="471092" y="47878"/>
                </a:lnTo>
                <a:close/>
              </a:path>
              <a:path w="498475" h="150495">
                <a:moveTo>
                  <a:pt x="496548" y="102869"/>
                </a:moveTo>
                <a:lnTo>
                  <a:pt x="495405" y="102869"/>
                </a:lnTo>
                <a:lnTo>
                  <a:pt x="492357" y="104393"/>
                </a:lnTo>
                <a:lnTo>
                  <a:pt x="491595" y="104647"/>
                </a:lnTo>
                <a:lnTo>
                  <a:pt x="481943" y="106298"/>
                </a:lnTo>
                <a:lnTo>
                  <a:pt x="498086" y="106298"/>
                </a:lnTo>
                <a:lnTo>
                  <a:pt x="497818" y="104774"/>
                </a:lnTo>
                <a:lnTo>
                  <a:pt x="497564" y="104266"/>
                </a:lnTo>
                <a:lnTo>
                  <a:pt x="497437" y="103758"/>
                </a:lnTo>
                <a:lnTo>
                  <a:pt x="497310" y="103377"/>
                </a:lnTo>
                <a:lnTo>
                  <a:pt x="497056" y="103123"/>
                </a:lnTo>
                <a:lnTo>
                  <a:pt x="496548" y="102869"/>
                </a:lnTo>
                <a:close/>
              </a:path>
              <a:path w="498475" h="150495">
                <a:moveTo>
                  <a:pt x="465052" y="13969"/>
                </a:moveTo>
                <a:lnTo>
                  <a:pt x="462893" y="13969"/>
                </a:lnTo>
                <a:lnTo>
                  <a:pt x="461369" y="14096"/>
                </a:lnTo>
                <a:lnTo>
                  <a:pt x="458829" y="14350"/>
                </a:lnTo>
                <a:lnTo>
                  <a:pt x="457940" y="14477"/>
                </a:lnTo>
                <a:lnTo>
                  <a:pt x="457051" y="14731"/>
                </a:lnTo>
                <a:lnTo>
                  <a:pt x="456289" y="14858"/>
                </a:lnTo>
                <a:lnTo>
                  <a:pt x="455781" y="15239"/>
                </a:lnTo>
                <a:lnTo>
                  <a:pt x="455273" y="15493"/>
                </a:lnTo>
                <a:lnTo>
                  <a:pt x="454892" y="15874"/>
                </a:lnTo>
                <a:lnTo>
                  <a:pt x="454765" y="16255"/>
                </a:lnTo>
                <a:lnTo>
                  <a:pt x="454511" y="17398"/>
                </a:lnTo>
                <a:lnTo>
                  <a:pt x="455781" y="35940"/>
                </a:lnTo>
                <a:lnTo>
                  <a:pt x="444986" y="36702"/>
                </a:lnTo>
                <a:lnTo>
                  <a:pt x="444478" y="36702"/>
                </a:lnTo>
                <a:lnTo>
                  <a:pt x="444097" y="36829"/>
                </a:lnTo>
                <a:lnTo>
                  <a:pt x="442446" y="42925"/>
                </a:lnTo>
                <a:lnTo>
                  <a:pt x="442573" y="44957"/>
                </a:lnTo>
                <a:lnTo>
                  <a:pt x="442954" y="46481"/>
                </a:lnTo>
                <a:lnTo>
                  <a:pt x="443462" y="47370"/>
                </a:lnTo>
                <a:lnTo>
                  <a:pt x="444097" y="48259"/>
                </a:lnTo>
                <a:lnTo>
                  <a:pt x="444859" y="48640"/>
                </a:lnTo>
                <a:lnTo>
                  <a:pt x="445748" y="48640"/>
                </a:lnTo>
                <a:lnTo>
                  <a:pt x="456670" y="47878"/>
                </a:lnTo>
                <a:lnTo>
                  <a:pt x="471092" y="47878"/>
                </a:lnTo>
                <a:lnTo>
                  <a:pt x="471021" y="46862"/>
                </a:lnTo>
                <a:lnTo>
                  <a:pt x="491087" y="45465"/>
                </a:lnTo>
                <a:lnTo>
                  <a:pt x="491849" y="45338"/>
                </a:lnTo>
                <a:lnTo>
                  <a:pt x="492611" y="44830"/>
                </a:lnTo>
                <a:lnTo>
                  <a:pt x="492992" y="43941"/>
                </a:lnTo>
                <a:lnTo>
                  <a:pt x="493500" y="42925"/>
                </a:lnTo>
                <a:lnTo>
                  <a:pt x="493595" y="41782"/>
                </a:lnTo>
                <a:lnTo>
                  <a:pt x="493500" y="39369"/>
                </a:lnTo>
                <a:lnTo>
                  <a:pt x="493373" y="38226"/>
                </a:lnTo>
                <a:lnTo>
                  <a:pt x="492992" y="35813"/>
                </a:lnTo>
                <a:lnTo>
                  <a:pt x="492738" y="35178"/>
                </a:lnTo>
                <a:lnTo>
                  <a:pt x="492484" y="34924"/>
                </a:lnTo>
                <a:lnTo>
                  <a:pt x="470132" y="34924"/>
                </a:lnTo>
                <a:lnTo>
                  <a:pt x="468931" y="17398"/>
                </a:lnTo>
                <a:lnTo>
                  <a:pt x="468862" y="16001"/>
                </a:lnTo>
                <a:lnTo>
                  <a:pt x="468100" y="14858"/>
                </a:lnTo>
                <a:lnTo>
                  <a:pt x="467719" y="14604"/>
                </a:lnTo>
                <a:lnTo>
                  <a:pt x="467211" y="14477"/>
                </a:lnTo>
                <a:lnTo>
                  <a:pt x="466703" y="14223"/>
                </a:lnTo>
                <a:lnTo>
                  <a:pt x="465052" y="13969"/>
                </a:lnTo>
                <a:close/>
              </a:path>
              <a:path w="498475" h="150495">
                <a:moveTo>
                  <a:pt x="491087" y="33527"/>
                </a:moveTo>
                <a:lnTo>
                  <a:pt x="490198" y="33527"/>
                </a:lnTo>
                <a:lnTo>
                  <a:pt x="470132" y="34924"/>
                </a:lnTo>
                <a:lnTo>
                  <a:pt x="492484" y="34924"/>
                </a:lnTo>
                <a:lnTo>
                  <a:pt x="492357" y="34797"/>
                </a:lnTo>
                <a:lnTo>
                  <a:pt x="492103" y="34289"/>
                </a:lnTo>
                <a:lnTo>
                  <a:pt x="491849" y="33908"/>
                </a:lnTo>
                <a:lnTo>
                  <a:pt x="491468" y="33781"/>
                </a:lnTo>
                <a:lnTo>
                  <a:pt x="491087" y="33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90615" y="2958071"/>
            <a:ext cx="1191018" cy="534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45428" y="3153155"/>
            <a:ext cx="283210" cy="118745"/>
          </a:xfrm>
          <a:custGeom>
            <a:avLst/>
            <a:gdLst/>
            <a:ahLst/>
            <a:cxnLst/>
            <a:rect l="l" t="t" r="r" b="b"/>
            <a:pathLst>
              <a:path w="283210" h="118745">
                <a:moveTo>
                  <a:pt x="16510" y="4699"/>
                </a:moveTo>
                <a:lnTo>
                  <a:pt x="15112" y="4699"/>
                </a:lnTo>
                <a:lnTo>
                  <a:pt x="5969" y="5333"/>
                </a:lnTo>
                <a:lnTo>
                  <a:pt x="4445" y="5461"/>
                </a:lnTo>
                <a:lnTo>
                  <a:pt x="3048" y="6095"/>
                </a:lnTo>
                <a:lnTo>
                  <a:pt x="508" y="8127"/>
                </a:lnTo>
                <a:lnTo>
                  <a:pt x="0" y="9906"/>
                </a:lnTo>
                <a:lnTo>
                  <a:pt x="189" y="13081"/>
                </a:lnTo>
                <a:lnTo>
                  <a:pt x="7366" y="115950"/>
                </a:lnTo>
                <a:lnTo>
                  <a:pt x="9144" y="117856"/>
                </a:lnTo>
                <a:lnTo>
                  <a:pt x="9651" y="117982"/>
                </a:lnTo>
                <a:lnTo>
                  <a:pt x="10413" y="118110"/>
                </a:lnTo>
                <a:lnTo>
                  <a:pt x="11430" y="118237"/>
                </a:lnTo>
                <a:lnTo>
                  <a:pt x="13588" y="118237"/>
                </a:lnTo>
                <a:lnTo>
                  <a:pt x="14986" y="118110"/>
                </a:lnTo>
                <a:lnTo>
                  <a:pt x="16510" y="118110"/>
                </a:lnTo>
                <a:lnTo>
                  <a:pt x="17653" y="117856"/>
                </a:lnTo>
                <a:lnTo>
                  <a:pt x="18669" y="117729"/>
                </a:lnTo>
                <a:lnTo>
                  <a:pt x="19558" y="117475"/>
                </a:lnTo>
                <a:lnTo>
                  <a:pt x="22351" y="115696"/>
                </a:lnTo>
                <a:lnTo>
                  <a:pt x="22228" y="113030"/>
                </a:lnTo>
                <a:lnTo>
                  <a:pt x="17653" y="46989"/>
                </a:lnTo>
                <a:lnTo>
                  <a:pt x="17272" y="42799"/>
                </a:lnTo>
                <a:lnTo>
                  <a:pt x="17007" y="38354"/>
                </a:lnTo>
                <a:lnTo>
                  <a:pt x="16637" y="34036"/>
                </a:lnTo>
                <a:lnTo>
                  <a:pt x="15494" y="21336"/>
                </a:lnTo>
                <a:lnTo>
                  <a:pt x="32088" y="21336"/>
                </a:lnTo>
                <a:lnTo>
                  <a:pt x="20955" y="6223"/>
                </a:lnTo>
                <a:lnTo>
                  <a:pt x="19938" y="5587"/>
                </a:lnTo>
                <a:lnTo>
                  <a:pt x="18923" y="5206"/>
                </a:lnTo>
                <a:lnTo>
                  <a:pt x="17780" y="4952"/>
                </a:lnTo>
                <a:lnTo>
                  <a:pt x="16510" y="4699"/>
                </a:lnTo>
                <a:close/>
              </a:path>
              <a:path w="283210" h="118745">
                <a:moveTo>
                  <a:pt x="32088" y="21336"/>
                </a:moveTo>
                <a:lnTo>
                  <a:pt x="15621" y="21336"/>
                </a:lnTo>
                <a:lnTo>
                  <a:pt x="17399" y="24637"/>
                </a:lnTo>
                <a:lnTo>
                  <a:pt x="21462" y="31495"/>
                </a:lnTo>
                <a:lnTo>
                  <a:pt x="23495" y="35051"/>
                </a:lnTo>
                <a:lnTo>
                  <a:pt x="25608" y="38481"/>
                </a:lnTo>
                <a:lnTo>
                  <a:pt x="27559" y="41529"/>
                </a:lnTo>
                <a:lnTo>
                  <a:pt x="66421" y="102996"/>
                </a:lnTo>
                <a:lnTo>
                  <a:pt x="67691" y="105282"/>
                </a:lnTo>
                <a:lnTo>
                  <a:pt x="68961" y="107061"/>
                </a:lnTo>
                <a:lnTo>
                  <a:pt x="70104" y="108331"/>
                </a:lnTo>
                <a:lnTo>
                  <a:pt x="71247" y="109727"/>
                </a:lnTo>
                <a:lnTo>
                  <a:pt x="72390" y="110870"/>
                </a:lnTo>
                <a:lnTo>
                  <a:pt x="73533" y="111632"/>
                </a:lnTo>
                <a:lnTo>
                  <a:pt x="74549" y="112394"/>
                </a:lnTo>
                <a:lnTo>
                  <a:pt x="75692" y="112902"/>
                </a:lnTo>
                <a:lnTo>
                  <a:pt x="76962" y="113030"/>
                </a:lnTo>
                <a:lnTo>
                  <a:pt x="78105" y="113283"/>
                </a:lnTo>
                <a:lnTo>
                  <a:pt x="79501" y="113411"/>
                </a:lnTo>
                <a:lnTo>
                  <a:pt x="85979" y="112902"/>
                </a:lnTo>
                <a:lnTo>
                  <a:pt x="86741" y="112902"/>
                </a:lnTo>
                <a:lnTo>
                  <a:pt x="87503" y="112775"/>
                </a:lnTo>
                <a:lnTo>
                  <a:pt x="88265" y="112394"/>
                </a:lnTo>
                <a:lnTo>
                  <a:pt x="89026" y="112141"/>
                </a:lnTo>
                <a:lnTo>
                  <a:pt x="89788" y="111760"/>
                </a:lnTo>
                <a:lnTo>
                  <a:pt x="90297" y="111125"/>
                </a:lnTo>
                <a:lnTo>
                  <a:pt x="90932" y="110617"/>
                </a:lnTo>
                <a:lnTo>
                  <a:pt x="91440" y="109855"/>
                </a:lnTo>
                <a:lnTo>
                  <a:pt x="91694" y="109093"/>
                </a:lnTo>
                <a:lnTo>
                  <a:pt x="92075" y="108204"/>
                </a:lnTo>
                <a:lnTo>
                  <a:pt x="92021" y="105282"/>
                </a:lnTo>
                <a:lnTo>
                  <a:pt x="91161" y="92963"/>
                </a:lnTo>
                <a:lnTo>
                  <a:pt x="76326" y="92963"/>
                </a:lnTo>
                <a:lnTo>
                  <a:pt x="73279" y="87630"/>
                </a:lnTo>
                <a:lnTo>
                  <a:pt x="71755" y="85089"/>
                </a:lnTo>
                <a:lnTo>
                  <a:pt x="70104" y="82550"/>
                </a:lnTo>
                <a:lnTo>
                  <a:pt x="68580" y="79882"/>
                </a:lnTo>
                <a:lnTo>
                  <a:pt x="66929" y="77216"/>
                </a:lnTo>
                <a:lnTo>
                  <a:pt x="65405" y="74549"/>
                </a:lnTo>
                <a:lnTo>
                  <a:pt x="63754" y="71755"/>
                </a:lnTo>
                <a:lnTo>
                  <a:pt x="61975" y="68961"/>
                </a:lnTo>
                <a:lnTo>
                  <a:pt x="58547" y="63373"/>
                </a:lnTo>
                <a:lnTo>
                  <a:pt x="56642" y="60579"/>
                </a:lnTo>
                <a:lnTo>
                  <a:pt x="32088" y="21336"/>
                </a:lnTo>
                <a:close/>
              </a:path>
              <a:path w="283210" h="118745">
                <a:moveTo>
                  <a:pt x="81787" y="0"/>
                </a:moveTo>
                <a:lnTo>
                  <a:pt x="78612" y="0"/>
                </a:lnTo>
                <a:lnTo>
                  <a:pt x="74549" y="381"/>
                </a:lnTo>
                <a:lnTo>
                  <a:pt x="73660" y="507"/>
                </a:lnTo>
                <a:lnTo>
                  <a:pt x="72644" y="762"/>
                </a:lnTo>
                <a:lnTo>
                  <a:pt x="71882" y="888"/>
                </a:lnTo>
                <a:lnTo>
                  <a:pt x="71374" y="1269"/>
                </a:lnTo>
                <a:lnTo>
                  <a:pt x="70738" y="1524"/>
                </a:lnTo>
                <a:lnTo>
                  <a:pt x="70358" y="1905"/>
                </a:lnTo>
                <a:lnTo>
                  <a:pt x="70231" y="2286"/>
                </a:lnTo>
                <a:lnTo>
                  <a:pt x="69976" y="2667"/>
                </a:lnTo>
                <a:lnTo>
                  <a:pt x="69957" y="4952"/>
                </a:lnTo>
                <a:lnTo>
                  <a:pt x="74168" y="64388"/>
                </a:lnTo>
                <a:lnTo>
                  <a:pt x="74422" y="68961"/>
                </a:lnTo>
                <a:lnTo>
                  <a:pt x="75946" y="88392"/>
                </a:lnTo>
                <a:lnTo>
                  <a:pt x="76454" y="92963"/>
                </a:lnTo>
                <a:lnTo>
                  <a:pt x="91161" y="92963"/>
                </a:lnTo>
                <a:lnTo>
                  <a:pt x="84906" y="3429"/>
                </a:lnTo>
                <a:lnTo>
                  <a:pt x="84836" y="1905"/>
                </a:lnTo>
                <a:lnTo>
                  <a:pt x="82550" y="254"/>
                </a:lnTo>
                <a:lnTo>
                  <a:pt x="81787" y="0"/>
                </a:lnTo>
                <a:close/>
              </a:path>
              <a:path w="283210" h="118745">
                <a:moveTo>
                  <a:pt x="156337" y="23113"/>
                </a:moveTo>
                <a:lnTo>
                  <a:pt x="120904" y="37845"/>
                </a:lnTo>
                <a:lnTo>
                  <a:pt x="112859" y="65024"/>
                </a:lnTo>
                <a:lnTo>
                  <a:pt x="113157" y="69976"/>
                </a:lnTo>
                <a:lnTo>
                  <a:pt x="132461" y="106299"/>
                </a:lnTo>
                <a:lnTo>
                  <a:pt x="137287" y="107823"/>
                </a:lnTo>
                <a:lnTo>
                  <a:pt x="142240" y="109474"/>
                </a:lnTo>
                <a:lnTo>
                  <a:pt x="147955" y="109981"/>
                </a:lnTo>
                <a:lnTo>
                  <a:pt x="154305" y="109600"/>
                </a:lnTo>
                <a:lnTo>
                  <a:pt x="160909" y="109093"/>
                </a:lnTo>
                <a:lnTo>
                  <a:pt x="166624" y="107568"/>
                </a:lnTo>
                <a:lnTo>
                  <a:pt x="171576" y="105029"/>
                </a:lnTo>
                <a:lnTo>
                  <a:pt x="176403" y="102616"/>
                </a:lnTo>
                <a:lnTo>
                  <a:pt x="180340" y="99187"/>
                </a:lnTo>
                <a:lnTo>
                  <a:pt x="181387" y="97789"/>
                </a:lnTo>
                <a:lnTo>
                  <a:pt x="149606" y="97789"/>
                </a:lnTo>
                <a:lnTo>
                  <a:pt x="145669" y="97155"/>
                </a:lnTo>
                <a:lnTo>
                  <a:pt x="139319" y="94361"/>
                </a:lnTo>
                <a:lnTo>
                  <a:pt x="136651" y="92329"/>
                </a:lnTo>
                <a:lnTo>
                  <a:pt x="134620" y="89535"/>
                </a:lnTo>
                <a:lnTo>
                  <a:pt x="132587" y="86868"/>
                </a:lnTo>
                <a:lnTo>
                  <a:pt x="127673" y="62992"/>
                </a:lnTo>
                <a:lnTo>
                  <a:pt x="127888" y="59436"/>
                </a:lnTo>
                <a:lnTo>
                  <a:pt x="128524" y="55625"/>
                </a:lnTo>
                <a:lnTo>
                  <a:pt x="129286" y="51816"/>
                </a:lnTo>
                <a:lnTo>
                  <a:pt x="130429" y="48387"/>
                </a:lnTo>
                <a:lnTo>
                  <a:pt x="132334" y="45466"/>
                </a:lnTo>
                <a:lnTo>
                  <a:pt x="134112" y="42671"/>
                </a:lnTo>
                <a:lnTo>
                  <a:pt x="136398" y="40258"/>
                </a:lnTo>
                <a:lnTo>
                  <a:pt x="139446" y="38607"/>
                </a:lnTo>
                <a:lnTo>
                  <a:pt x="142367" y="36830"/>
                </a:lnTo>
                <a:lnTo>
                  <a:pt x="145923" y="35813"/>
                </a:lnTo>
                <a:lnTo>
                  <a:pt x="154812" y="35306"/>
                </a:lnTo>
                <a:lnTo>
                  <a:pt x="182085" y="35306"/>
                </a:lnTo>
                <a:lnTo>
                  <a:pt x="179450" y="32766"/>
                </a:lnTo>
                <a:lnTo>
                  <a:pt x="176022" y="29337"/>
                </a:lnTo>
                <a:lnTo>
                  <a:pt x="171831" y="26796"/>
                </a:lnTo>
                <a:lnTo>
                  <a:pt x="167005" y="25273"/>
                </a:lnTo>
                <a:lnTo>
                  <a:pt x="162051" y="23621"/>
                </a:lnTo>
                <a:lnTo>
                  <a:pt x="156337" y="23113"/>
                </a:lnTo>
                <a:close/>
              </a:path>
              <a:path w="283210" h="118745">
                <a:moveTo>
                  <a:pt x="182085" y="35306"/>
                </a:moveTo>
                <a:lnTo>
                  <a:pt x="154812" y="35306"/>
                </a:lnTo>
                <a:lnTo>
                  <a:pt x="158750" y="35813"/>
                </a:lnTo>
                <a:lnTo>
                  <a:pt x="162051" y="37211"/>
                </a:lnTo>
                <a:lnTo>
                  <a:pt x="174371" y="53086"/>
                </a:lnTo>
                <a:lnTo>
                  <a:pt x="175513" y="56768"/>
                </a:lnTo>
                <a:lnTo>
                  <a:pt x="176149" y="60706"/>
                </a:lnTo>
                <a:lnTo>
                  <a:pt x="176403" y="65024"/>
                </a:lnTo>
                <a:lnTo>
                  <a:pt x="176664" y="68071"/>
                </a:lnTo>
                <a:lnTo>
                  <a:pt x="172134" y="87630"/>
                </a:lnTo>
                <a:lnTo>
                  <a:pt x="170434" y="90424"/>
                </a:lnTo>
                <a:lnTo>
                  <a:pt x="168021" y="92710"/>
                </a:lnTo>
                <a:lnTo>
                  <a:pt x="164973" y="94361"/>
                </a:lnTo>
                <a:lnTo>
                  <a:pt x="162051" y="96138"/>
                </a:lnTo>
                <a:lnTo>
                  <a:pt x="158369" y="97155"/>
                </a:lnTo>
                <a:lnTo>
                  <a:pt x="154178" y="97408"/>
                </a:lnTo>
                <a:lnTo>
                  <a:pt x="149606" y="97789"/>
                </a:lnTo>
                <a:lnTo>
                  <a:pt x="181387" y="97789"/>
                </a:lnTo>
                <a:lnTo>
                  <a:pt x="186436" y="91058"/>
                </a:lnTo>
                <a:lnTo>
                  <a:pt x="188595" y="86232"/>
                </a:lnTo>
                <a:lnTo>
                  <a:pt x="189992" y="80771"/>
                </a:lnTo>
                <a:lnTo>
                  <a:pt x="191262" y="75311"/>
                </a:lnTo>
                <a:lnTo>
                  <a:pt x="191602" y="69976"/>
                </a:lnTo>
                <a:lnTo>
                  <a:pt x="191566" y="68071"/>
                </a:lnTo>
                <a:lnTo>
                  <a:pt x="191262" y="62992"/>
                </a:lnTo>
                <a:lnTo>
                  <a:pt x="190754" y="56387"/>
                </a:lnTo>
                <a:lnTo>
                  <a:pt x="189611" y="50673"/>
                </a:lnTo>
                <a:lnTo>
                  <a:pt x="187579" y="45466"/>
                </a:lnTo>
                <a:lnTo>
                  <a:pt x="185674" y="40386"/>
                </a:lnTo>
                <a:lnTo>
                  <a:pt x="183007" y="36194"/>
                </a:lnTo>
                <a:lnTo>
                  <a:pt x="182085" y="35306"/>
                </a:lnTo>
                <a:close/>
              </a:path>
              <a:path w="283210" h="118745">
                <a:moveTo>
                  <a:pt x="220472" y="20066"/>
                </a:moveTo>
                <a:lnTo>
                  <a:pt x="216408" y="20066"/>
                </a:lnTo>
                <a:lnTo>
                  <a:pt x="213995" y="20319"/>
                </a:lnTo>
                <a:lnTo>
                  <a:pt x="212471" y="20574"/>
                </a:lnTo>
                <a:lnTo>
                  <a:pt x="211836" y="20827"/>
                </a:lnTo>
                <a:lnTo>
                  <a:pt x="211328" y="21081"/>
                </a:lnTo>
                <a:lnTo>
                  <a:pt x="210820" y="21462"/>
                </a:lnTo>
                <a:lnTo>
                  <a:pt x="210438" y="21717"/>
                </a:lnTo>
                <a:lnTo>
                  <a:pt x="210312" y="22098"/>
                </a:lnTo>
                <a:lnTo>
                  <a:pt x="210185" y="22351"/>
                </a:lnTo>
                <a:lnTo>
                  <a:pt x="210075" y="23494"/>
                </a:lnTo>
                <a:lnTo>
                  <a:pt x="215448" y="100456"/>
                </a:lnTo>
                <a:lnTo>
                  <a:pt x="219456" y="103758"/>
                </a:lnTo>
                <a:lnTo>
                  <a:pt x="221487" y="103758"/>
                </a:lnTo>
                <a:lnTo>
                  <a:pt x="229616" y="101600"/>
                </a:lnTo>
                <a:lnTo>
                  <a:pt x="229870" y="101345"/>
                </a:lnTo>
                <a:lnTo>
                  <a:pt x="229763" y="98932"/>
                </a:lnTo>
                <a:lnTo>
                  <a:pt x="226060" y="45846"/>
                </a:lnTo>
                <a:lnTo>
                  <a:pt x="229743" y="40639"/>
                </a:lnTo>
                <a:lnTo>
                  <a:pt x="233172" y="36575"/>
                </a:lnTo>
                <a:lnTo>
                  <a:pt x="238003" y="32638"/>
                </a:lnTo>
                <a:lnTo>
                  <a:pt x="223774" y="32638"/>
                </a:lnTo>
                <a:lnTo>
                  <a:pt x="222969" y="21717"/>
                </a:lnTo>
                <a:lnTo>
                  <a:pt x="222885" y="21462"/>
                </a:lnTo>
                <a:lnTo>
                  <a:pt x="222123" y="20700"/>
                </a:lnTo>
                <a:lnTo>
                  <a:pt x="221107" y="20193"/>
                </a:lnTo>
                <a:lnTo>
                  <a:pt x="220472" y="20066"/>
                </a:lnTo>
                <a:close/>
              </a:path>
              <a:path w="283210" h="118745">
                <a:moveTo>
                  <a:pt x="274856" y="29082"/>
                </a:moveTo>
                <a:lnTo>
                  <a:pt x="249936" y="29082"/>
                </a:lnTo>
                <a:lnTo>
                  <a:pt x="252349" y="29337"/>
                </a:lnTo>
                <a:lnTo>
                  <a:pt x="254508" y="30225"/>
                </a:lnTo>
                <a:lnTo>
                  <a:pt x="256794" y="31114"/>
                </a:lnTo>
                <a:lnTo>
                  <a:pt x="258572" y="32512"/>
                </a:lnTo>
                <a:lnTo>
                  <a:pt x="259969" y="34417"/>
                </a:lnTo>
                <a:lnTo>
                  <a:pt x="261493" y="36321"/>
                </a:lnTo>
                <a:lnTo>
                  <a:pt x="262636" y="38607"/>
                </a:lnTo>
                <a:lnTo>
                  <a:pt x="264413" y="43942"/>
                </a:lnTo>
                <a:lnTo>
                  <a:pt x="265049" y="47498"/>
                </a:lnTo>
                <a:lnTo>
                  <a:pt x="265303" y="51943"/>
                </a:lnTo>
                <a:lnTo>
                  <a:pt x="268605" y="97789"/>
                </a:lnTo>
                <a:lnTo>
                  <a:pt x="270129" y="99568"/>
                </a:lnTo>
                <a:lnTo>
                  <a:pt x="270763" y="99821"/>
                </a:lnTo>
                <a:lnTo>
                  <a:pt x="271399" y="99949"/>
                </a:lnTo>
                <a:lnTo>
                  <a:pt x="272415" y="99949"/>
                </a:lnTo>
                <a:lnTo>
                  <a:pt x="273304" y="100075"/>
                </a:lnTo>
                <a:lnTo>
                  <a:pt x="274447" y="100075"/>
                </a:lnTo>
                <a:lnTo>
                  <a:pt x="275971" y="99949"/>
                </a:lnTo>
                <a:lnTo>
                  <a:pt x="278511" y="99694"/>
                </a:lnTo>
                <a:lnTo>
                  <a:pt x="279400" y="99441"/>
                </a:lnTo>
                <a:lnTo>
                  <a:pt x="280288" y="99313"/>
                </a:lnTo>
                <a:lnTo>
                  <a:pt x="281050" y="99060"/>
                </a:lnTo>
                <a:lnTo>
                  <a:pt x="282067" y="98551"/>
                </a:lnTo>
                <a:lnTo>
                  <a:pt x="282448" y="98298"/>
                </a:lnTo>
                <a:lnTo>
                  <a:pt x="282575" y="97917"/>
                </a:lnTo>
                <a:lnTo>
                  <a:pt x="282829" y="97536"/>
                </a:lnTo>
                <a:lnTo>
                  <a:pt x="282829" y="96774"/>
                </a:lnTo>
                <a:lnTo>
                  <a:pt x="279146" y="43433"/>
                </a:lnTo>
                <a:lnTo>
                  <a:pt x="278384" y="38735"/>
                </a:lnTo>
                <a:lnTo>
                  <a:pt x="275844" y="30987"/>
                </a:lnTo>
                <a:lnTo>
                  <a:pt x="274856" y="29082"/>
                </a:lnTo>
                <a:close/>
              </a:path>
              <a:path w="283210" h="118745">
                <a:moveTo>
                  <a:pt x="254381" y="16256"/>
                </a:moveTo>
                <a:lnTo>
                  <a:pt x="249174" y="16637"/>
                </a:lnTo>
                <a:lnTo>
                  <a:pt x="244729" y="16891"/>
                </a:lnTo>
                <a:lnTo>
                  <a:pt x="240411" y="18414"/>
                </a:lnTo>
                <a:lnTo>
                  <a:pt x="236220" y="20955"/>
                </a:lnTo>
                <a:lnTo>
                  <a:pt x="231901" y="23494"/>
                </a:lnTo>
                <a:lnTo>
                  <a:pt x="227837" y="27431"/>
                </a:lnTo>
                <a:lnTo>
                  <a:pt x="223774" y="32638"/>
                </a:lnTo>
                <a:lnTo>
                  <a:pt x="238003" y="32638"/>
                </a:lnTo>
                <a:lnTo>
                  <a:pt x="240030" y="30987"/>
                </a:lnTo>
                <a:lnTo>
                  <a:pt x="243459" y="29463"/>
                </a:lnTo>
                <a:lnTo>
                  <a:pt x="247142" y="29210"/>
                </a:lnTo>
                <a:lnTo>
                  <a:pt x="249936" y="29082"/>
                </a:lnTo>
                <a:lnTo>
                  <a:pt x="274856" y="29082"/>
                </a:lnTo>
                <a:lnTo>
                  <a:pt x="274066" y="27558"/>
                </a:lnTo>
                <a:lnTo>
                  <a:pt x="269240" y="21970"/>
                </a:lnTo>
                <a:lnTo>
                  <a:pt x="266192" y="19812"/>
                </a:lnTo>
                <a:lnTo>
                  <a:pt x="258825" y="16763"/>
                </a:lnTo>
                <a:lnTo>
                  <a:pt x="254381" y="16256"/>
                </a:lnTo>
                <a:close/>
              </a:path>
              <a:path w="283210" h="118745">
                <a:moveTo>
                  <a:pt x="218821" y="19938"/>
                </a:moveTo>
                <a:lnTo>
                  <a:pt x="217678" y="20066"/>
                </a:lnTo>
                <a:lnTo>
                  <a:pt x="219583" y="20066"/>
                </a:lnTo>
                <a:lnTo>
                  <a:pt x="218821" y="19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3457" y="3198241"/>
            <a:ext cx="43180" cy="14604"/>
          </a:xfrm>
          <a:custGeom>
            <a:avLst/>
            <a:gdLst/>
            <a:ahLst/>
            <a:cxnLst/>
            <a:rect l="l" t="t" r="r" b="b"/>
            <a:pathLst>
              <a:path w="43179" h="14605">
                <a:moveTo>
                  <a:pt x="39917" y="0"/>
                </a:moveTo>
                <a:lnTo>
                  <a:pt x="39028" y="0"/>
                </a:lnTo>
                <a:lnTo>
                  <a:pt x="2833" y="2539"/>
                </a:lnTo>
                <a:lnTo>
                  <a:pt x="1690" y="2666"/>
                </a:lnTo>
                <a:lnTo>
                  <a:pt x="1055" y="3175"/>
                </a:lnTo>
                <a:lnTo>
                  <a:pt x="39" y="4952"/>
                </a:lnTo>
                <a:lnTo>
                  <a:pt x="0" y="8000"/>
                </a:lnTo>
                <a:lnTo>
                  <a:pt x="166" y="10921"/>
                </a:lnTo>
                <a:lnTo>
                  <a:pt x="547" y="12445"/>
                </a:lnTo>
                <a:lnTo>
                  <a:pt x="1182" y="13334"/>
                </a:lnTo>
                <a:lnTo>
                  <a:pt x="1817" y="14096"/>
                </a:lnTo>
                <a:lnTo>
                  <a:pt x="2579" y="14477"/>
                </a:lnTo>
                <a:lnTo>
                  <a:pt x="3595" y="14477"/>
                </a:lnTo>
                <a:lnTo>
                  <a:pt x="39917" y="11937"/>
                </a:lnTo>
                <a:lnTo>
                  <a:pt x="40933" y="11810"/>
                </a:lnTo>
                <a:lnTo>
                  <a:pt x="41568" y="11302"/>
                </a:lnTo>
                <a:lnTo>
                  <a:pt x="42584" y="9525"/>
                </a:lnTo>
                <a:lnTo>
                  <a:pt x="42457" y="4571"/>
                </a:lnTo>
                <a:lnTo>
                  <a:pt x="42330" y="3682"/>
                </a:lnTo>
                <a:lnTo>
                  <a:pt x="42161" y="3175"/>
                </a:lnTo>
                <a:lnTo>
                  <a:pt x="42034" y="2666"/>
                </a:lnTo>
                <a:lnTo>
                  <a:pt x="40425" y="253"/>
                </a:lnTo>
                <a:lnTo>
                  <a:pt x="39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0422" y="3096260"/>
            <a:ext cx="498475" cy="150495"/>
          </a:xfrm>
          <a:custGeom>
            <a:avLst/>
            <a:gdLst/>
            <a:ahLst/>
            <a:cxnLst/>
            <a:rect l="l" t="t" r="r" b="b"/>
            <a:pathLst>
              <a:path w="498475" h="150494">
                <a:moveTo>
                  <a:pt x="35658" y="63626"/>
                </a:moveTo>
                <a:lnTo>
                  <a:pt x="31086" y="63881"/>
                </a:lnTo>
                <a:lnTo>
                  <a:pt x="25498" y="64262"/>
                </a:lnTo>
                <a:lnTo>
                  <a:pt x="20799" y="65658"/>
                </a:lnTo>
                <a:lnTo>
                  <a:pt x="16735" y="68071"/>
                </a:lnTo>
                <a:lnTo>
                  <a:pt x="12671" y="70357"/>
                </a:lnTo>
                <a:lnTo>
                  <a:pt x="9369" y="73532"/>
                </a:lnTo>
                <a:lnTo>
                  <a:pt x="6829" y="77596"/>
                </a:lnTo>
                <a:lnTo>
                  <a:pt x="4162" y="81660"/>
                </a:lnTo>
                <a:lnTo>
                  <a:pt x="2384" y="86359"/>
                </a:lnTo>
                <a:lnTo>
                  <a:pt x="1368" y="91947"/>
                </a:lnTo>
                <a:lnTo>
                  <a:pt x="225" y="97408"/>
                </a:lnTo>
                <a:lnTo>
                  <a:pt x="108" y="100202"/>
                </a:lnTo>
                <a:lnTo>
                  <a:pt x="0" y="103885"/>
                </a:lnTo>
                <a:lnTo>
                  <a:pt x="572" y="111632"/>
                </a:lnTo>
                <a:lnTo>
                  <a:pt x="860" y="115950"/>
                </a:lnTo>
                <a:lnTo>
                  <a:pt x="24482" y="149606"/>
                </a:lnTo>
                <a:lnTo>
                  <a:pt x="29435" y="150367"/>
                </a:lnTo>
                <a:lnTo>
                  <a:pt x="40484" y="149606"/>
                </a:lnTo>
                <a:lnTo>
                  <a:pt x="58458" y="137794"/>
                </a:lnTo>
                <a:lnTo>
                  <a:pt x="32991" y="137794"/>
                </a:lnTo>
                <a:lnTo>
                  <a:pt x="29816" y="137159"/>
                </a:lnTo>
                <a:lnTo>
                  <a:pt x="27276" y="135508"/>
                </a:lnTo>
                <a:lnTo>
                  <a:pt x="24609" y="133984"/>
                </a:lnTo>
                <a:lnTo>
                  <a:pt x="22450" y="131698"/>
                </a:lnTo>
                <a:lnTo>
                  <a:pt x="20799" y="128904"/>
                </a:lnTo>
                <a:lnTo>
                  <a:pt x="19021" y="126110"/>
                </a:lnTo>
                <a:lnTo>
                  <a:pt x="17751" y="122808"/>
                </a:lnTo>
                <a:lnTo>
                  <a:pt x="15973" y="115442"/>
                </a:lnTo>
                <a:lnTo>
                  <a:pt x="15465" y="111632"/>
                </a:lnTo>
                <a:lnTo>
                  <a:pt x="14957" y="103885"/>
                </a:lnTo>
                <a:lnTo>
                  <a:pt x="15084" y="100202"/>
                </a:lnTo>
                <a:lnTo>
                  <a:pt x="37055" y="75945"/>
                </a:lnTo>
                <a:lnTo>
                  <a:pt x="70290" y="75945"/>
                </a:lnTo>
                <a:lnTo>
                  <a:pt x="70156" y="74040"/>
                </a:lnTo>
                <a:lnTo>
                  <a:pt x="55724" y="74040"/>
                </a:lnTo>
                <a:lnTo>
                  <a:pt x="51660" y="70484"/>
                </a:lnTo>
                <a:lnTo>
                  <a:pt x="47723" y="67817"/>
                </a:lnTo>
                <a:lnTo>
                  <a:pt x="39849" y="64262"/>
                </a:lnTo>
                <a:lnTo>
                  <a:pt x="35658" y="63626"/>
                </a:lnTo>
                <a:close/>
              </a:path>
              <a:path w="498475" h="150494">
                <a:moveTo>
                  <a:pt x="74359" y="133857"/>
                </a:moveTo>
                <a:lnTo>
                  <a:pt x="61566" y="133857"/>
                </a:lnTo>
                <a:lnTo>
                  <a:pt x="62201" y="144271"/>
                </a:lnTo>
                <a:lnTo>
                  <a:pt x="65884" y="146557"/>
                </a:lnTo>
                <a:lnTo>
                  <a:pt x="67789" y="146557"/>
                </a:lnTo>
                <a:lnTo>
                  <a:pt x="68932" y="146431"/>
                </a:lnTo>
                <a:lnTo>
                  <a:pt x="70075" y="146431"/>
                </a:lnTo>
                <a:lnTo>
                  <a:pt x="71091" y="146303"/>
                </a:lnTo>
                <a:lnTo>
                  <a:pt x="71853" y="146050"/>
                </a:lnTo>
                <a:lnTo>
                  <a:pt x="72742" y="145922"/>
                </a:lnTo>
                <a:lnTo>
                  <a:pt x="73377" y="145669"/>
                </a:lnTo>
                <a:lnTo>
                  <a:pt x="73758" y="145414"/>
                </a:lnTo>
                <a:lnTo>
                  <a:pt x="74266" y="145287"/>
                </a:lnTo>
                <a:lnTo>
                  <a:pt x="74647" y="144906"/>
                </a:lnTo>
                <a:lnTo>
                  <a:pt x="74774" y="144525"/>
                </a:lnTo>
                <a:lnTo>
                  <a:pt x="75028" y="144271"/>
                </a:lnTo>
                <a:lnTo>
                  <a:pt x="74956" y="142366"/>
                </a:lnTo>
                <a:lnTo>
                  <a:pt x="74359" y="133857"/>
                </a:lnTo>
                <a:close/>
              </a:path>
              <a:path w="498475" h="150494">
                <a:moveTo>
                  <a:pt x="70290" y="75945"/>
                </a:moveTo>
                <a:lnTo>
                  <a:pt x="37055" y="75945"/>
                </a:lnTo>
                <a:lnTo>
                  <a:pt x="40992" y="76962"/>
                </a:lnTo>
                <a:lnTo>
                  <a:pt x="44675" y="79120"/>
                </a:lnTo>
                <a:lnTo>
                  <a:pt x="48485" y="81406"/>
                </a:lnTo>
                <a:lnTo>
                  <a:pt x="52549" y="84835"/>
                </a:lnTo>
                <a:lnTo>
                  <a:pt x="56740" y="89407"/>
                </a:lnTo>
                <a:lnTo>
                  <a:pt x="58899" y="120650"/>
                </a:lnTo>
                <a:lnTo>
                  <a:pt x="56867" y="123570"/>
                </a:lnTo>
                <a:lnTo>
                  <a:pt x="47469" y="133350"/>
                </a:lnTo>
                <a:lnTo>
                  <a:pt x="45818" y="134746"/>
                </a:lnTo>
                <a:lnTo>
                  <a:pt x="44040" y="135762"/>
                </a:lnTo>
                <a:lnTo>
                  <a:pt x="42262" y="136397"/>
                </a:lnTo>
                <a:lnTo>
                  <a:pt x="40611" y="137032"/>
                </a:lnTo>
                <a:lnTo>
                  <a:pt x="38706" y="137413"/>
                </a:lnTo>
                <a:lnTo>
                  <a:pt x="32991" y="137794"/>
                </a:lnTo>
                <a:lnTo>
                  <a:pt x="58458" y="137794"/>
                </a:lnTo>
                <a:lnTo>
                  <a:pt x="61566" y="133857"/>
                </a:lnTo>
                <a:lnTo>
                  <a:pt x="74359" y="133857"/>
                </a:lnTo>
                <a:lnTo>
                  <a:pt x="70290" y="75945"/>
                </a:lnTo>
                <a:close/>
              </a:path>
              <a:path w="498475" h="150494">
                <a:moveTo>
                  <a:pt x="62074" y="25272"/>
                </a:moveTo>
                <a:lnTo>
                  <a:pt x="60931" y="25272"/>
                </a:lnTo>
                <a:lnTo>
                  <a:pt x="59407" y="25400"/>
                </a:lnTo>
                <a:lnTo>
                  <a:pt x="52549" y="28701"/>
                </a:lnTo>
                <a:lnTo>
                  <a:pt x="55724" y="74040"/>
                </a:lnTo>
                <a:lnTo>
                  <a:pt x="70156" y="74040"/>
                </a:lnTo>
                <a:lnTo>
                  <a:pt x="66971" y="28701"/>
                </a:lnTo>
                <a:lnTo>
                  <a:pt x="66900" y="27304"/>
                </a:lnTo>
                <a:lnTo>
                  <a:pt x="66773" y="26923"/>
                </a:lnTo>
                <a:lnTo>
                  <a:pt x="66392" y="26542"/>
                </a:lnTo>
                <a:lnTo>
                  <a:pt x="66138" y="26162"/>
                </a:lnTo>
                <a:lnTo>
                  <a:pt x="65757" y="25907"/>
                </a:lnTo>
                <a:lnTo>
                  <a:pt x="65249" y="25653"/>
                </a:lnTo>
                <a:lnTo>
                  <a:pt x="64741" y="25526"/>
                </a:lnTo>
                <a:lnTo>
                  <a:pt x="63979" y="25400"/>
                </a:lnTo>
                <a:lnTo>
                  <a:pt x="62963" y="25400"/>
                </a:lnTo>
                <a:lnTo>
                  <a:pt x="62074" y="25272"/>
                </a:lnTo>
                <a:close/>
              </a:path>
              <a:path w="498475" h="150494">
                <a:moveTo>
                  <a:pt x="133448" y="56768"/>
                </a:moveTo>
                <a:lnTo>
                  <a:pt x="127352" y="57150"/>
                </a:lnTo>
                <a:lnTo>
                  <a:pt x="121637" y="57657"/>
                </a:lnTo>
                <a:lnTo>
                  <a:pt x="116557" y="58927"/>
                </a:lnTo>
                <a:lnTo>
                  <a:pt x="111985" y="61340"/>
                </a:lnTo>
                <a:lnTo>
                  <a:pt x="107540" y="63626"/>
                </a:lnTo>
                <a:lnTo>
                  <a:pt x="103730" y="66801"/>
                </a:lnTo>
                <a:lnTo>
                  <a:pt x="100809" y="70738"/>
                </a:lnTo>
                <a:lnTo>
                  <a:pt x="97761" y="74675"/>
                </a:lnTo>
                <a:lnTo>
                  <a:pt x="95602" y="79375"/>
                </a:lnTo>
                <a:lnTo>
                  <a:pt x="92808" y="90296"/>
                </a:lnTo>
                <a:lnTo>
                  <a:pt x="92570" y="94106"/>
                </a:lnTo>
                <a:lnTo>
                  <a:pt x="92535" y="98297"/>
                </a:lnTo>
                <a:lnTo>
                  <a:pt x="92808" y="103123"/>
                </a:lnTo>
                <a:lnTo>
                  <a:pt x="93316" y="110235"/>
                </a:lnTo>
                <a:lnTo>
                  <a:pt x="94586" y="116331"/>
                </a:lnTo>
                <a:lnTo>
                  <a:pt x="96745" y="121538"/>
                </a:lnTo>
                <a:lnTo>
                  <a:pt x="98777" y="126745"/>
                </a:lnTo>
                <a:lnTo>
                  <a:pt x="128495" y="143382"/>
                </a:lnTo>
                <a:lnTo>
                  <a:pt x="134972" y="143001"/>
                </a:lnTo>
                <a:lnTo>
                  <a:pt x="163166" y="133603"/>
                </a:lnTo>
                <a:lnTo>
                  <a:pt x="163420" y="133222"/>
                </a:lnTo>
                <a:lnTo>
                  <a:pt x="163547" y="132841"/>
                </a:lnTo>
                <a:lnTo>
                  <a:pt x="163674" y="131571"/>
                </a:lnTo>
                <a:lnTo>
                  <a:pt x="130781" y="131571"/>
                </a:lnTo>
                <a:lnTo>
                  <a:pt x="126717" y="131190"/>
                </a:lnTo>
                <a:lnTo>
                  <a:pt x="123415" y="130047"/>
                </a:lnTo>
                <a:lnTo>
                  <a:pt x="119986" y="129031"/>
                </a:lnTo>
                <a:lnTo>
                  <a:pt x="117192" y="127253"/>
                </a:lnTo>
                <a:lnTo>
                  <a:pt x="112747" y="122554"/>
                </a:lnTo>
                <a:lnTo>
                  <a:pt x="111096" y="119633"/>
                </a:lnTo>
                <a:lnTo>
                  <a:pt x="110080" y="116331"/>
                </a:lnTo>
                <a:lnTo>
                  <a:pt x="108937" y="112902"/>
                </a:lnTo>
                <a:lnTo>
                  <a:pt x="108175" y="108965"/>
                </a:lnTo>
                <a:lnTo>
                  <a:pt x="107921" y="104647"/>
                </a:lnTo>
                <a:lnTo>
                  <a:pt x="159356" y="101091"/>
                </a:lnTo>
                <a:lnTo>
                  <a:pt x="160880" y="100964"/>
                </a:lnTo>
                <a:lnTo>
                  <a:pt x="162150" y="100329"/>
                </a:lnTo>
                <a:lnTo>
                  <a:pt x="164182" y="98297"/>
                </a:lnTo>
                <a:lnTo>
                  <a:pt x="164690" y="96646"/>
                </a:lnTo>
                <a:lnTo>
                  <a:pt x="164537" y="94106"/>
                </a:lnTo>
                <a:lnTo>
                  <a:pt x="107159" y="94106"/>
                </a:lnTo>
                <a:lnTo>
                  <a:pt x="107042" y="91185"/>
                </a:lnTo>
                <a:lnTo>
                  <a:pt x="134337" y="67944"/>
                </a:lnTo>
                <a:lnTo>
                  <a:pt x="156054" y="67944"/>
                </a:lnTo>
                <a:lnTo>
                  <a:pt x="154403" y="66293"/>
                </a:lnTo>
                <a:lnTo>
                  <a:pt x="151482" y="63118"/>
                </a:lnTo>
                <a:lnTo>
                  <a:pt x="147672" y="60706"/>
                </a:lnTo>
                <a:lnTo>
                  <a:pt x="138782" y="57403"/>
                </a:lnTo>
                <a:lnTo>
                  <a:pt x="133448" y="56768"/>
                </a:lnTo>
                <a:close/>
              </a:path>
              <a:path w="498475" h="150494">
                <a:moveTo>
                  <a:pt x="161642" y="123570"/>
                </a:moveTo>
                <a:lnTo>
                  <a:pt x="160118" y="123570"/>
                </a:lnTo>
                <a:lnTo>
                  <a:pt x="159102" y="123951"/>
                </a:lnTo>
                <a:lnTo>
                  <a:pt x="157832" y="124713"/>
                </a:lnTo>
                <a:lnTo>
                  <a:pt x="154784" y="126237"/>
                </a:lnTo>
                <a:lnTo>
                  <a:pt x="150720" y="128015"/>
                </a:lnTo>
                <a:lnTo>
                  <a:pt x="148180" y="128777"/>
                </a:lnTo>
                <a:lnTo>
                  <a:pt x="145386" y="129666"/>
                </a:lnTo>
                <a:lnTo>
                  <a:pt x="142465" y="130428"/>
                </a:lnTo>
                <a:lnTo>
                  <a:pt x="139163" y="130937"/>
                </a:lnTo>
                <a:lnTo>
                  <a:pt x="135480" y="131190"/>
                </a:lnTo>
                <a:lnTo>
                  <a:pt x="130781" y="131571"/>
                </a:lnTo>
                <a:lnTo>
                  <a:pt x="163674" y="131571"/>
                </a:lnTo>
                <a:lnTo>
                  <a:pt x="163547" y="127888"/>
                </a:lnTo>
                <a:lnTo>
                  <a:pt x="162023" y="123825"/>
                </a:lnTo>
                <a:lnTo>
                  <a:pt x="161642" y="123570"/>
                </a:lnTo>
                <a:close/>
              </a:path>
              <a:path w="498475" h="150494">
                <a:moveTo>
                  <a:pt x="156054" y="67944"/>
                </a:moveTo>
                <a:lnTo>
                  <a:pt x="134337" y="67944"/>
                </a:lnTo>
                <a:lnTo>
                  <a:pt x="139671" y="69722"/>
                </a:lnTo>
                <a:lnTo>
                  <a:pt x="143481" y="73787"/>
                </a:lnTo>
                <a:lnTo>
                  <a:pt x="147418" y="77850"/>
                </a:lnTo>
                <a:lnTo>
                  <a:pt x="149450" y="83565"/>
                </a:lnTo>
                <a:lnTo>
                  <a:pt x="149831" y="91185"/>
                </a:lnTo>
                <a:lnTo>
                  <a:pt x="107159" y="94106"/>
                </a:lnTo>
                <a:lnTo>
                  <a:pt x="164537" y="94106"/>
                </a:lnTo>
                <a:lnTo>
                  <a:pt x="164309" y="91820"/>
                </a:lnTo>
                <a:lnTo>
                  <a:pt x="163928" y="86740"/>
                </a:lnTo>
                <a:lnTo>
                  <a:pt x="163039" y="81914"/>
                </a:lnTo>
                <a:lnTo>
                  <a:pt x="161388" y="77596"/>
                </a:lnTo>
                <a:lnTo>
                  <a:pt x="159737" y="73151"/>
                </a:lnTo>
                <a:lnTo>
                  <a:pt x="157451" y="69341"/>
                </a:lnTo>
                <a:lnTo>
                  <a:pt x="156054" y="67944"/>
                </a:lnTo>
                <a:close/>
              </a:path>
              <a:path w="498475" h="150494">
                <a:moveTo>
                  <a:pt x="200829" y="66675"/>
                </a:moveTo>
                <a:lnTo>
                  <a:pt x="186407" y="66675"/>
                </a:lnTo>
                <a:lnTo>
                  <a:pt x="191275" y="135762"/>
                </a:lnTo>
                <a:lnTo>
                  <a:pt x="194154" y="137413"/>
                </a:lnTo>
                <a:lnTo>
                  <a:pt x="195043" y="137413"/>
                </a:lnTo>
                <a:lnTo>
                  <a:pt x="196059" y="137540"/>
                </a:lnTo>
                <a:lnTo>
                  <a:pt x="197202" y="137540"/>
                </a:lnTo>
                <a:lnTo>
                  <a:pt x="201139" y="137159"/>
                </a:lnTo>
                <a:lnTo>
                  <a:pt x="205330" y="135381"/>
                </a:lnTo>
                <a:lnTo>
                  <a:pt x="205457" y="135254"/>
                </a:lnTo>
                <a:lnTo>
                  <a:pt x="205584" y="134238"/>
                </a:lnTo>
                <a:lnTo>
                  <a:pt x="200829" y="66675"/>
                </a:lnTo>
                <a:close/>
              </a:path>
              <a:path w="498475" h="150494">
                <a:moveTo>
                  <a:pt x="210029" y="13842"/>
                </a:moveTo>
                <a:lnTo>
                  <a:pt x="184673" y="41909"/>
                </a:lnTo>
                <a:lnTo>
                  <a:pt x="185010" y="46735"/>
                </a:lnTo>
                <a:lnTo>
                  <a:pt x="185518" y="54737"/>
                </a:lnTo>
                <a:lnTo>
                  <a:pt x="174469" y="55498"/>
                </a:lnTo>
                <a:lnTo>
                  <a:pt x="173707" y="55752"/>
                </a:lnTo>
                <a:lnTo>
                  <a:pt x="173326" y="56006"/>
                </a:lnTo>
                <a:lnTo>
                  <a:pt x="172945" y="56133"/>
                </a:lnTo>
                <a:lnTo>
                  <a:pt x="172691" y="56514"/>
                </a:lnTo>
                <a:lnTo>
                  <a:pt x="172564" y="57022"/>
                </a:lnTo>
                <a:lnTo>
                  <a:pt x="172310" y="57531"/>
                </a:lnTo>
                <a:lnTo>
                  <a:pt x="172183" y="58165"/>
                </a:lnTo>
                <a:lnTo>
                  <a:pt x="172183" y="61721"/>
                </a:lnTo>
                <a:lnTo>
                  <a:pt x="172310" y="63881"/>
                </a:lnTo>
                <a:lnTo>
                  <a:pt x="172691" y="65277"/>
                </a:lnTo>
                <a:lnTo>
                  <a:pt x="173707" y="67056"/>
                </a:lnTo>
                <a:lnTo>
                  <a:pt x="174469" y="67563"/>
                </a:lnTo>
                <a:lnTo>
                  <a:pt x="175358" y="67437"/>
                </a:lnTo>
                <a:lnTo>
                  <a:pt x="186407" y="66675"/>
                </a:lnTo>
                <a:lnTo>
                  <a:pt x="200829" y="66675"/>
                </a:lnTo>
                <a:lnTo>
                  <a:pt x="200758" y="65658"/>
                </a:lnTo>
                <a:lnTo>
                  <a:pt x="218284" y="64515"/>
                </a:lnTo>
                <a:lnTo>
                  <a:pt x="219173" y="64388"/>
                </a:lnTo>
                <a:lnTo>
                  <a:pt x="219808" y="63881"/>
                </a:lnTo>
                <a:lnTo>
                  <a:pt x="220189" y="62864"/>
                </a:lnTo>
                <a:lnTo>
                  <a:pt x="220697" y="61975"/>
                </a:lnTo>
                <a:lnTo>
                  <a:pt x="220624" y="57022"/>
                </a:lnTo>
                <a:lnTo>
                  <a:pt x="220479" y="56514"/>
                </a:lnTo>
                <a:lnTo>
                  <a:pt x="220273" y="55498"/>
                </a:lnTo>
                <a:lnTo>
                  <a:pt x="220011" y="54737"/>
                </a:lnTo>
                <a:lnTo>
                  <a:pt x="219808" y="54228"/>
                </a:lnTo>
                <a:lnTo>
                  <a:pt x="219554" y="53720"/>
                </a:lnTo>
                <a:lnTo>
                  <a:pt x="199996" y="53720"/>
                </a:lnTo>
                <a:lnTo>
                  <a:pt x="199107" y="41909"/>
                </a:lnTo>
                <a:lnTo>
                  <a:pt x="199107" y="38988"/>
                </a:lnTo>
                <a:lnTo>
                  <a:pt x="199615" y="34289"/>
                </a:lnTo>
                <a:lnTo>
                  <a:pt x="200123" y="32384"/>
                </a:lnTo>
                <a:lnTo>
                  <a:pt x="201012" y="30860"/>
                </a:lnTo>
                <a:lnTo>
                  <a:pt x="201774" y="29209"/>
                </a:lnTo>
                <a:lnTo>
                  <a:pt x="202917" y="28066"/>
                </a:lnTo>
                <a:lnTo>
                  <a:pt x="204441" y="27304"/>
                </a:lnTo>
                <a:lnTo>
                  <a:pt x="205838" y="26542"/>
                </a:lnTo>
                <a:lnTo>
                  <a:pt x="207616" y="26034"/>
                </a:lnTo>
                <a:lnTo>
                  <a:pt x="209775" y="25907"/>
                </a:lnTo>
                <a:lnTo>
                  <a:pt x="211426" y="25781"/>
                </a:lnTo>
                <a:lnTo>
                  <a:pt x="222411" y="25781"/>
                </a:lnTo>
                <a:lnTo>
                  <a:pt x="222526" y="25272"/>
                </a:lnTo>
                <a:lnTo>
                  <a:pt x="219554" y="15493"/>
                </a:lnTo>
                <a:lnTo>
                  <a:pt x="218538" y="15112"/>
                </a:lnTo>
                <a:lnTo>
                  <a:pt x="217395" y="14731"/>
                </a:lnTo>
                <a:lnTo>
                  <a:pt x="215871" y="14477"/>
                </a:lnTo>
                <a:lnTo>
                  <a:pt x="212061" y="13969"/>
                </a:lnTo>
                <a:lnTo>
                  <a:pt x="210029" y="13842"/>
                </a:lnTo>
                <a:close/>
              </a:path>
              <a:path w="498475" h="150494">
                <a:moveTo>
                  <a:pt x="218284" y="52577"/>
                </a:moveTo>
                <a:lnTo>
                  <a:pt x="217395" y="52577"/>
                </a:lnTo>
                <a:lnTo>
                  <a:pt x="199996" y="53720"/>
                </a:lnTo>
                <a:lnTo>
                  <a:pt x="219554" y="53720"/>
                </a:lnTo>
                <a:lnTo>
                  <a:pt x="219300" y="53339"/>
                </a:lnTo>
                <a:lnTo>
                  <a:pt x="218919" y="52958"/>
                </a:lnTo>
                <a:lnTo>
                  <a:pt x="218665" y="52831"/>
                </a:lnTo>
                <a:lnTo>
                  <a:pt x="218284" y="52577"/>
                </a:lnTo>
                <a:close/>
              </a:path>
              <a:path w="498475" h="150494">
                <a:moveTo>
                  <a:pt x="222411" y="25781"/>
                </a:moveTo>
                <a:lnTo>
                  <a:pt x="212696" y="25781"/>
                </a:lnTo>
                <a:lnTo>
                  <a:pt x="213966" y="25907"/>
                </a:lnTo>
                <a:lnTo>
                  <a:pt x="216252" y="26415"/>
                </a:lnTo>
                <a:lnTo>
                  <a:pt x="218030" y="26923"/>
                </a:lnTo>
                <a:lnTo>
                  <a:pt x="218792" y="27050"/>
                </a:lnTo>
                <a:lnTo>
                  <a:pt x="220062" y="27558"/>
                </a:lnTo>
                <a:lnTo>
                  <a:pt x="220570" y="27685"/>
                </a:lnTo>
                <a:lnTo>
                  <a:pt x="220951" y="27558"/>
                </a:lnTo>
                <a:lnTo>
                  <a:pt x="221586" y="27558"/>
                </a:lnTo>
                <a:lnTo>
                  <a:pt x="221713" y="27304"/>
                </a:lnTo>
                <a:lnTo>
                  <a:pt x="221967" y="27177"/>
                </a:lnTo>
                <a:lnTo>
                  <a:pt x="222221" y="26923"/>
                </a:lnTo>
                <a:lnTo>
                  <a:pt x="222348" y="26034"/>
                </a:lnTo>
                <a:lnTo>
                  <a:pt x="222411" y="25781"/>
                </a:lnTo>
                <a:close/>
              </a:path>
              <a:path w="498475" h="150494">
                <a:moveTo>
                  <a:pt x="290569" y="59308"/>
                </a:moveTo>
                <a:lnTo>
                  <a:pt x="264258" y="59308"/>
                </a:lnTo>
                <a:lnTo>
                  <a:pt x="267052" y="59562"/>
                </a:lnTo>
                <a:lnTo>
                  <a:pt x="269338" y="60197"/>
                </a:lnTo>
                <a:lnTo>
                  <a:pt x="280514" y="82803"/>
                </a:lnTo>
                <a:lnTo>
                  <a:pt x="263750" y="83946"/>
                </a:lnTo>
                <a:lnTo>
                  <a:pt x="258289" y="84835"/>
                </a:lnTo>
                <a:lnTo>
                  <a:pt x="253463" y="86359"/>
                </a:lnTo>
                <a:lnTo>
                  <a:pt x="248764" y="87756"/>
                </a:lnTo>
                <a:lnTo>
                  <a:pt x="244700" y="89662"/>
                </a:lnTo>
                <a:lnTo>
                  <a:pt x="232127" y="107822"/>
                </a:lnTo>
                <a:lnTo>
                  <a:pt x="232381" y="112267"/>
                </a:lnTo>
                <a:lnTo>
                  <a:pt x="241144" y="129285"/>
                </a:lnTo>
                <a:lnTo>
                  <a:pt x="243557" y="131190"/>
                </a:lnTo>
                <a:lnTo>
                  <a:pt x="246478" y="132460"/>
                </a:lnTo>
                <a:lnTo>
                  <a:pt x="249907" y="133350"/>
                </a:lnTo>
                <a:lnTo>
                  <a:pt x="253336" y="134112"/>
                </a:lnTo>
                <a:lnTo>
                  <a:pt x="257146" y="134492"/>
                </a:lnTo>
                <a:lnTo>
                  <a:pt x="261210" y="134112"/>
                </a:lnTo>
                <a:lnTo>
                  <a:pt x="265909" y="133857"/>
                </a:lnTo>
                <a:lnTo>
                  <a:pt x="270227" y="132460"/>
                </a:lnTo>
                <a:lnTo>
                  <a:pt x="278355" y="127888"/>
                </a:lnTo>
                <a:lnTo>
                  <a:pt x="282038" y="124713"/>
                </a:lnTo>
                <a:lnTo>
                  <a:pt x="283359" y="123062"/>
                </a:lnTo>
                <a:lnTo>
                  <a:pt x="258035" y="123062"/>
                </a:lnTo>
                <a:lnTo>
                  <a:pt x="254352" y="122173"/>
                </a:lnTo>
                <a:lnTo>
                  <a:pt x="248891" y="117728"/>
                </a:lnTo>
                <a:lnTo>
                  <a:pt x="247367" y="114553"/>
                </a:lnTo>
                <a:lnTo>
                  <a:pt x="247113" y="110489"/>
                </a:lnTo>
                <a:lnTo>
                  <a:pt x="247028" y="109727"/>
                </a:lnTo>
                <a:lnTo>
                  <a:pt x="258924" y="95757"/>
                </a:lnTo>
                <a:lnTo>
                  <a:pt x="261718" y="94868"/>
                </a:lnTo>
                <a:lnTo>
                  <a:pt x="265147" y="94233"/>
                </a:lnTo>
                <a:lnTo>
                  <a:pt x="281276" y="93090"/>
                </a:lnTo>
                <a:lnTo>
                  <a:pt x="295614" y="93090"/>
                </a:lnTo>
                <a:lnTo>
                  <a:pt x="294246" y="73659"/>
                </a:lnTo>
                <a:lnTo>
                  <a:pt x="293976" y="70231"/>
                </a:lnTo>
                <a:lnTo>
                  <a:pt x="293214" y="66039"/>
                </a:lnTo>
                <a:lnTo>
                  <a:pt x="290569" y="59308"/>
                </a:lnTo>
                <a:close/>
              </a:path>
              <a:path w="498475" h="150494">
                <a:moveTo>
                  <a:pt x="297553" y="120903"/>
                </a:moveTo>
                <a:lnTo>
                  <a:pt x="285086" y="120903"/>
                </a:lnTo>
                <a:lnTo>
                  <a:pt x="285617" y="127381"/>
                </a:lnTo>
                <a:lnTo>
                  <a:pt x="285721" y="129412"/>
                </a:lnTo>
                <a:lnTo>
                  <a:pt x="285975" y="129920"/>
                </a:lnTo>
                <a:lnTo>
                  <a:pt x="286356" y="130175"/>
                </a:lnTo>
                <a:lnTo>
                  <a:pt x="286864" y="130556"/>
                </a:lnTo>
                <a:lnTo>
                  <a:pt x="287499" y="130682"/>
                </a:lnTo>
                <a:lnTo>
                  <a:pt x="289277" y="130937"/>
                </a:lnTo>
                <a:lnTo>
                  <a:pt x="290547" y="130937"/>
                </a:lnTo>
                <a:lnTo>
                  <a:pt x="292071" y="130809"/>
                </a:lnTo>
                <a:lnTo>
                  <a:pt x="293595" y="130809"/>
                </a:lnTo>
                <a:lnTo>
                  <a:pt x="294738" y="130556"/>
                </a:lnTo>
                <a:lnTo>
                  <a:pt x="295627" y="130301"/>
                </a:lnTo>
                <a:lnTo>
                  <a:pt x="296389" y="130175"/>
                </a:lnTo>
                <a:lnTo>
                  <a:pt x="297024" y="129793"/>
                </a:lnTo>
                <a:lnTo>
                  <a:pt x="297405" y="129412"/>
                </a:lnTo>
                <a:lnTo>
                  <a:pt x="297913" y="129031"/>
                </a:lnTo>
                <a:lnTo>
                  <a:pt x="298004" y="127381"/>
                </a:lnTo>
                <a:lnTo>
                  <a:pt x="297553" y="120903"/>
                </a:lnTo>
                <a:close/>
              </a:path>
              <a:path w="498475" h="150494">
                <a:moveTo>
                  <a:pt x="295614" y="93090"/>
                </a:moveTo>
                <a:lnTo>
                  <a:pt x="281276" y="93090"/>
                </a:lnTo>
                <a:lnTo>
                  <a:pt x="282419" y="109727"/>
                </a:lnTo>
                <a:lnTo>
                  <a:pt x="279244" y="113918"/>
                </a:lnTo>
                <a:lnTo>
                  <a:pt x="258035" y="123062"/>
                </a:lnTo>
                <a:lnTo>
                  <a:pt x="283359" y="123062"/>
                </a:lnTo>
                <a:lnTo>
                  <a:pt x="285086" y="120903"/>
                </a:lnTo>
                <a:lnTo>
                  <a:pt x="297553" y="120903"/>
                </a:lnTo>
                <a:lnTo>
                  <a:pt x="295614" y="93090"/>
                </a:lnTo>
                <a:close/>
              </a:path>
              <a:path w="498475" h="150494">
                <a:moveTo>
                  <a:pt x="267052" y="47370"/>
                </a:moveTo>
                <a:lnTo>
                  <a:pt x="261464" y="47878"/>
                </a:lnTo>
                <a:lnTo>
                  <a:pt x="258416" y="48006"/>
                </a:lnTo>
                <a:lnTo>
                  <a:pt x="255495" y="48513"/>
                </a:lnTo>
                <a:lnTo>
                  <a:pt x="232889" y="64007"/>
                </a:lnTo>
                <a:lnTo>
                  <a:pt x="233397" y="67182"/>
                </a:lnTo>
                <a:lnTo>
                  <a:pt x="233905" y="68198"/>
                </a:lnTo>
                <a:lnTo>
                  <a:pt x="234286" y="68579"/>
                </a:lnTo>
                <a:lnTo>
                  <a:pt x="234540" y="68960"/>
                </a:lnTo>
                <a:lnTo>
                  <a:pt x="234921" y="69087"/>
                </a:lnTo>
                <a:lnTo>
                  <a:pt x="235302" y="69341"/>
                </a:lnTo>
                <a:lnTo>
                  <a:pt x="235683" y="69468"/>
                </a:lnTo>
                <a:lnTo>
                  <a:pt x="236191" y="69341"/>
                </a:lnTo>
                <a:lnTo>
                  <a:pt x="236826" y="69341"/>
                </a:lnTo>
                <a:lnTo>
                  <a:pt x="237842" y="68833"/>
                </a:lnTo>
                <a:lnTo>
                  <a:pt x="239239" y="67944"/>
                </a:lnTo>
                <a:lnTo>
                  <a:pt x="240636" y="66928"/>
                </a:lnTo>
                <a:lnTo>
                  <a:pt x="242287" y="65912"/>
                </a:lnTo>
                <a:lnTo>
                  <a:pt x="246351" y="63626"/>
                </a:lnTo>
                <a:lnTo>
                  <a:pt x="248764" y="62483"/>
                </a:lnTo>
                <a:lnTo>
                  <a:pt x="251558" y="61467"/>
                </a:lnTo>
                <a:lnTo>
                  <a:pt x="254225" y="60451"/>
                </a:lnTo>
                <a:lnTo>
                  <a:pt x="257400" y="59816"/>
                </a:lnTo>
                <a:lnTo>
                  <a:pt x="264258" y="59308"/>
                </a:lnTo>
                <a:lnTo>
                  <a:pt x="290569" y="59308"/>
                </a:lnTo>
                <a:lnTo>
                  <a:pt x="290420" y="58927"/>
                </a:lnTo>
                <a:lnTo>
                  <a:pt x="288515" y="56006"/>
                </a:lnTo>
                <a:lnTo>
                  <a:pt x="285848" y="53720"/>
                </a:lnTo>
                <a:lnTo>
                  <a:pt x="283308" y="51434"/>
                </a:lnTo>
                <a:lnTo>
                  <a:pt x="279879" y="49783"/>
                </a:lnTo>
                <a:lnTo>
                  <a:pt x="271878" y="47751"/>
                </a:lnTo>
                <a:lnTo>
                  <a:pt x="267052" y="47370"/>
                </a:lnTo>
                <a:close/>
              </a:path>
              <a:path w="498475" h="150494">
                <a:moveTo>
                  <a:pt x="329790" y="44450"/>
                </a:moveTo>
                <a:lnTo>
                  <a:pt x="326742" y="44450"/>
                </a:lnTo>
                <a:lnTo>
                  <a:pt x="322805" y="44831"/>
                </a:lnTo>
                <a:lnTo>
                  <a:pt x="318614" y="46608"/>
                </a:lnTo>
                <a:lnTo>
                  <a:pt x="322043" y="100837"/>
                </a:lnTo>
                <a:lnTo>
                  <a:pt x="346808" y="128142"/>
                </a:lnTo>
                <a:lnTo>
                  <a:pt x="352015" y="127762"/>
                </a:lnTo>
                <a:lnTo>
                  <a:pt x="356587" y="127507"/>
                </a:lnTo>
                <a:lnTo>
                  <a:pt x="360905" y="126110"/>
                </a:lnTo>
                <a:lnTo>
                  <a:pt x="365096" y="123443"/>
                </a:lnTo>
                <a:lnTo>
                  <a:pt x="369160" y="120903"/>
                </a:lnTo>
                <a:lnTo>
                  <a:pt x="373351" y="117093"/>
                </a:lnTo>
                <a:lnTo>
                  <a:pt x="374648" y="115442"/>
                </a:lnTo>
                <a:lnTo>
                  <a:pt x="351380" y="115442"/>
                </a:lnTo>
                <a:lnTo>
                  <a:pt x="348967" y="115062"/>
                </a:lnTo>
                <a:lnTo>
                  <a:pt x="337791" y="103250"/>
                </a:lnTo>
                <a:lnTo>
                  <a:pt x="336902" y="100456"/>
                </a:lnTo>
                <a:lnTo>
                  <a:pt x="336267" y="96900"/>
                </a:lnTo>
                <a:lnTo>
                  <a:pt x="336013" y="92328"/>
                </a:lnTo>
                <a:lnTo>
                  <a:pt x="332908" y="47751"/>
                </a:lnTo>
                <a:lnTo>
                  <a:pt x="330552" y="44576"/>
                </a:lnTo>
                <a:lnTo>
                  <a:pt x="329790" y="44450"/>
                </a:lnTo>
                <a:close/>
              </a:path>
              <a:path w="498475" h="150494">
                <a:moveTo>
                  <a:pt x="390593" y="111759"/>
                </a:moveTo>
                <a:lnTo>
                  <a:pt x="377542" y="111759"/>
                </a:lnTo>
                <a:lnTo>
                  <a:pt x="378146" y="121665"/>
                </a:lnTo>
                <a:lnTo>
                  <a:pt x="378261" y="122808"/>
                </a:lnTo>
                <a:lnTo>
                  <a:pt x="378388" y="123062"/>
                </a:lnTo>
                <a:lnTo>
                  <a:pt x="378558" y="123316"/>
                </a:lnTo>
                <a:lnTo>
                  <a:pt x="378685" y="123570"/>
                </a:lnTo>
                <a:lnTo>
                  <a:pt x="379066" y="123825"/>
                </a:lnTo>
                <a:lnTo>
                  <a:pt x="379574" y="124078"/>
                </a:lnTo>
                <a:lnTo>
                  <a:pt x="380082" y="124206"/>
                </a:lnTo>
                <a:lnTo>
                  <a:pt x="381606" y="124459"/>
                </a:lnTo>
                <a:lnTo>
                  <a:pt x="383638" y="124459"/>
                </a:lnTo>
                <a:lnTo>
                  <a:pt x="384908" y="124332"/>
                </a:lnTo>
                <a:lnTo>
                  <a:pt x="386178" y="124332"/>
                </a:lnTo>
                <a:lnTo>
                  <a:pt x="387194" y="124206"/>
                </a:lnTo>
                <a:lnTo>
                  <a:pt x="387956" y="123951"/>
                </a:lnTo>
                <a:lnTo>
                  <a:pt x="388845" y="123825"/>
                </a:lnTo>
                <a:lnTo>
                  <a:pt x="389480" y="123570"/>
                </a:lnTo>
                <a:lnTo>
                  <a:pt x="390496" y="123062"/>
                </a:lnTo>
                <a:lnTo>
                  <a:pt x="390877" y="122808"/>
                </a:lnTo>
                <a:lnTo>
                  <a:pt x="391258" y="121665"/>
                </a:lnTo>
                <a:lnTo>
                  <a:pt x="391231" y="120903"/>
                </a:lnTo>
                <a:lnTo>
                  <a:pt x="390593" y="111759"/>
                </a:lnTo>
                <a:close/>
              </a:path>
              <a:path w="498475" h="150494">
                <a:moveTo>
                  <a:pt x="382749" y="40766"/>
                </a:moveTo>
                <a:lnTo>
                  <a:pt x="379701" y="40766"/>
                </a:lnTo>
                <a:lnTo>
                  <a:pt x="376907" y="41020"/>
                </a:lnTo>
                <a:lnTo>
                  <a:pt x="375764" y="41147"/>
                </a:lnTo>
                <a:lnTo>
                  <a:pt x="373986" y="41401"/>
                </a:lnTo>
                <a:lnTo>
                  <a:pt x="373224" y="41656"/>
                </a:lnTo>
                <a:lnTo>
                  <a:pt x="372716" y="41909"/>
                </a:lnTo>
                <a:lnTo>
                  <a:pt x="372081" y="42163"/>
                </a:lnTo>
                <a:lnTo>
                  <a:pt x="371700" y="42544"/>
                </a:lnTo>
                <a:lnTo>
                  <a:pt x="371573" y="42925"/>
                </a:lnTo>
                <a:lnTo>
                  <a:pt x="371446" y="43179"/>
                </a:lnTo>
                <a:lnTo>
                  <a:pt x="371345" y="44450"/>
                </a:lnTo>
                <a:lnTo>
                  <a:pt x="375129" y="98678"/>
                </a:lnTo>
                <a:lnTo>
                  <a:pt x="371573" y="103885"/>
                </a:lnTo>
                <a:lnTo>
                  <a:pt x="368017" y="107950"/>
                </a:lnTo>
                <a:lnTo>
                  <a:pt x="364588" y="110743"/>
                </a:lnTo>
                <a:lnTo>
                  <a:pt x="361286" y="113537"/>
                </a:lnTo>
                <a:lnTo>
                  <a:pt x="357730" y="115062"/>
                </a:lnTo>
                <a:lnTo>
                  <a:pt x="354174" y="115315"/>
                </a:lnTo>
                <a:lnTo>
                  <a:pt x="351380" y="115442"/>
                </a:lnTo>
                <a:lnTo>
                  <a:pt x="374648" y="115442"/>
                </a:lnTo>
                <a:lnTo>
                  <a:pt x="377542" y="111759"/>
                </a:lnTo>
                <a:lnTo>
                  <a:pt x="390593" y="111759"/>
                </a:lnTo>
                <a:lnTo>
                  <a:pt x="385894" y="44450"/>
                </a:lnTo>
                <a:lnTo>
                  <a:pt x="384019" y="41147"/>
                </a:lnTo>
                <a:lnTo>
                  <a:pt x="383511" y="40893"/>
                </a:lnTo>
                <a:lnTo>
                  <a:pt x="382749" y="40766"/>
                </a:lnTo>
                <a:close/>
              </a:path>
              <a:path w="498475" h="150494">
                <a:moveTo>
                  <a:pt x="422881" y="121665"/>
                </a:moveTo>
                <a:lnTo>
                  <a:pt x="420849" y="121665"/>
                </a:lnTo>
                <a:lnTo>
                  <a:pt x="421738" y="121792"/>
                </a:lnTo>
                <a:lnTo>
                  <a:pt x="422881" y="121665"/>
                </a:lnTo>
                <a:close/>
              </a:path>
              <a:path w="498475" h="150494">
                <a:moveTo>
                  <a:pt x="419452" y="0"/>
                </a:moveTo>
                <a:lnTo>
                  <a:pt x="417293" y="0"/>
                </a:lnTo>
                <a:lnTo>
                  <a:pt x="415769" y="126"/>
                </a:lnTo>
                <a:lnTo>
                  <a:pt x="413229" y="381"/>
                </a:lnTo>
                <a:lnTo>
                  <a:pt x="412340" y="507"/>
                </a:lnTo>
                <a:lnTo>
                  <a:pt x="411451" y="762"/>
                </a:lnTo>
                <a:lnTo>
                  <a:pt x="410689" y="888"/>
                </a:lnTo>
                <a:lnTo>
                  <a:pt x="410181" y="1142"/>
                </a:lnTo>
                <a:lnTo>
                  <a:pt x="409673" y="1523"/>
                </a:lnTo>
                <a:lnTo>
                  <a:pt x="409292" y="1777"/>
                </a:lnTo>
                <a:lnTo>
                  <a:pt x="409165" y="2158"/>
                </a:lnTo>
                <a:lnTo>
                  <a:pt x="408995" y="2412"/>
                </a:lnTo>
                <a:lnTo>
                  <a:pt x="408911" y="3428"/>
                </a:lnTo>
                <a:lnTo>
                  <a:pt x="416968" y="118363"/>
                </a:lnTo>
                <a:lnTo>
                  <a:pt x="417039" y="119887"/>
                </a:lnTo>
                <a:lnTo>
                  <a:pt x="417166" y="120268"/>
                </a:lnTo>
                <a:lnTo>
                  <a:pt x="417420" y="120522"/>
                </a:lnTo>
                <a:lnTo>
                  <a:pt x="417674" y="120903"/>
                </a:lnTo>
                <a:lnTo>
                  <a:pt x="418055" y="121157"/>
                </a:lnTo>
                <a:lnTo>
                  <a:pt x="418563" y="121284"/>
                </a:lnTo>
                <a:lnTo>
                  <a:pt x="419198" y="121538"/>
                </a:lnTo>
                <a:lnTo>
                  <a:pt x="419960" y="121665"/>
                </a:lnTo>
                <a:lnTo>
                  <a:pt x="424278" y="121665"/>
                </a:lnTo>
                <a:lnTo>
                  <a:pt x="425802" y="121538"/>
                </a:lnTo>
                <a:lnTo>
                  <a:pt x="426945" y="121412"/>
                </a:lnTo>
                <a:lnTo>
                  <a:pt x="427834" y="121157"/>
                </a:lnTo>
                <a:lnTo>
                  <a:pt x="428723" y="121031"/>
                </a:lnTo>
                <a:lnTo>
                  <a:pt x="429485" y="120776"/>
                </a:lnTo>
                <a:lnTo>
                  <a:pt x="430501" y="120268"/>
                </a:lnTo>
                <a:lnTo>
                  <a:pt x="431136" y="119633"/>
                </a:lnTo>
                <a:lnTo>
                  <a:pt x="431390" y="118871"/>
                </a:lnTo>
                <a:lnTo>
                  <a:pt x="431390" y="118363"/>
                </a:lnTo>
                <a:lnTo>
                  <a:pt x="423262" y="2412"/>
                </a:lnTo>
                <a:lnTo>
                  <a:pt x="421103" y="253"/>
                </a:lnTo>
                <a:lnTo>
                  <a:pt x="419452" y="0"/>
                </a:lnTo>
                <a:close/>
              </a:path>
              <a:path w="498475" h="150494">
                <a:moveTo>
                  <a:pt x="471085" y="47751"/>
                </a:moveTo>
                <a:lnTo>
                  <a:pt x="456663" y="47751"/>
                </a:lnTo>
                <a:lnTo>
                  <a:pt x="459838" y="93471"/>
                </a:lnTo>
                <a:lnTo>
                  <a:pt x="474062" y="117475"/>
                </a:lnTo>
                <a:lnTo>
                  <a:pt x="476983" y="118363"/>
                </a:lnTo>
                <a:lnTo>
                  <a:pt x="480539" y="118617"/>
                </a:lnTo>
                <a:lnTo>
                  <a:pt x="484603" y="118363"/>
                </a:lnTo>
                <a:lnTo>
                  <a:pt x="487143" y="118109"/>
                </a:lnTo>
                <a:lnTo>
                  <a:pt x="489810" y="117601"/>
                </a:lnTo>
                <a:lnTo>
                  <a:pt x="491080" y="117220"/>
                </a:lnTo>
                <a:lnTo>
                  <a:pt x="492223" y="116966"/>
                </a:lnTo>
                <a:lnTo>
                  <a:pt x="498192" y="112013"/>
                </a:lnTo>
                <a:lnTo>
                  <a:pt x="498414" y="111125"/>
                </a:lnTo>
                <a:lnTo>
                  <a:pt x="498319" y="107950"/>
                </a:lnTo>
                <a:lnTo>
                  <a:pt x="498082" y="106171"/>
                </a:lnTo>
                <a:lnTo>
                  <a:pt x="482063" y="106171"/>
                </a:lnTo>
                <a:lnTo>
                  <a:pt x="479015" y="105028"/>
                </a:lnTo>
                <a:lnTo>
                  <a:pt x="477237" y="102362"/>
                </a:lnTo>
                <a:lnTo>
                  <a:pt x="475459" y="99821"/>
                </a:lnTo>
                <a:lnTo>
                  <a:pt x="474443" y="95757"/>
                </a:lnTo>
                <a:lnTo>
                  <a:pt x="471085" y="47751"/>
                </a:lnTo>
                <a:close/>
              </a:path>
              <a:path w="498475" h="150494">
                <a:moveTo>
                  <a:pt x="496160" y="102742"/>
                </a:moveTo>
                <a:lnTo>
                  <a:pt x="495906" y="102869"/>
                </a:lnTo>
                <a:lnTo>
                  <a:pt x="495525" y="102869"/>
                </a:lnTo>
                <a:lnTo>
                  <a:pt x="495017" y="102996"/>
                </a:lnTo>
                <a:lnTo>
                  <a:pt x="494382" y="103377"/>
                </a:lnTo>
                <a:lnTo>
                  <a:pt x="493874" y="103631"/>
                </a:lnTo>
                <a:lnTo>
                  <a:pt x="493112" y="103885"/>
                </a:lnTo>
                <a:lnTo>
                  <a:pt x="491588" y="104647"/>
                </a:lnTo>
                <a:lnTo>
                  <a:pt x="490699" y="105028"/>
                </a:lnTo>
                <a:lnTo>
                  <a:pt x="489683" y="105282"/>
                </a:lnTo>
                <a:lnTo>
                  <a:pt x="488667" y="105663"/>
                </a:lnTo>
                <a:lnTo>
                  <a:pt x="487397" y="105917"/>
                </a:lnTo>
                <a:lnTo>
                  <a:pt x="486127" y="105917"/>
                </a:lnTo>
                <a:lnTo>
                  <a:pt x="482063" y="106171"/>
                </a:lnTo>
                <a:lnTo>
                  <a:pt x="498082" y="106171"/>
                </a:lnTo>
                <a:lnTo>
                  <a:pt x="497811" y="104647"/>
                </a:lnTo>
                <a:lnTo>
                  <a:pt x="497557" y="104139"/>
                </a:lnTo>
                <a:lnTo>
                  <a:pt x="497303" y="103377"/>
                </a:lnTo>
                <a:lnTo>
                  <a:pt x="497049" y="103123"/>
                </a:lnTo>
                <a:lnTo>
                  <a:pt x="496541" y="102869"/>
                </a:lnTo>
                <a:lnTo>
                  <a:pt x="496160" y="102742"/>
                </a:lnTo>
                <a:close/>
              </a:path>
              <a:path w="498475" h="150494">
                <a:moveTo>
                  <a:pt x="465934" y="13969"/>
                </a:moveTo>
                <a:lnTo>
                  <a:pt x="461489" y="13969"/>
                </a:lnTo>
                <a:lnTo>
                  <a:pt x="458949" y="14223"/>
                </a:lnTo>
                <a:lnTo>
                  <a:pt x="457933" y="14477"/>
                </a:lnTo>
                <a:lnTo>
                  <a:pt x="457044" y="14604"/>
                </a:lnTo>
                <a:lnTo>
                  <a:pt x="456282" y="14858"/>
                </a:lnTo>
                <a:lnTo>
                  <a:pt x="455774" y="15112"/>
                </a:lnTo>
                <a:lnTo>
                  <a:pt x="455266" y="15493"/>
                </a:lnTo>
                <a:lnTo>
                  <a:pt x="454885" y="15747"/>
                </a:lnTo>
                <a:lnTo>
                  <a:pt x="454758" y="16128"/>
                </a:lnTo>
                <a:lnTo>
                  <a:pt x="454504" y="16509"/>
                </a:lnTo>
                <a:lnTo>
                  <a:pt x="454504" y="17271"/>
                </a:lnTo>
                <a:lnTo>
                  <a:pt x="455774" y="35940"/>
                </a:lnTo>
                <a:lnTo>
                  <a:pt x="444979" y="36702"/>
                </a:lnTo>
                <a:lnTo>
                  <a:pt x="444471" y="36702"/>
                </a:lnTo>
                <a:lnTo>
                  <a:pt x="444090" y="36829"/>
                </a:lnTo>
                <a:lnTo>
                  <a:pt x="443709" y="37083"/>
                </a:lnTo>
                <a:lnTo>
                  <a:pt x="443328" y="37210"/>
                </a:lnTo>
                <a:lnTo>
                  <a:pt x="443074" y="37591"/>
                </a:lnTo>
                <a:lnTo>
                  <a:pt x="442947" y="38100"/>
                </a:lnTo>
                <a:lnTo>
                  <a:pt x="442693" y="38607"/>
                </a:lnTo>
                <a:lnTo>
                  <a:pt x="442566" y="39242"/>
                </a:lnTo>
                <a:lnTo>
                  <a:pt x="442312" y="40766"/>
                </a:lnTo>
                <a:lnTo>
                  <a:pt x="442558" y="44831"/>
                </a:lnTo>
                <a:lnTo>
                  <a:pt x="442670" y="45338"/>
                </a:lnTo>
                <a:lnTo>
                  <a:pt x="442947" y="46354"/>
                </a:lnTo>
                <a:lnTo>
                  <a:pt x="443582" y="47370"/>
                </a:lnTo>
                <a:lnTo>
                  <a:pt x="444090" y="48259"/>
                </a:lnTo>
                <a:lnTo>
                  <a:pt x="444852" y="48640"/>
                </a:lnTo>
                <a:lnTo>
                  <a:pt x="445741" y="48513"/>
                </a:lnTo>
                <a:lnTo>
                  <a:pt x="456663" y="47751"/>
                </a:lnTo>
                <a:lnTo>
                  <a:pt x="471085" y="47751"/>
                </a:lnTo>
                <a:lnTo>
                  <a:pt x="471014" y="46735"/>
                </a:lnTo>
                <a:lnTo>
                  <a:pt x="491080" y="45338"/>
                </a:lnTo>
                <a:lnTo>
                  <a:pt x="491969" y="45338"/>
                </a:lnTo>
                <a:lnTo>
                  <a:pt x="492604" y="44831"/>
                </a:lnTo>
                <a:lnTo>
                  <a:pt x="492985" y="43814"/>
                </a:lnTo>
                <a:lnTo>
                  <a:pt x="493493" y="42925"/>
                </a:lnTo>
                <a:lnTo>
                  <a:pt x="492604" y="34925"/>
                </a:lnTo>
                <a:lnTo>
                  <a:pt x="470125" y="34925"/>
                </a:lnTo>
                <a:lnTo>
                  <a:pt x="468812" y="15747"/>
                </a:lnTo>
                <a:lnTo>
                  <a:pt x="468728" y="15493"/>
                </a:lnTo>
                <a:lnTo>
                  <a:pt x="468474" y="15239"/>
                </a:lnTo>
                <a:lnTo>
                  <a:pt x="468220" y="14858"/>
                </a:lnTo>
                <a:lnTo>
                  <a:pt x="466696" y="14096"/>
                </a:lnTo>
                <a:lnTo>
                  <a:pt x="465934" y="13969"/>
                </a:lnTo>
                <a:close/>
              </a:path>
              <a:path w="498475" h="150494">
                <a:moveTo>
                  <a:pt x="490699" y="33400"/>
                </a:moveTo>
                <a:lnTo>
                  <a:pt x="490191" y="33527"/>
                </a:lnTo>
                <a:lnTo>
                  <a:pt x="470125" y="34925"/>
                </a:lnTo>
                <a:lnTo>
                  <a:pt x="492604" y="34925"/>
                </a:lnTo>
                <a:lnTo>
                  <a:pt x="492477" y="34670"/>
                </a:lnTo>
                <a:lnTo>
                  <a:pt x="492096" y="34162"/>
                </a:lnTo>
                <a:lnTo>
                  <a:pt x="491842" y="33908"/>
                </a:lnTo>
                <a:lnTo>
                  <a:pt x="491461" y="33654"/>
                </a:lnTo>
                <a:lnTo>
                  <a:pt x="490699" y="33400"/>
                </a:lnTo>
                <a:close/>
              </a:path>
              <a:path w="498475" h="150494">
                <a:moveTo>
                  <a:pt x="464029" y="13842"/>
                </a:moveTo>
                <a:lnTo>
                  <a:pt x="462886" y="13969"/>
                </a:lnTo>
                <a:lnTo>
                  <a:pt x="465045" y="13969"/>
                </a:lnTo>
                <a:lnTo>
                  <a:pt x="464029" y="1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1659" y="2584691"/>
            <a:ext cx="1191018" cy="534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7108" y="2779522"/>
            <a:ext cx="283210" cy="118745"/>
          </a:xfrm>
          <a:custGeom>
            <a:avLst/>
            <a:gdLst/>
            <a:ahLst/>
            <a:cxnLst/>
            <a:rect l="l" t="t" r="r" b="b"/>
            <a:pathLst>
              <a:path w="283210" h="118744">
                <a:moveTo>
                  <a:pt x="16509" y="4825"/>
                </a:moveTo>
                <a:lnTo>
                  <a:pt x="15112" y="4825"/>
                </a:lnTo>
                <a:lnTo>
                  <a:pt x="5968" y="5460"/>
                </a:lnTo>
                <a:lnTo>
                  <a:pt x="4444" y="5460"/>
                </a:lnTo>
                <a:lnTo>
                  <a:pt x="3047" y="6095"/>
                </a:lnTo>
                <a:lnTo>
                  <a:pt x="1777" y="7238"/>
                </a:lnTo>
                <a:lnTo>
                  <a:pt x="507" y="8254"/>
                </a:lnTo>
                <a:lnTo>
                  <a:pt x="0" y="9905"/>
                </a:lnTo>
                <a:lnTo>
                  <a:pt x="181" y="13080"/>
                </a:lnTo>
                <a:lnTo>
                  <a:pt x="7492" y="115950"/>
                </a:lnTo>
                <a:lnTo>
                  <a:pt x="7619" y="116712"/>
                </a:lnTo>
                <a:lnTo>
                  <a:pt x="8127" y="117475"/>
                </a:lnTo>
                <a:lnTo>
                  <a:pt x="8636" y="117728"/>
                </a:lnTo>
                <a:lnTo>
                  <a:pt x="9143" y="117855"/>
                </a:lnTo>
                <a:lnTo>
                  <a:pt x="9651" y="118109"/>
                </a:lnTo>
                <a:lnTo>
                  <a:pt x="10413" y="118236"/>
                </a:lnTo>
                <a:lnTo>
                  <a:pt x="11429" y="118236"/>
                </a:lnTo>
                <a:lnTo>
                  <a:pt x="12318" y="118363"/>
                </a:lnTo>
                <a:lnTo>
                  <a:pt x="13588" y="118363"/>
                </a:lnTo>
                <a:lnTo>
                  <a:pt x="17779" y="117982"/>
                </a:lnTo>
                <a:lnTo>
                  <a:pt x="18668" y="117728"/>
                </a:lnTo>
                <a:lnTo>
                  <a:pt x="19557" y="117601"/>
                </a:lnTo>
                <a:lnTo>
                  <a:pt x="22351" y="115696"/>
                </a:lnTo>
                <a:lnTo>
                  <a:pt x="22228" y="113156"/>
                </a:lnTo>
                <a:lnTo>
                  <a:pt x="17652" y="47116"/>
                </a:lnTo>
                <a:lnTo>
                  <a:pt x="17399" y="42798"/>
                </a:lnTo>
                <a:lnTo>
                  <a:pt x="15493" y="21462"/>
                </a:lnTo>
                <a:lnTo>
                  <a:pt x="15620" y="21335"/>
                </a:lnTo>
                <a:lnTo>
                  <a:pt x="32110" y="21335"/>
                </a:lnTo>
                <a:lnTo>
                  <a:pt x="26924" y="13080"/>
                </a:lnTo>
                <a:lnTo>
                  <a:pt x="25780" y="11429"/>
                </a:lnTo>
                <a:lnTo>
                  <a:pt x="24764" y="9905"/>
                </a:lnTo>
                <a:lnTo>
                  <a:pt x="23875" y="8762"/>
                </a:lnTo>
                <a:lnTo>
                  <a:pt x="21970" y="6857"/>
                </a:lnTo>
                <a:lnTo>
                  <a:pt x="20954" y="6222"/>
                </a:lnTo>
                <a:lnTo>
                  <a:pt x="20065" y="5587"/>
                </a:lnTo>
                <a:lnTo>
                  <a:pt x="18922" y="5206"/>
                </a:lnTo>
                <a:lnTo>
                  <a:pt x="17779" y="5079"/>
                </a:lnTo>
                <a:lnTo>
                  <a:pt x="16509" y="4825"/>
                </a:lnTo>
                <a:close/>
              </a:path>
              <a:path w="283210" h="118744">
                <a:moveTo>
                  <a:pt x="32110" y="21335"/>
                </a:moveTo>
                <a:lnTo>
                  <a:pt x="15620" y="21335"/>
                </a:lnTo>
                <a:lnTo>
                  <a:pt x="17525" y="24764"/>
                </a:lnTo>
                <a:lnTo>
                  <a:pt x="21462" y="31622"/>
                </a:lnTo>
                <a:lnTo>
                  <a:pt x="23621" y="35051"/>
                </a:lnTo>
                <a:lnTo>
                  <a:pt x="25653" y="38480"/>
                </a:lnTo>
                <a:lnTo>
                  <a:pt x="27686" y="41655"/>
                </a:lnTo>
                <a:lnTo>
                  <a:pt x="66420" y="103123"/>
                </a:lnTo>
                <a:lnTo>
                  <a:pt x="67690" y="105282"/>
                </a:lnTo>
                <a:lnTo>
                  <a:pt x="68961" y="107060"/>
                </a:lnTo>
                <a:lnTo>
                  <a:pt x="71246" y="109854"/>
                </a:lnTo>
                <a:lnTo>
                  <a:pt x="72389" y="110870"/>
                </a:lnTo>
                <a:lnTo>
                  <a:pt x="73532" y="111632"/>
                </a:lnTo>
                <a:lnTo>
                  <a:pt x="74549" y="112394"/>
                </a:lnTo>
                <a:lnTo>
                  <a:pt x="75691" y="112902"/>
                </a:lnTo>
                <a:lnTo>
                  <a:pt x="76962" y="113156"/>
                </a:lnTo>
                <a:lnTo>
                  <a:pt x="78104" y="113410"/>
                </a:lnTo>
                <a:lnTo>
                  <a:pt x="81025" y="113410"/>
                </a:lnTo>
                <a:lnTo>
                  <a:pt x="85978" y="113029"/>
                </a:lnTo>
                <a:lnTo>
                  <a:pt x="91693" y="109092"/>
                </a:lnTo>
                <a:lnTo>
                  <a:pt x="92075" y="108330"/>
                </a:lnTo>
                <a:lnTo>
                  <a:pt x="92012" y="105282"/>
                </a:lnTo>
                <a:lnTo>
                  <a:pt x="91153" y="92963"/>
                </a:lnTo>
                <a:lnTo>
                  <a:pt x="76326" y="92963"/>
                </a:lnTo>
                <a:lnTo>
                  <a:pt x="74802" y="90423"/>
                </a:lnTo>
                <a:lnTo>
                  <a:pt x="73278" y="87756"/>
                </a:lnTo>
                <a:lnTo>
                  <a:pt x="71754" y="85216"/>
                </a:lnTo>
                <a:lnTo>
                  <a:pt x="70103" y="82550"/>
                </a:lnTo>
                <a:lnTo>
                  <a:pt x="68579" y="79882"/>
                </a:lnTo>
                <a:lnTo>
                  <a:pt x="66928" y="77215"/>
                </a:lnTo>
                <a:lnTo>
                  <a:pt x="65404" y="74548"/>
                </a:lnTo>
                <a:lnTo>
                  <a:pt x="63753" y="71881"/>
                </a:lnTo>
                <a:lnTo>
                  <a:pt x="61900" y="68960"/>
                </a:lnTo>
                <a:lnTo>
                  <a:pt x="60325" y="66293"/>
                </a:lnTo>
                <a:lnTo>
                  <a:pt x="58546" y="63500"/>
                </a:lnTo>
                <a:lnTo>
                  <a:pt x="56768" y="60578"/>
                </a:lnTo>
                <a:lnTo>
                  <a:pt x="32110" y="21335"/>
                </a:lnTo>
                <a:close/>
              </a:path>
              <a:path w="283210" h="118744">
                <a:moveTo>
                  <a:pt x="79882" y="0"/>
                </a:moveTo>
                <a:lnTo>
                  <a:pt x="78612" y="0"/>
                </a:lnTo>
                <a:lnTo>
                  <a:pt x="74549" y="380"/>
                </a:lnTo>
                <a:lnTo>
                  <a:pt x="73659" y="634"/>
                </a:lnTo>
                <a:lnTo>
                  <a:pt x="72643" y="761"/>
                </a:lnTo>
                <a:lnTo>
                  <a:pt x="71881" y="1015"/>
                </a:lnTo>
                <a:lnTo>
                  <a:pt x="71374" y="1269"/>
                </a:lnTo>
                <a:lnTo>
                  <a:pt x="70865" y="1650"/>
                </a:lnTo>
                <a:lnTo>
                  <a:pt x="70484" y="1904"/>
                </a:lnTo>
                <a:lnTo>
                  <a:pt x="69976" y="2666"/>
                </a:lnTo>
                <a:lnTo>
                  <a:pt x="69976" y="3428"/>
                </a:lnTo>
                <a:lnTo>
                  <a:pt x="74167" y="64388"/>
                </a:lnTo>
                <a:lnTo>
                  <a:pt x="74555" y="69087"/>
                </a:lnTo>
                <a:lnTo>
                  <a:pt x="74802" y="73786"/>
                </a:lnTo>
                <a:lnTo>
                  <a:pt x="75945" y="88391"/>
                </a:lnTo>
                <a:lnTo>
                  <a:pt x="76453" y="92963"/>
                </a:lnTo>
                <a:lnTo>
                  <a:pt x="91153" y="92963"/>
                </a:lnTo>
                <a:lnTo>
                  <a:pt x="84793" y="1904"/>
                </a:lnTo>
                <a:lnTo>
                  <a:pt x="81787" y="126"/>
                </a:lnTo>
                <a:lnTo>
                  <a:pt x="80771" y="126"/>
                </a:lnTo>
                <a:lnTo>
                  <a:pt x="79882" y="0"/>
                </a:lnTo>
                <a:close/>
              </a:path>
              <a:path w="283210" h="118744">
                <a:moveTo>
                  <a:pt x="156463" y="23113"/>
                </a:moveTo>
                <a:lnTo>
                  <a:pt x="143382" y="24129"/>
                </a:lnTo>
                <a:lnTo>
                  <a:pt x="137540" y="25526"/>
                </a:lnTo>
                <a:lnTo>
                  <a:pt x="132714" y="28066"/>
                </a:lnTo>
                <a:lnTo>
                  <a:pt x="127888" y="30479"/>
                </a:lnTo>
                <a:lnTo>
                  <a:pt x="123951" y="33781"/>
                </a:lnTo>
                <a:lnTo>
                  <a:pt x="120332" y="38734"/>
                </a:lnTo>
                <a:lnTo>
                  <a:pt x="117855" y="42036"/>
                </a:lnTo>
                <a:lnTo>
                  <a:pt x="115696" y="46862"/>
                </a:lnTo>
                <a:lnTo>
                  <a:pt x="113156" y="57784"/>
                </a:lnTo>
                <a:lnTo>
                  <a:pt x="112962" y="60832"/>
                </a:lnTo>
                <a:lnTo>
                  <a:pt x="112852" y="65023"/>
                </a:lnTo>
                <a:lnTo>
                  <a:pt x="113156" y="70103"/>
                </a:lnTo>
                <a:lnTo>
                  <a:pt x="132461" y="106298"/>
                </a:lnTo>
                <a:lnTo>
                  <a:pt x="147954" y="110108"/>
                </a:lnTo>
                <a:lnTo>
                  <a:pt x="154304" y="109600"/>
                </a:lnTo>
                <a:lnTo>
                  <a:pt x="160908" y="109219"/>
                </a:lnTo>
                <a:lnTo>
                  <a:pt x="181483" y="97789"/>
                </a:lnTo>
                <a:lnTo>
                  <a:pt x="149605" y="97789"/>
                </a:lnTo>
                <a:lnTo>
                  <a:pt x="145668" y="97281"/>
                </a:lnTo>
                <a:lnTo>
                  <a:pt x="130047" y="80136"/>
                </a:lnTo>
                <a:lnTo>
                  <a:pt x="128904" y="76326"/>
                </a:lnTo>
                <a:lnTo>
                  <a:pt x="128269" y="72389"/>
                </a:lnTo>
                <a:lnTo>
                  <a:pt x="128015" y="68071"/>
                </a:lnTo>
                <a:lnTo>
                  <a:pt x="127754" y="65023"/>
                </a:lnTo>
                <a:lnTo>
                  <a:pt x="150240" y="35686"/>
                </a:lnTo>
                <a:lnTo>
                  <a:pt x="154939" y="35305"/>
                </a:lnTo>
                <a:lnTo>
                  <a:pt x="182117" y="35305"/>
                </a:lnTo>
                <a:lnTo>
                  <a:pt x="179577" y="32765"/>
                </a:lnTo>
                <a:lnTo>
                  <a:pt x="176021" y="29336"/>
                </a:lnTo>
                <a:lnTo>
                  <a:pt x="171957" y="26923"/>
                </a:lnTo>
                <a:lnTo>
                  <a:pt x="167004" y="25272"/>
                </a:lnTo>
                <a:lnTo>
                  <a:pt x="162051" y="23748"/>
                </a:lnTo>
                <a:lnTo>
                  <a:pt x="156463" y="23113"/>
                </a:lnTo>
                <a:close/>
              </a:path>
              <a:path w="283210" h="118744">
                <a:moveTo>
                  <a:pt x="182117" y="35305"/>
                </a:moveTo>
                <a:lnTo>
                  <a:pt x="154939" y="35305"/>
                </a:lnTo>
                <a:lnTo>
                  <a:pt x="158750" y="35813"/>
                </a:lnTo>
                <a:lnTo>
                  <a:pt x="162051" y="37337"/>
                </a:lnTo>
                <a:lnTo>
                  <a:pt x="165226" y="38734"/>
                </a:lnTo>
                <a:lnTo>
                  <a:pt x="167893" y="40766"/>
                </a:lnTo>
                <a:lnTo>
                  <a:pt x="169799" y="43560"/>
                </a:lnTo>
                <a:lnTo>
                  <a:pt x="171830" y="46227"/>
                </a:lnTo>
                <a:lnTo>
                  <a:pt x="173354" y="49402"/>
                </a:lnTo>
                <a:lnTo>
                  <a:pt x="174370" y="53212"/>
                </a:lnTo>
                <a:lnTo>
                  <a:pt x="175513" y="56895"/>
                </a:lnTo>
                <a:lnTo>
                  <a:pt x="176149" y="60832"/>
                </a:lnTo>
                <a:lnTo>
                  <a:pt x="176402" y="65023"/>
                </a:lnTo>
                <a:lnTo>
                  <a:pt x="176656" y="68071"/>
                </a:lnTo>
                <a:lnTo>
                  <a:pt x="149605" y="97789"/>
                </a:lnTo>
                <a:lnTo>
                  <a:pt x="181483" y="97789"/>
                </a:lnTo>
                <a:lnTo>
                  <a:pt x="191601" y="70103"/>
                </a:lnTo>
                <a:lnTo>
                  <a:pt x="191559" y="68071"/>
                </a:lnTo>
                <a:lnTo>
                  <a:pt x="191262" y="63118"/>
                </a:lnTo>
                <a:lnTo>
                  <a:pt x="190753" y="56514"/>
                </a:lnTo>
                <a:lnTo>
                  <a:pt x="189611" y="50672"/>
                </a:lnTo>
                <a:lnTo>
                  <a:pt x="187578" y="45592"/>
                </a:lnTo>
                <a:lnTo>
                  <a:pt x="185674" y="40512"/>
                </a:lnTo>
                <a:lnTo>
                  <a:pt x="183006" y="36194"/>
                </a:lnTo>
                <a:lnTo>
                  <a:pt x="182117" y="35305"/>
                </a:lnTo>
                <a:close/>
              </a:path>
              <a:path w="283210" h="118744">
                <a:moveTo>
                  <a:pt x="220471" y="20065"/>
                </a:moveTo>
                <a:lnTo>
                  <a:pt x="217677" y="20065"/>
                </a:lnTo>
                <a:lnTo>
                  <a:pt x="213994" y="20446"/>
                </a:lnTo>
                <a:lnTo>
                  <a:pt x="210184" y="23367"/>
                </a:lnTo>
                <a:lnTo>
                  <a:pt x="215645" y="101472"/>
                </a:lnTo>
                <a:lnTo>
                  <a:pt x="215772" y="102361"/>
                </a:lnTo>
                <a:lnTo>
                  <a:pt x="216026" y="102615"/>
                </a:lnTo>
                <a:lnTo>
                  <a:pt x="216153" y="102996"/>
                </a:lnTo>
                <a:lnTo>
                  <a:pt x="216662" y="103250"/>
                </a:lnTo>
                <a:lnTo>
                  <a:pt x="217169" y="103377"/>
                </a:lnTo>
                <a:lnTo>
                  <a:pt x="217677" y="103631"/>
                </a:lnTo>
                <a:lnTo>
                  <a:pt x="218439" y="103758"/>
                </a:lnTo>
                <a:lnTo>
                  <a:pt x="222884" y="103758"/>
                </a:lnTo>
                <a:lnTo>
                  <a:pt x="224408" y="103631"/>
                </a:lnTo>
                <a:lnTo>
                  <a:pt x="225551" y="103504"/>
                </a:lnTo>
                <a:lnTo>
                  <a:pt x="226440" y="103250"/>
                </a:lnTo>
                <a:lnTo>
                  <a:pt x="227329" y="103123"/>
                </a:lnTo>
                <a:lnTo>
                  <a:pt x="228091" y="102869"/>
                </a:lnTo>
                <a:lnTo>
                  <a:pt x="229107" y="102361"/>
                </a:lnTo>
                <a:lnTo>
                  <a:pt x="229488" y="101980"/>
                </a:lnTo>
                <a:lnTo>
                  <a:pt x="229615" y="101726"/>
                </a:lnTo>
                <a:lnTo>
                  <a:pt x="229869" y="101345"/>
                </a:lnTo>
                <a:lnTo>
                  <a:pt x="229745" y="98678"/>
                </a:lnTo>
                <a:lnTo>
                  <a:pt x="226059" y="45846"/>
                </a:lnTo>
                <a:lnTo>
                  <a:pt x="229742" y="40639"/>
                </a:lnTo>
                <a:lnTo>
                  <a:pt x="233171" y="36702"/>
                </a:lnTo>
                <a:lnTo>
                  <a:pt x="238003" y="32765"/>
                </a:lnTo>
                <a:lnTo>
                  <a:pt x="223774" y="32765"/>
                </a:lnTo>
                <a:lnTo>
                  <a:pt x="222969" y="21843"/>
                </a:lnTo>
                <a:lnTo>
                  <a:pt x="222884" y="21589"/>
                </a:lnTo>
                <a:lnTo>
                  <a:pt x="222630" y="21335"/>
                </a:lnTo>
                <a:lnTo>
                  <a:pt x="222503" y="20954"/>
                </a:lnTo>
                <a:lnTo>
                  <a:pt x="222122" y="20700"/>
                </a:lnTo>
                <a:lnTo>
                  <a:pt x="221106" y="20192"/>
                </a:lnTo>
                <a:lnTo>
                  <a:pt x="220471" y="20065"/>
                </a:lnTo>
                <a:close/>
              </a:path>
              <a:path w="283210" h="118744">
                <a:moveTo>
                  <a:pt x="275970" y="99948"/>
                </a:moveTo>
                <a:lnTo>
                  <a:pt x="271525" y="99948"/>
                </a:lnTo>
                <a:lnTo>
                  <a:pt x="272414" y="100075"/>
                </a:lnTo>
                <a:lnTo>
                  <a:pt x="274574" y="100075"/>
                </a:lnTo>
                <a:lnTo>
                  <a:pt x="275970" y="99948"/>
                </a:lnTo>
                <a:close/>
              </a:path>
              <a:path w="283210" h="118744">
                <a:moveTo>
                  <a:pt x="274871" y="29082"/>
                </a:moveTo>
                <a:lnTo>
                  <a:pt x="249936" y="29082"/>
                </a:lnTo>
                <a:lnTo>
                  <a:pt x="252349" y="29463"/>
                </a:lnTo>
                <a:lnTo>
                  <a:pt x="254507" y="30352"/>
                </a:lnTo>
                <a:lnTo>
                  <a:pt x="268604" y="97789"/>
                </a:lnTo>
                <a:lnTo>
                  <a:pt x="268731" y="98678"/>
                </a:lnTo>
                <a:lnTo>
                  <a:pt x="269239" y="99186"/>
                </a:lnTo>
                <a:lnTo>
                  <a:pt x="269620" y="99440"/>
                </a:lnTo>
                <a:lnTo>
                  <a:pt x="270128" y="99694"/>
                </a:lnTo>
                <a:lnTo>
                  <a:pt x="270763" y="99948"/>
                </a:lnTo>
                <a:lnTo>
                  <a:pt x="277367" y="99948"/>
                </a:lnTo>
                <a:lnTo>
                  <a:pt x="278511" y="99694"/>
                </a:lnTo>
                <a:lnTo>
                  <a:pt x="280415" y="99440"/>
                </a:lnTo>
                <a:lnTo>
                  <a:pt x="281050" y="99186"/>
                </a:lnTo>
                <a:lnTo>
                  <a:pt x="282066" y="98678"/>
                </a:lnTo>
                <a:lnTo>
                  <a:pt x="282701" y="98043"/>
                </a:lnTo>
                <a:lnTo>
                  <a:pt x="282955" y="97281"/>
                </a:lnTo>
                <a:lnTo>
                  <a:pt x="282955" y="96773"/>
                </a:lnTo>
                <a:lnTo>
                  <a:pt x="279145" y="43560"/>
                </a:lnTo>
                <a:lnTo>
                  <a:pt x="278383" y="38861"/>
                </a:lnTo>
                <a:lnTo>
                  <a:pt x="277113" y="34925"/>
                </a:lnTo>
                <a:lnTo>
                  <a:pt x="275970" y="30987"/>
                </a:lnTo>
                <a:lnTo>
                  <a:pt x="274871" y="29082"/>
                </a:lnTo>
                <a:close/>
              </a:path>
              <a:path w="283210" h="118744">
                <a:moveTo>
                  <a:pt x="254380" y="16255"/>
                </a:moveTo>
                <a:lnTo>
                  <a:pt x="249174" y="16636"/>
                </a:lnTo>
                <a:lnTo>
                  <a:pt x="244728" y="17017"/>
                </a:lnTo>
                <a:lnTo>
                  <a:pt x="240411" y="18414"/>
                </a:lnTo>
                <a:lnTo>
                  <a:pt x="236219" y="21081"/>
                </a:lnTo>
                <a:lnTo>
                  <a:pt x="232028" y="23621"/>
                </a:lnTo>
                <a:lnTo>
                  <a:pt x="227837" y="27558"/>
                </a:lnTo>
                <a:lnTo>
                  <a:pt x="223774" y="32765"/>
                </a:lnTo>
                <a:lnTo>
                  <a:pt x="238003" y="32765"/>
                </a:lnTo>
                <a:lnTo>
                  <a:pt x="240029" y="31114"/>
                </a:lnTo>
                <a:lnTo>
                  <a:pt x="243586" y="29590"/>
                </a:lnTo>
                <a:lnTo>
                  <a:pt x="247141" y="29336"/>
                </a:lnTo>
                <a:lnTo>
                  <a:pt x="249936" y="29082"/>
                </a:lnTo>
                <a:lnTo>
                  <a:pt x="274871" y="29082"/>
                </a:lnTo>
                <a:lnTo>
                  <a:pt x="274065" y="27685"/>
                </a:lnTo>
                <a:lnTo>
                  <a:pt x="269239" y="22097"/>
                </a:lnTo>
                <a:lnTo>
                  <a:pt x="266191" y="19938"/>
                </a:lnTo>
                <a:lnTo>
                  <a:pt x="258825" y="16890"/>
                </a:lnTo>
                <a:lnTo>
                  <a:pt x="254380" y="16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15177" y="2824607"/>
            <a:ext cx="42545" cy="14604"/>
          </a:xfrm>
          <a:custGeom>
            <a:avLst/>
            <a:gdLst/>
            <a:ahLst/>
            <a:cxnLst/>
            <a:rect l="l" t="t" r="r" b="b"/>
            <a:pathLst>
              <a:path w="42545" h="14605">
                <a:moveTo>
                  <a:pt x="39497" y="0"/>
                </a:moveTo>
                <a:lnTo>
                  <a:pt x="39115" y="126"/>
                </a:lnTo>
                <a:lnTo>
                  <a:pt x="2794" y="2667"/>
                </a:lnTo>
                <a:lnTo>
                  <a:pt x="1777" y="2667"/>
                </a:lnTo>
                <a:lnTo>
                  <a:pt x="1015" y="3175"/>
                </a:lnTo>
                <a:lnTo>
                  <a:pt x="0" y="4953"/>
                </a:lnTo>
                <a:lnTo>
                  <a:pt x="0" y="8762"/>
                </a:lnTo>
                <a:lnTo>
                  <a:pt x="2539" y="14605"/>
                </a:lnTo>
                <a:lnTo>
                  <a:pt x="3556" y="14478"/>
                </a:lnTo>
                <a:lnTo>
                  <a:pt x="39877" y="11937"/>
                </a:lnTo>
                <a:lnTo>
                  <a:pt x="40894" y="11937"/>
                </a:lnTo>
                <a:lnTo>
                  <a:pt x="41656" y="11430"/>
                </a:lnTo>
                <a:lnTo>
                  <a:pt x="42037" y="10541"/>
                </a:lnTo>
                <a:lnTo>
                  <a:pt x="42545" y="9651"/>
                </a:lnTo>
                <a:lnTo>
                  <a:pt x="41021" y="762"/>
                </a:lnTo>
                <a:lnTo>
                  <a:pt x="40767" y="381"/>
                </a:lnTo>
                <a:lnTo>
                  <a:pt x="40005" y="126"/>
                </a:lnTo>
                <a:lnTo>
                  <a:pt x="39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101" y="2722626"/>
            <a:ext cx="498475" cy="150495"/>
          </a:xfrm>
          <a:custGeom>
            <a:avLst/>
            <a:gdLst/>
            <a:ahLst/>
            <a:cxnLst/>
            <a:rect l="l" t="t" r="r" b="b"/>
            <a:pathLst>
              <a:path w="498475" h="150494">
                <a:moveTo>
                  <a:pt x="35658" y="63626"/>
                </a:moveTo>
                <a:lnTo>
                  <a:pt x="31086" y="64007"/>
                </a:lnTo>
                <a:lnTo>
                  <a:pt x="25625" y="64388"/>
                </a:lnTo>
                <a:lnTo>
                  <a:pt x="20799" y="65786"/>
                </a:lnTo>
                <a:lnTo>
                  <a:pt x="1368" y="91948"/>
                </a:lnTo>
                <a:lnTo>
                  <a:pt x="225" y="97536"/>
                </a:lnTo>
                <a:lnTo>
                  <a:pt x="108" y="100330"/>
                </a:lnTo>
                <a:lnTo>
                  <a:pt x="0" y="104012"/>
                </a:lnTo>
                <a:lnTo>
                  <a:pt x="565" y="111632"/>
                </a:lnTo>
                <a:lnTo>
                  <a:pt x="860" y="115950"/>
                </a:lnTo>
                <a:lnTo>
                  <a:pt x="1749" y="121285"/>
                </a:lnTo>
                <a:lnTo>
                  <a:pt x="4797" y="131444"/>
                </a:lnTo>
                <a:lnTo>
                  <a:pt x="6956" y="135762"/>
                </a:lnTo>
                <a:lnTo>
                  <a:pt x="9750" y="139319"/>
                </a:lnTo>
                <a:lnTo>
                  <a:pt x="12544" y="143001"/>
                </a:lnTo>
                <a:lnTo>
                  <a:pt x="16100" y="145796"/>
                </a:lnTo>
                <a:lnTo>
                  <a:pt x="24482" y="149606"/>
                </a:lnTo>
                <a:lnTo>
                  <a:pt x="29435" y="150494"/>
                </a:lnTo>
                <a:lnTo>
                  <a:pt x="35150" y="149987"/>
                </a:lnTo>
                <a:lnTo>
                  <a:pt x="40484" y="149606"/>
                </a:lnTo>
                <a:lnTo>
                  <a:pt x="58374" y="137922"/>
                </a:lnTo>
                <a:lnTo>
                  <a:pt x="33118" y="137922"/>
                </a:lnTo>
                <a:lnTo>
                  <a:pt x="29943" y="137160"/>
                </a:lnTo>
                <a:lnTo>
                  <a:pt x="27276" y="135636"/>
                </a:lnTo>
                <a:lnTo>
                  <a:pt x="24609" y="133985"/>
                </a:lnTo>
                <a:lnTo>
                  <a:pt x="22450" y="131825"/>
                </a:lnTo>
                <a:lnTo>
                  <a:pt x="20799" y="129031"/>
                </a:lnTo>
                <a:lnTo>
                  <a:pt x="19021" y="126237"/>
                </a:lnTo>
                <a:lnTo>
                  <a:pt x="14957" y="104012"/>
                </a:lnTo>
                <a:lnTo>
                  <a:pt x="15084" y="100330"/>
                </a:lnTo>
                <a:lnTo>
                  <a:pt x="24101" y="79501"/>
                </a:lnTo>
                <a:lnTo>
                  <a:pt x="26514" y="77597"/>
                </a:lnTo>
                <a:lnTo>
                  <a:pt x="29562" y="76454"/>
                </a:lnTo>
                <a:lnTo>
                  <a:pt x="37055" y="75946"/>
                </a:lnTo>
                <a:lnTo>
                  <a:pt x="70290" y="75946"/>
                </a:lnTo>
                <a:lnTo>
                  <a:pt x="70165" y="74168"/>
                </a:lnTo>
                <a:lnTo>
                  <a:pt x="55724" y="74168"/>
                </a:lnTo>
                <a:lnTo>
                  <a:pt x="51787" y="70485"/>
                </a:lnTo>
                <a:lnTo>
                  <a:pt x="47723" y="67818"/>
                </a:lnTo>
                <a:lnTo>
                  <a:pt x="43786" y="66167"/>
                </a:lnTo>
                <a:lnTo>
                  <a:pt x="39849" y="64388"/>
                </a:lnTo>
                <a:lnTo>
                  <a:pt x="35658" y="63626"/>
                </a:lnTo>
                <a:close/>
              </a:path>
              <a:path w="498475" h="150494">
                <a:moveTo>
                  <a:pt x="67789" y="146557"/>
                </a:moveTo>
                <a:lnTo>
                  <a:pt x="65884" y="146557"/>
                </a:lnTo>
                <a:lnTo>
                  <a:pt x="66773" y="146685"/>
                </a:lnTo>
                <a:lnTo>
                  <a:pt x="67789" y="146557"/>
                </a:lnTo>
                <a:close/>
              </a:path>
              <a:path w="498475" h="150494">
                <a:moveTo>
                  <a:pt x="74368" y="133985"/>
                </a:moveTo>
                <a:lnTo>
                  <a:pt x="61566" y="133985"/>
                </a:lnTo>
                <a:lnTo>
                  <a:pt x="62328" y="144272"/>
                </a:lnTo>
                <a:lnTo>
                  <a:pt x="63852" y="146176"/>
                </a:lnTo>
                <a:lnTo>
                  <a:pt x="64360" y="146431"/>
                </a:lnTo>
                <a:lnTo>
                  <a:pt x="65122" y="146557"/>
                </a:lnTo>
                <a:lnTo>
                  <a:pt x="68932" y="146557"/>
                </a:lnTo>
                <a:lnTo>
                  <a:pt x="71091" y="146304"/>
                </a:lnTo>
                <a:lnTo>
                  <a:pt x="71853" y="146176"/>
                </a:lnTo>
                <a:lnTo>
                  <a:pt x="72742" y="145923"/>
                </a:lnTo>
                <a:lnTo>
                  <a:pt x="73377" y="145796"/>
                </a:lnTo>
                <a:lnTo>
                  <a:pt x="73885" y="145542"/>
                </a:lnTo>
                <a:lnTo>
                  <a:pt x="74647" y="145034"/>
                </a:lnTo>
                <a:lnTo>
                  <a:pt x="74774" y="144653"/>
                </a:lnTo>
                <a:lnTo>
                  <a:pt x="75028" y="144272"/>
                </a:lnTo>
                <a:lnTo>
                  <a:pt x="74965" y="142494"/>
                </a:lnTo>
                <a:lnTo>
                  <a:pt x="74368" y="133985"/>
                </a:lnTo>
                <a:close/>
              </a:path>
              <a:path w="498475" h="150494">
                <a:moveTo>
                  <a:pt x="70290" y="75946"/>
                </a:moveTo>
                <a:lnTo>
                  <a:pt x="37055" y="75946"/>
                </a:lnTo>
                <a:lnTo>
                  <a:pt x="40992" y="76962"/>
                </a:lnTo>
                <a:lnTo>
                  <a:pt x="48612" y="81534"/>
                </a:lnTo>
                <a:lnTo>
                  <a:pt x="52549" y="84962"/>
                </a:lnTo>
                <a:lnTo>
                  <a:pt x="56740" y="89407"/>
                </a:lnTo>
                <a:lnTo>
                  <a:pt x="58899" y="120650"/>
                </a:lnTo>
                <a:lnTo>
                  <a:pt x="56867" y="123698"/>
                </a:lnTo>
                <a:lnTo>
                  <a:pt x="54962" y="126237"/>
                </a:lnTo>
                <a:lnTo>
                  <a:pt x="53057" y="128269"/>
                </a:lnTo>
                <a:lnTo>
                  <a:pt x="51152" y="130429"/>
                </a:lnTo>
                <a:lnTo>
                  <a:pt x="42262" y="136398"/>
                </a:lnTo>
                <a:lnTo>
                  <a:pt x="40611" y="137032"/>
                </a:lnTo>
                <a:lnTo>
                  <a:pt x="38706" y="137413"/>
                </a:lnTo>
                <a:lnTo>
                  <a:pt x="36801" y="137668"/>
                </a:lnTo>
                <a:lnTo>
                  <a:pt x="33118" y="137922"/>
                </a:lnTo>
                <a:lnTo>
                  <a:pt x="58374" y="137922"/>
                </a:lnTo>
                <a:lnTo>
                  <a:pt x="61566" y="133985"/>
                </a:lnTo>
                <a:lnTo>
                  <a:pt x="74368" y="133985"/>
                </a:lnTo>
                <a:lnTo>
                  <a:pt x="70290" y="75946"/>
                </a:lnTo>
                <a:close/>
              </a:path>
              <a:path w="498475" h="150494">
                <a:moveTo>
                  <a:pt x="62074" y="25273"/>
                </a:moveTo>
                <a:lnTo>
                  <a:pt x="60931" y="25400"/>
                </a:lnTo>
                <a:lnTo>
                  <a:pt x="59407" y="25400"/>
                </a:lnTo>
                <a:lnTo>
                  <a:pt x="56867" y="25654"/>
                </a:lnTo>
                <a:lnTo>
                  <a:pt x="55089" y="26162"/>
                </a:lnTo>
                <a:lnTo>
                  <a:pt x="54454" y="26288"/>
                </a:lnTo>
                <a:lnTo>
                  <a:pt x="53819" y="26543"/>
                </a:lnTo>
                <a:lnTo>
                  <a:pt x="53311" y="26797"/>
                </a:lnTo>
                <a:lnTo>
                  <a:pt x="52930" y="27178"/>
                </a:lnTo>
                <a:lnTo>
                  <a:pt x="52803" y="27559"/>
                </a:lnTo>
                <a:lnTo>
                  <a:pt x="52549" y="27940"/>
                </a:lnTo>
                <a:lnTo>
                  <a:pt x="52549" y="28701"/>
                </a:lnTo>
                <a:lnTo>
                  <a:pt x="55724" y="74168"/>
                </a:lnTo>
                <a:lnTo>
                  <a:pt x="70165" y="74168"/>
                </a:lnTo>
                <a:lnTo>
                  <a:pt x="66857" y="27178"/>
                </a:lnTo>
                <a:lnTo>
                  <a:pt x="63979" y="25526"/>
                </a:lnTo>
                <a:lnTo>
                  <a:pt x="62074" y="25273"/>
                </a:lnTo>
                <a:close/>
              </a:path>
              <a:path w="498475" h="150494">
                <a:moveTo>
                  <a:pt x="133575" y="56896"/>
                </a:moveTo>
                <a:lnTo>
                  <a:pt x="97761" y="74803"/>
                </a:lnTo>
                <a:lnTo>
                  <a:pt x="92446" y="96774"/>
                </a:lnTo>
                <a:lnTo>
                  <a:pt x="93443" y="110236"/>
                </a:lnTo>
                <a:lnTo>
                  <a:pt x="117827" y="141605"/>
                </a:lnTo>
                <a:lnTo>
                  <a:pt x="128495" y="143510"/>
                </a:lnTo>
                <a:lnTo>
                  <a:pt x="138655" y="142748"/>
                </a:lnTo>
                <a:lnTo>
                  <a:pt x="163166" y="133604"/>
                </a:lnTo>
                <a:lnTo>
                  <a:pt x="163420" y="133350"/>
                </a:lnTo>
                <a:lnTo>
                  <a:pt x="163674" y="131699"/>
                </a:lnTo>
                <a:lnTo>
                  <a:pt x="130781" y="131699"/>
                </a:lnTo>
                <a:lnTo>
                  <a:pt x="126717" y="131318"/>
                </a:lnTo>
                <a:lnTo>
                  <a:pt x="123415" y="130175"/>
                </a:lnTo>
                <a:lnTo>
                  <a:pt x="119986" y="129031"/>
                </a:lnTo>
                <a:lnTo>
                  <a:pt x="117192" y="127381"/>
                </a:lnTo>
                <a:lnTo>
                  <a:pt x="115033" y="124968"/>
                </a:lnTo>
                <a:lnTo>
                  <a:pt x="112874" y="122681"/>
                </a:lnTo>
                <a:lnTo>
                  <a:pt x="111223" y="119761"/>
                </a:lnTo>
                <a:lnTo>
                  <a:pt x="108937" y="112903"/>
                </a:lnTo>
                <a:lnTo>
                  <a:pt x="108175" y="109093"/>
                </a:lnTo>
                <a:lnTo>
                  <a:pt x="107921" y="104648"/>
                </a:lnTo>
                <a:lnTo>
                  <a:pt x="159356" y="101092"/>
                </a:lnTo>
                <a:lnTo>
                  <a:pt x="160880" y="100965"/>
                </a:lnTo>
                <a:lnTo>
                  <a:pt x="162150" y="100456"/>
                </a:lnTo>
                <a:lnTo>
                  <a:pt x="164182" y="98425"/>
                </a:lnTo>
                <a:lnTo>
                  <a:pt x="164690" y="96774"/>
                </a:lnTo>
                <a:lnTo>
                  <a:pt x="164539" y="94234"/>
                </a:lnTo>
                <a:lnTo>
                  <a:pt x="107159" y="94234"/>
                </a:lnTo>
                <a:lnTo>
                  <a:pt x="107108" y="90424"/>
                </a:lnTo>
                <a:lnTo>
                  <a:pt x="107413" y="87884"/>
                </a:lnTo>
                <a:lnTo>
                  <a:pt x="108175" y="84962"/>
                </a:lnTo>
                <a:lnTo>
                  <a:pt x="108937" y="81915"/>
                </a:lnTo>
                <a:lnTo>
                  <a:pt x="134337" y="68072"/>
                </a:lnTo>
                <a:lnTo>
                  <a:pt x="156111" y="68072"/>
                </a:lnTo>
                <a:lnTo>
                  <a:pt x="151482" y="63246"/>
                </a:lnTo>
                <a:lnTo>
                  <a:pt x="147672" y="60832"/>
                </a:lnTo>
                <a:lnTo>
                  <a:pt x="143227" y="59181"/>
                </a:lnTo>
                <a:lnTo>
                  <a:pt x="138782" y="57404"/>
                </a:lnTo>
                <a:lnTo>
                  <a:pt x="133575" y="56896"/>
                </a:lnTo>
                <a:close/>
              </a:path>
              <a:path w="498475" h="150494">
                <a:moveTo>
                  <a:pt x="161261" y="123571"/>
                </a:moveTo>
                <a:lnTo>
                  <a:pt x="160880" y="123571"/>
                </a:lnTo>
                <a:lnTo>
                  <a:pt x="160245" y="123698"/>
                </a:lnTo>
                <a:lnTo>
                  <a:pt x="159229" y="124079"/>
                </a:lnTo>
                <a:lnTo>
                  <a:pt x="157832" y="124713"/>
                </a:lnTo>
                <a:lnTo>
                  <a:pt x="156562" y="125475"/>
                </a:lnTo>
                <a:lnTo>
                  <a:pt x="150720" y="128016"/>
                </a:lnTo>
                <a:lnTo>
                  <a:pt x="148180" y="128905"/>
                </a:lnTo>
                <a:lnTo>
                  <a:pt x="145386" y="129667"/>
                </a:lnTo>
                <a:lnTo>
                  <a:pt x="142465" y="130556"/>
                </a:lnTo>
                <a:lnTo>
                  <a:pt x="139163" y="131063"/>
                </a:lnTo>
                <a:lnTo>
                  <a:pt x="135480" y="131318"/>
                </a:lnTo>
                <a:lnTo>
                  <a:pt x="130781" y="131699"/>
                </a:lnTo>
                <a:lnTo>
                  <a:pt x="163674" y="131699"/>
                </a:lnTo>
                <a:lnTo>
                  <a:pt x="163657" y="128905"/>
                </a:lnTo>
                <a:lnTo>
                  <a:pt x="163377" y="126873"/>
                </a:lnTo>
                <a:lnTo>
                  <a:pt x="163166" y="125603"/>
                </a:lnTo>
                <a:lnTo>
                  <a:pt x="163039" y="125094"/>
                </a:lnTo>
                <a:lnTo>
                  <a:pt x="162785" y="124713"/>
                </a:lnTo>
                <a:lnTo>
                  <a:pt x="162658" y="124332"/>
                </a:lnTo>
                <a:lnTo>
                  <a:pt x="162277" y="124079"/>
                </a:lnTo>
                <a:lnTo>
                  <a:pt x="162023" y="123825"/>
                </a:lnTo>
                <a:lnTo>
                  <a:pt x="161261" y="123571"/>
                </a:lnTo>
                <a:close/>
              </a:path>
              <a:path w="498475" h="150494">
                <a:moveTo>
                  <a:pt x="156111" y="68072"/>
                </a:moveTo>
                <a:lnTo>
                  <a:pt x="134337" y="68072"/>
                </a:lnTo>
                <a:lnTo>
                  <a:pt x="139798" y="69850"/>
                </a:lnTo>
                <a:lnTo>
                  <a:pt x="143608" y="73913"/>
                </a:lnTo>
                <a:lnTo>
                  <a:pt x="147418" y="77850"/>
                </a:lnTo>
                <a:lnTo>
                  <a:pt x="149450" y="83693"/>
                </a:lnTo>
                <a:lnTo>
                  <a:pt x="149831" y="91186"/>
                </a:lnTo>
                <a:lnTo>
                  <a:pt x="107159" y="94234"/>
                </a:lnTo>
                <a:lnTo>
                  <a:pt x="164539" y="94234"/>
                </a:lnTo>
                <a:lnTo>
                  <a:pt x="164309" y="91821"/>
                </a:lnTo>
                <a:lnTo>
                  <a:pt x="164055" y="86741"/>
                </a:lnTo>
                <a:lnTo>
                  <a:pt x="163039" y="82042"/>
                </a:lnTo>
                <a:lnTo>
                  <a:pt x="161388" y="77597"/>
                </a:lnTo>
                <a:lnTo>
                  <a:pt x="159737" y="73279"/>
                </a:lnTo>
                <a:lnTo>
                  <a:pt x="157451" y="69468"/>
                </a:lnTo>
                <a:lnTo>
                  <a:pt x="156111" y="68072"/>
                </a:lnTo>
                <a:close/>
              </a:path>
              <a:path w="498475" h="150494">
                <a:moveTo>
                  <a:pt x="200954" y="66801"/>
                </a:moveTo>
                <a:lnTo>
                  <a:pt x="186407" y="66801"/>
                </a:lnTo>
                <a:lnTo>
                  <a:pt x="191233" y="135255"/>
                </a:lnTo>
                <a:lnTo>
                  <a:pt x="191360" y="136144"/>
                </a:lnTo>
                <a:lnTo>
                  <a:pt x="191614" y="136398"/>
                </a:lnTo>
                <a:lnTo>
                  <a:pt x="191868" y="136779"/>
                </a:lnTo>
                <a:lnTo>
                  <a:pt x="192249" y="137032"/>
                </a:lnTo>
                <a:lnTo>
                  <a:pt x="192884" y="137160"/>
                </a:lnTo>
                <a:lnTo>
                  <a:pt x="193392" y="137413"/>
                </a:lnTo>
                <a:lnTo>
                  <a:pt x="194154" y="137541"/>
                </a:lnTo>
                <a:lnTo>
                  <a:pt x="197202" y="137541"/>
                </a:lnTo>
                <a:lnTo>
                  <a:pt x="198599" y="137413"/>
                </a:lnTo>
                <a:lnTo>
                  <a:pt x="199996" y="137413"/>
                </a:lnTo>
                <a:lnTo>
                  <a:pt x="201139" y="137287"/>
                </a:lnTo>
                <a:lnTo>
                  <a:pt x="202028" y="137032"/>
                </a:lnTo>
                <a:lnTo>
                  <a:pt x="202917" y="136906"/>
                </a:lnTo>
                <a:lnTo>
                  <a:pt x="203679" y="136651"/>
                </a:lnTo>
                <a:lnTo>
                  <a:pt x="204187" y="136398"/>
                </a:lnTo>
                <a:lnTo>
                  <a:pt x="204822" y="136144"/>
                </a:lnTo>
                <a:lnTo>
                  <a:pt x="205203" y="135762"/>
                </a:lnTo>
                <a:lnTo>
                  <a:pt x="205330" y="135509"/>
                </a:lnTo>
                <a:lnTo>
                  <a:pt x="205584" y="135128"/>
                </a:lnTo>
                <a:lnTo>
                  <a:pt x="205584" y="134238"/>
                </a:lnTo>
                <a:lnTo>
                  <a:pt x="200954" y="66801"/>
                </a:lnTo>
                <a:close/>
              </a:path>
              <a:path w="498475" h="150494">
                <a:moveTo>
                  <a:pt x="212061" y="13969"/>
                </a:moveTo>
                <a:lnTo>
                  <a:pt x="210029" y="13969"/>
                </a:lnTo>
                <a:lnTo>
                  <a:pt x="203806" y="14350"/>
                </a:lnTo>
                <a:lnTo>
                  <a:pt x="184682" y="42037"/>
                </a:lnTo>
                <a:lnTo>
                  <a:pt x="185010" y="46736"/>
                </a:lnTo>
                <a:lnTo>
                  <a:pt x="185518" y="54863"/>
                </a:lnTo>
                <a:lnTo>
                  <a:pt x="174596" y="55625"/>
                </a:lnTo>
                <a:lnTo>
                  <a:pt x="174088" y="55625"/>
                </a:lnTo>
                <a:lnTo>
                  <a:pt x="173707" y="55753"/>
                </a:lnTo>
                <a:lnTo>
                  <a:pt x="173326" y="56006"/>
                </a:lnTo>
                <a:lnTo>
                  <a:pt x="172691" y="56642"/>
                </a:lnTo>
                <a:lnTo>
                  <a:pt x="172564" y="57150"/>
                </a:lnTo>
                <a:lnTo>
                  <a:pt x="172310" y="57657"/>
                </a:lnTo>
                <a:lnTo>
                  <a:pt x="174469" y="67563"/>
                </a:lnTo>
                <a:lnTo>
                  <a:pt x="175358" y="67563"/>
                </a:lnTo>
                <a:lnTo>
                  <a:pt x="186407" y="66801"/>
                </a:lnTo>
                <a:lnTo>
                  <a:pt x="200954" y="66801"/>
                </a:lnTo>
                <a:lnTo>
                  <a:pt x="200885" y="65786"/>
                </a:lnTo>
                <a:lnTo>
                  <a:pt x="218284" y="64516"/>
                </a:lnTo>
                <a:lnTo>
                  <a:pt x="219173" y="64516"/>
                </a:lnTo>
                <a:lnTo>
                  <a:pt x="219808" y="64007"/>
                </a:lnTo>
                <a:lnTo>
                  <a:pt x="220316" y="62992"/>
                </a:lnTo>
                <a:lnTo>
                  <a:pt x="220697" y="61975"/>
                </a:lnTo>
                <a:lnTo>
                  <a:pt x="220570" y="56387"/>
                </a:lnTo>
                <a:lnTo>
                  <a:pt x="220316" y="55625"/>
                </a:lnTo>
                <a:lnTo>
                  <a:pt x="220189" y="54863"/>
                </a:lnTo>
                <a:lnTo>
                  <a:pt x="219935" y="54356"/>
                </a:lnTo>
                <a:lnTo>
                  <a:pt x="219554" y="53848"/>
                </a:lnTo>
                <a:lnTo>
                  <a:pt x="199996" y="53848"/>
                </a:lnTo>
                <a:lnTo>
                  <a:pt x="199107" y="42037"/>
                </a:lnTo>
                <a:lnTo>
                  <a:pt x="199107" y="39116"/>
                </a:lnTo>
                <a:lnTo>
                  <a:pt x="199615" y="34417"/>
                </a:lnTo>
                <a:lnTo>
                  <a:pt x="200123" y="32385"/>
                </a:lnTo>
                <a:lnTo>
                  <a:pt x="201012" y="30861"/>
                </a:lnTo>
                <a:lnTo>
                  <a:pt x="201774" y="29337"/>
                </a:lnTo>
                <a:lnTo>
                  <a:pt x="209775" y="25907"/>
                </a:lnTo>
                <a:lnTo>
                  <a:pt x="211426" y="25781"/>
                </a:lnTo>
                <a:lnTo>
                  <a:pt x="222475" y="25781"/>
                </a:lnTo>
                <a:lnTo>
                  <a:pt x="222602" y="22225"/>
                </a:lnTo>
                <a:lnTo>
                  <a:pt x="222327" y="20066"/>
                </a:lnTo>
                <a:lnTo>
                  <a:pt x="222094" y="18668"/>
                </a:lnTo>
                <a:lnTo>
                  <a:pt x="221840" y="18034"/>
                </a:lnTo>
                <a:lnTo>
                  <a:pt x="221586" y="17525"/>
                </a:lnTo>
                <a:lnTo>
                  <a:pt x="221332" y="16891"/>
                </a:lnTo>
                <a:lnTo>
                  <a:pt x="215871" y="14478"/>
                </a:lnTo>
                <a:lnTo>
                  <a:pt x="212061" y="13969"/>
                </a:lnTo>
                <a:close/>
              </a:path>
              <a:path w="498475" h="150494">
                <a:moveTo>
                  <a:pt x="217903" y="52578"/>
                </a:moveTo>
                <a:lnTo>
                  <a:pt x="217395" y="52578"/>
                </a:lnTo>
                <a:lnTo>
                  <a:pt x="199996" y="53848"/>
                </a:lnTo>
                <a:lnTo>
                  <a:pt x="219554" y="53848"/>
                </a:lnTo>
                <a:lnTo>
                  <a:pt x="219300" y="53340"/>
                </a:lnTo>
                <a:lnTo>
                  <a:pt x="218919" y="53086"/>
                </a:lnTo>
                <a:lnTo>
                  <a:pt x="218665" y="52831"/>
                </a:lnTo>
                <a:lnTo>
                  <a:pt x="217903" y="52578"/>
                </a:lnTo>
                <a:close/>
              </a:path>
              <a:path w="498475" h="150494">
                <a:moveTo>
                  <a:pt x="222475" y="25781"/>
                </a:moveTo>
                <a:lnTo>
                  <a:pt x="211426" y="25781"/>
                </a:lnTo>
                <a:lnTo>
                  <a:pt x="215236" y="26162"/>
                </a:lnTo>
                <a:lnTo>
                  <a:pt x="216252" y="26416"/>
                </a:lnTo>
                <a:lnTo>
                  <a:pt x="218030" y="26924"/>
                </a:lnTo>
                <a:lnTo>
                  <a:pt x="218792" y="27178"/>
                </a:lnTo>
                <a:lnTo>
                  <a:pt x="219427" y="27431"/>
                </a:lnTo>
                <a:lnTo>
                  <a:pt x="220062" y="27559"/>
                </a:lnTo>
                <a:lnTo>
                  <a:pt x="220570" y="27686"/>
                </a:lnTo>
                <a:lnTo>
                  <a:pt x="221332" y="27686"/>
                </a:lnTo>
                <a:lnTo>
                  <a:pt x="221840" y="27431"/>
                </a:lnTo>
                <a:lnTo>
                  <a:pt x="221967" y="27305"/>
                </a:lnTo>
                <a:lnTo>
                  <a:pt x="222221" y="26924"/>
                </a:lnTo>
                <a:lnTo>
                  <a:pt x="222348" y="26543"/>
                </a:lnTo>
                <a:lnTo>
                  <a:pt x="222475" y="25781"/>
                </a:lnTo>
                <a:close/>
              </a:path>
              <a:path w="498475" h="150494">
                <a:moveTo>
                  <a:pt x="290619" y="59436"/>
                </a:moveTo>
                <a:lnTo>
                  <a:pt x="264258" y="59436"/>
                </a:lnTo>
                <a:lnTo>
                  <a:pt x="267052" y="59562"/>
                </a:lnTo>
                <a:lnTo>
                  <a:pt x="269338" y="60198"/>
                </a:lnTo>
                <a:lnTo>
                  <a:pt x="278658" y="68961"/>
                </a:lnTo>
                <a:lnTo>
                  <a:pt x="279498" y="71119"/>
                </a:lnTo>
                <a:lnTo>
                  <a:pt x="280006" y="73787"/>
                </a:lnTo>
                <a:lnTo>
                  <a:pt x="280133" y="76835"/>
                </a:lnTo>
                <a:lnTo>
                  <a:pt x="280641" y="82804"/>
                </a:lnTo>
                <a:lnTo>
                  <a:pt x="238350" y="94487"/>
                </a:lnTo>
                <a:lnTo>
                  <a:pt x="234413" y="100711"/>
                </a:lnTo>
                <a:lnTo>
                  <a:pt x="232762" y="104012"/>
                </a:lnTo>
                <a:lnTo>
                  <a:pt x="232127" y="107950"/>
                </a:lnTo>
                <a:lnTo>
                  <a:pt x="232508" y="112268"/>
                </a:lnTo>
                <a:lnTo>
                  <a:pt x="232762" y="116078"/>
                </a:lnTo>
                <a:lnTo>
                  <a:pt x="233651" y="119380"/>
                </a:lnTo>
                <a:lnTo>
                  <a:pt x="235302" y="122555"/>
                </a:lnTo>
                <a:lnTo>
                  <a:pt x="236572" y="125094"/>
                </a:lnTo>
                <a:lnTo>
                  <a:pt x="238604" y="127507"/>
                </a:lnTo>
                <a:lnTo>
                  <a:pt x="241144" y="129286"/>
                </a:lnTo>
                <a:lnTo>
                  <a:pt x="243557" y="131191"/>
                </a:lnTo>
                <a:lnTo>
                  <a:pt x="246605" y="132587"/>
                </a:lnTo>
                <a:lnTo>
                  <a:pt x="249907" y="133350"/>
                </a:lnTo>
                <a:lnTo>
                  <a:pt x="253336" y="134238"/>
                </a:lnTo>
                <a:lnTo>
                  <a:pt x="257146" y="134493"/>
                </a:lnTo>
                <a:lnTo>
                  <a:pt x="261210" y="134238"/>
                </a:lnTo>
                <a:lnTo>
                  <a:pt x="265909" y="133857"/>
                </a:lnTo>
                <a:lnTo>
                  <a:pt x="283369" y="123190"/>
                </a:lnTo>
                <a:lnTo>
                  <a:pt x="258035" y="123190"/>
                </a:lnTo>
                <a:lnTo>
                  <a:pt x="254352" y="122300"/>
                </a:lnTo>
                <a:lnTo>
                  <a:pt x="251685" y="120015"/>
                </a:lnTo>
                <a:lnTo>
                  <a:pt x="248891" y="117729"/>
                </a:lnTo>
                <a:lnTo>
                  <a:pt x="247367" y="114681"/>
                </a:lnTo>
                <a:lnTo>
                  <a:pt x="247113" y="110617"/>
                </a:lnTo>
                <a:lnTo>
                  <a:pt x="247016" y="107950"/>
                </a:lnTo>
                <a:lnTo>
                  <a:pt x="247240" y="106044"/>
                </a:lnTo>
                <a:lnTo>
                  <a:pt x="248103" y="104012"/>
                </a:lnTo>
                <a:lnTo>
                  <a:pt x="248764" y="102362"/>
                </a:lnTo>
                <a:lnTo>
                  <a:pt x="250034" y="100711"/>
                </a:lnTo>
                <a:lnTo>
                  <a:pt x="253717" y="97790"/>
                </a:lnTo>
                <a:lnTo>
                  <a:pt x="256003" y="96647"/>
                </a:lnTo>
                <a:lnTo>
                  <a:pt x="258924" y="95757"/>
                </a:lnTo>
                <a:lnTo>
                  <a:pt x="261718" y="94868"/>
                </a:lnTo>
                <a:lnTo>
                  <a:pt x="265147" y="94361"/>
                </a:lnTo>
                <a:lnTo>
                  <a:pt x="281276" y="93218"/>
                </a:lnTo>
                <a:lnTo>
                  <a:pt x="295617" y="93218"/>
                </a:lnTo>
                <a:lnTo>
                  <a:pt x="294246" y="73787"/>
                </a:lnTo>
                <a:lnTo>
                  <a:pt x="293976" y="70357"/>
                </a:lnTo>
                <a:lnTo>
                  <a:pt x="293214" y="66040"/>
                </a:lnTo>
                <a:lnTo>
                  <a:pt x="290619" y="59436"/>
                </a:lnTo>
                <a:close/>
              </a:path>
              <a:path w="498475" h="150494">
                <a:moveTo>
                  <a:pt x="297552" y="120904"/>
                </a:moveTo>
                <a:lnTo>
                  <a:pt x="285213" y="120904"/>
                </a:lnTo>
                <a:lnTo>
                  <a:pt x="285784" y="129540"/>
                </a:lnTo>
                <a:lnTo>
                  <a:pt x="289404" y="131063"/>
                </a:lnTo>
                <a:lnTo>
                  <a:pt x="290547" y="131063"/>
                </a:lnTo>
                <a:lnTo>
                  <a:pt x="294865" y="130682"/>
                </a:lnTo>
                <a:lnTo>
                  <a:pt x="296389" y="130175"/>
                </a:lnTo>
                <a:lnTo>
                  <a:pt x="297024" y="129921"/>
                </a:lnTo>
                <a:lnTo>
                  <a:pt x="297405" y="129540"/>
                </a:lnTo>
                <a:lnTo>
                  <a:pt x="297913" y="129159"/>
                </a:lnTo>
                <a:lnTo>
                  <a:pt x="298013" y="127507"/>
                </a:lnTo>
                <a:lnTo>
                  <a:pt x="297552" y="120904"/>
                </a:lnTo>
                <a:close/>
              </a:path>
              <a:path w="498475" h="150494">
                <a:moveTo>
                  <a:pt x="295617" y="93218"/>
                </a:moveTo>
                <a:lnTo>
                  <a:pt x="281276" y="93218"/>
                </a:lnTo>
                <a:lnTo>
                  <a:pt x="282419" y="109728"/>
                </a:lnTo>
                <a:lnTo>
                  <a:pt x="279244" y="113918"/>
                </a:lnTo>
                <a:lnTo>
                  <a:pt x="262734" y="122809"/>
                </a:lnTo>
                <a:lnTo>
                  <a:pt x="258035" y="123190"/>
                </a:lnTo>
                <a:lnTo>
                  <a:pt x="283369" y="123190"/>
                </a:lnTo>
                <a:lnTo>
                  <a:pt x="285213" y="120904"/>
                </a:lnTo>
                <a:lnTo>
                  <a:pt x="297552" y="120904"/>
                </a:lnTo>
                <a:lnTo>
                  <a:pt x="295617" y="93218"/>
                </a:lnTo>
                <a:close/>
              </a:path>
              <a:path w="498475" h="150494">
                <a:moveTo>
                  <a:pt x="267052" y="47498"/>
                </a:moveTo>
                <a:lnTo>
                  <a:pt x="261464" y="47879"/>
                </a:lnTo>
                <a:lnTo>
                  <a:pt x="258416" y="48132"/>
                </a:lnTo>
                <a:lnTo>
                  <a:pt x="255495" y="48641"/>
                </a:lnTo>
                <a:lnTo>
                  <a:pt x="252574" y="49403"/>
                </a:lnTo>
                <a:lnTo>
                  <a:pt x="249653" y="50037"/>
                </a:lnTo>
                <a:lnTo>
                  <a:pt x="233016" y="65024"/>
                </a:lnTo>
                <a:lnTo>
                  <a:pt x="233397" y="67182"/>
                </a:lnTo>
                <a:lnTo>
                  <a:pt x="235302" y="69468"/>
                </a:lnTo>
                <a:lnTo>
                  <a:pt x="236826" y="69468"/>
                </a:lnTo>
                <a:lnTo>
                  <a:pt x="237842" y="68961"/>
                </a:lnTo>
                <a:lnTo>
                  <a:pt x="239239" y="67944"/>
                </a:lnTo>
                <a:lnTo>
                  <a:pt x="240636" y="67056"/>
                </a:lnTo>
                <a:lnTo>
                  <a:pt x="242287" y="66040"/>
                </a:lnTo>
                <a:lnTo>
                  <a:pt x="244319" y="64897"/>
                </a:lnTo>
                <a:lnTo>
                  <a:pt x="246351" y="63626"/>
                </a:lnTo>
                <a:lnTo>
                  <a:pt x="248764" y="62611"/>
                </a:lnTo>
                <a:lnTo>
                  <a:pt x="251558" y="61594"/>
                </a:lnTo>
                <a:lnTo>
                  <a:pt x="254352" y="60451"/>
                </a:lnTo>
                <a:lnTo>
                  <a:pt x="257400" y="59817"/>
                </a:lnTo>
                <a:lnTo>
                  <a:pt x="260956" y="59562"/>
                </a:lnTo>
                <a:lnTo>
                  <a:pt x="264258" y="59436"/>
                </a:lnTo>
                <a:lnTo>
                  <a:pt x="290619" y="59436"/>
                </a:lnTo>
                <a:lnTo>
                  <a:pt x="290420" y="58928"/>
                </a:lnTo>
                <a:lnTo>
                  <a:pt x="288515" y="56006"/>
                </a:lnTo>
                <a:lnTo>
                  <a:pt x="285848" y="53721"/>
                </a:lnTo>
                <a:lnTo>
                  <a:pt x="283308" y="51435"/>
                </a:lnTo>
                <a:lnTo>
                  <a:pt x="280006" y="49784"/>
                </a:lnTo>
                <a:lnTo>
                  <a:pt x="271878" y="47751"/>
                </a:lnTo>
                <a:lnTo>
                  <a:pt x="267052" y="47498"/>
                </a:lnTo>
                <a:close/>
              </a:path>
              <a:path w="498475" h="150494">
                <a:moveTo>
                  <a:pt x="328012" y="44450"/>
                </a:moveTo>
                <a:lnTo>
                  <a:pt x="325472" y="44704"/>
                </a:lnTo>
                <a:lnTo>
                  <a:pt x="324075" y="44704"/>
                </a:lnTo>
                <a:lnTo>
                  <a:pt x="322805" y="44831"/>
                </a:lnTo>
                <a:lnTo>
                  <a:pt x="321916" y="44957"/>
                </a:lnTo>
                <a:lnTo>
                  <a:pt x="321027" y="45212"/>
                </a:lnTo>
                <a:lnTo>
                  <a:pt x="320265" y="45338"/>
                </a:lnTo>
                <a:lnTo>
                  <a:pt x="319757" y="45719"/>
                </a:lnTo>
                <a:lnTo>
                  <a:pt x="319122" y="45974"/>
                </a:lnTo>
                <a:lnTo>
                  <a:pt x="318741" y="46355"/>
                </a:lnTo>
                <a:lnTo>
                  <a:pt x="318614" y="46609"/>
                </a:lnTo>
                <a:lnTo>
                  <a:pt x="318360" y="47371"/>
                </a:lnTo>
                <a:lnTo>
                  <a:pt x="318360" y="47879"/>
                </a:lnTo>
                <a:lnTo>
                  <a:pt x="322043" y="100965"/>
                </a:lnTo>
                <a:lnTo>
                  <a:pt x="322932" y="105663"/>
                </a:lnTo>
                <a:lnTo>
                  <a:pt x="324202" y="109600"/>
                </a:lnTo>
                <a:lnTo>
                  <a:pt x="325345" y="113537"/>
                </a:lnTo>
                <a:lnTo>
                  <a:pt x="346935" y="128269"/>
                </a:lnTo>
                <a:lnTo>
                  <a:pt x="352142" y="127888"/>
                </a:lnTo>
                <a:lnTo>
                  <a:pt x="374577" y="115569"/>
                </a:lnTo>
                <a:lnTo>
                  <a:pt x="351380" y="115569"/>
                </a:lnTo>
                <a:lnTo>
                  <a:pt x="348967" y="115188"/>
                </a:lnTo>
                <a:lnTo>
                  <a:pt x="346808" y="114173"/>
                </a:lnTo>
                <a:lnTo>
                  <a:pt x="344649" y="113284"/>
                </a:lnTo>
                <a:lnTo>
                  <a:pt x="342744" y="111887"/>
                </a:lnTo>
                <a:lnTo>
                  <a:pt x="339823" y="108204"/>
                </a:lnTo>
                <a:lnTo>
                  <a:pt x="338553" y="105918"/>
                </a:lnTo>
                <a:lnTo>
                  <a:pt x="337791" y="103250"/>
                </a:lnTo>
                <a:lnTo>
                  <a:pt x="336902" y="100584"/>
                </a:lnTo>
                <a:lnTo>
                  <a:pt x="336267" y="96900"/>
                </a:lnTo>
                <a:lnTo>
                  <a:pt x="336013" y="92329"/>
                </a:lnTo>
                <a:lnTo>
                  <a:pt x="332909" y="47879"/>
                </a:lnTo>
                <a:lnTo>
                  <a:pt x="332838" y="46355"/>
                </a:lnTo>
                <a:lnTo>
                  <a:pt x="332584" y="45974"/>
                </a:lnTo>
                <a:lnTo>
                  <a:pt x="332330" y="45719"/>
                </a:lnTo>
                <a:lnTo>
                  <a:pt x="332076" y="45338"/>
                </a:lnTo>
                <a:lnTo>
                  <a:pt x="331695" y="45085"/>
                </a:lnTo>
                <a:lnTo>
                  <a:pt x="331187" y="44957"/>
                </a:lnTo>
                <a:lnTo>
                  <a:pt x="330552" y="44704"/>
                </a:lnTo>
                <a:lnTo>
                  <a:pt x="329790" y="44576"/>
                </a:lnTo>
                <a:lnTo>
                  <a:pt x="328901" y="44576"/>
                </a:lnTo>
                <a:lnTo>
                  <a:pt x="328012" y="44450"/>
                </a:lnTo>
                <a:close/>
              </a:path>
              <a:path w="498475" h="150494">
                <a:moveTo>
                  <a:pt x="390601" y="111887"/>
                </a:moveTo>
                <a:lnTo>
                  <a:pt x="377542" y="111887"/>
                </a:lnTo>
                <a:lnTo>
                  <a:pt x="378177" y="122174"/>
                </a:lnTo>
                <a:lnTo>
                  <a:pt x="379574" y="124079"/>
                </a:lnTo>
                <a:lnTo>
                  <a:pt x="380082" y="124332"/>
                </a:lnTo>
                <a:lnTo>
                  <a:pt x="380844" y="124460"/>
                </a:lnTo>
                <a:lnTo>
                  <a:pt x="381606" y="124460"/>
                </a:lnTo>
                <a:lnTo>
                  <a:pt x="382495" y="124587"/>
                </a:lnTo>
                <a:lnTo>
                  <a:pt x="383638" y="124587"/>
                </a:lnTo>
                <a:lnTo>
                  <a:pt x="386178" y="124332"/>
                </a:lnTo>
                <a:lnTo>
                  <a:pt x="387194" y="124206"/>
                </a:lnTo>
                <a:lnTo>
                  <a:pt x="387956" y="124079"/>
                </a:lnTo>
                <a:lnTo>
                  <a:pt x="388845" y="123825"/>
                </a:lnTo>
                <a:lnTo>
                  <a:pt x="389480" y="123698"/>
                </a:lnTo>
                <a:lnTo>
                  <a:pt x="389988" y="123443"/>
                </a:lnTo>
                <a:lnTo>
                  <a:pt x="390496" y="123062"/>
                </a:lnTo>
                <a:lnTo>
                  <a:pt x="390877" y="122809"/>
                </a:lnTo>
                <a:lnTo>
                  <a:pt x="391004" y="122428"/>
                </a:lnTo>
                <a:lnTo>
                  <a:pt x="391258" y="122174"/>
                </a:lnTo>
                <a:lnTo>
                  <a:pt x="391151" y="119761"/>
                </a:lnTo>
                <a:lnTo>
                  <a:pt x="390601" y="111887"/>
                </a:lnTo>
                <a:close/>
              </a:path>
              <a:path w="498475" h="150494">
                <a:moveTo>
                  <a:pt x="381860" y="40767"/>
                </a:moveTo>
                <a:lnTo>
                  <a:pt x="380971" y="40767"/>
                </a:lnTo>
                <a:lnTo>
                  <a:pt x="379828" y="40893"/>
                </a:lnTo>
                <a:lnTo>
                  <a:pt x="378431" y="40893"/>
                </a:lnTo>
                <a:lnTo>
                  <a:pt x="372716" y="42037"/>
                </a:lnTo>
                <a:lnTo>
                  <a:pt x="372081" y="42291"/>
                </a:lnTo>
                <a:lnTo>
                  <a:pt x="371827" y="42544"/>
                </a:lnTo>
                <a:lnTo>
                  <a:pt x="371573" y="42925"/>
                </a:lnTo>
                <a:lnTo>
                  <a:pt x="371319" y="43687"/>
                </a:lnTo>
                <a:lnTo>
                  <a:pt x="371345" y="44576"/>
                </a:lnTo>
                <a:lnTo>
                  <a:pt x="375129" y="98806"/>
                </a:lnTo>
                <a:lnTo>
                  <a:pt x="371573" y="104012"/>
                </a:lnTo>
                <a:lnTo>
                  <a:pt x="368017" y="107950"/>
                </a:lnTo>
                <a:lnTo>
                  <a:pt x="364588" y="110743"/>
                </a:lnTo>
                <a:lnTo>
                  <a:pt x="361286" y="113537"/>
                </a:lnTo>
                <a:lnTo>
                  <a:pt x="357730" y="115062"/>
                </a:lnTo>
                <a:lnTo>
                  <a:pt x="354174" y="115316"/>
                </a:lnTo>
                <a:lnTo>
                  <a:pt x="351380" y="115569"/>
                </a:lnTo>
                <a:lnTo>
                  <a:pt x="374577" y="115569"/>
                </a:lnTo>
                <a:lnTo>
                  <a:pt x="377542" y="111887"/>
                </a:lnTo>
                <a:lnTo>
                  <a:pt x="390601" y="111887"/>
                </a:lnTo>
                <a:lnTo>
                  <a:pt x="385894" y="44576"/>
                </a:lnTo>
                <a:lnTo>
                  <a:pt x="385797" y="42672"/>
                </a:lnTo>
                <a:lnTo>
                  <a:pt x="385543" y="42291"/>
                </a:lnTo>
                <a:lnTo>
                  <a:pt x="385289" y="42037"/>
                </a:lnTo>
                <a:lnTo>
                  <a:pt x="385035" y="41656"/>
                </a:lnTo>
                <a:lnTo>
                  <a:pt x="384654" y="41401"/>
                </a:lnTo>
                <a:lnTo>
                  <a:pt x="384019" y="41148"/>
                </a:lnTo>
                <a:lnTo>
                  <a:pt x="383511" y="41021"/>
                </a:lnTo>
                <a:lnTo>
                  <a:pt x="381860" y="40767"/>
                </a:lnTo>
                <a:close/>
              </a:path>
              <a:path w="498475" h="150494">
                <a:moveTo>
                  <a:pt x="420341" y="126"/>
                </a:moveTo>
                <a:lnTo>
                  <a:pt x="415896" y="126"/>
                </a:lnTo>
                <a:lnTo>
                  <a:pt x="413356" y="381"/>
                </a:lnTo>
                <a:lnTo>
                  <a:pt x="412340" y="635"/>
                </a:lnTo>
                <a:lnTo>
                  <a:pt x="411451" y="762"/>
                </a:lnTo>
                <a:lnTo>
                  <a:pt x="410689" y="1016"/>
                </a:lnTo>
                <a:lnTo>
                  <a:pt x="409673" y="1524"/>
                </a:lnTo>
                <a:lnTo>
                  <a:pt x="409292" y="1905"/>
                </a:lnTo>
                <a:lnTo>
                  <a:pt x="409165" y="2159"/>
                </a:lnTo>
                <a:lnTo>
                  <a:pt x="408995" y="2412"/>
                </a:lnTo>
                <a:lnTo>
                  <a:pt x="417039" y="119506"/>
                </a:lnTo>
                <a:lnTo>
                  <a:pt x="420849" y="121793"/>
                </a:lnTo>
                <a:lnTo>
                  <a:pt x="423008" y="121793"/>
                </a:lnTo>
                <a:lnTo>
                  <a:pt x="425802" y="121538"/>
                </a:lnTo>
                <a:lnTo>
                  <a:pt x="426945" y="121412"/>
                </a:lnTo>
                <a:lnTo>
                  <a:pt x="427834" y="121285"/>
                </a:lnTo>
                <a:lnTo>
                  <a:pt x="428850" y="121031"/>
                </a:lnTo>
                <a:lnTo>
                  <a:pt x="429485" y="120904"/>
                </a:lnTo>
                <a:lnTo>
                  <a:pt x="429993" y="120650"/>
                </a:lnTo>
                <a:lnTo>
                  <a:pt x="430501" y="120268"/>
                </a:lnTo>
                <a:lnTo>
                  <a:pt x="430882" y="120015"/>
                </a:lnTo>
                <a:lnTo>
                  <a:pt x="431136" y="119634"/>
                </a:lnTo>
                <a:lnTo>
                  <a:pt x="431263" y="119380"/>
                </a:lnTo>
                <a:lnTo>
                  <a:pt x="431390" y="118491"/>
                </a:lnTo>
                <a:lnTo>
                  <a:pt x="423333" y="3429"/>
                </a:lnTo>
                <a:lnTo>
                  <a:pt x="423262" y="2031"/>
                </a:lnTo>
                <a:lnTo>
                  <a:pt x="422500" y="888"/>
                </a:lnTo>
                <a:lnTo>
                  <a:pt x="422119" y="635"/>
                </a:lnTo>
                <a:lnTo>
                  <a:pt x="421611" y="507"/>
                </a:lnTo>
                <a:lnTo>
                  <a:pt x="421103" y="254"/>
                </a:lnTo>
                <a:lnTo>
                  <a:pt x="420341" y="126"/>
                </a:lnTo>
                <a:close/>
              </a:path>
              <a:path w="498475" h="150494">
                <a:moveTo>
                  <a:pt x="418436" y="0"/>
                </a:moveTo>
                <a:lnTo>
                  <a:pt x="417293" y="126"/>
                </a:lnTo>
                <a:lnTo>
                  <a:pt x="419452" y="126"/>
                </a:lnTo>
                <a:lnTo>
                  <a:pt x="418436" y="0"/>
                </a:lnTo>
                <a:close/>
              </a:path>
              <a:path w="498475" h="150494">
                <a:moveTo>
                  <a:pt x="471085" y="47879"/>
                </a:moveTo>
                <a:lnTo>
                  <a:pt x="456663" y="47879"/>
                </a:lnTo>
                <a:lnTo>
                  <a:pt x="459838" y="93599"/>
                </a:lnTo>
                <a:lnTo>
                  <a:pt x="460219" y="98043"/>
                </a:lnTo>
                <a:lnTo>
                  <a:pt x="460854" y="101981"/>
                </a:lnTo>
                <a:lnTo>
                  <a:pt x="462322" y="106299"/>
                </a:lnTo>
                <a:lnTo>
                  <a:pt x="463013" y="108457"/>
                </a:lnTo>
                <a:lnTo>
                  <a:pt x="480539" y="118744"/>
                </a:lnTo>
                <a:lnTo>
                  <a:pt x="484603" y="118491"/>
                </a:lnTo>
                <a:lnTo>
                  <a:pt x="485873" y="118363"/>
                </a:lnTo>
                <a:lnTo>
                  <a:pt x="487270" y="118110"/>
                </a:lnTo>
                <a:lnTo>
                  <a:pt x="491080" y="117348"/>
                </a:lnTo>
                <a:lnTo>
                  <a:pt x="492223" y="116967"/>
                </a:lnTo>
                <a:lnTo>
                  <a:pt x="493493" y="116586"/>
                </a:lnTo>
                <a:lnTo>
                  <a:pt x="494509" y="116205"/>
                </a:lnTo>
                <a:lnTo>
                  <a:pt x="495398" y="115697"/>
                </a:lnTo>
                <a:lnTo>
                  <a:pt x="496287" y="115316"/>
                </a:lnTo>
                <a:lnTo>
                  <a:pt x="496922" y="114807"/>
                </a:lnTo>
                <a:lnTo>
                  <a:pt x="497303" y="114300"/>
                </a:lnTo>
                <a:lnTo>
                  <a:pt x="497811" y="113792"/>
                </a:lnTo>
                <a:lnTo>
                  <a:pt x="498065" y="113030"/>
                </a:lnTo>
                <a:lnTo>
                  <a:pt x="498192" y="112013"/>
                </a:lnTo>
                <a:lnTo>
                  <a:pt x="498446" y="111125"/>
                </a:lnTo>
                <a:lnTo>
                  <a:pt x="498319" y="108076"/>
                </a:lnTo>
                <a:lnTo>
                  <a:pt x="498192" y="106299"/>
                </a:lnTo>
                <a:lnTo>
                  <a:pt x="482063" y="106299"/>
                </a:lnTo>
                <a:lnTo>
                  <a:pt x="479015" y="105156"/>
                </a:lnTo>
                <a:lnTo>
                  <a:pt x="475459" y="99822"/>
                </a:lnTo>
                <a:lnTo>
                  <a:pt x="474443" y="95885"/>
                </a:lnTo>
                <a:lnTo>
                  <a:pt x="471085" y="47879"/>
                </a:lnTo>
                <a:close/>
              </a:path>
              <a:path w="498475" h="150494">
                <a:moveTo>
                  <a:pt x="496541" y="102869"/>
                </a:moveTo>
                <a:lnTo>
                  <a:pt x="495525" y="102869"/>
                </a:lnTo>
                <a:lnTo>
                  <a:pt x="495017" y="103124"/>
                </a:lnTo>
                <a:lnTo>
                  <a:pt x="494382" y="103378"/>
                </a:lnTo>
                <a:lnTo>
                  <a:pt x="493874" y="103631"/>
                </a:lnTo>
                <a:lnTo>
                  <a:pt x="493239" y="104012"/>
                </a:lnTo>
                <a:lnTo>
                  <a:pt x="492350" y="104393"/>
                </a:lnTo>
                <a:lnTo>
                  <a:pt x="491588" y="104648"/>
                </a:lnTo>
                <a:lnTo>
                  <a:pt x="490699" y="105029"/>
                </a:lnTo>
                <a:lnTo>
                  <a:pt x="489683" y="105410"/>
                </a:lnTo>
                <a:lnTo>
                  <a:pt x="488667" y="105663"/>
                </a:lnTo>
                <a:lnTo>
                  <a:pt x="487524" y="105918"/>
                </a:lnTo>
                <a:lnTo>
                  <a:pt x="486127" y="106044"/>
                </a:lnTo>
                <a:lnTo>
                  <a:pt x="482063" y="106299"/>
                </a:lnTo>
                <a:lnTo>
                  <a:pt x="498192" y="106299"/>
                </a:lnTo>
                <a:lnTo>
                  <a:pt x="498107" y="105918"/>
                </a:lnTo>
                <a:lnTo>
                  <a:pt x="497912" y="105282"/>
                </a:lnTo>
                <a:lnTo>
                  <a:pt x="497684" y="104267"/>
                </a:lnTo>
                <a:lnTo>
                  <a:pt x="497430" y="103886"/>
                </a:lnTo>
                <a:lnTo>
                  <a:pt x="497303" y="103378"/>
                </a:lnTo>
                <a:lnTo>
                  <a:pt x="497049" y="103124"/>
                </a:lnTo>
                <a:lnTo>
                  <a:pt x="496541" y="102869"/>
                </a:lnTo>
                <a:close/>
              </a:path>
              <a:path w="498475" h="150494">
                <a:moveTo>
                  <a:pt x="465045" y="13969"/>
                </a:moveTo>
                <a:lnTo>
                  <a:pt x="462886" y="13969"/>
                </a:lnTo>
                <a:lnTo>
                  <a:pt x="458949" y="14350"/>
                </a:lnTo>
                <a:lnTo>
                  <a:pt x="454504" y="17018"/>
                </a:lnTo>
                <a:lnTo>
                  <a:pt x="454504" y="17399"/>
                </a:lnTo>
                <a:lnTo>
                  <a:pt x="455901" y="35941"/>
                </a:lnTo>
                <a:lnTo>
                  <a:pt x="444979" y="36703"/>
                </a:lnTo>
                <a:lnTo>
                  <a:pt x="444471" y="36703"/>
                </a:lnTo>
                <a:lnTo>
                  <a:pt x="444090" y="36830"/>
                </a:lnTo>
                <a:lnTo>
                  <a:pt x="443328" y="37337"/>
                </a:lnTo>
                <a:lnTo>
                  <a:pt x="443074" y="37718"/>
                </a:lnTo>
                <a:lnTo>
                  <a:pt x="442947" y="38226"/>
                </a:lnTo>
                <a:lnTo>
                  <a:pt x="442693" y="38735"/>
                </a:lnTo>
                <a:lnTo>
                  <a:pt x="442439" y="40131"/>
                </a:lnTo>
                <a:lnTo>
                  <a:pt x="442439" y="42925"/>
                </a:lnTo>
                <a:lnTo>
                  <a:pt x="442566" y="44957"/>
                </a:lnTo>
                <a:lnTo>
                  <a:pt x="442947" y="46481"/>
                </a:lnTo>
                <a:lnTo>
                  <a:pt x="443582" y="47371"/>
                </a:lnTo>
                <a:lnTo>
                  <a:pt x="444090" y="48260"/>
                </a:lnTo>
                <a:lnTo>
                  <a:pt x="444852" y="48641"/>
                </a:lnTo>
                <a:lnTo>
                  <a:pt x="445741" y="48641"/>
                </a:lnTo>
                <a:lnTo>
                  <a:pt x="456663" y="47879"/>
                </a:lnTo>
                <a:lnTo>
                  <a:pt x="471085" y="47879"/>
                </a:lnTo>
                <a:lnTo>
                  <a:pt x="471014" y="46862"/>
                </a:lnTo>
                <a:lnTo>
                  <a:pt x="491080" y="45466"/>
                </a:lnTo>
                <a:lnTo>
                  <a:pt x="491969" y="45338"/>
                </a:lnTo>
                <a:lnTo>
                  <a:pt x="492604" y="44831"/>
                </a:lnTo>
                <a:lnTo>
                  <a:pt x="493112" y="43942"/>
                </a:lnTo>
                <a:lnTo>
                  <a:pt x="493493" y="42925"/>
                </a:lnTo>
                <a:lnTo>
                  <a:pt x="493366" y="37337"/>
                </a:lnTo>
                <a:lnTo>
                  <a:pt x="493112" y="36575"/>
                </a:lnTo>
                <a:lnTo>
                  <a:pt x="492985" y="35813"/>
                </a:lnTo>
                <a:lnTo>
                  <a:pt x="492731" y="35179"/>
                </a:lnTo>
                <a:lnTo>
                  <a:pt x="492561" y="34925"/>
                </a:lnTo>
                <a:lnTo>
                  <a:pt x="470125" y="34925"/>
                </a:lnTo>
                <a:lnTo>
                  <a:pt x="468812" y="15875"/>
                </a:lnTo>
                <a:lnTo>
                  <a:pt x="468728" y="15621"/>
                </a:lnTo>
                <a:lnTo>
                  <a:pt x="468474" y="15240"/>
                </a:lnTo>
                <a:lnTo>
                  <a:pt x="467839" y="14605"/>
                </a:lnTo>
                <a:lnTo>
                  <a:pt x="467204" y="14478"/>
                </a:lnTo>
                <a:lnTo>
                  <a:pt x="466696" y="14224"/>
                </a:lnTo>
                <a:lnTo>
                  <a:pt x="465045" y="13969"/>
                </a:lnTo>
                <a:close/>
              </a:path>
              <a:path w="498475" h="150494">
                <a:moveTo>
                  <a:pt x="490699" y="33528"/>
                </a:moveTo>
                <a:lnTo>
                  <a:pt x="490191" y="33528"/>
                </a:lnTo>
                <a:lnTo>
                  <a:pt x="470125" y="34925"/>
                </a:lnTo>
                <a:lnTo>
                  <a:pt x="492561" y="34925"/>
                </a:lnTo>
                <a:lnTo>
                  <a:pt x="492223" y="34290"/>
                </a:lnTo>
                <a:lnTo>
                  <a:pt x="491842" y="33909"/>
                </a:lnTo>
                <a:lnTo>
                  <a:pt x="490699" y="33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60335" y="3607308"/>
            <a:ext cx="1107185" cy="5189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3927" y="3753358"/>
            <a:ext cx="512810" cy="151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 flipV="1">
            <a:off x="181152" y="29972"/>
            <a:ext cx="1571447" cy="101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500" dirty="0"/>
          </a:p>
        </p:txBody>
      </p:sp>
      <p:sp>
        <p:nvSpPr>
          <p:cNvPr id="5" name="object 5"/>
          <p:cNvSpPr txBox="1"/>
          <p:nvPr/>
        </p:nvSpPr>
        <p:spPr>
          <a:xfrm>
            <a:off x="914806" y="1996185"/>
            <a:ext cx="1285875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37185" marR="5080" indent="-325120">
              <a:lnSpc>
                <a:spcPts val="2090"/>
              </a:lnSpc>
              <a:spcBef>
                <a:spcPts val="325"/>
              </a:spcBef>
            </a:pPr>
            <a:r>
              <a:rPr sz="1900" spc="-5" dirty="0">
                <a:latin typeface="Calibri"/>
                <a:cs typeface="Calibri"/>
              </a:rPr>
              <a:t>Ind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10" dirty="0">
                <a:latin typeface="Calibri"/>
                <a:cs typeface="Calibri"/>
              </a:rPr>
              <a:t>pend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  </a:t>
            </a:r>
            <a:r>
              <a:rPr sz="1900" spc="-35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ariables: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2576" y="726948"/>
            <a:ext cx="425450" cy="3175000"/>
          </a:xfrm>
          <a:custGeom>
            <a:avLst/>
            <a:gdLst/>
            <a:ahLst/>
            <a:cxnLst/>
            <a:rect l="l" t="t" r="r" b="b"/>
            <a:pathLst>
              <a:path w="425450" h="3175000">
                <a:moveTo>
                  <a:pt x="425196" y="3174491"/>
                </a:moveTo>
                <a:lnTo>
                  <a:pt x="368658" y="3169172"/>
                </a:lnTo>
                <a:lnTo>
                  <a:pt x="317866" y="3154162"/>
                </a:lnTo>
                <a:lnTo>
                  <a:pt x="274843" y="3130883"/>
                </a:lnTo>
                <a:lnTo>
                  <a:pt x="241610" y="3100756"/>
                </a:lnTo>
                <a:lnTo>
                  <a:pt x="220188" y="3065204"/>
                </a:lnTo>
                <a:lnTo>
                  <a:pt x="212598" y="3025648"/>
                </a:lnTo>
                <a:lnTo>
                  <a:pt x="212598" y="1736089"/>
                </a:lnTo>
                <a:lnTo>
                  <a:pt x="205007" y="1696533"/>
                </a:lnTo>
                <a:lnTo>
                  <a:pt x="183585" y="1660981"/>
                </a:lnTo>
                <a:lnTo>
                  <a:pt x="150352" y="1630854"/>
                </a:lnTo>
                <a:lnTo>
                  <a:pt x="107329" y="1607575"/>
                </a:lnTo>
                <a:lnTo>
                  <a:pt x="56537" y="1592565"/>
                </a:lnTo>
                <a:lnTo>
                  <a:pt x="0" y="1587245"/>
                </a:lnTo>
                <a:lnTo>
                  <a:pt x="56537" y="1581926"/>
                </a:lnTo>
                <a:lnTo>
                  <a:pt x="107329" y="1566916"/>
                </a:lnTo>
                <a:lnTo>
                  <a:pt x="150352" y="1543637"/>
                </a:lnTo>
                <a:lnTo>
                  <a:pt x="183585" y="1513510"/>
                </a:lnTo>
                <a:lnTo>
                  <a:pt x="205007" y="1477958"/>
                </a:lnTo>
                <a:lnTo>
                  <a:pt x="212598" y="1438402"/>
                </a:lnTo>
                <a:lnTo>
                  <a:pt x="212598" y="148843"/>
                </a:lnTo>
                <a:lnTo>
                  <a:pt x="220188" y="109287"/>
                </a:lnTo>
                <a:lnTo>
                  <a:pt x="241610" y="73735"/>
                </a:lnTo>
                <a:lnTo>
                  <a:pt x="274843" y="43608"/>
                </a:lnTo>
                <a:lnTo>
                  <a:pt x="317866" y="20329"/>
                </a:lnTo>
                <a:lnTo>
                  <a:pt x="368658" y="5319"/>
                </a:lnTo>
                <a:lnTo>
                  <a:pt x="425196" y="0"/>
                </a:lnTo>
              </a:path>
            </a:pathLst>
          </a:custGeom>
          <a:ln w="15240">
            <a:solidFill>
              <a:srgbClr val="B66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18460" y="726948"/>
            <a:ext cx="5788660" cy="3175000"/>
          </a:xfrm>
          <a:prstGeom prst="rect">
            <a:avLst/>
          </a:prstGeom>
          <a:solidFill>
            <a:srgbClr val="E38312"/>
          </a:solidFill>
        </p:spPr>
        <p:txBody>
          <a:bodyPr vert="horz" wrap="square" lIns="0" tIns="43180" rIns="0" bIns="0" rtlCol="0">
            <a:spAutoFit/>
          </a:bodyPr>
          <a:lstStyle/>
          <a:p>
            <a:pPr marL="245110" indent="-172720">
              <a:lnSpc>
                <a:spcPct val="100000"/>
              </a:lnSpc>
              <a:spcBef>
                <a:spcPts val="340"/>
              </a:spcBef>
              <a:buChar char="•"/>
              <a:tabLst>
                <a:tab pos="245745" algn="l"/>
              </a:tabLst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1900" dirty="0">
              <a:latin typeface="Calibri"/>
              <a:cs typeface="Calibri"/>
            </a:endParaRPr>
          </a:p>
          <a:p>
            <a:pPr marL="245110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24574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limit</a:t>
            </a:r>
            <a:endParaRPr sz="1900" dirty="0">
              <a:latin typeface="Calibri"/>
              <a:cs typeface="Calibri"/>
            </a:endParaRPr>
          </a:p>
          <a:p>
            <a:pPr marL="245110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245745" algn="l"/>
              </a:tabLst>
            </a:pP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Gender</a:t>
            </a:r>
            <a:endParaRPr sz="1900" dirty="0">
              <a:latin typeface="Calibri"/>
              <a:cs typeface="Calibri"/>
            </a:endParaRPr>
          </a:p>
          <a:p>
            <a:pPr marL="245110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245745" algn="l"/>
              </a:tabLst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endParaRPr sz="1900" dirty="0">
              <a:latin typeface="Calibri"/>
              <a:cs typeface="Calibri"/>
            </a:endParaRPr>
          </a:p>
          <a:p>
            <a:pPr marL="245110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24574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Marital</a:t>
            </a:r>
            <a:r>
              <a:rPr sz="19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endParaRPr sz="1900" dirty="0">
              <a:latin typeface="Calibri"/>
              <a:cs typeface="Calibri"/>
            </a:endParaRPr>
          </a:p>
          <a:p>
            <a:pPr marL="245110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245745" algn="l"/>
              </a:tabLst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endParaRPr sz="1900" dirty="0">
              <a:latin typeface="Calibri"/>
              <a:cs typeface="Calibri"/>
            </a:endParaRPr>
          </a:p>
          <a:p>
            <a:pPr marL="245110" marR="1120140" indent="-172720">
              <a:lnSpc>
                <a:spcPts val="2090"/>
              </a:lnSpc>
              <a:spcBef>
                <a:spcPts val="385"/>
              </a:spcBef>
              <a:buChar char="•"/>
              <a:tabLst>
                <a:tab pos="245745" algn="l"/>
              </a:tabLst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History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of their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past payments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(April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September) </a:t>
            </a:r>
            <a:r>
              <a:rPr sz="1900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900" dirty="0" smtClean="0">
                <a:solidFill>
                  <a:srgbClr val="FFFFFF"/>
                </a:solidFill>
                <a:latin typeface="Calibri"/>
                <a:cs typeface="Calibri"/>
              </a:rPr>
              <a:t>Pay_1</a:t>
            </a:r>
            <a:r>
              <a:rPr sz="190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Pay_</a:t>
            </a:r>
            <a:r>
              <a:rPr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245110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24574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bill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statement </a:t>
            </a:r>
            <a:r>
              <a:rPr lang="en-US"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(BILL_AMT1 to BILL_AMT6</a:t>
            </a:r>
            <a:r>
              <a:rPr sz="1900" spc="-10" dirty="0" smtClean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245110" indent="-172720">
              <a:lnSpc>
                <a:spcPct val="100000"/>
              </a:lnSpc>
              <a:spcBef>
                <a:spcPts val="155"/>
              </a:spcBef>
              <a:buChar char="•"/>
              <a:tabLst>
                <a:tab pos="24574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previous payment </a:t>
            </a:r>
            <a:r>
              <a:rPr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lang="en-US"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PAY_AMT1</a:t>
            </a:r>
            <a:r>
              <a:rPr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PAY_AMT</a:t>
            </a:r>
            <a:r>
              <a:rPr sz="1900" spc="-5" dirty="0" smtClean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922" y="3999382"/>
            <a:ext cx="1120140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85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Dep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0" dirty="0">
                <a:latin typeface="Calibri"/>
                <a:cs typeface="Calibri"/>
              </a:rPr>
              <a:t>nde</a:t>
            </a:r>
            <a:r>
              <a:rPr sz="1900" spc="-15" dirty="0">
                <a:latin typeface="Calibri"/>
                <a:cs typeface="Calibri"/>
              </a:rPr>
              <a:t>n</a:t>
            </a:r>
            <a:r>
              <a:rPr sz="1900" spc="-5" dirty="0"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  <a:p>
            <a:pPr marR="5080" algn="r">
              <a:lnSpc>
                <a:spcPts val="2185"/>
              </a:lnSpc>
            </a:pPr>
            <a:r>
              <a:rPr sz="1900" spc="-35" dirty="0">
                <a:latin typeface="Calibri"/>
                <a:cs typeface="Calibri"/>
              </a:rPr>
              <a:t>v</a:t>
            </a:r>
            <a:r>
              <a:rPr sz="1900" spc="-5" dirty="0">
                <a:latin typeface="Calibri"/>
                <a:cs typeface="Calibri"/>
              </a:rPr>
              <a:t>ariab</a:t>
            </a:r>
            <a:r>
              <a:rPr sz="1900" spc="-15" dirty="0">
                <a:latin typeface="Calibri"/>
                <a:cs typeface="Calibri"/>
              </a:rPr>
              <a:t>l</a:t>
            </a:r>
            <a:r>
              <a:rPr sz="1900" spc="-5" dirty="0">
                <a:latin typeface="Calibri"/>
                <a:cs typeface="Calibri"/>
              </a:rPr>
              <a:t>es: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2576" y="3970020"/>
            <a:ext cx="425450" cy="693420"/>
          </a:xfrm>
          <a:custGeom>
            <a:avLst/>
            <a:gdLst/>
            <a:ahLst/>
            <a:cxnLst/>
            <a:rect l="l" t="t" r="r" b="b"/>
            <a:pathLst>
              <a:path w="425450" h="693420">
                <a:moveTo>
                  <a:pt x="425196" y="693419"/>
                </a:moveTo>
                <a:lnTo>
                  <a:pt x="368658" y="688104"/>
                </a:lnTo>
                <a:lnTo>
                  <a:pt x="317866" y="673102"/>
                </a:lnTo>
                <a:lnTo>
                  <a:pt x="274843" y="649833"/>
                </a:lnTo>
                <a:lnTo>
                  <a:pt x="241610" y="619714"/>
                </a:lnTo>
                <a:lnTo>
                  <a:pt x="220188" y="584164"/>
                </a:lnTo>
                <a:lnTo>
                  <a:pt x="212598" y="544601"/>
                </a:lnTo>
                <a:lnTo>
                  <a:pt x="212598" y="495528"/>
                </a:lnTo>
                <a:lnTo>
                  <a:pt x="205007" y="455965"/>
                </a:lnTo>
                <a:lnTo>
                  <a:pt x="183585" y="420415"/>
                </a:lnTo>
                <a:lnTo>
                  <a:pt x="150352" y="390296"/>
                </a:lnTo>
                <a:lnTo>
                  <a:pt x="107329" y="367027"/>
                </a:lnTo>
                <a:lnTo>
                  <a:pt x="56537" y="352025"/>
                </a:lnTo>
                <a:lnTo>
                  <a:pt x="0" y="346709"/>
                </a:lnTo>
                <a:lnTo>
                  <a:pt x="56537" y="341394"/>
                </a:lnTo>
                <a:lnTo>
                  <a:pt x="107329" y="326392"/>
                </a:lnTo>
                <a:lnTo>
                  <a:pt x="150352" y="303123"/>
                </a:lnTo>
                <a:lnTo>
                  <a:pt x="183585" y="273004"/>
                </a:lnTo>
                <a:lnTo>
                  <a:pt x="205007" y="237454"/>
                </a:lnTo>
                <a:lnTo>
                  <a:pt x="212598" y="197891"/>
                </a:lnTo>
                <a:lnTo>
                  <a:pt x="212598" y="148818"/>
                </a:lnTo>
                <a:lnTo>
                  <a:pt x="220188" y="109255"/>
                </a:lnTo>
                <a:lnTo>
                  <a:pt x="241610" y="73705"/>
                </a:lnTo>
                <a:lnTo>
                  <a:pt x="274843" y="43586"/>
                </a:lnTo>
                <a:lnTo>
                  <a:pt x="317866" y="20317"/>
                </a:lnTo>
                <a:lnTo>
                  <a:pt x="368658" y="5315"/>
                </a:lnTo>
                <a:lnTo>
                  <a:pt x="425196" y="0"/>
                </a:lnTo>
              </a:path>
            </a:pathLst>
          </a:custGeom>
          <a:ln w="15240">
            <a:solidFill>
              <a:srgbClr val="B66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18460" y="3970020"/>
            <a:ext cx="5788660" cy="693420"/>
          </a:xfrm>
          <a:prstGeom prst="rect">
            <a:avLst/>
          </a:prstGeom>
          <a:solidFill>
            <a:srgbClr val="E38312"/>
          </a:solidFill>
        </p:spPr>
        <p:txBody>
          <a:bodyPr vert="horz" wrap="square" lIns="0" tIns="70485" rIns="0" bIns="0" rtlCol="0">
            <a:spAutoFit/>
          </a:bodyPr>
          <a:lstStyle/>
          <a:p>
            <a:pPr marL="245745" marR="386080" indent="-245745">
              <a:lnSpc>
                <a:spcPts val="2090"/>
              </a:lnSpc>
              <a:spcBef>
                <a:spcPts val="555"/>
              </a:spcBef>
              <a:buChar char="•"/>
              <a:tabLst>
                <a:tab pos="24574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– A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who will be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default next month  payment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(0: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no,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1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yes)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39110" cy="5143500"/>
          </a:xfrm>
          <a:custGeom>
            <a:avLst/>
            <a:gdLst/>
            <a:ahLst/>
            <a:cxnLst/>
            <a:rect l="l" t="t" r="r" b="b"/>
            <a:pathLst>
              <a:path w="3039110" h="5143500">
                <a:moveTo>
                  <a:pt x="0" y="5143500"/>
                </a:moveTo>
                <a:lnTo>
                  <a:pt x="3038856" y="5143500"/>
                </a:lnTo>
                <a:lnTo>
                  <a:pt x="3038856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31445"/>
            <a:ext cx="2773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45" smtClean="0">
                <a:solidFill>
                  <a:srgbClr val="FFFFFF"/>
                </a:solidFill>
              </a:rPr>
              <a:t>Dataset</a:t>
            </a:r>
            <a:r>
              <a:rPr u="none" spc="-145" smtClean="0">
                <a:solidFill>
                  <a:srgbClr val="FFFFFF"/>
                </a:solidFill>
              </a:rPr>
              <a:t> </a:t>
            </a:r>
            <a:r>
              <a:rPr u="none" spc="-40" smtClean="0">
                <a:solidFill>
                  <a:srgbClr val="FFFFFF"/>
                </a:solidFill>
              </a:rPr>
              <a:t>overview</a:t>
            </a:r>
            <a:endParaRPr u="none" spc="-4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4095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8768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7715" y="1389634"/>
            <a:ext cx="2529840" cy="3075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Graph shows total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for defaulters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non-defaulters.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payment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 not (yes=1 no=0)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month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% </a:t>
            </a:r>
            <a:r>
              <a:rPr lang="en-US" sz="1800" spc="-5" smtClean="0">
                <a:solidFill>
                  <a:srgbClr val="FFFFFF"/>
                </a:solidFill>
                <a:latin typeface="Calibri"/>
                <a:cs typeface="Calibri"/>
              </a:rPr>
              <a:t>(6636)</a:t>
            </a: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78% </a:t>
            </a:r>
            <a:r>
              <a:rPr lang="en-US"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(23364)</a:t>
            </a: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non-default</a:t>
            </a:r>
            <a:endParaRPr lang="en-US" sz="18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9500" y="74676"/>
            <a:ext cx="4892040" cy="675640"/>
          </a:xfrm>
          <a:custGeom>
            <a:avLst/>
            <a:gdLst/>
            <a:ahLst/>
            <a:cxnLst/>
            <a:rect l="l" t="t" r="r" b="b"/>
            <a:pathLst>
              <a:path w="4892040" h="675640">
                <a:moveTo>
                  <a:pt x="0" y="675132"/>
                </a:moveTo>
                <a:lnTo>
                  <a:pt x="4892040" y="675132"/>
                </a:lnTo>
                <a:lnTo>
                  <a:pt x="4892040" y="0"/>
                </a:lnTo>
                <a:lnTo>
                  <a:pt x="0" y="0"/>
                </a:lnTo>
                <a:lnTo>
                  <a:pt x="0" y="6751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44010" y="4836972"/>
            <a:ext cx="28562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9500" y="740663"/>
            <a:ext cx="4892040" cy="3693160"/>
          </a:xfrm>
          <a:custGeom>
            <a:avLst/>
            <a:gdLst/>
            <a:ahLst/>
            <a:cxnLst/>
            <a:rect l="l" t="t" r="r" b="b"/>
            <a:pathLst>
              <a:path w="4892040" h="3693160">
                <a:moveTo>
                  <a:pt x="0" y="3692652"/>
                </a:moveTo>
                <a:lnTo>
                  <a:pt x="4892040" y="3692652"/>
                </a:lnTo>
                <a:lnTo>
                  <a:pt x="4892040" y="0"/>
                </a:lnTo>
                <a:lnTo>
                  <a:pt x="0" y="0"/>
                </a:lnTo>
                <a:lnTo>
                  <a:pt x="0" y="36926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10" y="74676"/>
            <a:ext cx="5118989" cy="4762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395" y="703580"/>
            <a:ext cx="3068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0" dirty="0"/>
              <a:t>Data</a:t>
            </a:r>
            <a:r>
              <a:rPr u="none" spc="-145" dirty="0"/>
              <a:t> </a:t>
            </a:r>
            <a:r>
              <a:rPr u="none" spc="-45" dirty="0"/>
              <a:t>Preprocessing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492567"/>
            <a:ext cx="8250555" cy="273151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Data set </a:t>
            </a:r>
            <a:r>
              <a:rPr sz="1500" dirty="0">
                <a:latin typeface="Calibri"/>
                <a:cs typeface="Calibri"/>
              </a:rPr>
              <a:t>is divided in </a:t>
            </a:r>
            <a:r>
              <a:rPr lang="en-US" sz="1500" b="1" spc="-5" dirty="0" smtClean="0">
                <a:latin typeface="Calibri"/>
                <a:cs typeface="Calibri"/>
              </a:rPr>
              <a:t>80</a:t>
            </a:r>
            <a:r>
              <a:rPr sz="1500" b="1" spc="-5" dirty="0" smtClean="0">
                <a:latin typeface="Calibri"/>
                <a:cs typeface="Calibri"/>
              </a:rPr>
              <a:t>:</a:t>
            </a:r>
            <a:r>
              <a:rPr lang="en-US" sz="1500" b="1" spc="-5" dirty="0" smtClean="0">
                <a:latin typeface="Calibri"/>
                <a:cs typeface="Calibri"/>
              </a:rPr>
              <a:t>2</a:t>
            </a:r>
            <a:r>
              <a:rPr sz="1500" b="1" spc="-5" dirty="0" smtClean="0">
                <a:latin typeface="Calibri"/>
                <a:cs typeface="Calibri"/>
              </a:rPr>
              <a:t>0 </a:t>
            </a:r>
            <a:r>
              <a:rPr sz="1500" b="1" spc="-15" dirty="0">
                <a:latin typeface="Calibri"/>
                <a:cs typeface="Calibri"/>
              </a:rPr>
              <a:t>ratio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train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test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respectively.</a:t>
            </a:r>
            <a:endParaRPr sz="1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Calibri"/>
                <a:cs typeface="Calibri"/>
              </a:rPr>
              <a:t>ID column </a:t>
            </a:r>
            <a:r>
              <a:rPr sz="1500" spc="-10" dirty="0">
                <a:latin typeface="Calibri"/>
                <a:cs typeface="Calibri"/>
              </a:rPr>
              <a:t>was </a:t>
            </a:r>
            <a:r>
              <a:rPr sz="1500" spc="-5" dirty="0">
                <a:latin typeface="Calibri"/>
                <a:cs typeface="Calibri"/>
              </a:rPr>
              <a:t>dropped </a:t>
            </a:r>
            <a:r>
              <a:rPr sz="1500" dirty="0">
                <a:latin typeface="Calibri"/>
                <a:cs typeface="Calibri"/>
              </a:rPr>
              <a:t>as its </a:t>
            </a:r>
            <a:r>
              <a:rPr sz="1500" spc="-5" dirty="0">
                <a:latin typeface="Calibri"/>
                <a:cs typeface="Calibri"/>
              </a:rPr>
              <a:t>unnecessary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our</a:t>
            </a:r>
            <a:r>
              <a:rPr sz="1500" dirty="0">
                <a:latin typeface="Calibri"/>
                <a:cs typeface="Calibri"/>
              </a:rPr>
              <a:t> modeling.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attribute </a:t>
            </a:r>
            <a:r>
              <a:rPr sz="1500" dirty="0">
                <a:latin typeface="Calibri"/>
                <a:cs typeface="Calibri"/>
              </a:rPr>
              <a:t>name </a:t>
            </a:r>
            <a:r>
              <a:rPr sz="1500" spc="-35" dirty="0">
                <a:latin typeface="Calibri"/>
                <a:cs typeface="Calibri"/>
              </a:rPr>
              <a:t>‘</a:t>
            </a:r>
            <a:r>
              <a:rPr sz="1500" b="1" spc="-35" dirty="0">
                <a:latin typeface="Calibri"/>
                <a:cs typeface="Calibri"/>
              </a:rPr>
              <a:t>PAY_0</a:t>
            </a:r>
            <a:r>
              <a:rPr sz="1500" spc="-35" dirty="0">
                <a:latin typeface="Calibri"/>
                <a:cs typeface="Calibri"/>
              </a:rPr>
              <a:t>’ </a:t>
            </a:r>
            <a:r>
              <a:rPr sz="1500" spc="-10" dirty="0">
                <a:latin typeface="Calibri"/>
                <a:cs typeface="Calibri"/>
              </a:rPr>
              <a:t>was converted to </a:t>
            </a:r>
            <a:r>
              <a:rPr sz="1500" spc="-35" dirty="0">
                <a:latin typeface="Calibri"/>
                <a:cs typeface="Calibri"/>
              </a:rPr>
              <a:t>‘PAY_1’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naming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convenience.</a:t>
            </a:r>
            <a:endParaRPr sz="1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500" b="1" spc="-15" dirty="0">
                <a:latin typeface="Calibri"/>
                <a:cs typeface="Calibri"/>
              </a:rPr>
              <a:t>Pay_0</a:t>
            </a:r>
            <a:r>
              <a:rPr sz="1500" spc="-15" dirty="0">
                <a:latin typeface="Calibri"/>
                <a:cs typeface="Calibri"/>
              </a:rPr>
              <a:t>: </a:t>
            </a:r>
            <a:r>
              <a:rPr sz="1500" dirty="0">
                <a:latin typeface="Calibri"/>
                <a:cs typeface="Calibri"/>
              </a:rPr>
              <a:t>No </a:t>
            </a:r>
            <a:r>
              <a:rPr sz="1500" spc="-5" dirty="0">
                <a:latin typeface="Calibri"/>
                <a:cs typeface="Calibri"/>
              </a:rPr>
              <a:t>consumption of credit </a:t>
            </a:r>
            <a:r>
              <a:rPr sz="1500" spc="-10" dirty="0">
                <a:latin typeface="Calibri"/>
                <a:cs typeface="Calibri"/>
              </a:rPr>
              <a:t>card=-2, </a:t>
            </a:r>
            <a:r>
              <a:rPr sz="1500" spc="-20" dirty="0">
                <a:latin typeface="Calibri"/>
                <a:cs typeface="Calibri"/>
              </a:rPr>
              <a:t>Pay </a:t>
            </a:r>
            <a:r>
              <a:rPr sz="1500" spc="-5" dirty="0">
                <a:latin typeface="Calibri"/>
                <a:cs typeface="Calibri"/>
              </a:rPr>
              <a:t>duly(paid on </a:t>
            </a:r>
            <a:r>
              <a:rPr sz="1500" dirty="0">
                <a:latin typeface="Calibri"/>
                <a:cs typeface="Calibri"/>
              </a:rPr>
              <a:t>time)=-1, </a:t>
            </a:r>
            <a:r>
              <a:rPr sz="1500" spc="-10" dirty="0">
                <a:latin typeface="Calibri"/>
                <a:cs typeface="Calibri"/>
              </a:rPr>
              <a:t>payment delay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one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month=1,</a:t>
            </a:r>
            <a:endParaRPr sz="15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Calibri"/>
                <a:cs typeface="Calibri"/>
              </a:rPr>
              <a:t>payment delay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two </a:t>
            </a:r>
            <a:r>
              <a:rPr sz="1500" spc="-5" dirty="0" smtClean="0">
                <a:latin typeface="Calibri"/>
                <a:cs typeface="Calibri"/>
              </a:rPr>
              <a:t>months=2</a:t>
            </a:r>
            <a:r>
              <a:rPr sz="1500" spc="-10" dirty="0" smtClean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500" b="1" spc="-5" dirty="0" smtClean="0">
                <a:latin typeface="Calibri"/>
                <a:cs typeface="Calibri"/>
              </a:rPr>
              <a:t>No </a:t>
            </a:r>
            <a:r>
              <a:rPr sz="1500" b="1" spc="-5" dirty="0">
                <a:latin typeface="Calibri"/>
                <a:cs typeface="Calibri"/>
              </a:rPr>
              <a:t>Null </a:t>
            </a:r>
            <a:r>
              <a:rPr sz="1500" spc="-5" dirty="0">
                <a:latin typeface="Calibri"/>
                <a:cs typeface="Calibri"/>
              </a:rPr>
              <a:t>values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dataset</a:t>
            </a:r>
            <a:r>
              <a:rPr sz="1500" spc="-10" dirty="0" smtClean="0">
                <a:latin typeface="Calibri"/>
                <a:cs typeface="Calibri"/>
              </a:rPr>
              <a:t>.</a:t>
            </a:r>
            <a:endParaRPr lang="en-US" sz="1500" spc="-1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lang="en-US" sz="1500" spc="-10" dirty="0" smtClean="0">
                <a:latin typeface="Calibri"/>
                <a:cs typeface="Calibri"/>
              </a:rPr>
              <a:t>Cells having -1 and -2 in </a:t>
            </a:r>
            <a:r>
              <a:rPr lang="en-US" sz="1500" b="1" spc="-10" dirty="0" smtClean="0">
                <a:latin typeface="Calibri"/>
                <a:cs typeface="Calibri"/>
              </a:rPr>
              <a:t>PAST PAYMENT </a:t>
            </a:r>
            <a:r>
              <a:rPr lang="en-US" sz="1500" spc="-10" dirty="0" smtClean="0">
                <a:latin typeface="Calibri"/>
                <a:cs typeface="Calibri"/>
              </a:rPr>
              <a:t>columns are replaced by 0.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E38312"/>
              </a:buClr>
              <a:buSzPct val="120000"/>
              <a:buFont typeface="Times New Roman"/>
              <a:buChar char="●"/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4850" y="1326260"/>
            <a:ext cx="1136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4982" y="1326260"/>
            <a:ext cx="9461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120000"/>
              <a:buChar char="●"/>
              <a:tabLst>
                <a:tab pos="355600" algn="l"/>
                <a:tab pos="356235" algn="l"/>
              </a:tabLst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Gen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5265" y="1326260"/>
            <a:ext cx="1434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38312"/>
              </a:buClr>
              <a:buSzPct val="120000"/>
              <a:buChar char="●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Marital</a:t>
            </a:r>
            <a:r>
              <a:rPr sz="15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0416" y="570941"/>
            <a:ext cx="3224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0" dirty="0"/>
              <a:t>Feature</a:t>
            </a:r>
            <a:r>
              <a:rPr u="none" spc="-125" dirty="0"/>
              <a:t> </a:t>
            </a:r>
            <a:r>
              <a:rPr u="none" spc="-35" dirty="0"/>
              <a:t>Engineering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38300"/>
              </p:ext>
            </p:extLst>
          </p:nvPr>
        </p:nvGraphicFramePr>
        <p:xfrm>
          <a:off x="467918" y="1785492"/>
          <a:ext cx="2334895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116522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E3831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Graduate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38312"/>
                      </a:solidFill>
                      <a:prstDash val="solid"/>
                    </a:lnL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4925" marB="0">
                    <a:lnR w="12700">
                      <a:solidFill>
                        <a:srgbClr val="E38312"/>
                      </a:solidFill>
                      <a:prstDash val="solid"/>
                    </a:lnR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University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38312"/>
                      </a:solidFill>
                      <a:prstDash val="solid"/>
                    </a:lnL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E38312"/>
                      </a:solidFill>
                      <a:prstDash val="solid"/>
                    </a:lnR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3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50" dirty="0">
                          <a:latin typeface="Calibri"/>
                          <a:cs typeface="Calibri"/>
                        </a:rPr>
                        <a:t>School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38312"/>
                      </a:solidFill>
                      <a:prstDash val="solid"/>
                    </a:lnL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3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E38312"/>
                      </a:solidFill>
                      <a:prstDash val="solid"/>
                    </a:lnR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Others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38312"/>
                      </a:solidFill>
                      <a:prstDash val="solid"/>
                    </a:lnL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 smtClean="0">
                          <a:latin typeface="Calibri"/>
                          <a:cs typeface="Calibri"/>
                        </a:rPr>
                        <a:t>4</a:t>
                      </a:r>
                      <a:endParaRPr lang="en-US" sz="1350" dirty="0" smtClean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E38312"/>
                      </a:solidFill>
                      <a:prstDash val="solid"/>
                    </a:lnR>
                    <a:lnT w="12700">
                      <a:solidFill>
                        <a:srgbClr val="E38312"/>
                      </a:solidFill>
                      <a:prstDash val="solid"/>
                    </a:lnT>
                    <a:lnB w="12700">
                      <a:solidFill>
                        <a:srgbClr val="E3831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16478" y="1778761"/>
          <a:ext cx="182118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180"/>
                <a:gridCol w="1016000"/>
              </a:tblGrid>
              <a:tr h="3771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855540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855540"/>
                    </a:solidFill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Male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855540"/>
                      </a:solidFill>
                      <a:prstDash val="solid"/>
                    </a:lnL>
                    <a:lnB w="12700">
                      <a:solidFill>
                        <a:srgbClr val="855540"/>
                      </a:solidFill>
                      <a:prstDash val="solid"/>
                    </a:lnB>
                    <a:solidFill>
                      <a:srgbClr val="ECE9E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855540"/>
                      </a:solidFill>
                      <a:prstDash val="solid"/>
                    </a:lnR>
                    <a:lnB w="12700">
                      <a:solidFill>
                        <a:srgbClr val="855540"/>
                      </a:solidFill>
                      <a:prstDash val="solid"/>
                    </a:lnB>
                    <a:solidFill>
                      <a:srgbClr val="ECE9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Female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855540"/>
                      </a:solidFill>
                      <a:prstDash val="solid"/>
                    </a:lnL>
                    <a:lnT w="12700">
                      <a:solidFill>
                        <a:srgbClr val="855540"/>
                      </a:solidFill>
                      <a:prstDash val="solid"/>
                    </a:lnT>
                    <a:lnB w="12700">
                      <a:solidFill>
                        <a:srgbClr val="8555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855540"/>
                      </a:solidFill>
                      <a:prstDash val="solid"/>
                    </a:lnR>
                    <a:lnT w="12700">
                      <a:solidFill>
                        <a:srgbClr val="855540"/>
                      </a:solidFill>
                      <a:prstDash val="solid"/>
                    </a:lnT>
                    <a:lnB w="12700">
                      <a:solidFill>
                        <a:srgbClr val="8555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03988"/>
              </p:ext>
            </p:extLst>
          </p:nvPr>
        </p:nvGraphicFramePr>
        <p:xfrm>
          <a:off x="6057519" y="1785492"/>
          <a:ext cx="2146935" cy="172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/>
                <a:gridCol w="902970"/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Marital</a:t>
                      </a:r>
                      <a:r>
                        <a:rPr sz="135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solidFill>
                      <a:srgbClr val="BC572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BC572C"/>
                      </a:solidFill>
                      <a:prstDash val="solid"/>
                    </a:lnL>
                    <a:lnB w="12700">
                      <a:solidFill>
                        <a:srgbClr val="BC572C"/>
                      </a:solidFill>
                      <a:prstDash val="solid"/>
                    </a:lnB>
                    <a:solidFill>
                      <a:srgbClr val="F4EAE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endParaRPr sz="135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BC572C"/>
                      </a:solidFill>
                      <a:prstDash val="solid"/>
                    </a:lnR>
                    <a:lnB w="12700">
                      <a:solidFill>
                        <a:srgbClr val="BC572C"/>
                      </a:solidFill>
                      <a:prstDash val="solid"/>
                    </a:lnB>
                    <a:solidFill>
                      <a:srgbClr val="F4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Married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BC572C"/>
                      </a:solidFill>
                      <a:prstDash val="solid"/>
                    </a:lnL>
                    <a:lnT w="12700">
                      <a:solidFill>
                        <a:srgbClr val="BC572C"/>
                      </a:solidFill>
                      <a:prstDash val="solid"/>
                    </a:lnT>
                    <a:lnB w="12700">
                      <a:solidFill>
                        <a:srgbClr val="BC57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BC572C"/>
                      </a:solidFill>
                      <a:prstDash val="solid"/>
                    </a:lnR>
                    <a:lnT w="12700">
                      <a:solidFill>
                        <a:srgbClr val="BC572C"/>
                      </a:solidFill>
                      <a:prstDash val="solid"/>
                    </a:lnT>
                    <a:lnB w="12700">
                      <a:solidFill>
                        <a:srgbClr val="BC572C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Single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BC572C"/>
                      </a:solidFill>
                      <a:prstDash val="solid"/>
                    </a:lnL>
                    <a:lnT w="12700">
                      <a:solidFill>
                        <a:srgbClr val="BC572C"/>
                      </a:solidFill>
                      <a:prstDash val="solid"/>
                    </a:lnT>
                    <a:lnB w="12700">
                      <a:solidFill>
                        <a:srgbClr val="BC572C"/>
                      </a:solidFill>
                      <a:prstDash val="solid"/>
                    </a:lnB>
                    <a:solidFill>
                      <a:srgbClr val="F4EAE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BC572C"/>
                      </a:solidFill>
                      <a:prstDash val="solid"/>
                    </a:lnR>
                    <a:lnT w="12700">
                      <a:solidFill>
                        <a:srgbClr val="BC572C"/>
                      </a:solidFill>
                      <a:prstDash val="solid"/>
                    </a:lnT>
                    <a:lnB w="12700">
                      <a:solidFill>
                        <a:srgbClr val="BC572C"/>
                      </a:solidFill>
                      <a:prstDash val="solid"/>
                    </a:lnB>
                    <a:solidFill>
                      <a:srgbClr val="F4EA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Others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BC572C"/>
                      </a:solidFill>
                      <a:prstDash val="solid"/>
                    </a:lnL>
                    <a:lnT w="12700">
                      <a:solidFill>
                        <a:srgbClr val="BC572C"/>
                      </a:solidFill>
                      <a:prstDash val="solid"/>
                    </a:lnT>
                    <a:lnB w="12700">
                      <a:solidFill>
                        <a:srgbClr val="BC57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4925" marB="0">
                    <a:lnR w="12700">
                      <a:solidFill>
                        <a:srgbClr val="BC572C"/>
                      </a:solidFill>
                      <a:prstDash val="solid"/>
                    </a:lnR>
                    <a:lnT w="12700">
                      <a:solidFill>
                        <a:srgbClr val="BC572C"/>
                      </a:solidFill>
                      <a:prstDash val="solid"/>
                    </a:lnT>
                    <a:lnB w="12700">
                      <a:solidFill>
                        <a:srgbClr val="BC572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826</Words>
  <Application>Microsoft Office PowerPoint</Application>
  <PresentationFormat>On-screen Show (16:9)</PresentationFormat>
  <Paragraphs>170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Credit Card Default: Machine Learning Project</vt:lpstr>
      <vt:lpstr>Overview and Goals</vt:lpstr>
      <vt:lpstr>Process Design</vt:lpstr>
      <vt:lpstr>  Approach Design </vt:lpstr>
      <vt:lpstr>Dataset Overview</vt:lpstr>
      <vt:lpstr>PowerPoint Presentation</vt:lpstr>
      <vt:lpstr>Dataset overview</vt:lpstr>
      <vt:lpstr>Data Preprocessing</vt:lpstr>
      <vt:lpstr>Feature Engineering</vt:lpstr>
      <vt:lpstr>Proposed Models</vt:lpstr>
      <vt:lpstr>Continue…</vt:lpstr>
      <vt:lpstr>Evaluation Process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dc:creator>RAJDEEP CHAKRABORTY</dc:creator>
  <cp:lastModifiedBy>user</cp:lastModifiedBy>
  <cp:revision>17</cp:revision>
  <dcterms:created xsi:type="dcterms:W3CDTF">2020-02-29T05:19:19Z</dcterms:created>
  <dcterms:modified xsi:type="dcterms:W3CDTF">2021-08-22T04:16:30Z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2020-02-29T00:00:00Z</vt:filetime>
  </property>
</Properties>
</file>