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69E61-4873-586E-9E04-FED9829B1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064DD-D195-19F2-03C2-59D846D30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60F36-DAB6-2F06-94F8-7DC4E08B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3B97-0AE1-4CCE-9680-9C61A03885B9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641E7-C9B4-CBD2-BACD-A4652EFF6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45F9C-CA44-C9A6-7CBE-6A348DA2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B583-4DB1-45DB-BE2E-EDF510B66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90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9422-A651-FB1C-6C3D-EF48D9AC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038BE-270D-CD58-9337-DB2C93701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ACAA5-56AE-2A62-C840-776CB3A95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3B97-0AE1-4CCE-9680-9C61A03885B9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B6160-5D38-AD69-620D-80CD56FBB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DB5E2-3A33-9014-FCB2-815188D8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B583-4DB1-45DB-BE2E-EDF510B66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28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1E246-1CD6-CB61-8017-CE9EC5F7A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2828B-A29F-CB03-E249-A99E0C363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B097E-AE85-81E4-55AB-808396EB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3B97-0AE1-4CCE-9680-9C61A03885B9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66B5B-F16C-738C-B56C-2A047FBA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285D-E19E-29F6-EC74-803393BE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B583-4DB1-45DB-BE2E-EDF510B66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26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C1F5-6A27-2B8C-C6E0-D1530436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ABE98-4A93-441B-97CB-43013894A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5DF73-BE2A-4400-C1ED-8DD44F8D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3B97-0AE1-4CCE-9680-9C61A03885B9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EBDFA-E431-7ECE-BEAB-4E4AEA72C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AA5C1-02BE-A045-A0AE-C9713193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B583-4DB1-45DB-BE2E-EDF510B66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49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86C34-610E-A37C-0505-CBA799AE9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8CAE0-1225-BB51-9340-6F484218D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5083C-5682-ED7E-5F42-7B4A807E3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3B97-0AE1-4CCE-9680-9C61A03885B9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050D1-D605-5D52-0B96-71010E3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2173A-6694-AD5B-B11E-6D4B13B3F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B583-4DB1-45DB-BE2E-EDF510B66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28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111A-FD76-8A2B-B162-DF14E96BA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5FCEF-8502-CCE7-BC80-8F14F65BA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5B150-1CF4-70E9-0AA9-88D5BA223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4C85B-0F4E-A154-4345-5E7DC5CA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3B97-0AE1-4CCE-9680-9C61A03885B9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E3AA2-1F99-FB15-FA37-3F9B821C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EE1E0-54CF-A930-EDA4-B3AC0E15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B583-4DB1-45DB-BE2E-EDF510B66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59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F11FF-15F6-7058-C2E6-45A005D83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803CF-A6A6-9636-6F27-26C43FDE4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3DF61-B9D3-C987-2932-4E4E04D0C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24118-CD27-816C-0F99-4938A80EA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0B6916-C8BC-82CE-8521-2FE72564A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53FDB-6080-4E18-6BBC-7AEECA0F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3B97-0AE1-4CCE-9680-9C61A03885B9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2E1DC-81A7-6E56-E81F-CACBE97D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5EBF1-A8D4-E850-FE69-83B0DA83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B583-4DB1-45DB-BE2E-EDF510B66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63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1D1A3-8C87-F2D0-94D0-F4BED019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2A3CE3-ECEA-F50B-82A1-36239DD4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3B97-0AE1-4CCE-9680-9C61A03885B9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83D86-4B41-B173-319B-483E18ED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15874-AED4-630F-4D60-ADD4CC428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B583-4DB1-45DB-BE2E-EDF510B66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78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BF8FEC-7580-A87C-7290-924D43F5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3B97-0AE1-4CCE-9680-9C61A03885B9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78CB0-2504-2BA9-1AED-B5E5D230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EAF10-FAC5-2AEC-1435-2BD5F0AD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B583-4DB1-45DB-BE2E-EDF510B66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68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C007-1E32-74D8-80E7-ED6B671E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B9454-F399-A44F-AB1E-57163D92F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760B8-6593-27BB-2C6F-DCF0C5DC5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B5526-E248-5E9C-E442-3F1F2E16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3B97-0AE1-4CCE-9680-9C61A03885B9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D3BEC-4AD8-17C4-D06D-FCA8A60E4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49995-2633-53D8-0920-C4108F47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B583-4DB1-45DB-BE2E-EDF510B66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19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C19E-C3D7-726B-13C6-B5B7E121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77E96F-CE22-2A63-41F2-CD62D36CD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CEF81-452C-114E-72D6-06395F944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AFE56-06C1-5E3D-3468-E35B52E3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3B97-0AE1-4CCE-9680-9C61A03885B9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084A0-3E90-59AD-9B79-EBD07D73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C0E5D-6C70-7163-90B4-BB3896BC7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B583-4DB1-45DB-BE2E-EDF510B66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44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6251C7-672D-2EBD-F845-88B36018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663D7-D4F3-70B1-E391-2786C9550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ACF0A-93EA-BABB-10AB-3C3B78709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83B97-0AE1-4CCE-9680-9C61A03885B9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2A1CF-8884-1589-1215-A4B796D05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36421-B133-1B66-D370-6F43C8981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B583-4DB1-45DB-BE2E-EDF510B66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16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uilding with a lawn in front of it&#10;&#10;Description automatically generated">
            <a:extLst>
              <a:ext uri="{FF2B5EF4-FFF2-40B4-BE49-F238E27FC236}">
                <a16:creationId xmlns:a16="http://schemas.microsoft.com/office/drawing/2014/main" id="{C2FA37AA-A2FC-B34E-8B20-3B078ED300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7" r="-1" b="6045"/>
          <a:stretch/>
        </p:blipFill>
        <p:spPr>
          <a:xfrm>
            <a:off x="547545" y="547545"/>
            <a:ext cx="11088962" cy="576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6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F84A-CC81-F8A5-1336-4F8D99619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3312" y="522288"/>
            <a:ext cx="4905375" cy="563562"/>
          </a:xfrm>
        </p:spPr>
        <p:txBody>
          <a:bodyPr>
            <a:normAutofit/>
          </a:bodyPr>
          <a:lstStyle/>
          <a:p>
            <a:r>
              <a:rPr lang="en-IN" sz="2400" dirty="0"/>
              <a:t>MECE BREAKDOWN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AB8A9-9213-7BE1-4042-593A59FD9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2050" y="1257299"/>
            <a:ext cx="10267950" cy="5210176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7200" b="1" i="0" dirty="0">
                <a:solidFill>
                  <a:srgbClr val="374151"/>
                </a:solidFill>
                <a:effectLst/>
                <a:latin typeface="Söhne"/>
              </a:rPr>
              <a:t>Category 1: University Information Analysis</a:t>
            </a:r>
            <a:endParaRPr lang="en-US" sz="7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5600" b="0" i="0" dirty="0">
                <a:solidFill>
                  <a:srgbClr val="374151"/>
                </a:solidFill>
                <a:effectLst/>
                <a:latin typeface="Söhne"/>
              </a:rPr>
              <a:t>What are the names of the universities in the dataset?</a:t>
            </a:r>
          </a:p>
          <a:p>
            <a:pPr algn="l">
              <a:buFont typeface="+mj-lt"/>
              <a:buAutoNum type="arabicPeriod"/>
            </a:pPr>
            <a:r>
              <a:rPr lang="en-US" sz="5600" b="0" i="0" dirty="0">
                <a:solidFill>
                  <a:srgbClr val="374151"/>
                </a:solidFill>
                <a:effectLst/>
                <a:latin typeface="Söhne"/>
              </a:rPr>
              <a:t>How many countries are represented in the dataset, and what are their names?</a:t>
            </a:r>
          </a:p>
          <a:p>
            <a:pPr algn="l">
              <a:buFont typeface="+mj-lt"/>
              <a:buAutoNum type="arabicPeriod"/>
            </a:pPr>
            <a:r>
              <a:rPr lang="en-US" sz="5600" b="0" i="0" dirty="0">
                <a:solidFill>
                  <a:srgbClr val="374151"/>
                </a:solidFill>
                <a:effectLst/>
                <a:latin typeface="Söhne"/>
              </a:rPr>
              <a:t>Can you provide the university ID for a specific university?</a:t>
            </a:r>
          </a:p>
          <a:p>
            <a:pPr algn="l">
              <a:buFont typeface="+mj-lt"/>
              <a:buAutoNum type="arabicPeriod"/>
            </a:pPr>
            <a:r>
              <a:rPr lang="en-US" sz="5600" b="0" i="0" dirty="0">
                <a:solidFill>
                  <a:srgbClr val="374151"/>
                </a:solidFill>
                <a:effectLst/>
                <a:latin typeface="Söhne"/>
              </a:rPr>
              <a:t>Which universities are located  in a particular country?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7200" b="1" i="0" dirty="0">
                <a:solidFill>
                  <a:srgbClr val="374151"/>
                </a:solidFill>
                <a:effectLst/>
                <a:latin typeface="Söhne"/>
              </a:rPr>
              <a:t>Category 2: Ranking Information</a:t>
            </a:r>
            <a:r>
              <a:rPr lang="en-US" sz="7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7200" b="1" i="0" dirty="0">
                <a:solidFill>
                  <a:srgbClr val="374151"/>
                </a:solidFill>
                <a:effectLst/>
                <a:latin typeface="Söhne"/>
              </a:rPr>
              <a:t>Analysis</a:t>
            </a:r>
          </a:p>
          <a:p>
            <a:pPr algn="l"/>
            <a:r>
              <a:rPr lang="en-US" sz="5600" b="0" i="0" dirty="0">
                <a:solidFill>
                  <a:srgbClr val="374151"/>
                </a:solidFill>
                <a:effectLst/>
                <a:latin typeface="Söhne"/>
              </a:rPr>
              <a:t>5. How many ranking systems are included in the dataset, and what are their names?</a:t>
            </a:r>
          </a:p>
          <a:p>
            <a:pPr algn="l">
              <a:buFont typeface="+mj-lt"/>
              <a:buAutoNum type="arabicPeriod" startAt="6"/>
            </a:pPr>
            <a:r>
              <a:rPr lang="en-US" sz="5600" b="0" i="0" dirty="0">
                <a:solidFill>
                  <a:srgbClr val="374151"/>
                </a:solidFill>
                <a:effectLst/>
                <a:latin typeface="Söhne"/>
              </a:rPr>
              <a:t>What are the criteria used by these ranking systems?</a:t>
            </a:r>
          </a:p>
          <a:p>
            <a:pPr algn="l">
              <a:buFont typeface="+mj-lt"/>
              <a:buAutoNum type="arabicPeriod" startAt="6"/>
            </a:pPr>
            <a:r>
              <a:rPr lang="en-US" sz="5600" b="0" i="0" dirty="0">
                <a:solidFill>
                  <a:srgbClr val="374151"/>
                </a:solidFill>
                <a:effectLst/>
                <a:latin typeface="Söhne"/>
              </a:rPr>
              <a:t>Can you provide the criteria name for a specific ranking criteria ID?</a:t>
            </a:r>
          </a:p>
          <a:p>
            <a:pPr algn="l">
              <a:buFont typeface="+mj-lt"/>
              <a:buAutoNum type="arabicPeriod" startAt="6"/>
            </a:pPr>
            <a:r>
              <a:rPr lang="en-US" sz="5600" b="0" i="0" dirty="0">
                <a:solidFill>
                  <a:srgbClr val="374151"/>
                </a:solidFill>
                <a:effectLst/>
                <a:latin typeface="Söhne"/>
              </a:rPr>
              <a:t>What is the ranking system ID for a particular ranking system?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7200" b="1" i="0" dirty="0">
                <a:solidFill>
                  <a:srgbClr val="374151"/>
                </a:solidFill>
                <a:effectLst/>
                <a:latin typeface="Söhne"/>
              </a:rPr>
              <a:t>Category 3: Yearly Data</a:t>
            </a:r>
            <a:r>
              <a:rPr lang="en-US" sz="7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7200" b="1" i="0" dirty="0">
                <a:solidFill>
                  <a:srgbClr val="374151"/>
                </a:solidFill>
                <a:effectLst/>
                <a:latin typeface="Söhne"/>
              </a:rPr>
              <a:t>Analysis</a:t>
            </a:r>
          </a:p>
          <a:p>
            <a:pPr algn="l"/>
            <a:r>
              <a:rPr lang="en-US" sz="5600" dirty="0">
                <a:solidFill>
                  <a:srgbClr val="374151"/>
                </a:solidFill>
                <a:latin typeface="Söhne"/>
              </a:rPr>
              <a:t>9. </a:t>
            </a:r>
            <a:r>
              <a:rPr lang="en-US" sz="5600" b="0" i="0" dirty="0">
                <a:solidFill>
                  <a:srgbClr val="374151"/>
                </a:solidFill>
                <a:effectLst/>
                <a:latin typeface="Söhne"/>
              </a:rPr>
              <a:t>What are the years for which we have data in the dataset?</a:t>
            </a:r>
          </a:p>
          <a:p>
            <a:pPr algn="l">
              <a:buFont typeface="+mj-lt"/>
              <a:buAutoNum type="arabicPeriod" startAt="10"/>
            </a:pPr>
            <a:r>
              <a:rPr lang="en-US" sz="5600" b="0" i="0" dirty="0">
                <a:solidFill>
                  <a:srgbClr val="374151"/>
                </a:solidFill>
                <a:effectLst/>
                <a:latin typeface="Söhne"/>
              </a:rPr>
              <a:t>What is the ranking score for a specific university in a given year?</a:t>
            </a:r>
          </a:p>
          <a:p>
            <a:pPr algn="l">
              <a:buFont typeface="+mj-lt"/>
              <a:buAutoNum type="arabicPeriod" startAt="10"/>
            </a:pPr>
            <a:r>
              <a:rPr lang="en-US" sz="5600" b="0" i="0" dirty="0">
                <a:solidFill>
                  <a:srgbClr val="374151"/>
                </a:solidFill>
                <a:effectLst/>
                <a:latin typeface="Söhne"/>
              </a:rPr>
              <a:t>How many students does a specific university have in a particular year?</a:t>
            </a:r>
          </a:p>
          <a:p>
            <a:pPr algn="l">
              <a:buFont typeface="+mj-lt"/>
              <a:buAutoNum type="arabicPeriod" startAt="10"/>
            </a:pPr>
            <a:r>
              <a:rPr lang="en-US" sz="5600" b="0" i="0" dirty="0">
                <a:solidFill>
                  <a:srgbClr val="374151"/>
                </a:solidFill>
                <a:effectLst/>
                <a:latin typeface="Söhne"/>
              </a:rPr>
              <a:t>What is the student-staff ratio for a specific university in a particular year?</a:t>
            </a:r>
          </a:p>
          <a:p>
            <a:pPr algn="l">
              <a:buFont typeface="+mj-lt"/>
              <a:buAutoNum type="arabicPeriod" startAt="10"/>
            </a:pPr>
            <a:r>
              <a:rPr lang="en-US" sz="5600" b="0" i="0" dirty="0">
                <a:solidFill>
                  <a:srgbClr val="374151"/>
                </a:solidFill>
                <a:effectLst/>
                <a:latin typeface="Söhne"/>
              </a:rPr>
              <a:t>What percentage of international students does a specific university have in a given year?</a:t>
            </a:r>
          </a:p>
          <a:p>
            <a:pPr algn="l">
              <a:buFont typeface="+mj-lt"/>
              <a:buAutoNum type="arabicPeriod" startAt="10"/>
            </a:pPr>
            <a:r>
              <a:rPr lang="en-US" sz="5600" b="0" i="0" dirty="0">
                <a:solidFill>
                  <a:srgbClr val="374151"/>
                </a:solidFill>
                <a:effectLst/>
                <a:latin typeface="Söhne"/>
              </a:rPr>
              <a:t>What percentage of female students does a specific university have in a given year?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393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205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Söhne</vt:lpstr>
      <vt:lpstr>Office Theme</vt:lpstr>
      <vt:lpstr>PowerPoint Presentation</vt:lpstr>
      <vt:lpstr>MECE BREAKDOWN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MECE</dc:title>
  <dc:creator>Shouvik De</dc:creator>
  <cp:lastModifiedBy>Shouvik De</cp:lastModifiedBy>
  <cp:revision>4</cp:revision>
  <dcterms:created xsi:type="dcterms:W3CDTF">2023-09-26T11:27:57Z</dcterms:created>
  <dcterms:modified xsi:type="dcterms:W3CDTF">2023-10-01T08:55:44Z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2023-09-26T11:30:42Z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3e983581-893b-48ca-be06-7154125c231f</vt:lpwstr>
  </property>
  <property fmtid="{D5CDD505-2E9C-101B-9397-08002B2CF9AE}" pid="7" name="MSIP_Label_defa4170-0d19-0005-0004-bc88714345d2_ActionId">
    <vt:lpwstr>382a646a-1578-4041-bc93-19e5acab8c71</vt:lpwstr>
  </property>
  <property fmtid="{D5CDD505-2E9C-101B-9397-08002B2CF9AE}" pid="8" name="MSIP_Label_defa4170-0d19-0005-0004-bc88714345d2_ContentBits">
    <vt:lpwstr>0</vt:lpwstr>
  </property>
</Properties>
</file>