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0FDCB-1F41-40C4-9017-EFDCA2E39507}" v="125" dt="2020-12-28T18:37:48.302"/>
    <p1510:client id="{83DC828A-28B3-43ED-802B-B00908312BF5}" v="807" dt="2021-01-03T12:16:22.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1/3/2021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2530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686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476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191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624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863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478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751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754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73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1/3/2021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08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1/3/2021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00335179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765E-2CE3-4B58-866E-0D8CEF57A9CA}"/>
              </a:ext>
            </a:extLst>
          </p:cNvPr>
          <p:cNvSpPr>
            <a:spLocks noGrp="1"/>
          </p:cNvSpPr>
          <p:nvPr>
            <p:ph type="ctrTitle"/>
          </p:nvPr>
        </p:nvSpPr>
        <p:spPr/>
        <p:txBody>
          <a:bodyPr/>
          <a:lstStyle/>
          <a:p>
            <a:r>
              <a:rPr lang="en-US" dirty="0"/>
              <a:t>Whistleblowing </a:t>
            </a:r>
          </a:p>
        </p:txBody>
      </p:sp>
      <p:sp>
        <p:nvSpPr>
          <p:cNvPr id="3" name="Subtitle 2">
            <a:extLst>
              <a:ext uri="{FF2B5EF4-FFF2-40B4-BE49-F238E27FC236}">
                <a16:creationId xmlns:a16="http://schemas.microsoft.com/office/drawing/2014/main" id="{440C6EAE-F7C1-4729-BA8C-06C9CE283ED2}"/>
              </a:ext>
            </a:extLst>
          </p:cNvPr>
          <p:cNvSpPr>
            <a:spLocks noGrp="1"/>
          </p:cNvSpPr>
          <p:nvPr>
            <p:ph type="subTitle" idx="1"/>
          </p:nvPr>
        </p:nvSpPr>
        <p:spPr/>
        <p:txBody>
          <a:bodyPr vert="horz" lIns="91440" tIns="45720" rIns="91440" bIns="45720" rtlCol="0" anchor="t">
            <a:normAutofit/>
          </a:bodyPr>
          <a:lstStyle/>
          <a:p>
            <a:r>
              <a:rPr lang="en-US" dirty="0"/>
              <a:t>CASE STUDY</a:t>
            </a:r>
          </a:p>
        </p:txBody>
      </p:sp>
    </p:spTree>
    <p:extLst>
      <p:ext uri="{BB962C8B-B14F-4D97-AF65-F5344CB8AC3E}">
        <p14:creationId xmlns:p14="http://schemas.microsoft.com/office/powerpoint/2010/main" val="31411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64D-98C7-4FA5-BF21-E88F9F45EFBE}"/>
              </a:ext>
            </a:extLst>
          </p:cNvPr>
          <p:cNvSpPr>
            <a:spLocks noGrp="1"/>
          </p:cNvSpPr>
          <p:nvPr>
            <p:ph type="title"/>
          </p:nvPr>
        </p:nvSpPr>
        <p:spPr/>
        <p:txBody>
          <a:bodyPr/>
          <a:lstStyle/>
          <a:p>
            <a:r>
              <a:rPr lang="en-US">
                <a:ea typeface="+mj-lt"/>
                <a:cs typeface="+mj-lt"/>
              </a:rPr>
              <a:t>Report by the media</a:t>
            </a:r>
            <a:endParaRPr lang="en-US"/>
          </a:p>
        </p:txBody>
      </p:sp>
      <p:sp>
        <p:nvSpPr>
          <p:cNvPr id="3" name="Content Placeholder 2">
            <a:extLst>
              <a:ext uri="{FF2B5EF4-FFF2-40B4-BE49-F238E27FC236}">
                <a16:creationId xmlns:a16="http://schemas.microsoft.com/office/drawing/2014/main" id="{C3040F2A-5953-4229-8FC0-099A4B886CDE}"/>
              </a:ext>
            </a:extLst>
          </p:cNvPr>
          <p:cNvSpPr>
            <a:spLocks noGrp="1"/>
          </p:cNvSpPr>
          <p:nvPr>
            <p:ph idx="1"/>
          </p:nvPr>
        </p:nvSpPr>
        <p:spPr/>
        <p:txBody>
          <a:bodyPr vert="horz" lIns="91440" tIns="45720" rIns="91440" bIns="45720" rtlCol="0" anchor="t">
            <a:normAutofit/>
          </a:bodyPr>
          <a:lstStyle/>
          <a:p>
            <a:r>
              <a:rPr lang="en-US">
                <a:ea typeface="+mn-lt"/>
                <a:cs typeface="+mn-lt"/>
              </a:rPr>
              <a:t>Health minister Schippers had set up an independent inquiry following these events (the Borstlap commission).</a:t>
            </a:r>
            <a:endParaRPr lang="en-US" dirty="0">
              <a:ea typeface="+mn-lt"/>
              <a:cs typeface="+mn-lt"/>
            </a:endParaRPr>
          </a:p>
          <a:p>
            <a:r>
              <a:rPr lang="en-US" dirty="0">
                <a:ea typeface="+mn-lt"/>
                <a:cs typeface="+mn-lt"/>
              </a:rPr>
              <a:t> </a:t>
            </a:r>
            <a:r>
              <a:rPr lang="en-US">
                <a:ea typeface="+mn-lt"/>
                <a:cs typeface="+mn-lt"/>
              </a:rPr>
              <a:t>Conclusions: - two executives were responsible for the mistreatment of Gotlieb (he had been put on leave after his internal report). </a:t>
            </a:r>
          </a:p>
          <a:p>
            <a:r>
              <a:rPr lang="en-US">
                <a:ea typeface="+mn-lt"/>
                <a:cs typeface="+mn-lt"/>
              </a:rPr>
              <a:t> No criticism was accepted within the NZa organization.</a:t>
            </a:r>
            <a:endParaRPr lang="en-US" dirty="0">
              <a:ea typeface="+mn-lt"/>
              <a:cs typeface="+mn-lt"/>
            </a:endParaRPr>
          </a:p>
          <a:p>
            <a:r>
              <a:rPr lang="en-US">
                <a:ea typeface="+mn-lt"/>
                <a:cs typeface="+mn-lt"/>
              </a:rPr>
              <a:t> NZa was not independent because it combines the tasks of advising, regulating and monitoring</a:t>
            </a:r>
            <a:endParaRPr lang="en-US"/>
          </a:p>
        </p:txBody>
      </p:sp>
    </p:spTree>
    <p:extLst>
      <p:ext uri="{BB962C8B-B14F-4D97-AF65-F5344CB8AC3E}">
        <p14:creationId xmlns:p14="http://schemas.microsoft.com/office/powerpoint/2010/main" val="195671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8FE2-7CD4-4002-80B0-3F90959444C7}"/>
              </a:ext>
            </a:extLst>
          </p:cNvPr>
          <p:cNvSpPr>
            <a:spLocks noGrp="1"/>
          </p:cNvSpPr>
          <p:nvPr>
            <p:ph type="title"/>
          </p:nvPr>
        </p:nvSpPr>
        <p:spPr/>
        <p:txBody>
          <a:bodyPr/>
          <a:lstStyle/>
          <a:p>
            <a:r>
              <a:rPr lang="en-US" dirty="0"/>
              <a:t>Who is whistleblower ?</a:t>
            </a:r>
          </a:p>
        </p:txBody>
      </p:sp>
      <p:sp>
        <p:nvSpPr>
          <p:cNvPr id="3" name="Content Placeholder 2">
            <a:extLst>
              <a:ext uri="{FF2B5EF4-FFF2-40B4-BE49-F238E27FC236}">
                <a16:creationId xmlns:a16="http://schemas.microsoft.com/office/drawing/2014/main" id="{8F56C209-5900-4105-8449-31FE69F7C455}"/>
              </a:ext>
            </a:extLst>
          </p:cNvPr>
          <p:cNvSpPr>
            <a:spLocks noGrp="1"/>
          </p:cNvSpPr>
          <p:nvPr>
            <p:ph idx="1"/>
          </p:nvPr>
        </p:nvSpPr>
        <p:spPr/>
        <p:txBody>
          <a:bodyPr vert="horz" lIns="91440" tIns="45720" rIns="91440" bIns="45720" rtlCol="0" anchor="t">
            <a:normAutofit/>
          </a:bodyPr>
          <a:lstStyle/>
          <a:p>
            <a:r>
              <a:rPr lang="en-US" dirty="0">
                <a:ea typeface="+mn-lt"/>
                <a:cs typeface="+mn-lt"/>
              </a:rPr>
              <a:t>A </a:t>
            </a:r>
            <a:r>
              <a:rPr lang="en-US" b="1" dirty="0">
                <a:ea typeface="+mn-lt"/>
                <a:cs typeface="+mn-lt"/>
              </a:rPr>
              <a:t>whistleblower</a:t>
            </a:r>
            <a:r>
              <a:rPr lang="en-US" dirty="0">
                <a:ea typeface="+mn-lt"/>
                <a:cs typeface="+mn-lt"/>
              </a:rPr>
              <a:t>  is a person, usually an employee, who exposes information or activity within a private, public, or government organization that is deemed illegal, illicit, unsafe, or a waste, fraud, or abuse of taxpayer funds.</a:t>
            </a:r>
            <a:endParaRPr lang="en-US" dirty="0"/>
          </a:p>
        </p:txBody>
      </p:sp>
    </p:spTree>
    <p:extLst>
      <p:ext uri="{BB962C8B-B14F-4D97-AF65-F5344CB8AC3E}">
        <p14:creationId xmlns:p14="http://schemas.microsoft.com/office/powerpoint/2010/main" val="28102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5AEC-144C-4738-9EED-68E894B70071}"/>
              </a:ext>
            </a:extLst>
          </p:cNvPr>
          <p:cNvSpPr>
            <a:spLocks noGrp="1"/>
          </p:cNvSpPr>
          <p:nvPr>
            <p:ph type="title"/>
          </p:nvPr>
        </p:nvSpPr>
        <p:spPr>
          <a:xfrm>
            <a:off x="826294" y="805656"/>
            <a:ext cx="10515600" cy="1325563"/>
          </a:xfrm>
        </p:spPr>
        <p:txBody>
          <a:bodyPr/>
          <a:lstStyle/>
          <a:p>
            <a:r>
              <a:rPr lang="en-US" dirty="0"/>
              <a:t>What people blow the whistle about</a:t>
            </a:r>
          </a:p>
          <a:p>
            <a:endParaRPr lang="en-US" dirty="0"/>
          </a:p>
        </p:txBody>
      </p:sp>
      <p:sp>
        <p:nvSpPr>
          <p:cNvPr id="3" name="Content Placeholder 2">
            <a:extLst>
              <a:ext uri="{FF2B5EF4-FFF2-40B4-BE49-F238E27FC236}">
                <a16:creationId xmlns:a16="http://schemas.microsoft.com/office/drawing/2014/main" id="{5B32F12E-CE32-4FC6-87F3-3C078739BF03}"/>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We receive whistleblowing reports about:</a:t>
            </a:r>
            <a:endParaRPr lang="en-US" dirty="0"/>
          </a:p>
          <a:p>
            <a:r>
              <a:rPr lang="en-US" dirty="0">
                <a:ea typeface="+mn-lt"/>
                <a:cs typeface="+mn-lt"/>
              </a:rPr>
              <a:t>mis-selling</a:t>
            </a:r>
            <a:endParaRPr lang="en-US" dirty="0"/>
          </a:p>
          <a:p>
            <a:r>
              <a:rPr lang="en-US" dirty="0">
                <a:ea typeface="+mn-lt"/>
                <a:cs typeface="+mn-lt"/>
              </a:rPr>
              <a:t>money laundering</a:t>
            </a:r>
            <a:endParaRPr lang="en-US" dirty="0"/>
          </a:p>
          <a:p>
            <a:r>
              <a:rPr lang="en-US" dirty="0">
                <a:ea typeface="+mn-lt"/>
                <a:cs typeface="+mn-lt"/>
              </a:rPr>
              <a:t>fitness and propriety</a:t>
            </a:r>
            <a:endParaRPr lang="en-US" dirty="0"/>
          </a:p>
          <a:p>
            <a:r>
              <a:rPr lang="en-US" dirty="0">
                <a:ea typeface="+mn-lt"/>
                <a:cs typeface="+mn-lt"/>
              </a:rPr>
              <a:t>systems and controls</a:t>
            </a:r>
            <a:endParaRPr lang="en-US" dirty="0"/>
          </a:p>
          <a:p>
            <a:r>
              <a:rPr lang="en-US" dirty="0">
                <a:ea typeface="+mn-lt"/>
                <a:cs typeface="+mn-lt"/>
              </a:rPr>
              <a:t>unauthorized business</a:t>
            </a:r>
            <a:endParaRPr lang="en-US" dirty="0"/>
          </a:p>
          <a:p>
            <a:endParaRPr lang="en-US" dirty="0"/>
          </a:p>
        </p:txBody>
      </p:sp>
    </p:spTree>
    <p:extLst>
      <p:ext uri="{BB962C8B-B14F-4D97-AF65-F5344CB8AC3E}">
        <p14:creationId xmlns:p14="http://schemas.microsoft.com/office/powerpoint/2010/main" val="42328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53D6-8FC2-49A3-AB67-960B17CB5F70}"/>
              </a:ext>
            </a:extLst>
          </p:cNvPr>
          <p:cNvSpPr>
            <a:spLocks noGrp="1"/>
          </p:cNvSpPr>
          <p:nvPr>
            <p:ph type="title"/>
          </p:nvPr>
        </p:nvSpPr>
        <p:spPr/>
        <p:txBody>
          <a:bodyPr>
            <a:normAutofit fontScale="90000"/>
          </a:bodyPr>
          <a:lstStyle/>
          <a:p>
            <a:r>
              <a:rPr lang="en-US" dirty="0">
                <a:ea typeface="+mj-lt"/>
                <a:cs typeface="+mj-lt"/>
              </a:rPr>
              <a:t>A whistleblower of the Dutch Health Care Authority </a:t>
            </a:r>
            <a:r>
              <a:rPr lang="en-US" dirty="0" err="1">
                <a:ea typeface="+mj-lt"/>
                <a:cs typeface="+mj-lt"/>
              </a:rPr>
              <a:t>NZa</a:t>
            </a:r>
            <a:endParaRPr lang="en-US" dirty="0" err="1"/>
          </a:p>
        </p:txBody>
      </p:sp>
      <p:sp>
        <p:nvSpPr>
          <p:cNvPr id="3" name="Content Placeholder 2">
            <a:extLst>
              <a:ext uri="{FF2B5EF4-FFF2-40B4-BE49-F238E27FC236}">
                <a16:creationId xmlns:a16="http://schemas.microsoft.com/office/drawing/2014/main" id="{89F85992-F2D2-4F25-96D9-05F82D2C117F}"/>
              </a:ext>
            </a:extLst>
          </p:cNvPr>
          <p:cNvSpPr>
            <a:spLocks noGrp="1"/>
          </p:cNvSpPr>
          <p:nvPr>
            <p:ph idx="1"/>
          </p:nvPr>
        </p:nvSpPr>
        <p:spPr/>
        <p:txBody>
          <a:bodyPr vert="horz" lIns="91440" tIns="45720" rIns="91440" bIns="45720" rtlCol="0" anchor="t">
            <a:normAutofit/>
          </a:bodyPr>
          <a:lstStyle/>
          <a:p>
            <a:r>
              <a:rPr lang="en-US" dirty="0">
                <a:ea typeface="+mn-lt"/>
                <a:cs typeface="+mn-lt"/>
              </a:rPr>
              <a:t>The Dutch Healthcare Authority is an autonomous administrative authority, falling under the Dutch Ministry of Health, Welfare and Sport. The duties and tasks of </a:t>
            </a:r>
            <a:r>
              <a:rPr lang="en-US" dirty="0" err="1">
                <a:ea typeface="+mn-lt"/>
                <a:cs typeface="+mn-lt"/>
              </a:rPr>
              <a:t>NZa</a:t>
            </a:r>
            <a:r>
              <a:rPr lang="en-US" dirty="0">
                <a:ea typeface="+mn-lt"/>
                <a:cs typeface="+mn-lt"/>
              </a:rPr>
              <a:t> have been laid down in the Healthcare Market Regulation Act. The </a:t>
            </a:r>
            <a:r>
              <a:rPr lang="en-US" dirty="0" err="1">
                <a:ea typeface="+mn-lt"/>
                <a:cs typeface="+mn-lt"/>
              </a:rPr>
              <a:t>NZa</a:t>
            </a:r>
            <a:r>
              <a:rPr lang="en-US" dirty="0">
                <a:ea typeface="+mn-lt"/>
                <a:cs typeface="+mn-lt"/>
              </a:rPr>
              <a:t> has over 400 employees.</a:t>
            </a:r>
            <a:endParaRPr lang="en-US" dirty="0"/>
          </a:p>
        </p:txBody>
      </p:sp>
    </p:spTree>
    <p:extLst>
      <p:ext uri="{BB962C8B-B14F-4D97-AF65-F5344CB8AC3E}">
        <p14:creationId xmlns:p14="http://schemas.microsoft.com/office/powerpoint/2010/main" val="417459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3C14-F2A5-4A4C-AEA8-F5EDB2A35867}"/>
              </a:ext>
            </a:extLst>
          </p:cNvPr>
          <p:cNvSpPr>
            <a:spLocks noGrp="1"/>
          </p:cNvSpPr>
          <p:nvPr>
            <p:ph type="title"/>
          </p:nvPr>
        </p:nvSpPr>
        <p:spPr/>
        <p:txBody>
          <a:bodyPr/>
          <a:lstStyle/>
          <a:p>
            <a:r>
              <a:rPr lang="en-US" dirty="0">
                <a:ea typeface="+mj-lt"/>
                <a:cs typeface="+mj-lt"/>
              </a:rPr>
              <a:t>                       Arthur Gotlieb </a:t>
            </a:r>
            <a:endParaRPr lang="en-US" dirty="0"/>
          </a:p>
        </p:txBody>
      </p:sp>
      <p:sp>
        <p:nvSpPr>
          <p:cNvPr id="3" name="Content Placeholder 2">
            <a:extLst>
              <a:ext uri="{FF2B5EF4-FFF2-40B4-BE49-F238E27FC236}">
                <a16:creationId xmlns:a16="http://schemas.microsoft.com/office/drawing/2014/main" id="{DD5717E8-F124-4E3B-A369-A8D98C1DCDC1}"/>
              </a:ext>
            </a:extLst>
          </p:cNvPr>
          <p:cNvSpPr>
            <a:spLocks noGrp="1"/>
          </p:cNvSpPr>
          <p:nvPr>
            <p:ph idx="1"/>
          </p:nvPr>
        </p:nvSpPr>
        <p:spPr/>
        <p:txBody>
          <a:bodyPr vert="horz" lIns="91440" tIns="45720" rIns="91440" bIns="45720" rtlCol="0" anchor="t">
            <a:normAutofit/>
          </a:bodyPr>
          <a:lstStyle/>
          <a:p>
            <a:r>
              <a:rPr lang="en-US" dirty="0">
                <a:ea typeface="+mn-lt"/>
                <a:cs typeface="+mn-lt"/>
              </a:rPr>
              <a:t>Gotlieb was a policy advisor working for the </a:t>
            </a:r>
            <a:r>
              <a:rPr lang="en-US" dirty="0" err="1">
                <a:ea typeface="+mn-lt"/>
                <a:cs typeface="+mn-lt"/>
              </a:rPr>
              <a:t>NZa</a:t>
            </a:r>
            <a:r>
              <a:rPr lang="en-US" dirty="0">
                <a:ea typeface="+mn-lt"/>
                <a:cs typeface="+mn-lt"/>
              </a:rPr>
              <a:t> and in charge of the technical group deciding on expensive medicines.</a:t>
            </a:r>
          </a:p>
          <a:p>
            <a:r>
              <a:rPr lang="en-US" dirty="0">
                <a:ea typeface="+mn-lt"/>
                <a:cs typeface="+mn-lt"/>
              </a:rPr>
              <a:t> He was loyal, professional and had a constructive critical attitude towards the decisions made by the </a:t>
            </a:r>
            <a:r>
              <a:rPr lang="en-US" dirty="0" err="1">
                <a:ea typeface="+mn-lt"/>
                <a:cs typeface="+mn-lt"/>
              </a:rPr>
              <a:t>NZa</a:t>
            </a:r>
            <a:r>
              <a:rPr lang="en-US" dirty="0">
                <a:ea typeface="+mn-lt"/>
                <a:cs typeface="+mn-lt"/>
              </a:rPr>
              <a:t> which concerned billions of euros. </a:t>
            </a:r>
          </a:p>
          <a:p>
            <a:r>
              <a:rPr lang="en-US" dirty="0">
                <a:ea typeface="+mn-lt"/>
                <a:cs typeface="+mn-lt"/>
              </a:rPr>
              <a:t> His colleagues and employer appreciated the hard work and quality delivered by Gotlieb.</a:t>
            </a:r>
            <a:endParaRPr lang="en-US" dirty="0"/>
          </a:p>
        </p:txBody>
      </p:sp>
    </p:spTree>
    <p:extLst>
      <p:ext uri="{BB962C8B-B14F-4D97-AF65-F5344CB8AC3E}">
        <p14:creationId xmlns:p14="http://schemas.microsoft.com/office/powerpoint/2010/main" val="233716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78C6-6DD3-4BE5-A195-D4E4A6C9CD2D}"/>
              </a:ext>
            </a:extLst>
          </p:cNvPr>
          <p:cNvSpPr>
            <a:spLocks noGrp="1"/>
          </p:cNvSpPr>
          <p:nvPr>
            <p:ph type="title"/>
          </p:nvPr>
        </p:nvSpPr>
        <p:spPr/>
        <p:txBody>
          <a:bodyPr/>
          <a:lstStyle/>
          <a:p>
            <a:r>
              <a:rPr lang="en-US" dirty="0"/>
              <a:t>                Change in </a:t>
            </a:r>
            <a:r>
              <a:rPr lang="en-US" err="1"/>
              <a:t>NZa</a:t>
            </a:r>
            <a:r>
              <a:rPr lang="en-US" dirty="0"/>
              <a:t> </a:t>
            </a:r>
            <a:r>
              <a:rPr lang="en-US"/>
              <a:t>management</a:t>
            </a:r>
            <a:endParaRPr lang="en-US" dirty="0"/>
          </a:p>
        </p:txBody>
      </p:sp>
      <p:sp>
        <p:nvSpPr>
          <p:cNvPr id="3" name="Content Placeholder 2">
            <a:extLst>
              <a:ext uri="{FF2B5EF4-FFF2-40B4-BE49-F238E27FC236}">
                <a16:creationId xmlns:a16="http://schemas.microsoft.com/office/drawing/2014/main" id="{ED823A0A-81D4-4102-9F5B-88A17647369A}"/>
              </a:ext>
            </a:extLst>
          </p:cNvPr>
          <p:cNvSpPr>
            <a:spLocks noGrp="1"/>
          </p:cNvSpPr>
          <p:nvPr>
            <p:ph idx="1"/>
          </p:nvPr>
        </p:nvSpPr>
        <p:spPr/>
        <p:txBody>
          <a:bodyPr vert="horz" lIns="91440" tIns="45720" rIns="91440" bIns="45720" rtlCol="0" anchor="t">
            <a:normAutofit/>
          </a:bodyPr>
          <a:lstStyle/>
          <a:p>
            <a:r>
              <a:rPr lang="en-US">
                <a:ea typeface="+mn-lt"/>
                <a:cs typeface="+mn-lt"/>
              </a:rPr>
              <a:t>In 2008 there were changed within the management of the NZa</a:t>
            </a:r>
          </a:p>
          <a:p>
            <a:r>
              <a:rPr lang="en-US">
                <a:ea typeface="+mn-lt"/>
                <a:cs typeface="+mn-lt"/>
              </a:rPr>
              <a:t> The new management accepted trips and other favours from pharmaceutical companies </a:t>
            </a:r>
          </a:p>
          <a:p>
            <a:r>
              <a:rPr lang="en-US">
                <a:ea typeface="+mn-lt"/>
                <a:cs typeface="+mn-lt"/>
              </a:rPr>
              <a:t> Extensive lobbying was going on by pharmaceutical companies but also by hospitals hoping to get extra money from the NZa</a:t>
            </a:r>
          </a:p>
          <a:p>
            <a:r>
              <a:rPr lang="en-US">
                <a:ea typeface="+mn-lt"/>
                <a:cs typeface="+mn-lt"/>
              </a:rPr>
              <a:t> Gotlieb tried to address the unfair lobbying, unfair competition and trading in influence</a:t>
            </a:r>
            <a:endParaRPr lang="en-US"/>
          </a:p>
        </p:txBody>
      </p:sp>
    </p:spTree>
    <p:extLst>
      <p:ext uri="{BB962C8B-B14F-4D97-AF65-F5344CB8AC3E}">
        <p14:creationId xmlns:p14="http://schemas.microsoft.com/office/powerpoint/2010/main" val="290182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4D444-E59A-4DA9-A697-AB2E32FD0680}"/>
              </a:ext>
            </a:extLst>
          </p:cNvPr>
          <p:cNvSpPr>
            <a:spLocks noGrp="1"/>
          </p:cNvSpPr>
          <p:nvPr>
            <p:ph idx="1"/>
          </p:nvPr>
        </p:nvSpPr>
        <p:spPr>
          <a:xfrm>
            <a:off x="802481" y="1869853"/>
            <a:ext cx="10515600" cy="4251960"/>
          </a:xfrm>
        </p:spPr>
        <p:txBody>
          <a:bodyPr vert="horz" lIns="91440" tIns="45720" rIns="91440" bIns="45720" rtlCol="0" anchor="t">
            <a:normAutofit/>
          </a:bodyPr>
          <a:lstStyle/>
          <a:p>
            <a:r>
              <a:rPr lang="en-US">
                <a:ea typeface="+mn-lt"/>
                <a:cs typeface="+mn-lt"/>
              </a:rPr>
              <a:t>His attempt to end the wrongdoings and abuse internally led to a coordinated attempt to get rid of him. His superiors tried to force him out by setting impossible deadlines and by stating that he was performing poorly on 12 of the 15 competences which he had scored ‘excellent’ in the years before. All attempts for a dialogue with his supervisors failed and nobody wanted to hear about the wrongdoings within the NZa. </a:t>
            </a:r>
          </a:p>
        </p:txBody>
      </p:sp>
    </p:spTree>
    <p:extLst>
      <p:ext uri="{BB962C8B-B14F-4D97-AF65-F5344CB8AC3E}">
        <p14:creationId xmlns:p14="http://schemas.microsoft.com/office/powerpoint/2010/main" val="372326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8A17-1333-429F-BF88-A9EE19CFE2E3}"/>
              </a:ext>
            </a:extLst>
          </p:cNvPr>
          <p:cNvSpPr>
            <a:spLocks noGrp="1"/>
          </p:cNvSpPr>
          <p:nvPr>
            <p:ph type="title"/>
          </p:nvPr>
        </p:nvSpPr>
        <p:spPr/>
        <p:txBody>
          <a:bodyPr/>
          <a:lstStyle/>
          <a:p>
            <a:r>
              <a:rPr lang="en-US">
                <a:ea typeface="+mj-lt"/>
                <a:cs typeface="+mj-lt"/>
              </a:rPr>
              <a:t>The wrongdoings within the NZa </a:t>
            </a:r>
          </a:p>
        </p:txBody>
      </p:sp>
      <p:sp>
        <p:nvSpPr>
          <p:cNvPr id="3" name="Content Placeholder 2">
            <a:extLst>
              <a:ext uri="{FF2B5EF4-FFF2-40B4-BE49-F238E27FC236}">
                <a16:creationId xmlns:a16="http://schemas.microsoft.com/office/drawing/2014/main" id="{D8B7057E-6837-4FD6-B57B-5C50DFDD8266}"/>
              </a:ext>
            </a:extLst>
          </p:cNvPr>
          <p:cNvSpPr>
            <a:spLocks noGrp="1"/>
          </p:cNvSpPr>
          <p:nvPr>
            <p:ph idx="1"/>
          </p:nvPr>
        </p:nvSpPr>
        <p:spPr/>
        <p:txBody>
          <a:bodyPr vert="horz" lIns="91440" tIns="45720" rIns="91440" bIns="45720" rtlCol="0" anchor="t">
            <a:normAutofit/>
          </a:bodyPr>
          <a:lstStyle/>
          <a:p>
            <a:r>
              <a:rPr lang="en-US">
                <a:ea typeface="+mn-lt"/>
                <a:cs typeface="+mn-lt"/>
              </a:rPr>
              <a:t>Gotlieb compiled a 600-page report listing serious integrity and security problems within the NZa, amongst others they concerned the: - Structural and major security breaches - Unfair competition - Trading in influence </a:t>
            </a:r>
            <a:endParaRPr lang="en-US"/>
          </a:p>
        </p:txBody>
      </p:sp>
    </p:spTree>
    <p:extLst>
      <p:ext uri="{BB962C8B-B14F-4D97-AF65-F5344CB8AC3E}">
        <p14:creationId xmlns:p14="http://schemas.microsoft.com/office/powerpoint/2010/main" val="391492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C6E5-D533-423A-9EBF-5433E6FCBF3A}"/>
              </a:ext>
            </a:extLst>
          </p:cNvPr>
          <p:cNvSpPr>
            <a:spLocks noGrp="1"/>
          </p:cNvSpPr>
          <p:nvPr>
            <p:ph type="title"/>
          </p:nvPr>
        </p:nvSpPr>
        <p:spPr/>
        <p:txBody>
          <a:bodyPr/>
          <a:lstStyle/>
          <a:p>
            <a:r>
              <a:rPr lang="en-US">
                <a:ea typeface="+mj-lt"/>
                <a:cs typeface="+mj-lt"/>
              </a:rPr>
              <a:t>                   Internal reporting </a:t>
            </a:r>
            <a:endParaRPr lang="en-US"/>
          </a:p>
        </p:txBody>
      </p:sp>
      <p:sp>
        <p:nvSpPr>
          <p:cNvPr id="3" name="Content Placeholder 2">
            <a:extLst>
              <a:ext uri="{FF2B5EF4-FFF2-40B4-BE49-F238E27FC236}">
                <a16:creationId xmlns:a16="http://schemas.microsoft.com/office/drawing/2014/main" id="{8E89EF9E-FB0C-4D4B-9C40-546D8EE9CA02}"/>
              </a:ext>
            </a:extLst>
          </p:cNvPr>
          <p:cNvSpPr>
            <a:spLocks noGrp="1"/>
          </p:cNvSpPr>
          <p:nvPr>
            <p:ph idx="1"/>
          </p:nvPr>
        </p:nvSpPr>
        <p:spPr/>
        <p:txBody>
          <a:bodyPr vert="horz" lIns="91440" tIns="45720" rIns="91440" bIns="45720" rtlCol="0" anchor="t">
            <a:normAutofit/>
          </a:bodyPr>
          <a:lstStyle/>
          <a:p>
            <a:r>
              <a:rPr lang="en-US">
                <a:ea typeface="+mn-lt"/>
                <a:cs typeface="+mn-lt"/>
              </a:rPr>
              <a:t>Gotlieb had hoped he could solve the issues through internal reporting and he did not want to report externally. </a:t>
            </a:r>
            <a:endParaRPr lang="en-US"/>
          </a:p>
          <a:p>
            <a:r>
              <a:rPr lang="en-US">
                <a:ea typeface="+mn-lt"/>
                <a:cs typeface="+mn-lt"/>
              </a:rPr>
              <a:t> He did not want to become a whistleblower. </a:t>
            </a:r>
            <a:endParaRPr lang="en-US"/>
          </a:p>
          <a:p>
            <a:pPr marL="0" indent="0">
              <a:buNone/>
            </a:pPr>
            <a:r>
              <a:rPr lang="en-US">
                <a:ea typeface="+mn-lt"/>
                <a:cs typeface="+mn-lt"/>
              </a:rPr>
              <a:t>• Gotlieb committed suicide in January 2014, shortly after      submitting his report to NZa bosses. </a:t>
            </a:r>
          </a:p>
          <a:p>
            <a:pPr marL="0" indent="0">
              <a:buNone/>
            </a:pPr>
            <a:r>
              <a:rPr lang="en-US">
                <a:ea typeface="+mn-lt"/>
                <a:cs typeface="+mn-lt"/>
              </a:rPr>
              <a:t>• But the news atlast broke out into news.</a:t>
            </a:r>
            <a:endParaRPr lang="en-US"/>
          </a:p>
        </p:txBody>
      </p:sp>
    </p:spTree>
    <p:extLst>
      <p:ext uri="{BB962C8B-B14F-4D97-AF65-F5344CB8AC3E}">
        <p14:creationId xmlns:p14="http://schemas.microsoft.com/office/powerpoint/2010/main" val="18177586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SketchyVTI</vt:lpstr>
      <vt:lpstr>Whistleblowing </vt:lpstr>
      <vt:lpstr>Who is whistleblower ?</vt:lpstr>
      <vt:lpstr>What people blow the whistle about </vt:lpstr>
      <vt:lpstr>A whistleblower of the Dutch Health Care Authority NZa</vt:lpstr>
      <vt:lpstr>                       Arthur Gotlieb </vt:lpstr>
      <vt:lpstr>                Change in NZa management</vt:lpstr>
      <vt:lpstr>PowerPoint Presentation</vt:lpstr>
      <vt:lpstr>The wrongdoings within the NZa </vt:lpstr>
      <vt:lpstr>                   Internal reporting </vt:lpstr>
      <vt:lpstr>Report by the 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153</cp:revision>
  <dcterms:created xsi:type="dcterms:W3CDTF">2020-12-28T18:31:30Z</dcterms:created>
  <dcterms:modified xsi:type="dcterms:W3CDTF">2021-01-03T12:16:39Z</dcterms:modified>
</cp:coreProperties>
</file>