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78"/>
    <p:restoredTop sz="94694"/>
  </p:normalViewPr>
  <p:slideViewPr>
    <p:cSldViewPr snapToGrid="0">
      <p:cViewPr varScale="1">
        <p:scale>
          <a:sx n="121" d="100"/>
          <a:sy n="121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8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2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0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8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1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7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27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0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2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10/12/23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18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8" r:id="rId6"/>
    <p:sldLayoutId id="2147483743" r:id="rId7"/>
    <p:sldLayoutId id="2147483744" r:id="rId8"/>
    <p:sldLayoutId id="2147483745" r:id="rId9"/>
    <p:sldLayoutId id="2147483747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ropol.europa.eu/media-press/newsroom/news/5-arrested-in-poland-for-running-bulletproof-hosting-service-for-cybercrime-gang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1EF3DCE1-B36D-8BCF-FFE9-FF9B0F997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999" r="-1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6EAD6-B1D3-FC7C-3BC0-294153FF2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74" y="1115514"/>
            <a:ext cx="9339075" cy="1456931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Current Event 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75F37-EDD2-AD5B-3A23-A2D081D5D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021" y="3923071"/>
            <a:ext cx="9339075" cy="1674337"/>
          </a:xfrm>
        </p:spPr>
        <p:txBody>
          <a:bodyPr>
            <a:noAutofit/>
          </a:bodyPr>
          <a:lstStyle/>
          <a:p>
            <a:pPr algn="ctr"/>
            <a:r>
              <a:rPr lang="en-US" sz="4400" b="1" u="sng" dirty="0">
                <a:solidFill>
                  <a:srgbClr val="FFFFFF"/>
                </a:solidFill>
              </a:rPr>
              <a:t>Bulletproof Hosting Service For Cybercrimes Gangs</a:t>
            </a:r>
          </a:p>
        </p:txBody>
      </p:sp>
    </p:spTree>
    <p:extLst>
      <p:ext uri="{BB962C8B-B14F-4D97-AF65-F5344CB8AC3E}">
        <p14:creationId xmlns:p14="http://schemas.microsoft.com/office/powerpoint/2010/main" val="326239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1EF3DCE1-B36D-8BCF-FFE9-FF9B0F997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999" r="-1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6EAD6-B1D3-FC7C-3BC0-294153FF2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070" y="591994"/>
            <a:ext cx="8471523" cy="788088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references</a:t>
            </a:r>
            <a:endParaRPr lang="en-US" sz="3600" b="1" u="sng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75F37-EDD2-AD5B-3A23-A2D081D5D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727" y="2000927"/>
            <a:ext cx="9339075" cy="4008624"/>
          </a:xfrm>
        </p:spPr>
        <p:txBody>
          <a:bodyPr>
            <a:noAutofit/>
          </a:bodyPr>
          <a:lstStyle/>
          <a:p>
            <a:r>
              <a:rPr lang="en-US" dirty="0">
                <a:hlinkClick r:id="rId3"/>
              </a:rPr>
              <a:t>https://www.europol.europa.eu/media-press/newsroom/news/5-arrested-in-poland-for-running-bulletproof-hosting-service-for-cybercrime-gangs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1EF3DCE1-B36D-8BCF-FFE9-FF9B0F997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999" r="-1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6EAD6-B1D3-FC7C-3BC0-294153FF2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741" y="360479"/>
            <a:ext cx="9808066" cy="105657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Introduction</a:t>
            </a:r>
            <a:endParaRPr lang="en-US" sz="3600" b="1" u="sng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75F37-EDD2-AD5B-3A23-A2D081D5D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129" y="2763518"/>
            <a:ext cx="9339075" cy="3208169"/>
          </a:xfrm>
        </p:spPr>
        <p:txBody>
          <a:bodyPr>
            <a:no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Define bulletproof hosting services.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Emphasize their role in hosting illegal and malicious content.</a:t>
            </a:r>
          </a:p>
        </p:txBody>
      </p:sp>
    </p:spTree>
    <p:extLst>
      <p:ext uri="{BB962C8B-B14F-4D97-AF65-F5344CB8AC3E}">
        <p14:creationId xmlns:p14="http://schemas.microsoft.com/office/powerpoint/2010/main" val="242389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1EF3DCE1-B36D-8BCF-FFE9-FF9B0F997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999" r="-1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6EAD6-B1D3-FC7C-3BC0-294153FF2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459" y="436084"/>
            <a:ext cx="8471523" cy="1632324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How Bulletproof Hosting Works</a:t>
            </a:r>
            <a:endParaRPr lang="en-US" sz="3600" b="1" u="sng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75F37-EDD2-AD5B-3A23-A2D081D5D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727" y="3017206"/>
            <a:ext cx="9339075" cy="4008624"/>
          </a:xfrm>
        </p:spPr>
        <p:txBody>
          <a:bodyPr>
            <a:no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Operating in countries with lax regulations.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Ignoring abuse reports.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Using tactics like cryptocurrency payments for anonymity.</a:t>
            </a:r>
          </a:p>
        </p:txBody>
      </p:sp>
    </p:spTree>
    <p:extLst>
      <p:ext uri="{BB962C8B-B14F-4D97-AF65-F5344CB8AC3E}">
        <p14:creationId xmlns:p14="http://schemas.microsoft.com/office/powerpoint/2010/main" val="427593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1EF3DCE1-B36D-8BCF-FFE9-FF9B0F997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999" r="-1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6EAD6-B1D3-FC7C-3BC0-294153FF2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071" y="257573"/>
            <a:ext cx="8471523" cy="1938386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Recent Event - Operation Against </a:t>
            </a:r>
            <a:r>
              <a:rPr lang="en-US" b="1" dirty="0" err="1"/>
              <a:t>LolekHosted.net</a:t>
            </a:r>
            <a:endParaRPr lang="en-US" sz="3600" b="1" u="sng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75F37-EDD2-AD5B-3A23-A2D081D5D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727" y="2971978"/>
            <a:ext cx="9339075" cy="2787688"/>
          </a:xfrm>
        </p:spPr>
        <p:txBody>
          <a:bodyPr>
            <a:no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Conducted by the Polish Central Cybercrime Bureau.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Support from Europol and US FBI.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Arrest of five administrators and seizure of servers.</a:t>
            </a:r>
          </a:p>
        </p:txBody>
      </p:sp>
    </p:spTree>
    <p:extLst>
      <p:ext uri="{BB962C8B-B14F-4D97-AF65-F5344CB8AC3E}">
        <p14:creationId xmlns:p14="http://schemas.microsoft.com/office/powerpoint/2010/main" val="355851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1EF3DCE1-B36D-8BCF-FFE9-FF9B0F997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999" r="-1" b="-1"/>
          <a:stretch/>
        </p:blipFill>
        <p:spPr>
          <a:xfrm>
            <a:off x="-9379" y="-1547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6EAD6-B1D3-FC7C-3BC0-294153FF2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071" y="343423"/>
            <a:ext cx="8471523" cy="1895595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Activities of </a:t>
            </a:r>
            <a:r>
              <a:rPr lang="en-US" b="1" dirty="0" err="1"/>
              <a:t>LolekHosted.net</a:t>
            </a:r>
            <a:endParaRPr lang="en-US" sz="3600" b="1" u="sng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75F37-EDD2-AD5B-3A23-A2D081D5D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535" y="2729426"/>
            <a:ext cx="9339075" cy="3799279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Facilitating cybercriminal activities: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Distribution of malware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DDoS attacks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Running fictitious online shops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Botnet management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Spam message distribution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3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1EF3DCE1-B36D-8BCF-FFE9-FF9B0F997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999" r="-1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6EAD6-B1D3-FC7C-3BC0-294153FF2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922" y="873948"/>
            <a:ext cx="8471523" cy="1915803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Service Features of </a:t>
            </a:r>
            <a:r>
              <a:rPr lang="en-US" b="1" dirty="0" err="1"/>
              <a:t>LolekHosted.net</a:t>
            </a:r>
            <a:endParaRPr lang="en-US" sz="3600" b="1" u="sng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75F37-EDD2-AD5B-3A23-A2D081D5D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727" y="3269652"/>
            <a:ext cx="9339075" cy="4008624"/>
          </a:xfrm>
        </p:spPr>
        <p:txBody>
          <a:bodyPr>
            <a:no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Promoting privacy and anonymity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Accepting cryptocurrency payments</a:t>
            </a:r>
          </a:p>
          <a:p>
            <a:pPr marL="457200" indent="-457200">
              <a:buClrTx/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97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1EF3DCE1-B36D-8BCF-FFE9-FF9B0F997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999" r="-1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6EAD6-B1D3-FC7C-3BC0-294153FF2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070" y="591994"/>
            <a:ext cx="8471523" cy="788088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Europol's Support</a:t>
            </a:r>
            <a:endParaRPr lang="en-US" sz="3600" b="1" u="sng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75F37-EDD2-AD5B-3A23-A2D081D5D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727" y="2000927"/>
            <a:ext cx="9339075" cy="4008624"/>
          </a:xfrm>
        </p:spPr>
        <p:txBody>
          <a:bodyPr>
            <a:no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European Cybercrime Centre's analytical role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Linking data to various criminal cases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Collaboration with the Joint Cybercrime Action Taskforce (J-CAT)</a:t>
            </a:r>
          </a:p>
        </p:txBody>
      </p:sp>
    </p:spTree>
    <p:extLst>
      <p:ext uri="{BB962C8B-B14F-4D97-AF65-F5344CB8AC3E}">
        <p14:creationId xmlns:p14="http://schemas.microsoft.com/office/powerpoint/2010/main" val="139303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1EF3DCE1-B36D-8BCF-FFE9-FF9B0F997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999" r="-1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6EAD6-B1D3-FC7C-3BC0-294153FF2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7800" y="171716"/>
            <a:ext cx="8471523" cy="1751247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Role of Computer Forensics</a:t>
            </a:r>
            <a:endParaRPr lang="en-US" sz="3600" b="1" u="sng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75F37-EDD2-AD5B-3A23-A2D081D5D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727" y="2910677"/>
            <a:ext cx="9339075" cy="4008624"/>
          </a:xfrm>
        </p:spPr>
        <p:txBody>
          <a:bodyPr>
            <a:no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Computer forensics in investigating and combating bulletproof hosting.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Gathering evidence and tracing digital footprints.</a:t>
            </a:r>
          </a:p>
        </p:txBody>
      </p:sp>
    </p:spTree>
    <p:extLst>
      <p:ext uri="{BB962C8B-B14F-4D97-AF65-F5344CB8AC3E}">
        <p14:creationId xmlns:p14="http://schemas.microsoft.com/office/powerpoint/2010/main" val="359438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C099DD-8E7F-4878-A418-76859A85E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DEBDB6E-6E9D-48C5-8C66-EC8D1AC84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B1C1573-D299-448C-8A04-C9E22704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D0AE86A-F86F-4CBE-9CAD-B508CD66D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37F07FB-5D28-409C-BEFF-56E4E0470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314C2B-7573-4DB8-AD6D-D07CE831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AB0E5B9-7A69-4C8F-832C-385E34CF9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3EE5250-5184-40BF-9DF2-E25C8ED2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45F0B04-CD2F-4DFA-BC25-7CD1B47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120A221-52E9-45D0-A6EA-2E4B7BA9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EF69602-360C-4C8D-A2EC-558B20F58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20FAB78-4165-4488-A328-3396610F0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ECEB49-DD6B-46B0-96F6-9B56A3AA9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9BB7828-91C2-45AB-B2EB-A77E93E5D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58D9842-FFBE-40DA-AD41-4067978A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A9D92EE-93D9-42DE-9645-2C81E20E0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18C150F-1B6F-4BD1-9052-EA20D0294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CCDB6DC-96CE-4D4A-917E-DAC57748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1C4B445-E267-49A6-AB25-07B182211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58BDCEC-CCF4-470A-A624-152E41F98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5D99E0-6D1B-4979-BC1C-0F54F485A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8BFEC78-630A-4A9D-B4BF-92B08A158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DFC065A-13A3-45D2-ACB7-1068F4A69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2551881-1E40-4ABC-A1FC-686D1B2D2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445FBD3-DA73-4FF1-8388-AED59D767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B492AB2-E246-471D-A23E-7A279EDAE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5DDB3BB-3E22-49A4-B920-BBC68FD6D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44814FE-01E1-4C6F-AE3A-46BDA527B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0DA665-0CFA-4ADB-89FF-9F79AC293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249E6A0-5BFC-4622-B59D-F5082F67B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BD83E7E-1DA8-4060-9D1A-803D06542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94C0F59-9A0F-4340-BCD2-20B5BBBE5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A7050958-138C-4DA8-9DF5-1A9D65C1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133265" y="-2152219"/>
            <a:ext cx="6858000" cy="11162439"/>
          </a:xfrm>
          <a:custGeom>
            <a:avLst/>
            <a:gdLst>
              <a:gd name="connsiteX0" fmla="*/ 6858000 w 6858000"/>
              <a:gd name="connsiteY0" fmla="*/ 0 h 11162439"/>
              <a:gd name="connsiteX1" fmla="*/ 6858000 w 6858000"/>
              <a:gd name="connsiteY1" fmla="*/ 7095240 h 11162439"/>
              <a:gd name="connsiteX2" fmla="*/ 6857998 w 6858000"/>
              <a:gd name="connsiteY2" fmla="*/ 7095240 h 11162439"/>
              <a:gd name="connsiteX3" fmla="*/ 6857998 w 6858000"/>
              <a:gd name="connsiteY3" fmla="*/ 10339528 h 11162439"/>
              <a:gd name="connsiteX4" fmla="*/ 0 w 6858000"/>
              <a:gd name="connsiteY4" fmla="*/ 10925458 h 11162439"/>
              <a:gd name="connsiteX5" fmla="*/ 0 w 6858000"/>
              <a:gd name="connsiteY5" fmla="*/ 7095240 h 11162439"/>
              <a:gd name="connsiteX6" fmla="*/ 0 w 6858000"/>
              <a:gd name="connsiteY6" fmla="*/ 6778313 h 11162439"/>
              <a:gd name="connsiteX7" fmla="*/ 0 w 6858000"/>
              <a:gd name="connsiteY7" fmla="*/ 0 h 11162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11162439">
                <a:moveTo>
                  <a:pt x="6858000" y="0"/>
                </a:moveTo>
                <a:lnTo>
                  <a:pt x="6858000" y="7095240"/>
                </a:lnTo>
                <a:lnTo>
                  <a:pt x="6857998" y="7095240"/>
                </a:lnTo>
                <a:lnTo>
                  <a:pt x="6857998" y="10339528"/>
                </a:lnTo>
                <a:cubicBezTo>
                  <a:pt x="3428999" y="10339528"/>
                  <a:pt x="3428999" y="11696417"/>
                  <a:pt x="0" y="10925458"/>
                </a:cubicBezTo>
                <a:lnTo>
                  <a:pt x="0" y="7095240"/>
                </a:lnTo>
                <a:lnTo>
                  <a:pt x="0" y="67783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1EF3DCE1-B36D-8BCF-FFE9-FF9B0F9973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999" r="-1" b="-1"/>
          <a:stretch/>
        </p:blipFill>
        <p:spPr>
          <a:xfrm>
            <a:off x="-18954" y="10"/>
            <a:ext cx="11167367" cy="6857990"/>
          </a:xfrm>
          <a:custGeom>
            <a:avLst/>
            <a:gdLst/>
            <a:ahLst/>
            <a:cxnLst/>
            <a:rect l="l" t="t" r="r" b="b"/>
            <a:pathLst>
              <a:path w="12142767" h="6858000">
                <a:moveTo>
                  <a:pt x="0" y="0"/>
                </a:moveTo>
                <a:lnTo>
                  <a:pt x="11251490" y="0"/>
                </a:lnTo>
                <a:lnTo>
                  <a:pt x="11255634" y="308191"/>
                </a:lnTo>
                <a:cubicBezTo>
                  <a:pt x="11341049" y="3428907"/>
                  <a:pt x="12695043" y="3532715"/>
                  <a:pt x="11886084" y="6854559"/>
                </a:cubicBezTo>
                <a:lnTo>
                  <a:pt x="7539784" y="6854559"/>
                </a:lnTo>
                <a:lnTo>
                  <a:pt x="75397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6EAD6-B1D3-FC7C-3BC0-294153FF2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070" y="591994"/>
            <a:ext cx="8471523" cy="788088"/>
          </a:xfrm>
        </p:spPr>
        <p:txBody>
          <a:bodyPr>
            <a:noAutofit/>
          </a:bodyPr>
          <a:lstStyle/>
          <a:p>
            <a:pPr algn="ctr"/>
            <a:r>
              <a:rPr lang="en-US" b="1" dirty="0"/>
              <a:t>Conclusion</a:t>
            </a:r>
            <a:endParaRPr lang="en-US" sz="3600" b="1" u="sng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75F37-EDD2-AD5B-3A23-A2D081D5D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2727" y="2000927"/>
            <a:ext cx="9339075" cy="4008624"/>
          </a:xfrm>
        </p:spPr>
        <p:txBody>
          <a:bodyPr>
            <a:no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Efforts to combat cybercrime by targeting infrastructure and service providers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Importance of international cooperation</a:t>
            </a:r>
          </a:p>
        </p:txBody>
      </p:sp>
    </p:spTree>
    <p:extLst>
      <p:ext uri="{BB962C8B-B14F-4D97-AF65-F5344CB8AC3E}">
        <p14:creationId xmlns:p14="http://schemas.microsoft.com/office/powerpoint/2010/main" val="387252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193</Words>
  <Application>Microsoft Macintosh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Grandview</vt:lpstr>
      <vt:lpstr>Wingdings</vt:lpstr>
      <vt:lpstr>CosineVTI</vt:lpstr>
      <vt:lpstr>Current Event Week 8</vt:lpstr>
      <vt:lpstr>Introduction</vt:lpstr>
      <vt:lpstr>How Bulletproof Hosting Works</vt:lpstr>
      <vt:lpstr>Recent Event - Operation Against LolekHosted.net</vt:lpstr>
      <vt:lpstr>Activities of LolekHosted.net</vt:lpstr>
      <vt:lpstr>Service Features of LolekHosted.net</vt:lpstr>
      <vt:lpstr>Europol's Support</vt:lpstr>
      <vt:lpstr>Role of Computer Forensics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Event Week 8</dc:title>
  <dc:creator>Khan, Shouzab</dc:creator>
  <cp:lastModifiedBy>Khan, Shouzab</cp:lastModifiedBy>
  <cp:revision>3</cp:revision>
  <dcterms:created xsi:type="dcterms:W3CDTF">2023-10-12T16:33:47Z</dcterms:created>
  <dcterms:modified xsi:type="dcterms:W3CDTF">2023-10-13T01:16:23Z</dcterms:modified>
</cp:coreProperties>
</file>