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64" r:id="rId2"/>
    <p:sldId id="265" r:id="rId3"/>
    <p:sldId id="261" r:id="rId4"/>
    <p:sldId id="262" r:id="rId5"/>
    <p:sldId id="263" r:id="rId6"/>
    <p:sldId id="257" r:id="rId7"/>
    <p:sldId id="256" r:id="rId8"/>
    <p:sldId id="258"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E62729-7470-4603-87FE-28B94E836212}"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528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E62729-7470-4603-87FE-28B94E836212}" type="slidenum">
              <a:rPr lang="he-IL" smtClean="0"/>
              <a:t>‹#›</a:t>
            </a:fld>
            <a:endParaRPr lang="he-IL"/>
          </a:p>
        </p:txBody>
      </p:sp>
    </p:spTree>
    <p:extLst>
      <p:ext uri="{BB962C8B-B14F-4D97-AF65-F5344CB8AC3E}">
        <p14:creationId xmlns:p14="http://schemas.microsoft.com/office/powerpoint/2010/main" val="318942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E62729-7470-4603-87FE-28B94E836212}" type="slidenum">
              <a:rPr lang="he-IL" smtClean="0"/>
              <a:t>‹#›</a:t>
            </a:fld>
            <a:endParaRPr lang="he-IL"/>
          </a:p>
        </p:txBody>
      </p:sp>
    </p:spTree>
    <p:extLst>
      <p:ext uri="{BB962C8B-B14F-4D97-AF65-F5344CB8AC3E}">
        <p14:creationId xmlns:p14="http://schemas.microsoft.com/office/powerpoint/2010/main" val="72944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E62729-7470-4603-87FE-28B94E836212}" type="slidenum">
              <a:rPr lang="he-IL" smtClean="0"/>
              <a:t>‹#›</a:t>
            </a:fld>
            <a:endParaRPr lang="he-IL"/>
          </a:p>
        </p:txBody>
      </p:sp>
    </p:spTree>
    <p:extLst>
      <p:ext uri="{BB962C8B-B14F-4D97-AF65-F5344CB8AC3E}">
        <p14:creationId xmlns:p14="http://schemas.microsoft.com/office/powerpoint/2010/main" val="189386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E62729-7470-4603-87FE-28B94E836212}"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85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1E62729-7470-4603-87FE-28B94E836212}" type="slidenum">
              <a:rPr lang="he-IL" smtClean="0"/>
              <a:t>‹#›</a:t>
            </a:fld>
            <a:endParaRPr lang="he-IL"/>
          </a:p>
        </p:txBody>
      </p:sp>
    </p:spTree>
    <p:extLst>
      <p:ext uri="{BB962C8B-B14F-4D97-AF65-F5344CB8AC3E}">
        <p14:creationId xmlns:p14="http://schemas.microsoft.com/office/powerpoint/2010/main" val="345424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1E62729-7470-4603-87FE-28B94E836212}" type="slidenum">
              <a:rPr lang="he-IL" smtClean="0"/>
              <a:t>‹#›</a:t>
            </a:fld>
            <a:endParaRPr lang="he-IL"/>
          </a:p>
        </p:txBody>
      </p:sp>
    </p:spTree>
    <p:extLst>
      <p:ext uri="{BB962C8B-B14F-4D97-AF65-F5344CB8AC3E}">
        <p14:creationId xmlns:p14="http://schemas.microsoft.com/office/powerpoint/2010/main" val="309365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1E62729-7470-4603-87FE-28B94E836212}" type="slidenum">
              <a:rPr lang="he-IL" smtClean="0"/>
              <a:t>‹#›</a:t>
            </a:fld>
            <a:endParaRPr lang="he-IL"/>
          </a:p>
        </p:txBody>
      </p:sp>
    </p:spTree>
    <p:extLst>
      <p:ext uri="{BB962C8B-B14F-4D97-AF65-F5344CB8AC3E}">
        <p14:creationId xmlns:p14="http://schemas.microsoft.com/office/powerpoint/2010/main" val="69057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51E62729-7470-4603-87FE-28B94E836212}" type="slidenum">
              <a:rPr lang="he-IL" smtClean="0"/>
              <a:t>‹#›</a:t>
            </a:fld>
            <a:endParaRPr lang="he-IL"/>
          </a:p>
        </p:txBody>
      </p:sp>
    </p:spTree>
    <p:extLst>
      <p:ext uri="{BB962C8B-B14F-4D97-AF65-F5344CB8AC3E}">
        <p14:creationId xmlns:p14="http://schemas.microsoft.com/office/powerpoint/2010/main" val="47770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A5C19B-E08C-421B-A031-907EA64C6984}" type="datetimeFigureOut">
              <a:rPr lang="he-IL" smtClean="0"/>
              <a:t>י"ט/אייר/תשפ"ד</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E62729-7470-4603-87FE-28B94E836212}" type="slidenum">
              <a:rPr lang="he-IL" smtClean="0"/>
              <a:t>‹#›</a:t>
            </a:fld>
            <a:endParaRPr lang="he-IL"/>
          </a:p>
        </p:txBody>
      </p:sp>
    </p:spTree>
    <p:extLst>
      <p:ext uri="{BB962C8B-B14F-4D97-AF65-F5344CB8AC3E}">
        <p14:creationId xmlns:p14="http://schemas.microsoft.com/office/powerpoint/2010/main" val="378844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5A5C19B-E08C-421B-A031-907EA64C6984}" type="datetimeFigureOut">
              <a:rPr lang="he-IL" smtClean="0"/>
              <a:t>י"ט/אייר/תשפ"ד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1E62729-7470-4603-87FE-28B94E836212}" type="slidenum">
              <a:rPr lang="he-IL" smtClean="0"/>
              <a:t>‹#›</a:t>
            </a:fld>
            <a:endParaRPr lang="he-IL"/>
          </a:p>
        </p:txBody>
      </p:sp>
    </p:spTree>
    <p:extLst>
      <p:ext uri="{BB962C8B-B14F-4D97-AF65-F5344CB8AC3E}">
        <p14:creationId xmlns:p14="http://schemas.microsoft.com/office/powerpoint/2010/main" val="381913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A5C19B-E08C-421B-A031-907EA64C6984}" type="datetimeFigureOut">
              <a:rPr lang="he-IL" smtClean="0"/>
              <a:t>י"ט/אייר/תשפ"ד</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E62729-7470-4603-87FE-28B94E836212}" type="slidenum">
              <a:rPr lang="he-IL" smtClean="0"/>
              <a:t>‹#›</a:t>
            </a:fld>
            <a:endParaRPr lang="he-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1823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כותרת 3">
            <a:extLst>
              <a:ext uri="{FF2B5EF4-FFF2-40B4-BE49-F238E27FC236}">
                <a16:creationId xmlns:a16="http://schemas.microsoft.com/office/drawing/2014/main" id="{081BC2A2-E4B4-7064-EBB9-F8FC2901B65B}"/>
              </a:ext>
            </a:extLst>
          </p:cNvPr>
          <p:cNvSpPr>
            <a:spLocks noGrp="1"/>
          </p:cNvSpPr>
          <p:nvPr>
            <p:ph type="ctrTitle"/>
          </p:nvPr>
        </p:nvSpPr>
        <p:spPr>
          <a:xfrm>
            <a:off x="4811245" y="2477730"/>
            <a:ext cx="6907757" cy="1763282"/>
          </a:xfrm>
        </p:spPr>
        <p:txBody>
          <a:bodyPr>
            <a:normAutofit/>
          </a:bodyPr>
          <a:lstStyle/>
          <a:p>
            <a:pPr algn="ctr"/>
            <a:r>
              <a:rPr lang="he-IL" sz="5400" dirty="0">
                <a:latin typeface="Tahoma" panose="020B0604030504040204" pitchFamily="34" charset="0"/>
                <a:ea typeface="Tahoma" panose="020B0604030504040204" pitchFamily="34" charset="0"/>
                <a:cs typeface="Tahoma" panose="020B0604030504040204" pitchFamily="34" charset="0"/>
              </a:rPr>
              <a:t>מטלה 2 בבינה עסקית </a:t>
            </a:r>
            <a:r>
              <a:rPr lang="he-IL" sz="3200" dirty="0">
                <a:latin typeface="Tahoma" panose="020B0604030504040204" pitchFamily="34" charset="0"/>
                <a:ea typeface="Tahoma" panose="020B0604030504040204" pitchFamily="34" charset="0"/>
                <a:cs typeface="Tahoma" panose="020B0604030504040204" pitchFamily="34" charset="0"/>
              </a:rPr>
              <a:t>תחקור אנליטי ב</a:t>
            </a:r>
            <a:r>
              <a:rPr lang="en-US" sz="3200" dirty="0">
                <a:latin typeface="Tahoma" panose="020B0604030504040204" pitchFamily="34" charset="0"/>
                <a:ea typeface="Tahoma" panose="020B0604030504040204" pitchFamily="34" charset="0"/>
                <a:cs typeface="Tahoma" panose="020B0604030504040204" pitchFamily="34" charset="0"/>
              </a:rPr>
              <a:t>power bi</a:t>
            </a:r>
            <a:endParaRPr lang="he-IL" sz="5400" dirty="0">
              <a:latin typeface="Tahoma" panose="020B0604030504040204" pitchFamily="34" charset="0"/>
              <a:ea typeface="Tahoma" panose="020B0604030504040204" pitchFamily="34" charset="0"/>
              <a:cs typeface="Tahoma" panose="020B0604030504040204" pitchFamily="34" charset="0"/>
            </a:endParaRPr>
          </a:p>
        </p:txBody>
      </p:sp>
      <p:sp>
        <p:nvSpPr>
          <p:cNvPr id="5" name="כותרת משנה 4">
            <a:extLst>
              <a:ext uri="{FF2B5EF4-FFF2-40B4-BE49-F238E27FC236}">
                <a16:creationId xmlns:a16="http://schemas.microsoft.com/office/drawing/2014/main" id="{63EA02B7-A0EE-F556-9BF8-FC7E82E70A82}"/>
              </a:ext>
            </a:extLst>
          </p:cNvPr>
          <p:cNvSpPr>
            <a:spLocks noGrp="1"/>
          </p:cNvSpPr>
          <p:nvPr>
            <p:ph type="subTitle" idx="1"/>
          </p:nvPr>
        </p:nvSpPr>
        <p:spPr>
          <a:xfrm>
            <a:off x="5289753" y="4465453"/>
            <a:ext cx="6269347" cy="1238616"/>
          </a:xfrm>
        </p:spPr>
        <p:txBody>
          <a:bodyPr>
            <a:normAutofit fontScale="92500" lnSpcReduction="10000"/>
          </a:bodyPr>
          <a:lstStyle/>
          <a:p>
            <a:pPr algn="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שמות המגישים: </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נועה חמו ת.ז 318915212</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נדב </a:t>
            </a:r>
            <a:r>
              <a:rPr lang="he-IL" dirty="0" err="1">
                <a:solidFill>
                  <a:schemeClr val="tx1"/>
                </a:solidFill>
                <a:latin typeface="Tahoma" panose="020B0604030504040204" pitchFamily="34" charset="0"/>
                <a:ea typeface="Tahoma" panose="020B0604030504040204" pitchFamily="34" charset="0"/>
                <a:cs typeface="Tahoma" panose="020B0604030504040204" pitchFamily="34" charset="0"/>
              </a:rPr>
              <a:t>פלקובסקי</a:t>
            </a: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 ת.ז 207446543 </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r>
              <a:rPr lang="he-IL" dirty="0">
                <a:solidFill>
                  <a:schemeClr val="tx1"/>
                </a:solidFill>
                <a:latin typeface="Tahoma" panose="020B0604030504040204" pitchFamily="34" charset="0"/>
                <a:ea typeface="Tahoma" panose="020B0604030504040204" pitchFamily="34" charset="0"/>
                <a:cs typeface="Tahoma" panose="020B0604030504040204" pitchFamily="34" charset="0"/>
              </a:rPr>
              <a:t>שובל בנזר ת.ז 319037404</a:t>
            </a:r>
          </a:p>
        </p:txBody>
      </p:sp>
      <p:pic>
        <p:nvPicPr>
          <p:cNvPr id="7" name="Picture 6">
            <a:extLst>
              <a:ext uri="{FF2B5EF4-FFF2-40B4-BE49-F238E27FC236}">
                <a16:creationId xmlns:a16="http://schemas.microsoft.com/office/drawing/2014/main" id="{88F4B994-4E01-50BF-1B43-D88C6C8960C5}"/>
              </a:ext>
            </a:extLst>
          </p:cNvPr>
          <p:cNvPicPr>
            <a:picLocks noChangeAspect="1"/>
          </p:cNvPicPr>
          <p:nvPr/>
        </p:nvPicPr>
        <p:blipFill rotWithShape="1">
          <a:blip r:embed="rId2"/>
          <a:srcRect l="27543" r="32072" b="2"/>
          <a:stretch/>
        </p:blipFill>
        <p:spPr>
          <a:xfrm>
            <a:off x="-1" y="10"/>
            <a:ext cx="4635315" cy="6857989"/>
          </a:xfrm>
          <a:prstGeom prst="rect">
            <a:avLst/>
          </a:prstGeom>
        </p:spPr>
      </p:pic>
    </p:spTree>
    <p:extLst>
      <p:ext uri="{BB962C8B-B14F-4D97-AF65-F5344CB8AC3E}">
        <p14:creationId xmlns:p14="http://schemas.microsoft.com/office/powerpoint/2010/main" val="403740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3B2F218E-5451-03DC-612D-BCE7B7AAB718}"/>
              </a:ext>
            </a:extLst>
          </p:cNvPr>
          <p:cNvSpPr>
            <a:spLocks noChangeArrowheads="1"/>
          </p:cNvSpPr>
          <p:nvPr/>
        </p:nvSpPr>
        <p:spPr bwMode="auto">
          <a:xfrm>
            <a:off x="0" y="140249"/>
            <a:ext cx="1207401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a:r>
              <a:rPr lang="he-IL" sz="1400" dirty="0">
                <a:latin typeface="Tahoma" panose="020B0604030504040204" pitchFamily="34" charset="0"/>
                <a:ea typeface="Tahoma" panose="020B0604030504040204" pitchFamily="34" charset="0"/>
                <a:cs typeface="Tahoma" panose="020B0604030504040204" pitchFamily="34" charset="0"/>
              </a:rPr>
              <a:t>בגרף שלפנינו ניתן לראות את הקשר בין אורך, רוחב ומכירות של רכבים ממספר יצרנים שונים. ניתן להבחין כי </a:t>
            </a:r>
            <a:r>
              <a:rPr lang="he-IL" sz="1400" b="1" dirty="0">
                <a:latin typeface="Tahoma" panose="020B0604030504040204" pitchFamily="34" charset="0"/>
                <a:ea typeface="Tahoma" panose="020B0604030504040204" pitchFamily="34" charset="0"/>
                <a:cs typeface="Tahoma" panose="020B0604030504040204" pitchFamily="34" charset="0"/>
              </a:rPr>
              <a:t>דגמי פורד מובילים במכירות עם כ-540.56 אלף יחידות, כאשר מידות הרכב הן 224.50 אינץ' באורך ו-79.10 אינץ' ברוחב.</a:t>
            </a:r>
          </a:p>
          <a:p>
            <a:pPr algn="r"/>
            <a:r>
              <a:rPr lang="he-IL" sz="1400" dirty="0">
                <a:latin typeface="Tahoma" panose="020B0604030504040204" pitchFamily="34" charset="0"/>
                <a:ea typeface="Tahoma" panose="020B0604030504040204" pitchFamily="34" charset="0"/>
                <a:cs typeface="Tahoma" panose="020B0604030504040204" pitchFamily="34" charset="0"/>
              </a:rPr>
              <a:t>תובנה זו מצביעה על כך שרכבים עם מידות גדולות יחסית נהנים מביצועי מכירות טובים יותר, במיוחד עבור יצרנית כמו פורד. לכן, כדאי ליצרנים לשקול להשקיע בדגמים רחבים וארוכים יותר ולבחון את המאפיינים שמושכים לקוחות למידות אלו. זיהוי המאפיינים שמביאים להצלחה זו יכולים לסייע להגדיל את נתח השוק ולהתחרות בצורה טובה יותר בשוק הרכב.</a:t>
            </a:r>
          </a:p>
        </p:txBody>
      </p:sp>
      <p:pic>
        <p:nvPicPr>
          <p:cNvPr id="10" name="תמונה 9">
            <a:extLst>
              <a:ext uri="{FF2B5EF4-FFF2-40B4-BE49-F238E27FC236}">
                <a16:creationId xmlns:a16="http://schemas.microsoft.com/office/drawing/2014/main" id="{07335F8D-5139-2A0F-11CD-A38D4445C4E7}"/>
              </a:ext>
            </a:extLst>
          </p:cNvPr>
          <p:cNvPicPr>
            <a:picLocks noChangeAspect="1"/>
          </p:cNvPicPr>
          <p:nvPr/>
        </p:nvPicPr>
        <p:blipFill>
          <a:blip r:embed="rId2"/>
          <a:stretch>
            <a:fillRect/>
          </a:stretch>
        </p:blipFill>
        <p:spPr>
          <a:xfrm>
            <a:off x="648929" y="1309800"/>
            <a:ext cx="10550013" cy="5192533"/>
          </a:xfrm>
          <a:prstGeom prst="rect">
            <a:avLst/>
          </a:prstGeom>
        </p:spPr>
      </p:pic>
    </p:spTree>
    <p:extLst>
      <p:ext uri="{BB962C8B-B14F-4D97-AF65-F5344CB8AC3E}">
        <p14:creationId xmlns:p14="http://schemas.microsoft.com/office/powerpoint/2010/main" val="366407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3" name="מציין מיקום תוכן 2">
            <a:extLst>
              <a:ext uri="{FF2B5EF4-FFF2-40B4-BE49-F238E27FC236}">
                <a16:creationId xmlns:a16="http://schemas.microsoft.com/office/drawing/2014/main" id="{A6BD840F-5BEA-FD71-BE04-D16119289383}"/>
              </a:ext>
            </a:extLst>
          </p:cNvPr>
          <p:cNvSpPr>
            <a:spLocks noGrp="1"/>
          </p:cNvSpPr>
          <p:nvPr>
            <p:ph idx="1"/>
          </p:nvPr>
        </p:nvSpPr>
        <p:spPr>
          <a:xfrm>
            <a:off x="4939774" y="137652"/>
            <a:ext cx="6377155" cy="658761"/>
          </a:xfrm>
        </p:spPr>
        <p:txBody>
          <a:bodyPr anchor="ctr">
            <a:normAutofit/>
          </a:bodyPr>
          <a:lstStyle/>
          <a:p>
            <a:pPr algn="ctr"/>
            <a:r>
              <a:rPr lang="he-IL" b="1" dirty="0">
                <a:solidFill>
                  <a:schemeClr val="tx1"/>
                </a:solidFill>
              </a:rPr>
              <a:t>הסבר על בסיס הנתונים - </a:t>
            </a:r>
            <a:r>
              <a:rPr kumimoji="0" lang="he-IL" altLang="he-IL"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הקדמה למאגר נתוני מכירות רכב</a:t>
            </a:r>
          </a:p>
        </p:txBody>
      </p:sp>
      <p:sp>
        <p:nvSpPr>
          <p:cNvPr id="6" name="תיבת טקסט 5">
            <a:extLst>
              <a:ext uri="{FF2B5EF4-FFF2-40B4-BE49-F238E27FC236}">
                <a16:creationId xmlns:a16="http://schemas.microsoft.com/office/drawing/2014/main" id="{590B47A8-F4E4-6256-A856-09A71AA5B4D0}"/>
              </a:ext>
            </a:extLst>
          </p:cNvPr>
          <p:cNvSpPr txBox="1"/>
          <p:nvPr/>
        </p:nvSpPr>
        <p:spPr>
          <a:xfrm>
            <a:off x="4250548" y="943897"/>
            <a:ext cx="7787172" cy="6238696"/>
          </a:xfrm>
          <a:prstGeom prst="rect">
            <a:avLst/>
          </a:prstGeom>
          <a:noFill/>
        </p:spPr>
        <p:txBody>
          <a:bodyPr wrap="square">
            <a:spAutoFit/>
          </a:bodyPr>
          <a:lstStyle/>
          <a:p>
            <a:pPr marL="0" marR="0" lvl="0" indent="0" algn="r" defTabSz="914400" rtl="1" eaLnBrk="0" fontAlgn="base" latinLnBrk="0" hangingPunct="0">
              <a:lnSpc>
                <a:spcPct val="150000"/>
              </a:lnSpc>
              <a:spcBef>
                <a:spcPct val="0"/>
              </a:spcBef>
              <a:spcAft>
                <a:spcPct val="0"/>
              </a:spcAft>
              <a:buClrTx/>
              <a:buSzTx/>
              <a:buFontTx/>
              <a:buNone/>
              <a:tabLst/>
            </a:pPr>
            <a:endParaRPr kumimoji="0" lang="he-IL" altLang="he-IL" sz="14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50000"/>
              </a:lnSpc>
              <a:spcBef>
                <a:spcPct val="0"/>
              </a:spcBef>
              <a:spcAft>
                <a:spcPct val="0"/>
              </a:spcAft>
              <a:buClrTx/>
              <a:buSzTx/>
              <a:buFontTx/>
              <a:buNone/>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הקשר</a:t>
            </a:r>
            <a:endParaRPr kumimoji="0" lang="he-IL" altLang="he-IL" sz="14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50000"/>
              </a:lnSpc>
              <a:spcBef>
                <a:spcPct val="0"/>
              </a:spcBef>
              <a:spcAft>
                <a:spcPct val="0"/>
              </a:spcAft>
              <a:buClrTx/>
              <a:buSzTx/>
              <a:buFontTx/>
              <a:buNone/>
              <a:tabLst/>
            </a:pP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למשימת </a:t>
            </a:r>
            <a:r>
              <a:rPr kumimoji="0" lang="he-IL" altLang="he-IL"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Power</a:t>
            </a: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BI שלנו, אנו משתמשים במאגר נתוני מכירות רכב, שנלקח מ-</a:t>
            </a:r>
            <a:r>
              <a:rPr kumimoji="0" lang="he-IL" altLang="he-IL"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Analytixlabs</a:t>
            </a: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וזמין ב-</a:t>
            </a:r>
            <a:r>
              <a:rPr kumimoji="0" lang="he-IL" altLang="he-IL"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Kaggle</a:t>
            </a: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מאגר זה מכיל מידע מפורט על מכוניות שונות ומשמש לניתוח חיזוי. </a:t>
            </a:r>
            <a:r>
              <a:rPr kumimoji="0" lang="en-US"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https://www.kaggle.com/datasets/gagandeep16/car-sales</a:t>
            </a:r>
            <a:endParaRPr kumimoji="0" lang="he-IL" altLang="he-IL" sz="1200" b="1" i="0" u="none" strike="noStrike" cap="none" normalizeH="0" baseline="0" dirty="0">
              <a:ln>
                <a:noFill/>
              </a:ln>
              <a:solidFill>
                <a:schemeClr val="tx1"/>
              </a:solidFill>
              <a:effectLst/>
              <a:latin typeface="Arial" panose="020B0604020202020204" pitchFamily="34" charset="0"/>
            </a:endParaRPr>
          </a:p>
          <a:p>
            <a:pPr algn="r" defTabSz="914400" rtl="1" eaLnBrk="0" fontAlgn="base" hangingPunct="0">
              <a:lnSpc>
                <a:spcPct val="150000"/>
              </a:lnSpc>
              <a:spcBef>
                <a:spcPct val="0"/>
              </a:spcBef>
              <a:spcAft>
                <a:spcPct val="0"/>
              </a:spcAft>
            </a:pPr>
            <a:r>
              <a:rPr lang="he-IL" sz="1400" b="1" dirty="0"/>
              <a:t>מאגר הנתונים</a:t>
            </a:r>
          </a:p>
          <a:p>
            <a:pPr algn="r" defTabSz="914400" rtl="1" eaLnBrk="0" fontAlgn="base" hangingPunct="0">
              <a:lnSpc>
                <a:spcPct val="150000"/>
              </a:lnSpc>
              <a:spcBef>
                <a:spcPct val="0"/>
              </a:spcBef>
              <a:spcAft>
                <a:spcPct val="0"/>
              </a:spcAft>
            </a:pPr>
            <a:r>
              <a:rPr lang="he-IL" sz="1200" dirty="0"/>
              <a:t>מאגר נתוני מכירות רכב זה כולל פרטים על מכוניות שונות, כגון יצרן, דגם, שנה, מחיר ועוד. הנתונים משמשים לניתוחים סטטיסטיים ומודלים לחיזוי מכירות. ניתן להשתמש בהם לזיהוי מאפיינים המשפיעים על מכירות, אימון מסווגים וחיזוי מכירות רכב.</a:t>
            </a:r>
            <a:endPar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r" defTabSz="914400" rtl="1" eaLnBrk="0" fontAlgn="base" hangingPunct="0">
              <a:lnSpc>
                <a:spcPct val="150000"/>
              </a:lnSpc>
              <a:spcBef>
                <a:spcPct val="0"/>
              </a:spcBef>
              <a:spcAft>
                <a:spcPct val="0"/>
              </a:spcAft>
            </a:pP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משימה זו תעזור לנו להבין את הגורמים המרכזיים המשפיעים על מכירות רכב ולשפר את מיומנויות הניתוח, המידול וההדמיה שלנו באמצעות </a:t>
            </a:r>
            <a:r>
              <a:rPr kumimoji="0" lang="he-IL" altLang="he-IL"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Power</a:t>
            </a: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BI. נשאף לספק דוח מקיף המציע תובנות חשובות וחיזויים מדויקים למכירות רכב.</a:t>
            </a:r>
            <a:endParaRPr kumimoji="0" lang="he-IL" altLang="he-IL"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50000"/>
              </a:lnSpc>
              <a:spcBef>
                <a:spcPct val="0"/>
              </a:spcBef>
              <a:spcAft>
                <a:spcPct val="0"/>
              </a:spcAft>
              <a:buClrTx/>
              <a:buSzTx/>
              <a:buFontTx/>
              <a:buNone/>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מטרות</a:t>
            </a:r>
            <a:endParaRPr kumimoji="0" lang="he-IL" altLang="he-IL" sz="14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50000"/>
              </a:lnSpc>
              <a:spcBef>
                <a:spcPct val="0"/>
              </a:spcBef>
              <a:spcAft>
                <a:spcPct val="0"/>
              </a:spcAft>
              <a:buClrTx/>
              <a:buSzTx/>
              <a:buFontTx/>
              <a:buNone/>
              <a:tabLst/>
            </a:pP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המשימה כוללת שתי מטרות עיקריות:</a:t>
            </a:r>
            <a:endParaRPr kumimoji="0" lang="he-IL" altLang="he-IL" sz="12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50000"/>
              </a:lnSpc>
              <a:spcBef>
                <a:spcPct val="0"/>
              </a:spcBef>
              <a:spcAft>
                <a:spcPct val="0"/>
              </a:spcAft>
              <a:buClrTx/>
              <a:buSzTx/>
              <a:buFontTx/>
              <a:buAutoNum type="arabicPeriod"/>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ניתוח השפעת מאפיינים</a:t>
            </a:r>
            <a:r>
              <a:rPr kumimoji="0" lang="he-IL" altLang="he-IL" sz="1400" b="0" i="0" u="none" strike="noStrike" cap="none" normalizeH="0" baseline="0" dirty="0">
                <a:ln>
                  <a:noFill/>
                </a:ln>
                <a:solidFill>
                  <a:schemeClr val="tx1"/>
                </a:solidFill>
                <a:effectLst/>
                <a:latin typeface="Arial" panose="020B0604020202020204" pitchFamily="34" charset="0"/>
              </a:rPr>
              <a:t>:</a:t>
            </a:r>
          </a:p>
          <a:p>
            <a:pPr marL="457200" marR="0" lvl="1" indent="0" algn="r" defTabSz="914400" rtl="1" eaLnBrk="0" fontAlgn="base" latinLnBrk="0" hangingPunct="0">
              <a:lnSpc>
                <a:spcPct val="150000"/>
              </a:lnSpc>
              <a:spcBef>
                <a:spcPct val="0"/>
              </a:spcBef>
              <a:spcAft>
                <a:spcPct val="0"/>
              </a:spcAft>
              <a:buClrTx/>
              <a:buSzTx/>
              <a:buFontTx/>
              <a:buChar char="•"/>
              <a:tabLst/>
            </a:pP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לזהות אילו מאפיינים משפיעים באופן משמעותי על מכירות רכב.</a:t>
            </a:r>
            <a:endParaRPr kumimoji="0" lang="he-IL" altLang="he-IL" sz="1200" b="0" i="0" u="none" strike="noStrike" cap="none" normalizeH="0" baseline="0" dirty="0">
              <a:ln>
                <a:noFill/>
              </a:ln>
              <a:solidFill>
                <a:schemeClr val="tx1"/>
              </a:solidFill>
              <a:effectLst/>
              <a:latin typeface="Arial" panose="020B0604020202020204" pitchFamily="34" charset="0"/>
            </a:endParaRPr>
          </a:p>
          <a:p>
            <a:pPr marL="457200" marR="0" lvl="1" indent="0" algn="r" defTabSz="914400" rtl="1" eaLnBrk="0" fontAlgn="base" latinLnBrk="0" hangingPunct="0">
              <a:lnSpc>
                <a:spcPct val="150000"/>
              </a:lnSpc>
              <a:spcBef>
                <a:spcPct val="0"/>
              </a:spcBef>
              <a:spcAft>
                <a:spcPct val="0"/>
              </a:spcAft>
              <a:buClrTx/>
              <a:buSzTx/>
              <a:buFontTx/>
              <a:buChar char="•"/>
              <a:tabLst/>
            </a:pP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לבצע ניתוח מקיף ולהציג את התוצאות</a:t>
            </a:r>
            <a:r>
              <a:rPr kumimoji="0" lang="he-IL" altLang="he-IL" sz="1200" b="0" i="0" u="none" strike="noStrike" cap="none" normalizeH="0" baseline="0" dirty="0">
                <a:ln>
                  <a:noFill/>
                </a:ln>
                <a:solidFill>
                  <a:schemeClr val="tx1"/>
                </a:solidFill>
                <a:effectLst/>
                <a:latin typeface="Arial" panose="020B0604020202020204" pitchFamily="34" charset="0"/>
              </a:rPr>
              <a:t>.</a:t>
            </a:r>
          </a:p>
          <a:p>
            <a:pPr marL="0" marR="0" lvl="0" indent="0" algn="r" defTabSz="914400" rtl="1" eaLnBrk="0" fontAlgn="base" latinLnBrk="0" hangingPunct="0">
              <a:lnSpc>
                <a:spcPct val="150000"/>
              </a:lnSpc>
              <a:spcBef>
                <a:spcPct val="0"/>
              </a:spcBef>
              <a:spcAft>
                <a:spcPct val="0"/>
              </a:spcAft>
              <a:buClrTx/>
              <a:buSzTx/>
              <a:buFontTx/>
              <a:buNone/>
              <a:tabLst/>
            </a:pPr>
            <a:r>
              <a:rPr lang="he-IL" altLang="he-IL" sz="1400" b="1" dirty="0">
                <a:latin typeface="Arial" panose="020B0604020202020204" pitchFamily="34" charset="0"/>
              </a:rPr>
              <a:t>2. </a:t>
            </a: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סקירת מאגר הנתונים</a:t>
            </a:r>
            <a:endParaRPr kumimoji="0" lang="he-IL" altLang="he-IL" sz="14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50000"/>
              </a:lnSpc>
              <a:spcBef>
                <a:spcPct val="0"/>
              </a:spcBef>
              <a:spcAft>
                <a:spcPct val="0"/>
              </a:spcAft>
              <a:buClrTx/>
              <a:buSzTx/>
              <a:buFontTx/>
              <a:buNone/>
              <a:tabLst/>
            </a:pP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מאגר הנתונים כולל מאפיינים שונים של רכבים כמו דגם, יצרן, שנה, מחיר ועוד. מאפיינים אלו מספקים מבט מקיף.</a:t>
            </a:r>
            <a:endParaRPr kumimoji="0" lang="he-IL" altLang="he-IL" sz="12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50000"/>
              </a:lnSpc>
              <a:spcBef>
                <a:spcPct val="0"/>
              </a:spcBef>
              <a:spcAft>
                <a:spcPct val="0"/>
              </a:spcAft>
              <a:buClrTx/>
              <a:buSzTx/>
              <a:buFontTx/>
              <a:buNone/>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חשיבות הניתוח</a:t>
            </a:r>
            <a:endParaRPr kumimoji="0" lang="he-IL" altLang="he-IL" sz="14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50000"/>
              </a:lnSpc>
              <a:spcBef>
                <a:spcPct val="0"/>
              </a:spcBef>
              <a:spcAft>
                <a:spcPct val="0"/>
              </a:spcAft>
              <a:buClrTx/>
              <a:buSzTx/>
              <a:buFontTx/>
              <a:buNone/>
              <a:tabLst/>
            </a:pPr>
            <a:r>
              <a:rPr kumimoji="0" lang="he-IL" altLang="he-IL"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הבנת הגורמים המשפיעים על מכירות רכב חיונית לקבלת החלטות עסקיות מושכלות בענף הרכב. באמצעות מאגר זה, אנו שואפים לקבל תובנות שיעזרו באופטימיזציה של אסטרטגיות מכירה, ניהול מלאי ומיקוד ללקוחות.</a:t>
            </a:r>
            <a:endParaRPr kumimoji="0" lang="he-IL" altLang="he-IL" sz="12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50000"/>
              </a:lnSpc>
              <a:spcBef>
                <a:spcPct val="0"/>
              </a:spcBef>
              <a:spcAft>
                <a:spcPct val="0"/>
              </a:spcAft>
              <a:buClrTx/>
              <a:buSzTx/>
              <a:buFontTx/>
              <a:buNone/>
              <a:tabLst/>
            </a:pPr>
            <a:endParaRPr kumimoji="0" lang="he-IL" altLang="he-IL" sz="1400" b="1" i="0" u="none" strike="noStrike" cap="none" normalizeH="0" baseline="0" dirty="0">
              <a:ln>
                <a:noFill/>
              </a:ln>
              <a:solidFill>
                <a:schemeClr val="tx1"/>
              </a:solidFill>
              <a:effectLst/>
              <a:latin typeface="Arial" panose="020B0604020202020204" pitchFamily="34" charset="0"/>
            </a:endParaRPr>
          </a:p>
          <a:p>
            <a:pPr algn="r" rtl="1">
              <a:lnSpc>
                <a:spcPct val="150000"/>
              </a:lnSpc>
            </a:pPr>
            <a:endParaRPr lang="he-IL" sz="1400" dirty="0"/>
          </a:p>
        </p:txBody>
      </p:sp>
    </p:spTree>
    <p:extLst>
      <p:ext uri="{BB962C8B-B14F-4D97-AF65-F5344CB8AC3E}">
        <p14:creationId xmlns:p14="http://schemas.microsoft.com/office/powerpoint/2010/main" val="228382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D2270D-0A79-2C42-56FC-2DFE0A53E8C0}"/>
              </a:ext>
            </a:extLst>
          </p:cNvPr>
          <p:cNvSpPr>
            <a:spLocks noGrp="1"/>
          </p:cNvSpPr>
          <p:nvPr>
            <p:ph type="title"/>
          </p:nvPr>
        </p:nvSpPr>
        <p:spPr>
          <a:xfrm>
            <a:off x="449150" y="113070"/>
            <a:ext cx="11085872" cy="1602659"/>
          </a:xfrm>
        </p:spPr>
        <p:txBody>
          <a:bodyPr>
            <a:noAutofit/>
          </a:bodyPr>
          <a:lstStyle/>
          <a:p>
            <a:pPr algn="r">
              <a:lnSpc>
                <a:spcPct val="150000"/>
              </a:lnSpc>
            </a:pPr>
            <a:r>
              <a:rPr lang="he-IL" sz="1200" dirty="0">
                <a:latin typeface="Tahoma" panose="020B0604030504040204" pitchFamily="34" charset="0"/>
                <a:ea typeface="Tahoma" panose="020B0604030504040204" pitchFamily="34" charset="0"/>
                <a:cs typeface="Tahoma" panose="020B0604030504040204" pitchFamily="34" charset="0"/>
              </a:rPr>
              <a:t>בגרף עמודות שלפנינו ניתן לראות את הקשר בין כוח סוס ממוצע, לחברה של הרכב. ניתן להבחין כי </a:t>
            </a:r>
            <a:r>
              <a:rPr lang="he-IL" sz="1200" b="1" dirty="0">
                <a:latin typeface="Tahoma" panose="020B0604030504040204" pitchFamily="34" charset="0"/>
                <a:ea typeface="Tahoma" panose="020B0604030504040204" pitchFamily="34" charset="0"/>
                <a:cs typeface="Tahoma" panose="020B0604030504040204" pitchFamily="34" charset="0"/>
              </a:rPr>
              <a:t>בממוצע רכבי פרש הם הרכבים בעלי הכי הרבה כוח סוס </a:t>
            </a:r>
            <a:r>
              <a:rPr lang="he-IL" sz="1200" dirty="0">
                <a:latin typeface="Tahoma" panose="020B0604030504040204" pitchFamily="34" charset="0"/>
                <a:ea typeface="Tahoma" panose="020B0604030504040204" pitchFamily="34" charset="0"/>
                <a:cs typeface="Tahoma" panose="020B0604030504040204" pitchFamily="34" charset="0"/>
              </a:rPr>
              <a:t>תובנה זו יכולה לעזור לנו בהליך ביצוע המכירות, במידה וקונה פוטנציאלי ירצה רכב בעל הרבה כוחות סוס נדע איזה רכבים להציע לו מבלי לבזבז זמן על הצעת רכבים לא רלוונטיים ואיבוד עניין של הקונה.</a:t>
            </a:r>
            <a:r>
              <a:rPr lang="en-US" sz="1200" dirty="0">
                <a:latin typeface="Tahoma" panose="020B0604030504040204" pitchFamily="34" charset="0"/>
                <a:ea typeface="Tahoma" panose="020B0604030504040204" pitchFamily="34" charset="0"/>
                <a:cs typeface="Tahoma" panose="020B0604030504040204" pitchFamily="34" charset="0"/>
              </a:rPr>
              <a:t> </a:t>
            </a:r>
            <a:r>
              <a:rPr lang="he-IL" sz="1200" b="1" dirty="0">
                <a:latin typeface="Tahoma" panose="020B0604030504040204" pitchFamily="34" charset="0"/>
                <a:ea typeface="Tahoma" panose="020B0604030504040204" pitchFamily="34" charset="0"/>
                <a:cs typeface="Tahoma" panose="020B0604030504040204" pitchFamily="34" charset="0"/>
              </a:rPr>
              <a:t>אם קונה </a:t>
            </a:r>
            <a:r>
              <a:rPr lang="he-IL" sz="1200" b="1" dirty="0" err="1">
                <a:latin typeface="Tahoma" panose="020B0604030504040204" pitchFamily="34" charset="0"/>
                <a:ea typeface="Tahoma" panose="020B0604030504040204" pitchFamily="34" charset="0"/>
                <a:cs typeface="Tahoma" panose="020B0604030504040204" pitchFamily="34" charset="0"/>
              </a:rPr>
              <a:t>מסויים</a:t>
            </a:r>
            <a:r>
              <a:rPr lang="he-IL" sz="1200" b="1" dirty="0">
                <a:latin typeface="Tahoma" panose="020B0604030504040204" pitchFamily="34" charset="0"/>
                <a:ea typeface="Tahoma" panose="020B0604030504040204" pitchFamily="34" charset="0"/>
                <a:cs typeface="Tahoma" panose="020B0604030504040204" pitchFamily="34" charset="0"/>
              </a:rPr>
              <a:t> ירצה לקבל רכב עם הרבה כוח סוס נציע לו בעיקר רכבי פורש כפי שאנו רואים.</a:t>
            </a:r>
            <a:br>
              <a:rPr lang="he-IL" sz="1200" dirty="0">
                <a:latin typeface="Tahoma" panose="020B0604030504040204" pitchFamily="34" charset="0"/>
                <a:ea typeface="Tahoma" panose="020B0604030504040204" pitchFamily="34" charset="0"/>
                <a:cs typeface="Tahoma" panose="020B0604030504040204" pitchFamily="34" charset="0"/>
              </a:rPr>
            </a:br>
            <a:r>
              <a:rPr lang="he-IL" sz="1200" dirty="0">
                <a:latin typeface="Tahoma" panose="020B0604030504040204" pitchFamily="34" charset="0"/>
                <a:ea typeface="Tahoma" panose="020B0604030504040204" pitchFamily="34" charset="0"/>
                <a:cs typeface="Tahoma" panose="020B0604030504040204" pitchFamily="34" charset="0"/>
              </a:rPr>
              <a:t>אם קונה רוצה רכב מחברה מסוימת אפשר לראות שהשתמשנו </a:t>
            </a:r>
            <a:r>
              <a:rPr lang="he-IL" sz="1200" b="1" dirty="0">
                <a:latin typeface="Tahoma" panose="020B0604030504040204" pitchFamily="34" charset="0"/>
                <a:ea typeface="Tahoma" panose="020B0604030504040204" pitchFamily="34" charset="0"/>
                <a:cs typeface="Tahoma" panose="020B0604030504040204" pitchFamily="34" charset="0"/>
              </a:rPr>
              <a:t>בהיררכיה </a:t>
            </a:r>
            <a:r>
              <a:rPr lang="he-IL" sz="1200" dirty="0">
                <a:latin typeface="Tahoma" panose="020B0604030504040204" pitchFamily="34" charset="0"/>
                <a:ea typeface="Tahoma" panose="020B0604030504040204" pitchFamily="34" charset="0"/>
                <a:cs typeface="Tahoma" panose="020B0604030504040204" pitchFamily="34" charset="0"/>
              </a:rPr>
              <a:t> אז נוכל לבצע "</a:t>
            </a:r>
            <a:r>
              <a:rPr lang="en-US" sz="1200" dirty="0">
                <a:latin typeface="Tahoma" panose="020B0604030504040204" pitchFamily="34" charset="0"/>
                <a:ea typeface="Tahoma" panose="020B0604030504040204" pitchFamily="34" charset="0"/>
                <a:cs typeface="Tahoma" panose="020B0604030504040204" pitchFamily="34" charset="0"/>
              </a:rPr>
              <a:t>drill down</a:t>
            </a:r>
            <a:r>
              <a:rPr lang="he-IL" sz="1200" dirty="0">
                <a:latin typeface="Tahoma" panose="020B0604030504040204" pitchFamily="34" charset="0"/>
                <a:ea typeface="Tahoma" panose="020B0604030504040204" pitchFamily="34" charset="0"/>
                <a:cs typeface="Tahoma" panose="020B0604030504040204" pitchFamily="34" charset="0"/>
              </a:rPr>
              <a:t>" ולראות באילו דגמים באותה חברה שהקונה רצה יש כמות כוח סוס גבוהה.</a:t>
            </a:r>
          </a:p>
        </p:txBody>
      </p:sp>
      <p:pic>
        <p:nvPicPr>
          <p:cNvPr id="8" name="מציין מיקום תוכן 7">
            <a:extLst>
              <a:ext uri="{FF2B5EF4-FFF2-40B4-BE49-F238E27FC236}">
                <a16:creationId xmlns:a16="http://schemas.microsoft.com/office/drawing/2014/main" id="{AA586E5E-F184-BA10-1858-B466866535DD}"/>
              </a:ext>
            </a:extLst>
          </p:cNvPr>
          <p:cNvPicPr>
            <a:picLocks noGrp="1" noChangeAspect="1"/>
          </p:cNvPicPr>
          <p:nvPr>
            <p:ph idx="1"/>
          </p:nvPr>
        </p:nvPicPr>
        <p:blipFill>
          <a:blip r:embed="rId2"/>
          <a:stretch>
            <a:fillRect/>
          </a:stretch>
        </p:blipFill>
        <p:spPr>
          <a:xfrm>
            <a:off x="106677" y="2115047"/>
            <a:ext cx="11770819" cy="4309607"/>
          </a:xfrm>
        </p:spPr>
      </p:pic>
    </p:spTree>
    <p:extLst>
      <p:ext uri="{BB962C8B-B14F-4D97-AF65-F5344CB8AC3E}">
        <p14:creationId xmlns:p14="http://schemas.microsoft.com/office/powerpoint/2010/main" val="153821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EC3B9D-28FD-7A25-970C-6976B244753F}"/>
              </a:ext>
            </a:extLst>
          </p:cNvPr>
          <p:cNvSpPr>
            <a:spLocks noGrp="1"/>
          </p:cNvSpPr>
          <p:nvPr>
            <p:ph type="title"/>
          </p:nvPr>
        </p:nvSpPr>
        <p:spPr/>
        <p:txBody>
          <a:bodyPr>
            <a:noAutofit/>
          </a:bodyPr>
          <a:lstStyle/>
          <a:p>
            <a:pPr algn="r">
              <a:lnSpc>
                <a:spcPct val="150000"/>
              </a:lnSpc>
            </a:pPr>
            <a:r>
              <a:rPr lang="he-IL" sz="1600" dirty="0">
                <a:latin typeface="Tahoma" panose="020B0604030504040204" pitchFamily="34" charset="0"/>
                <a:ea typeface="Tahoma" panose="020B0604030504040204" pitchFamily="34" charset="0"/>
                <a:cs typeface="Tahoma" panose="020B0604030504040204" pitchFamily="34" charset="0"/>
              </a:rPr>
              <a:t>בגרף שלפנינו ניתן לראות את הקשר בין כמה כוח סוס יש לרכב לבין המחיר שלו בממוצע ניתן להסיק מהגרף </a:t>
            </a:r>
            <a:r>
              <a:rPr lang="he-IL" sz="1600" b="1" dirty="0">
                <a:latin typeface="Tahoma" panose="020B0604030504040204" pitchFamily="34" charset="0"/>
                <a:ea typeface="Tahoma" panose="020B0604030504040204" pitchFamily="34" charset="0"/>
                <a:cs typeface="Tahoma" panose="020B0604030504040204" pitchFamily="34" charset="0"/>
              </a:rPr>
              <a:t>שככל שכמות כוחו הסוס גדול יותר המחיר עולה</a:t>
            </a:r>
            <a:r>
              <a:rPr lang="he-IL" sz="1600" dirty="0">
                <a:latin typeface="Tahoma" panose="020B0604030504040204" pitchFamily="34" charset="0"/>
                <a:ea typeface="Tahoma" panose="020B0604030504040204" pitchFamily="34" charset="0"/>
                <a:cs typeface="Tahoma" panose="020B0604030504040204" pitchFamily="34" charset="0"/>
              </a:rPr>
              <a:t>, מכאן אם נרצה להגדיל את המכירות שלנו אנו יכולים לצאת במבצע פרסום על רכבים עם הרבה כוח סוס, למכור יותר רכבים כאלה וכך להעלות את ההכנסות של החברה.</a:t>
            </a:r>
          </a:p>
        </p:txBody>
      </p:sp>
      <p:pic>
        <p:nvPicPr>
          <p:cNvPr id="5" name="מציין מיקום תוכן 4">
            <a:extLst>
              <a:ext uri="{FF2B5EF4-FFF2-40B4-BE49-F238E27FC236}">
                <a16:creationId xmlns:a16="http://schemas.microsoft.com/office/drawing/2014/main" id="{179DF8C1-15EA-9A17-2640-E3164851A0F5}"/>
              </a:ext>
            </a:extLst>
          </p:cNvPr>
          <p:cNvPicPr>
            <a:picLocks noGrp="1" noChangeAspect="1"/>
          </p:cNvPicPr>
          <p:nvPr>
            <p:ph idx="1"/>
          </p:nvPr>
        </p:nvPicPr>
        <p:blipFill>
          <a:blip r:embed="rId2"/>
          <a:stretch>
            <a:fillRect/>
          </a:stretch>
        </p:blipFill>
        <p:spPr>
          <a:xfrm>
            <a:off x="1096963" y="1926902"/>
            <a:ext cx="10058400" cy="3861446"/>
          </a:xfrm>
        </p:spPr>
      </p:pic>
    </p:spTree>
    <p:extLst>
      <p:ext uri="{BB962C8B-B14F-4D97-AF65-F5344CB8AC3E}">
        <p14:creationId xmlns:p14="http://schemas.microsoft.com/office/powerpoint/2010/main" val="316106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B618CA-D515-C23A-8A9A-8A2F52D44580}"/>
              </a:ext>
            </a:extLst>
          </p:cNvPr>
          <p:cNvSpPr>
            <a:spLocks noGrp="1"/>
          </p:cNvSpPr>
          <p:nvPr>
            <p:ph type="title"/>
          </p:nvPr>
        </p:nvSpPr>
        <p:spPr>
          <a:xfrm>
            <a:off x="664906" y="365125"/>
            <a:ext cx="10862187" cy="1325563"/>
          </a:xfrm>
        </p:spPr>
        <p:txBody>
          <a:bodyPr>
            <a:normAutofit/>
          </a:bodyPr>
          <a:lstStyle/>
          <a:p>
            <a:pPr algn="r">
              <a:lnSpc>
                <a:spcPct val="150000"/>
              </a:lnSpc>
            </a:pPr>
            <a:r>
              <a:rPr lang="he-IL" sz="1600" dirty="0">
                <a:latin typeface="Tahoma" panose="020B0604030504040204" pitchFamily="34" charset="0"/>
                <a:ea typeface="Tahoma" panose="020B0604030504040204" pitchFamily="34" charset="0"/>
                <a:cs typeface="Tahoma" panose="020B0604030504040204" pitchFamily="34" charset="0"/>
              </a:rPr>
              <a:t>בגרף שלפנינו ניתן לראות את הקשר בין כמה כוח סוס יש לרכב לבין צריכת דלק ממוצעת של הרכב. ניתן להסיק מהגרף </a:t>
            </a:r>
            <a:r>
              <a:rPr lang="he-IL" sz="1600" b="1" dirty="0">
                <a:latin typeface="Tahoma" panose="020B0604030504040204" pitchFamily="34" charset="0"/>
                <a:ea typeface="Tahoma" panose="020B0604030504040204" pitchFamily="34" charset="0"/>
                <a:cs typeface="Tahoma" panose="020B0604030504040204" pitchFamily="34" charset="0"/>
              </a:rPr>
              <a:t>שככל שכמות כוח הסוס גדול צריכת הדלק שלו גבוהה יותר</a:t>
            </a:r>
            <a:r>
              <a:rPr lang="he-IL" sz="1600" dirty="0">
                <a:latin typeface="Tahoma" panose="020B0604030504040204" pitchFamily="34" charset="0"/>
                <a:ea typeface="Tahoma" panose="020B0604030504040204" pitchFamily="34" charset="0"/>
                <a:cs typeface="Tahoma" panose="020B0604030504040204" pitchFamily="34" charset="0"/>
              </a:rPr>
              <a:t>, מכאן אנו יכולים להתאים לאנשים שרוצים רכבים חסכוניים רכבים בעלי כוח סוס ברמה נמוכה יותר, על מנת שנצליח להתאים לקונה את הרכב המיטבי בשבילו והוא יהי המרוצה מהקנייה.</a:t>
            </a:r>
          </a:p>
        </p:txBody>
      </p:sp>
      <p:pic>
        <p:nvPicPr>
          <p:cNvPr id="5" name="מציין מיקום תוכן 4">
            <a:extLst>
              <a:ext uri="{FF2B5EF4-FFF2-40B4-BE49-F238E27FC236}">
                <a16:creationId xmlns:a16="http://schemas.microsoft.com/office/drawing/2014/main" id="{3073369F-D4EB-6FB7-9C07-322FEEE899CB}"/>
              </a:ext>
            </a:extLst>
          </p:cNvPr>
          <p:cNvPicPr>
            <a:picLocks noGrp="1" noChangeAspect="1"/>
          </p:cNvPicPr>
          <p:nvPr>
            <p:ph idx="1"/>
          </p:nvPr>
        </p:nvPicPr>
        <p:blipFill>
          <a:blip r:embed="rId2"/>
          <a:stretch>
            <a:fillRect/>
          </a:stretch>
        </p:blipFill>
        <p:spPr>
          <a:xfrm>
            <a:off x="1096963" y="1963949"/>
            <a:ext cx="10058400" cy="3787352"/>
          </a:xfrm>
        </p:spPr>
      </p:pic>
    </p:spTree>
    <p:extLst>
      <p:ext uri="{BB962C8B-B14F-4D97-AF65-F5344CB8AC3E}">
        <p14:creationId xmlns:p14="http://schemas.microsoft.com/office/powerpoint/2010/main" val="342790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5E40626B-50DE-7ACF-F225-573691CF4730}"/>
              </a:ext>
            </a:extLst>
          </p:cNvPr>
          <p:cNvSpPr>
            <a:spLocks noChangeArrowheads="1"/>
          </p:cNvSpPr>
          <p:nvPr/>
        </p:nvSpPr>
        <p:spPr bwMode="auto">
          <a:xfrm>
            <a:off x="49161" y="0"/>
            <a:ext cx="12081753" cy="15194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50000"/>
              </a:lnSpc>
              <a:spcBef>
                <a:spcPct val="0"/>
              </a:spcBef>
              <a:spcAft>
                <a:spcPct val="0"/>
              </a:spcAft>
              <a:buClrTx/>
              <a:buSzTx/>
              <a:buFontTx/>
              <a:buNone/>
              <a:tabLst/>
            </a:pPr>
            <a:r>
              <a:rPr kumimoji="0" lang="he-IL" altLang="en-IL" sz="1200" b="0" i="0" u="none" strike="noStrike" cap="none" normalizeH="0" baseline="0" dirty="0">
                <a:ln>
                  <a:noFill/>
                </a:ln>
                <a:solidFill>
                  <a:srgbClr val="0D0D0D"/>
                </a:solidFill>
                <a:effectLst/>
                <a:latin typeface="Tahoma" panose="020B0604030504040204" pitchFamily="34" charset="0"/>
                <a:ea typeface="Tahoma" panose="020B0604030504040204" pitchFamily="34" charset="0"/>
                <a:cs typeface="Tahoma" panose="020B0604030504040204" pitchFamily="34" charset="0"/>
              </a:rPr>
              <a:t>הטבלה שלפנינו מכילה נתונים על דגמי רכבים משתי יצרניות הרכב, פורד וטויוטה, ומציגה את יעילות הדלק ואת קיבולת הדלק של כל דגם, מחולקים לפי קטגוריות רכב נוסעים ורכב גדול (כגון טנדר, משאית ואוטובוס).בעזרת הטבלה ניתן להסיק מסקנות עסקיות שמאפשרות להתאים את האסטרטגיה השיווקית בהתאם ליתרונות ולחולשות של כל יצרן ודגם, ולהתאים ללקוחות את הרכב שמתאים לדרישותיהם. לדוגמא, ללקוח שמעוניין לבצע נסיעות ארוכות, נציע דגם עם קיבולת מיכל גדולה, וללקוח שמעוניין לחסוך בדלק, נציע דגם עם יעילות דלק גבוהה.</a:t>
            </a:r>
            <a:endParaRPr kumimoji="0" lang="en-IL" altLang="en-IL" sz="1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IL" altLang="en-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98703687-5395-1689-740C-5A8BABE1FA51}"/>
              </a:ext>
            </a:extLst>
          </p:cNvPr>
          <p:cNvPicPr>
            <a:picLocks noChangeAspect="1"/>
          </p:cNvPicPr>
          <p:nvPr/>
        </p:nvPicPr>
        <p:blipFill>
          <a:blip r:embed="rId2"/>
          <a:stretch>
            <a:fillRect/>
          </a:stretch>
        </p:blipFill>
        <p:spPr>
          <a:xfrm>
            <a:off x="307972" y="1214658"/>
            <a:ext cx="11564129" cy="5549938"/>
          </a:xfrm>
          <a:prstGeom prst="rect">
            <a:avLst/>
          </a:prstGeom>
        </p:spPr>
      </p:pic>
    </p:spTree>
    <p:extLst>
      <p:ext uri="{BB962C8B-B14F-4D97-AF65-F5344CB8AC3E}">
        <p14:creationId xmlns:p14="http://schemas.microsoft.com/office/powerpoint/2010/main" val="428827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0CAF7D-E41B-7FD8-2E81-4388E032EA1D}"/>
              </a:ext>
            </a:extLst>
          </p:cNvPr>
          <p:cNvPicPr>
            <a:picLocks noChangeAspect="1"/>
          </p:cNvPicPr>
          <p:nvPr/>
        </p:nvPicPr>
        <p:blipFill>
          <a:blip r:embed="rId2"/>
          <a:stretch>
            <a:fillRect/>
          </a:stretch>
        </p:blipFill>
        <p:spPr>
          <a:xfrm>
            <a:off x="0" y="1643432"/>
            <a:ext cx="12192000" cy="5187947"/>
          </a:xfrm>
          <a:prstGeom prst="rect">
            <a:avLst/>
          </a:prstGeom>
        </p:spPr>
      </p:pic>
      <p:sp>
        <p:nvSpPr>
          <p:cNvPr id="6" name="Rectangle 1">
            <a:extLst>
              <a:ext uri="{FF2B5EF4-FFF2-40B4-BE49-F238E27FC236}">
                <a16:creationId xmlns:a16="http://schemas.microsoft.com/office/drawing/2014/main" id="{61DAF935-2D51-97F6-A3C9-06576C84A752}"/>
              </a:ext>
            </a:extLst>
          </p:cNvPr>
          <p:cNvSpPr>
            <a:spLocks noGrp="1" noChangeArrowheads="1"/>
          </p:cNvSpPr>
          <p:nvPr>
            <p:ph type="subTitle" idx="1"/>
          </p:nvPr>
        </p:nvSpPr>
        <p:spPr bwMode="auto">
          <a:xfrm>
            <a:off x="239645" y="220944"/>
            <a:ext cx="1195235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eaLnBrk="0" fontAlgn="base" hangingPunct="0">
              <a:lnSpc>
                <a:spcPct val="100000"/>
              </a:lnSpc>
              <a:spcBef>
                <a:spcPct val="0"/>
              </a:spcBef>
              <a:spcAft>
                <a:spcPct val="0"/>
              </a:spcAft>
            </a:pPr>
            <a:r>
              <a:rPr kumimoji="0" lang="he-IL" altLang="en-IL" sz="1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הגרף בועות שלפנינו מציג את הקשר בין קיבולת הדלק לבין ממוצע המחיר באלפים עבור מס' יצרניות רכב. כל בועה מייצגת דגם רכב ספציפי. הבועות בגרף יוצרות קו לינארי עם שיפוע חיובי, ומכך ניתן להסיק </a:t>
            </a:r>
            <a:r>
              <a:rPr kumimoji="0" lang="he-IL" altLang="en-IL" sz="12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שככל שקיבולת הדלק של הרכב גדלה, כך גם המחיר של הרכב עולה</a:t>
            </a:r>
            <a:r>
              <a:rPr kumimoji="0" lang="he-IL" altLang="en-IL" sz="1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מסקנה זו יכולה לסייע בקביעת אסטרטגיות תמחור ושיווק, שכן ניתן לזהות את המגמה שלפיה רכבים עם קיבולת דלק גבוהה מתומחרים גבוה יותר. כך, כאשר פונים ללקוחות שמעוניינים ברכבים עם קיבולת דלק גבוהה, יש להדגיש את היתרונות הנוספים המצדיקים את המחיר הגבוה יותר. בנוסף ניתן להציע רכבים עם קיבולת דלק נמוכה יותר ללקוחות שמחפשים פתרונות כלכליים יותר.</a:t>
            </a:r>
            <a:endParaRPr kumimoji="0" lang="en-IL" altLang="en-IL" sz="1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7365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515D2BE6-8FA9-8981-9579-CC3217BC9FE5}"/>
              </a:ext>
            </a:extLst>
          </p:cNvPr>
          <p:cNvPicPr>
            <a:picLocks noChangeAspect="1"/>
          </p:cNvPicPr>
          <p:nvPr/>
        </p:nvPicPr>
        <p:blipFill>
          <a:blip r:embed="rId2"/>
          <a:stretch>
            <a:fillRect/>
          </a:stretch>
        </p:blipFill>
        <p:spPr>
          <a:xfrm>
            <a:off x="78658" y="1781756"/>
            <a:ext cx="12034684" cy="5037775"/>
          </a:xfrm>
          <a:prstGeom prst="rect">
            <a:avLst/>
          </a:prstGeom>
        </p:spPr>
      </p:pic>
      <p:sp>
        <p:nvSpPr>
          <p:cNvPr id="8" name="Rectangle 2">
            <a:extLst>
              <a:ext uri="{FF2B5EF4-FFF2-40B4-BE49-F238E27FC236}">
                <a16:creationId xmlns:a16="http://schemas.microsoft.com/office/drawing/2014/main" id="{45FB3886-D1C2-2D3C-29D1-6328A6909D47}"/>
              </a:ext>
            </a:extLst>
          </p:cNvPr>
          <p:cNvSpPr>
            <a:spLocks noChangeArrowheads="1"/>
          </p:cNvSpPr>
          <p:nvPr/>
        </p:nvSpPr>
        <p:spPr bwMode="auto">
          <a:xfrm>
            <a:off x="78659" y="240214"/>
            <a:ext cx="120346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בגרף </a:t>
            </a:r>
            <a:r>
              <a:rPr kumimoji="0" lang="he-IL" altLang="he-IL" sz="18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דונאט</a:t>
            </a:r>
            <a:r>
              <a:rPr kumimoji="0" lang="he-IL" altLang="he-IL"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ניתן לראות פילוח של מכירות ומחיר (קו לבן מתוך המכירות עצמן) של יצרנים וחברות. </a:t>
            </a:r>
            <a:r>
              <a:rPr kumimoji="0" lang="he-IL" altLang="he-IL"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ניתן לראות כי פורד היא המוכרת העיקרית בשוק ותופסת כ-16.1% מנתח השוק.</a:t>
            </a:r>
            <a:r>
              <a:rPr kumimoji="0" lang="he-IL" altLang="he-IL"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בנוסף, חשוב לציין כי היצרנים הבאים אחריה מבחינת נתח שוק הם </a:t>
            </a:r>
            <a:r>
              <a:rPr kumimoji="0" lang="he-IL" altLang="he-IL"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טויוטה עם 7.24%</a:t>
            </a:r>
            <a:r>
              <a:rPr kumimoji="0" lang="he-IL" altLang="he-IL"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he-IL" altLang="he-IL" sz="18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ודודג' עם 5.89%</a:t>
            </a:r>
            <a:r>
              <a:rPr kumimoji="0" lang="he-IL" altLang="he-IL" sz="1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תובנה זו מצביעה על כך ששלושת היצרנים הללו מובילים בשוק באופן משמעותי, כאשר פורד בולטת במיוחד. </a:t>
            </a:r>
          </a:p>
        </p:txBody>
      </p:sp>
    </p:spTree>
    <p:extLst>
      <p:ext uri="{BB962C8B-B14F-4D97-AF65-F5344CB8AC3E}">
        <p14:creationId xmlns:p14="http://schemas.microsoft.com/office/powerpoint/2010/main" val="259717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710F29A-9F36-D32C-9793-BD59FD0EB9EF}"/>
              </a:ext>
            </a:extLst>
          </p:cNvPr>
          <p:cNvPicPr>
            <a:picLocks noChangeAspect="1"/>
          </p:cNvPicPr>
          <p:nvPr/>
        </p:nvPicPr>
        <p:blipFill>
          <a:blip r:embed="rId2"/>
          <a:stretch>
            <a:fillRect/>
          </a:stretch>
        </p:blipFill>
        <p:spPr>
          <a:xfrm>
            <a:off x="953729" y="1421164"/>
            <a:ext cx="9891252" cy="5312234"/>
          </a:xfrm>
          <a:prstGeom prst="rect">
            <a:avLst/>
          </a:prstGeom>
        </p:spPr>
      </p:pic>
      <p:sp>
        <p:nvSpPr>
          <p:cNvPr id="4" name="Rectangle 1">
            <a:extLst>
              <a:ext uri="{FF2B5EF4-FFF2-40B4-BE49-F238E27FC236}">
                <a16:creationId xmlns:a16="http://schemas.microsoft.com/office/drawing/2014/main" id="{E32C7649-EE9B-C81F-26E7-A4461622EE00}"/>
              </a:ext>
            </a:extLst>
          </p:cNvPr>
          <p:cNvSpPr>
            <a:spLocks noChangeArrowheads="1"/>
          </p:cNvSpPr>
          <p:nvPr/>
        </p:nvSpPr>
        <p:spPr bwMode="auto">
          <a:xfrm>
            <a:off x="0" y="155103"/>
            <a:ext cx="1212317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eaLnBrk="0" fontAlgn="base" latinLnBrk="0" hangingPunct="0">
              <a:lnSpc>
                <a:spcPct val="100000"/>
              </a:lnSpc>
              <a:spcBef>
                <a:spcPct val="0"/>
              </a:spcBef>
              <a:spcAft>
                <a:spcPct val="0"/>
              </a:spcAft>
              <a:buClrTx/>
              <a:buSzTx/>
              <a:buFontTx/>
              <a:buNone/>
              <a:tabLst/>
            </a:pP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בגרף </a:t>
            </a:r>
            <a:r>
              <a:rPr kumimoji="0" lang="he-IL" altLang="he-IL" sz="14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דונאט</a:t>
            </a:r>
            <a:r>
              <a:rPr lang="he-IL" altLang="he-IL" sz="1400" dirty="0">
                <a:latin typeface="Tahoma" panose="020B0604030504040204" pitchFamily="34" charset="0"/>
                <a:ea typeface="Tahoma" panose="020B0604030504040204" pitchFamily="34" charset="0"/>
                <a:cs typeface="Tahoma" panose="020B0604030504040204" pitchFamily="34" charset="0"/>
              </a:rPr>
              <a:t> הזה (</a:t>
            </a:r>
            <a:r>
              <a:rPr lang="en-US" altLang="he-IL" sz="1400" dirty="0">
                <a:latin typeface="Tahoma" panose="020B0604030504040204" pitchFamily="34" charset="0"/>
                <a:ea typeface="Tahoma" panose="020B0604030504040204" pitchFamily="34" charset="0"/>
                <a:cs typeface="Tahoma" panose="020B0604030504040204" pitchFamily="34" charset="0"/>
              </a:rPr>
              <a:t>drilldown</a:t>
            </a:r>
            <a:r>
              <a:rPr lang="he-IL" altLang="he-IL" sz="1400" dirty="0">
                <a:latin typeface="Tahoma" panose="020B0604030504040204" pitchFamily="34" charset="0"/>
                <a:ea typeface="Tahoma" panose="020B0604030504040204" pitchFamily="34" charset="0"/>
                <a:cs typeface="Tahoma" panose="020B0604030504040204" pitchFamily="34" charset="0"/>
              </a:rPr>
              <a:t> מהגרף הקודם) </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ניתן לראות פילוח של מכירות ומחיר של דגמי רכבים של פורד. ניתן לראות כי </a:t>
            </a: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דגם ה-F-</a:t>
            </a:r>
            <a:r>
              <a:rPr kumimoji="0" lang="he-IL" altLang="he-IL" sz="14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Series</a:t>
            </a: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הוא הדגם המוביל של פורד, עם 23.98% מנתח השוק, ואחריו דגם ה-</a:t>
            </a:r>
            <a:r>
              <a:rPr kumimoji="0" lang="he-IL" altLang="he-IL" sz="14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Explorer</a:t>
            </a: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עם 12.28% ודגם ה-</a:t>
            </a:r>
            <a:r>
              <a:rPr kumimoji="0" lang="he-IL" altLang="he-IL" sz="14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Mustang</a:t>
            </a: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עם 10.9%.</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תובנה זו מצביעה על כך ששלושת הדגמים הללו תורמים באופן משמעותי להצלחת המותג.</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כדאי לשקול להתמקד בקידום ושיפור של דגמים אלה, תוך בחינת הזדמנויות להרחיב את ההצלחה לדגמים נוספים, על מנת למנף את המובילות של פורד בשוק ולהגדיל את נתח השוק הכולל.</a:t>
            </a:r>
          </a:p>
          <a:p>
            <a:pPr marL="0" marR="0" lvl="0" indent="0" algn="r" defTabSz="914400" eaLnBrk="0" fontAlgn="base" latinLnBrk="0" hangingPunct="0">
              <a:lnSpc>
                <a:spcPct val="100000"/>
              </a:lnSpc>
              <a:spcBef>
                <a:spcPct val="0"/>
              </a:spcBef>
              <a:spcAft>
                <a:spcPct val="0"/>
              </a:spcAft>
              <a:buClrTx/>
              <a:buSzTx/>
              <a:buFontTx/>
              <a:buNone/>
              <a:tabLst/>
            </a:pPr>
            <a:endPar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09021142"/>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335</TotalTime>
  <Words>972</Words>
  <Application>Microsoft Office PowerPoint</Application>
  <PresentationFormat>מסך רחב</PresentationFormat>
  <Paragraphs>27</Paragraphs>
  <Slides>10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Arial</vt:lpstr>
      <vt:lpstr>Calibri</vt:lpstr>
      <vt:lpstr>Calibri Light</vt:lpstr>
      <vt:lpstr>Tahoma</vt:lpstr>
      <vt:lpstr>מבט לאחור</vt:lpstr>
      <vt:lpstr>מטלה 2 בבינה עסקית תחקור אנליטי בpower bi</vt:lpstr>
      <vt:lpstr>מצגת של PowerPoint‏</vt:lpstr>
      <vt:lpstr>בגרף עמודות שלפנינו ניתן לראות את הקשר בין כוח סוס ממוצע, לחברה של הרכב. ניתן להבחין כי בממוצע רכבי פרש הם הרכבים בעלי הכי הרבה כוח סוס תובנה זו יכולה לעזור לנו בהליך ביצוע המכירות, במידה וקונה פוטנציאלי ירצה רכב בעל הרבה כוחות סוס נדע איזה רכבים להציע לו מבלי לבזבז זמן על הצעת רכבים לא רלוונטיים ואיבוד עניין של הקונה. אם קונה מסויים ירצה לקבל רכב עם הרבה כוח סוס נציע לו בעיקר רכבי פורש כפי שאנו רואים. אם קונה רוצה רכב מחברה מסוימת אפשר לראות שהשתמשנו בהיררכיה  אז נוכל לבצע "drill down" ולראות באילו דגמים באותה חברה שהקונה רצה יש כמות כוח סוס גבוהה.</vt:lpstr>
      <vt:lpstr>בגרף שלפנינו ניתן לראות את הקשר בין כמה כוח סוס יש לרכב לבין המחיר שלו בממוצע ניתן להסיק מהגרף שככל שכמות כוחו הסוס גדול יותר המחיר עולה, מכאן אם נרצה להגדיל את המכירות שלנו אנו יכולים לצאת במבצע פרסום על רכבים עם הרבה כוח סוס, למכור יותר רכבים כאלה וכך להעלות את ההכנסות של החברה.</vt:lpstr>
      <vt:lpstr>בגרף שלפנינו ניתן לראות את הקשר בין כמה כוח סוס יש לרכב לבין צריכת דלק ממוצעת של הרכב. ניתן להסיק מהגרף שככל שכמות כוח הסוס גדול צריכת הדלק שלו גבוהה יותר, מכאן אנו יכולים להתאים לאנשים שרוצים רכבים חסכוניים רכבים בעלי כוח סוס ברמה נמוכה יותר, על מנת שנצליח להתאים לקונה את הרכב המיטבי בשבילו והוא יהי המרוצה מהקנייה.</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Shoval Benjer</dc:creator>
  <cp:lastModifiedBy>Shoval Benjer</cp:lastModifiedBy>
  <cp:revision>9</cp:revision>
  <dcterms:created xsi:type="dcterms:W3CDTF">2024-05-21T12:01:22Z</dcterms:created>
  <dcterms:modified xsi:type="dcterms:W3CDTF">2024-05-27T13:35:23Z</dcterms:modified>
</cp:coreProperties>
</file>