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 id="2147484028" r:id="rId2"/>
  </p:sldMasterIdLst>
  <p:notesMasterIdLst>
    <p:notesMasterId r:id="rId35"/>
  </p:notesMasterIdLst>
  <p:sldIdLst>
    <p:sldId id="264" r:id="rId3"/>
    <p:sldId id="257" r:id="rId4"/>
    <p:sldId id="258" r:id="rId5"/>
    <p:sldId id="259" r:id="rId6"/>
    <p:sldId id="260" r:id="rId7"/>
    <p:sldId id="262" r:id="rId8"/>
    <p:sldId id="261" r:id="rId9"/>
    <p:sldId id="263" r:id="rId10"/>
    <p:sldId id="265" r:id="rId11"/>
    <p:sldId id="266" r:id="rId12"/>
    <p:sldId id="287" r:id="rId13"/>
    <p:sldId id="269" r:id="rId14"/>
    <p:sldId id="270" r:id="rId15"/>
    <p:sldId id="288" r:id="rId16"/>
    <p:sldId id="271" r:id="rId17"/>
    <p:sldId id="272" r:id="rId18"/>
    <p:sldId id="273" r:id="rId19"/>
    <p:sldId id="274" r:id="rId20"/>
    <p:sldId id="275" r:id="rId21"/>
    <p:sldId id="276" r:id="rId22"/>
    <p:sldId id="277" r:id="rId23"/>
    <p:sldId id="278" r:id="rId24"/>
    <p:sldId id="289" r:id="rId25"/>
    <p:sldId id="279" r:id="rId26"/>
    <p:sldId id="280" r:id="rId27"/>
    <p:sldId id="281" r:id="rId28"/>
    <p:sldId id="282" r:id="rId29"/>
    <p:sldId id="283" r:id="rId30"/>
    <p:sldId id="284" r:id="rId31"/>
    <p:sldId id="285" r:id="rId32"/>
    <p:sldId id="290"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6B0A9716-B95E-4FEE-B83D-A63DDCD2A7D5}">
          <p14:sldIdLst>
            <p14:sldId id="264"/>
          </p14:sldIdLst>
        </p14:section>
        <p14:section name="מודל 1" id="{D5A88DFB-13E7-4BFD-A532-ACDF6703A0D4}">
          <p14:sldIdLst>
            <p14:sldId id="257"/>
            <p14:sldId id="258"/>
            <p14:sldId id="259"/>
            <p14:sldId id="260"/>
            <p14:sldId id="262"/>
            <p14:sldId id="261"/>
            <p14:sldId id="263"/>
            <p14:sldId id="265"/>
            <p14:sldId id="266"/>
            <p14:sldId id="287"/>
            <p14:sldId id="269"/>
            <p14:sldId id="270"/>
            <p14:sldId id="288"/>
          </p14:sldIdLst>
        </p14:section>
        <p14:section name="מודל 2 - שינוי מס' מקרים בעלים" id="{5046E8FD-C2D5-48D4-946B-EAA97F9BE608}">
          <p14:sldIdLst>
            <p14:sldId id="271"/>
            <p14:sldId id="272"/>
            <p14:sldId id="273"/>
            <p14:sldId id="274"/>
            <p14:sldId id="275"/>
            <p14:sldId id="276"/>
            <p14:sldId id="277"/>
            <p14:sldId id="278"/>
            <p14:sldId id="289"/>
          </p14:sldIdLst>
        </p14:section>
        <p14:section name="מודל 3 - שינוי נוירונים ברשתות חבויות" id="{58E30645-21D7-4845-A50A-C64DC373602C}">
          <p14:sldIdLst>
            <p14:sldId id="279"/>
            <p14:sldId id="280"/>
            <p14:sldId id="281"/>
            <p14:sldId id="282"/>
            <p14:sldId id="283"/>
            <p14:sldId id="284"/>
            <p14:sldId id="285"/>
          </p14:sldIdLst>
        </p14:section>
        <p14:section name="סיכום" id="{EE427F92-FACB-42A5-BB93-38FFF025FB3B}">
          <p14:sldIdLst>
            <p14:sldId id="290"/>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סגנון ערכת נושא 1 - הדגשה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סגנון ערכת נושא 1 - הדגשה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סגנון ערכת נושא 1 - הדגשה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סגנון ערכת נושא 2 - הדגשה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סגנון בהיר 1 - הדגשה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סגנון בהיר 1 - הדגשה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סגנון בהיר 1 - הדגשה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סגנון בהיר 1 - הדגשה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סגנון ערכת נושא 2 - הדגשה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סגנון ערכת נושא 2 - הדגשה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סגנון ערכת נושא 2 - הדגשה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סגנון ערכת נושא 1 - הדגשה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BFF3C7C-097D-41A3-84DB-0327D78B7874}" type="datetimeFigureOut">
              <a:rPr lang="he-IL" smtClean="0"/>
              <a:t>כ"ו/סיון/תשפ"ד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5C4C3E0-14BE-43FE-8948-3130B285DE77}" type="slidenum">
              <a:rPr lang="he-IL" smtClean="0"/>
              <a:t>‹#›</a:t>
            </a:fld>
            <a:endParaRPr lang="he-IL"/>
          </a:p>
        </p:txBody>
      </p:sp>
    </p:spTree>
    <p:extLst>
      <p:ext uri="{BB962C8B-B14F-4D97-AF65-F5344CB8AC3E}">
        <p14:creationId xmlns:p14="http://schemas.microsoft.com/office/powerpoint/2010/main" val="397152579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A5C4C3E0-14BE-43FE-8948-3130B285DE77}" type="slidenum">
              <a:rPr lang="he-IL" smtClean="0"/>
              <a:t>2</a:t>
            </a:fld>
            <a:endParaRPr lang="he-IL"/>
          </a:p>
        </p:txBody>
      </p:sp>
    </p:spTree>
    <p:extLst>
      <p:ext uri="{BB962C8B-B14F-4D97-AF65-F5344CB8AC3E}">
        <p14:creationId xmlns:p14="http://schemas.microsoft.com/office/powerpoint/2010/main" val="120976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54470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394950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1041097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F318EFF-7101-47DE-B235-84EA3B7F430D}" type="datetimeFigureOut">
              <a:rPr lang="he-IL" smtClean="0"/>
              <a:t>כ"ה/סיון/תשפ"ד</a:t>
            </a:fld>
            <a:endParaRPr lang="he-IL"/>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he-IL"/>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EFB688C-F92E-4B81-BCC3-E6845BEC8E5E}" type="slidenum">
              <a:rPr lang="he-IL" smtClean="0"/>
              <a:t>‹#›</a:t>
            </a:fld>
            <a:endParaRPr lang="he-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325065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3048601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EFB688C-F92E-4B81-BCC3-E6845BEC8E5E}" type="slidenum">
              <a:rPr lang="he-IL" smtClean="0"/>
              <a:t>‹#›</a:t>
            </a:fld>
            <a:endParaRPr lang="he-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23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2459090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he-IL"/>
              <a:t>לחץ כדי לערוך סגנונות טקסט של תבנית בסיס</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156479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3914636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948654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310272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4009465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1710906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1545133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4118328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11150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332362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EFB688C-F92E-4B81-BCC3-E6845BEC8E5E}"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150937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EFB688C-F92E-4B81-BCC3-E6845BEC8E5E}"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78654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375671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87434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F318EFF-7101-47DE-B235-84EA3B7F430D}" type="datetimeFigureOut">
              <a:rPr lang="he-IL" smtClean="0"/>
              <a:t>כ"ה/סיון/תשפ"ד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EFB688C-F92E-4B81-BCC3-E6845BEC8E5E}" type="slidenum">
              <a:rPr lang="he-IL" smtClean="0"/>
              <a:t>‹#›</a:t>
            </a:fld>
            <a:endParaRPr lang="he-IL"/>
          </a:p>
        </p:txBody>
      </p:sp>
    </p:spTree>
    <p:extLst>
      <p:ext uri="{BB962C8B-B14F-4D97-AF65-F5344CB8AC3E}">
        <p14:creationId xmlns:p14="http://schemas.microsoft.com/office/powerpoint/2010/main" val="117543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F318EFF-7101-47DE-B235-84EA3B7F430D}" type="datetimeFigureOut">
              <a:rPr lang="he-IL" smtClean="0"/>
              <a:t>כ"ה/סיון/תשפ"ד</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EFB688C-F92E-4B81-BCC3-E6845BEC8E5E}" type="slidenum">
              <a:rPr lang="he-IL" smtClean="0"/>
              <a:t>‹#›</a:t>
            </a:fld>
            <a:endParaRPr lang="he-IL"/>
          </a:p>
        </p:txBody>
      </p:sp>
    </p:spTree>
    <p:extLst>
      <p:ext uri="{BB962C8B-B14F-4D97-AF65-F5344CB8AC3E}">
        <p14:creationId xmlns:p14="http://schemas.microsoft.com/office/powerpoint/2010/main" val="1949964678"/>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F318EFF-7101-47DE-B235-84EA3B7F430D}" type="datetimeFigureOut">
              <a:rPr lang="he-IL" smtClean="0"/>
              <a:t>כ"ה/סיון/תשפ"ד</a:t>
            </a:fld>
            <a:endParaRPr lang="he-IL"/>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he-IL"/>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EFB688C-F92E-4B81-BCC3-E6845BEC8E5E}" type="slidenum">
              <a:rPr lang="he-IL" smtClean="0"/>
              <a:t>‹#›</a:t>
            </a:fld>
            <a:endParaRPr lang="he-IL"/>
          </a:p>
        </p:txBody>
      </p:sp>
    </p:spTree>
    <p:extLst>
      <p:ext uri="{BB962C8B-B14F-4D97-AF65-F5344CB8AC3E}">
        <p14:creationId xmlns:p14="http://schemas.microsoft.com/office/powerpoint/2010/main" val="1686657429"/>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txStyles>
    <p:titleStyle>
      <a:lvl1pPr algn="l" defTabSz="914400" rtl="1"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r" defTabSz="914400" rtl="1"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4" name="כותרת 3">
            <a:extLst>
              <a:ext uri="{FF2B5EF4-FFF2-40B4-BE49-F238E27FC236}">
                <a16:creationId xmlns:a16="http://schemas.microsoft.com/office/drawing/2014/main" id="{081BC2A2-E4B4-7064-EBB9-F8FC2901B65B}"/>
              </a:ext>
            </a:extLst>
          </p:cNvPr>
          <p:cNvSpPr>
            <a:spLocks noGrp="1"/>
          </p:cNvSpPr>
          <p:nvPr>
            <p:ph type="ctrTitle"/>
          </p:nvPr>
        </p:nvSpPr>
        <p:spPr>
          <a:xfrm>
            <a:off x="1237489" y="640080"/>
            <a:ext cx="3075836" cy="1325562"/>
          </a:xfrm>
        </p:spPr>
        <p:txBody>
          <a:bodyPr vert="horz" lIns="91440" tIns="45720" rIns="91440" bIns="45720" rtlCol="0" anchor="b">
            <a:normAutofit/>
          </a:bodyPr>
          <a:lstStyle/>
          <a:p>
            <a:pPr rtl="0">
              <a:lnSpc>
                <a:spcPct val="90000"/>
              </a:lnSpc>
            </a:pPr>
            <a:r>
              <a:rPr lang="en-US" sz="3000"/>
              <a:t>מטלה בבינה עסקית</a:t>
            </a:r>
            <a:br>
              <a:rPr lang="en-US" sz="3000"/>
            </a:br>
            <a:r>
              <a:rPr lang="en-US" sz="3000"/>
              <a:t>כריית נתונים אורנג'</a:t>
            </a:r>
          </a:p>
        </p:txBody>
      </p:sp>
      <p:sp>
        <p:nvSpPr>
          <p:cNvPr id="14" name="Rectangle 13">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5" name="כותרת משנה 4">
            <a:extLst>
              <a:ext uri="{FF2B5EF4-FFF2-40B4-BE49-F238E27FC236}">
                <a16:creationId xmlns:a16="http://schemas.microsoft.com/office/drawing/2014/main" id="{63EA02B7-A0EE-F556-9BF8-FC7E82E70A82}"/>
              </a:ext>
            </a:extLst>
          </p:cNvPr>
          <p:cNvSpPr>
            <a:spLocks noGrp="1"/>
          </p:cNvSpPr>
          <p:nvPr>
            <p:ph type="subTitle" idx="1"/>
          </p:nvPr>
        </p:nvSpPr>
        <p:spPr>
          <a:xfrm>
            <a:off x="1237489" y="2301555"/>
            <a:ext cx="3075836" cy="3878582"/>
          </a:xfrm>
        </p:spPr>
        <p:txBody>
          <a:bodyPr vert="horz" lIns="91440" tIns="45720" rIns="91440" bIns="45720" rtlCol="0">
            <a:normAutofit/>
          </a:bodyPr>
          <a:lstStyle/>
          <a:p>
            <a:pPr indent="-182880" rtl="0">
              <a:buFont typeface="Wingdings 3" charset="2"/>
              <a:buChar char=""/>
            </a:pPr>
            <a:r>
              <a:rPr lang="en-US" sz="1600"/>
              <a:t>שמות המגישים: </a:t>
            </a:r>
            <a:br>
              <a:rPr lang="en-US" sz="1600"/>
            </a:br>
            <a:r>
              <a:rPr lang="en-US" sz="1600"/>
              <a:t>נועה חמו ת.ז 318915212</a:t>
            </a:r>
            <a:br>
              <a:rPr lang="en-US" sz="1600"/>
            </a:br>
            <a:r>
              <a:rPr lang="en-US" sz="1600"/>
              <a:t>נדב פלקובסקי ת.ז 207446543 </a:t>
            </a:r>
            <a:br>
              <a:rPr lang="en-US" sz="1600"/>
            </a:br>
            <a:r>
              <a:rPr lang="en-US" sz="1600"/>
              <a:t>שובל בנזר ת.ז 319037404</a:t>
            </a:r>
          </a:p>
        </p:txBody>
      </p:sp>
      <p:pic>
        <p:nvPicPr>
          <p:cNvPr id="7" name="Picture 6">
            <a:extLst>
              <a:ext uri="{FF2B5EF4-FFF2-40B4-BE49-F238E27FC236}">
                <a16:creationId xmlns:a16="http://schemas.microsoft.com/office/drawing/2014/main" id="{88F4B994-4E01-50BF-1B43-D88C6C8960C5}"/>
              </a:ext>
            </a:extLst>
          </p:cNvPr>
          <p:cNvPicPr>
            <a:picLocks noChangeAspect="1"/>
          </p:cNvPicPr>
          <p:nvPr/>
        </p:nvPicPr>
        <p:blipFill rotWithShape="1">
          <a:blip r:embed="rId2"/>
          <a:srcRect l="14832" r="19364" b="2"/>
          <a:stretch/>
        </p:blipFill>
        <p:spPr>
          <a:xfrm>
            <a:off x="4639057" y="10"/>
            <a:ext cx="7552944" cy="6857990"/>
          </a:xfrm>
          <a:prstGeom prst="rect">
            <a:avLst/>
          </a:prstGeom>
        </p:spPr>
      </p:pic>
    </p:spTree>
    <p:extLst>
      <p:ext uri="{BB962C8B-B14F-4D97-AF65-F5344CB8AC3E}">
        <p14:creationId xmlns:p14="http://schemas.microsoft.com/office/powerpoint/2010/main" val="403740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EC3C57A-BDE0-89C8-CA33-E1C8950022DA}"/>
              </a:ext>
            </a:extLst>
          </p:cNvPr>
          <p:cNvSpPr>
            <a:spLocks noGrp="1"/>
          </p:cNvSpPr>
          <p:nvPr>
            <p:ph idx="1"/>
          </p:nvPr>
        </p:nvSpPr>
        <p:spPr/>
        <p:txBody>
          <a:bodyPr/>
          <a:lstStyle/>
          <a:p>
            <a:endParaRPr lang="he-IL"/>
          </a:p>
        </p:txBody>
      </p:sp>
      <p:pic>
        <p:nvPicPr>
          <p:cNvPr id="8" name="תמונה 7">
            <a:extLst>
              <a:ext uri="{FF2B5EF4-FFF2-40B4-BE49-F238E27FC236}">
                <a16:creationId xmlns:a16="http://schemas.microsoft.com/office/drawing/2014/main" id="{5C7E50DD-DE19-AC1D-BE29-498294573AC7}"/>
              </a:ext>
            </a:extLst>
          </p:cNvPr>
          <p:cNvPicPr>
            <a:picLocks noChangeAspect="1"/>
          </p:cNvPicPr>
          <p:nvPr/>
        </p:nvPicPr>
        <p:blipFill>
          <a:blip r:embed="rId2"/>
          <a:stretch>
            <a:fillRect/>
          </a:stretch>
        </p:blipFill>
        <p:spPr>
          <a:xfrm>
            <a:off x="195262" y="119062"/>
            <a:ext cx="11801475" cy="6619875"/>
          </a:xfrm>
          <a:prstGeom prst="rect">
            <a:avLst/>
          </a:prstGeom>
        </p:spPr>
      </p:pic>
      <p:sp>
        <p:nvSpPr>
          <p:cNvPr id="11" name="תיבת טקסט 10">
            <a:extLst>
              <a:ext uri="{FF2B5EF4-FFF2-40B4-BE49-F238E27FC236}">
                <a16:creationId xmlns:a16="http://schemas.microsoft.com/office/drawing/2014/main" id="{8FAE494E-A4DF-C47A-95FF-1E0726C77CA9}"/>
              </a:ext>
            </a:extLst>
          </p:cNvPr>
          <p:cNvSpPr txBox="1"/>
          <p:nvPr/>
        </p:nvSpPr>
        <p:spPr>
          <a:xfrm>
            <a:off x="2644877" y="4436001"/>
            <a:ext cx="9242323" cy="923330"/>
          </a:xfrm>
          <a:prstGeom prst="rect">
            <a:avLst/>
          </a:prstGeom>
          <a:noFill/>
        </p:spPr>
        <p:txBody>
          <a:bodyPr wrap="square">
            <a:spAutoFit/>
          </a:bodyPr>
          <a:lstStyle/>
          <a:p>
            <a:pPr algn="r" rtl="1"/>
            <a:r>
              <a:rPr lang="he-IL" dirty="0">
                <a:highlight>
                  <a:srgbClr val="00FF00"/>
                </a:highlight>
                <a:latin typeface="Tahoma" panose="020B0604030504040204" pitchFamily="34" charset="0"/>
                <a:ea typeface="Tahoma" panose="020B0604030504040204" pitchFamily="34" charset="0"/>
                <a:cs typeface="Tahoma" panose="020B0604030504040204" pitchFamily="34" charset="0"/>
              </a:rPr>
              <a:t>עץ ההחלטות מראה יכולת טובה בניבוי טווח המחירים 11076.8 - 14715.2 עם 34 תחזיות נכונות מתוך 60. עם זאת, הוא מתקשה בניבוי טווחי המחירים 14715.2 - 18353.6 ו-7438.4 - 11076.8, עם מספר רב של תחזיות שגויות.</a:t>
            </a:r>
          </a:p>
        </p:txBody>
      </p:sp>
    </p:spTree>
    <p:extLst>
      <p:ext uri="{BB962C8B-B14F-4D97-AF65-F5344CB8AC3E}">
        <p14:creationId xmlns:p14="http://schemas.microsoft.com/office/powerpoint/2010/main" val="4264479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EC3C57A-BDE0-89C8-CA33-E1C8950022DA}"/>
              </a:ext>
            </a:extLst>
          </p:cNvPr>
          <p:cNvSpPr>
            <a:spLocks noGrp="1"/>
          </p:cNvSpPr>
          <p:nvPr>
            <p:ph idx="1"/>
          </p:nvPr>
        </p:nvSpPr>
        <p:spPr/>
        <p:txBody>
          <a:bodyPr/>
          <a:lstStyle/>
          <a:p>
            <a:endParaRPr lang="he-IL"/>
          </a:p>
        </p:txBody>
      </p:sp>
      <p:pic>
        <p:nvPicPr>
          <p:cNvPr id="6" name="תמונה 5">
            <a:extLst>
              <a:ext uri="{FF2B5EF4-FFF2-40B4-BE49-F238E27FC236}">
                <a16:creationId xmlns:a16="http://schemas.microsoft.com/office/drawing/2014/main" id="{11A2BA64-29B0-BF92-6DCB-DE4134C77D27}"/>
              </a:ext>
            </a:extLst>
          </p:cNvPr>
          <p:cNvPicPr>
            <a:picLocks noChangeAspect="1"/>
          </p:cNvPicPr>
          <p:nvPr/>
        </p:nvPicPr>
        <p:blipFill>
          <a:blip r:embed="rId2"/>
          <a:stretch>
            <a:fillRect/>
          </a:stretch>
        </p:blipFill>
        <p:spPr>
          <a:xfrm>
            <a:off x="189675" y="70969"/>
            <a:ext cx="11812649" cy="6716062"/>
          </a:xfrm>
          <a:prstGeom prst="rect">
            <a:avLst/>
          </a:prstGeom>
        </p:spPr>
      </p:pic>
      <p:sp>
        <p:nvSpPr>
          <p:cNvPr id="4" name="תיבת טקסט 3">
            <a:extLst>
              <a:ext uri="{FF2B5EF4-FFF2-40B4-BE49-F238E27FC236}">
                <a16:creationId xmlns:a16="http://schemas.microsoft.com/office/drawing/2014/main" id="{84E6E6DC-2D1E-4E42-FF46-59AF9723DB09}"/>
              </a:ext>
            </a:extLst>
          </p:cNvPr>
          <p:cNvSpPr txBox="1"/>
          <p:nvPr/>
        </p:nvSpPr>
        <p:spPr>
          <a:xfrm>
            <a:off x="3182585" y="4315965"/>
            <a:ext cx="8359365" cy="923330"/>
          </a:xfrm>
          <a:prstGeom prst="rect">
            <a:avLst/>
          </a:prstGeom>
          <a:noFill/>
        </p:spPr>
        <p:txBody>
          <a:bodyPr wrap="square">
            <a:spAutoFit/>
          </a:bodyPr>
          <a:lstStyle/>
          <a:p>
            <a:pPr algn="r" rtl="1"/>
            <a:r>
              <a:rPr lang="he-IL" dirty="0">
                <a:highlight>
                  <a:srgbClr val="00FF00"/>
                </a:highlight>
                <a:latin typeface="Tahoma" panose="020B0604030504040204" pitchFamily="34" charset="0"/>
                <a:ea typeface="Tahoma" panose="020B0604030504040204" pitchFamily="34" charset="0"/>
                <a:cs typeface="Tahoma" panose="020B0604030504040204" pitchFamily="34" charset="0"/>
              </a:rPr>
              <a:t>הרגרסיה הלוגיסטית מצליחה לנבא בדיוק גבוה יחסית את טווח המחירים 11076.8 - 14715.2 עם 40 תחזיות נכונות מתוך 53. ישנו קושי בניבוי מדויק של טווחי מחירים אחרים, במיוחד 14715.2 - 18353.6 עם רק 21 תחזיות נכונות מתוך 34.</a:t>
            </a:r>
          </a:p>
        </p:txBody>
      </p:sp>
    </p:spTree>
    <p:extLst>
      <p:ext uri="{BB962C8B-B14F-4D97-AF65-F5344CB8AC3E}">
        <p14:creationId xmlns:p14="http://schemas.microsoft.com/office/powerpoint/2010/main" val="193029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FC9EDD-DEA9-AD15-7149-4FD0EFE42CC4}"/>
              </a:ext>
            </a:extLst>
          </p:cNvPr>
          <p:cNvPicPr>
            <a:picLocks noGrp="1" noChangeAspect="1"/>
          </p:cNvPicPr>
          <p:nvPr>
            <p:ph idx="1"/>
          </p:nvPr>
        </p:nvPicPr>
        <p:blipFill rotWithShape="1">
          <a:blip r:embed="rId2"/>
          <a:srcRect r="7093" b="-1"/>
          <a:stretch/>
        </p:blipFill>
        <p:spPr>
          <a:xfrm>
            <a:off x="20" y="1282"/>
            <a:ext cx="12191980" cy="6856718"/>
          </a:xfrm>
          <a:prstGeom prst="rect">
            <a:avLst/>
          </a:prstGeom>
        </p:spPr>
      </p:pic>
      <p:sp>
        <p:nvSpPr>
          <p:cNvPr id="2" name="Rectangle 1">
            <a:extLst>
              <a:ext uri="{FF2B5EF4-FFF2-40B4-BE49-F238E27FC236}">
                <a16:creationId xmlns:a16="http://schemas.microsoft.com/office/drawing/2014/main" id="{89F0F85A-39FB-C4F7-4195-2B6AEAE3534E}"/>
              </a:ext>
            </a:extLst>
          </p:cNvPr>
          <p:cNvSpPr>
            <a:spLocks noChangeArrowheads="1"/>
          </p:cNvSpPr>
          <p:nvPr/>
        </p:nvSpPr>
        <p:spPr bwMode="auto">
          <a:xfrm>
            <a:off x="4768645" y="2033100"/>
            <a:ext cx="724486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solidFill>
                  <a:schemeClr val="tx1"/>
                </a:solidFill>
                <a:effectLst/>
                <a:highlight>
                  <a:srgbClr val="00FF00"/>
                </a:highlight>
                <a:latin typeface="Arial" panose="020B0604020202020204" pitchFamily="34" charset="0"/>
                <a:cs typeface="Arial" panose="020B0604020202020204" pitchFamily="34" charset="0"/>
              </a:rPr>
              <a:t>הגרף מציג את עקומות ה-ROC של הרשת העצבית, עץ ההחלטות והרגרסיה הלוגיסטית עבור טווח המחירים &lt; 7438.4. ניתן לראות שהרשת העצבית והרגרסיה הלוגיסטית מציגות ביצועים דומים עם שטח מתחת לעקומה (AUC) גבוה, בעוד שעץ ההחלטות מראה ביצועים פחות טובים עם שטח מתחת לעקומה נמוך יותר.</a:t>
            </a:r>
            <a:endParaRPr kumimoji="0" lang="en-US" altLang="he-IL" sz="1800" b="0" i="0" u="none" strike="noStrike" cap="none" normalizeH="0" baseline="0" dirty="0">
              <a:ln>
                <a:noFill/>
              </a:ln>
              <a:solidFill>
                <a:schemeClr val="tx1"/>
              </a:solidFill>
              <a:effectLst/>
              <a:highlight>
                <a:srgbClr val="00FF00"/>
              </a:highligh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highlight>
                <a:srgbClr val="00FF00"/>
              </a:highligh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solidFill>
                  <a:schemeClr val="tx1"/>
                </a:solidFill>
                <a:effectLst/>
                <a:highlight>
                  <a:srgbClr val="00FF00"/>
                </a:highlight>
                <a:latin typeface="Arial" panose="020B0604020202020204" pitchFamily="34" charset="0"/>
                <a:cs typeface="Arial" panose="020B0604020202020204" pitchFamily="34" charset="0"/>
              </a:rPr>
              <a:t>מסקנה: הרשת העצבית והרגרסיה הלוגיסטית מספקות ביצועים טובים יותר בזיהוי טווח המחירים הנמוך, בעוד שעץ ההחלטות פחות מדויק במטלה זו.</a:t>
            </a:r>
            <a:endParaRPr kumimoji="0" lang="he-IL" altLang="he-IL" sz="1800" b="0" i="0" u="none" strike="noStrike" cap="none" normalizeH="0" baseline="0" dirty="0">
              <a:ln>
                <a:noFill/>
              </a:ln>
              <a:solidFill>
                <a:schemeClr val="tx1"/>
              </a:solidFill>
              <a:effectLst/>
              <a:highlight>
                <a:srgbClr val="00FF00"/>
              </a:highligh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highlight>
                <a:srgbClr val="00FF00"/>
              </a:highlight>
              <a:latin typeface="Arial" panose="020B0604020202020204" pitchFamily="34" charset="0"/>
            </a:endParaRPr>
          </a:p>
        </p:txBody>
      </p:sp>
    </p:spTree>
    <p:extLst>
      <p:ext uri="{BB962C8B-B14F-4D97-AF65-F5344CB8AC3E}">
        <p14:creationId xmlns:p14="http://schemas.microsoft.com/office/powerpoint/2010/main" val="404877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ABAA-A96E-C55E-6CE9-D28BFAEED751}"/>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rtl="0"/>
            <a:r>
              <a:rPr lang="en-US" kern="1200">
                <a:solidFill>
                  <a:schemeClr val="tx1"/>
                </a:solidFill>
                <a:latin typeface="+mj-lt"/>
                <a:ea typeface="+mj-ea"/>
                <a:cs typeface="+mj-cs"/>
              </a:rPr>
              <a:t>פלטי המודלים השונים</a:t>
            </a:r>
            <a:endParaRPr lang="en-US" kern="1200" dirty="0">
              <a:solidFill>
                <a:schemeClr val="tx1"/>
              </a:solidFill>
              <a:latin typeface="+mj-lt"/>
              <a:ea typeface="+mj-ea"/>
              <a:cs typeface="+mj-cs"/>
            </a:endParaRPr>
          </a:p>
        </p:txBody>
      </p:sp>
      <p:pic>
        <p:nvPicPr>
          <p:cNvPr id="9" name="Content Placeholder 8" descr="תמונה שמכילה טקסט, צילום מסך, מקביל, מספר&#10;&#10;התיאור נוצר באופן אוטומטי">
            <a:extLst>
              <a:ext uri="{FF2B5EF4-FFF2-40B4-BE49-F238E27FC236}">
                <a16:creationId xmlns:a16="http://schemas.microsoft.com/office/drawing/2014/main" id="{22F32A37-EBCE-E2B5-3D9A-B463F7EEFE81}"/>
              </a:ext>
            </a:extLst>
          </p:cNvPr>
          <p:cNvPicPr>
            <a:picLocks noGrp="1" noChangeAspect="1"/>
          </p:cNvPicPr>
          <p:nvPr>
            <p:ph idx="1"/>
          </p:nvPr>
        </p:nvPicPr>
        <p:blipFill>
          <a:blip r:embed="rId2"/>
          <a:stretch>
            <a:fillRect/>
          </a:stretch>
        </p:blipFill>
        <p:spPr>
          <a:xfrm>
            <a:off x="6671329" y="578738"/>
            <a:ext cx="4157493" cy="5670549"/>
          </a:xfrm>
          <a:prstGeom prst="rect">
            <a:avLst/>
          </a:prstGeom>
        </p:spPr>
      </p:pic>
    </p:spTree>
    <p:extLst>
      <p:ext uri="{BB962C8B-B14F-4D97-AF65-F5344CB8AC3E}">
        <p14:creationId xmlns:p14="http://schemas.microsoft.com/office/powerpoint/2010/main" val="1494177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B2695D-094E-ED74-DD67-066F473087CF}"/>
              </a:ext>
            </a:extLst>
          </p:cNvPr>
          <p:cNvSpPr>
            <a:spLocks noGrp="1"/>
          </p:cNvSpPr>
          <p:nvPr>
            <p:ph type="title"/>
          </p:nvPr>
        </p:nvSpPr>
        <p:spPr>
          <a:xfrm>
            <a:off x="6971068" y="280984"/>
            <a:ext cx="3644607" cy="279453"/>
          </a:xfrm>
        </p:spPr>
        <p:txBody>
          <a:bodyPr>
            <a:normAutofit fontScale="90000"/>
          </a:bodyPr>
          <a:lstStyle/>
          <a:p>
            <a:r>
              <a:rPr lang="he-IL" sz="3600" b="1" dirty="0">
                <a:latin typeface="Tahoma" panose="020B0604030504040204" pitchFamily="34" charset="0"/>
                <a:ea typeface="Tahoma" panose="020B0604030504040204" pitchFamily="34" charset="0"/>
                <a:cs typeface="Tahoma" panose="020B0604030504040204" pitchFamily="34" charset="0"/>
              </a:rPr>
              <a:t>סיכום ראשוני</a:t>
            </a:r>
          </a:p>
        </p:txBody>
      </p:sp>
      <p:sp>
        <p:nvSpPr>
          <p:cNvPr id="3" name="מציין מיקום תוכן 2">
            <a:extLst>
              <a:ext uri="{FF2B5EF4-FFF2-40B4-BE49-F238E27FC236}">
                <a16:creationId xmlns:a16="http://schemas.microsoft.com/office/drawing/2014/main" id="{16271114-1BB3-546D-17DA-5E755EF48026}"/>
              </a:ext>
            </a:extLst>
          </p:cNvPr>
          <p:cNvSpPr>
            <a:spLocks noGrp="1"/>
          </p:cNvSpPr>
          <p:nvPr>
            <p:ph idx="1"/>
          </p:nvPr>
        </p:nvSpPr>
        <p:spPr>
          <a:xfrm>
            <a:off x="3224981" y="571534"/>
            <a:ext cx="7914967" cy="6202892"/>
          </a:xfrm>
        </p:spPr>
        <p:txBody>
          <a:bodyPr>
            <a:normAutofit/>
          </a:bodyPr>
          <a:lstStyle/>
          <a:p>
            <a:pPr marL="0" indent="0">
              <a:buNone/>
            </a:pPr>
            <a:r>
              <a:rPr lang="he-IL" sz="1600" dirty="0">
                <a:latin typeface="Tahoma" panose="020B0604030504040204" pitchFamily="34" charset="0"/>
                <a:ea typeface="Tahoma" panose="020B0604030504040204" pitchFamily="34" charset="0"/>
                <a:cs typeface="Tahoma" panose="020B0604030504040204" pitchFamily="34" charset="0"/>
              </a:rPr>
              <a:t>נתחיל בהשוואת הביצועים של המודלים השונים על ידי ניתוח המדדים השונים:</a:t>
            </a:r>
          </a:p>
          <a:p>
            <a:pPr marL="0" indent="0">
              <a:buNone/>
            </a:pPr>
            <a:endParaRPr lang="he-IL" sz="1600" dirty="0">
              <a:latin typeface="Tahoma" panose="020B0604030504040204" pitchFamily="34" charset="0"/>
              <a:ea typeface="Tahoma" panose="020B0604030504040204" pitchFamily="34" charset="0"/>
              <a:cs typeface="Tahoma" panose="020B0604030504040204" pitchFamily="34" charset="0"/>
            </a:endParaRPr>
          </a:p>
          <a:p>
            <a:pPr lvl="1" indent="0">
              <a:buNone/>
            </a:pPr>
            <a:r>
              <a:rPr lang="he-IL" sz="1600" b="1" dirty="0">
                <a:latin typeface="Tahoma" panose="020B0604030504040204" pitchFamily="34" charset="0"/>
                <a:ea typeface="Tahoma" panose="020B0604030504040204" pitchFamily="34" charset="0"/>
                <a:cs typeface="Tahoma" panose="020B0604030504040204" pitchFamily="34" charset="0"/>
              </a:rPr>
              <a:t>רשת נוירונים</a:t>
            </a:r>
            <a:r>
              <a:rPr lang="he-IL" sz="1600" dirty="0">
                <a:latin typeface="Tahoma" panose="020B0604030504040204" pitchFamily="34" charset="0"/>
                <a:ea typeface="Tahoma" panose="020B0604030504040204" pitchFamily="34" charset="0"/>
                <a:cs typeface="Tahoma" panose="020B0604030504040204" pitchFamily="34" charset="0"/>
              </a:rPr>
              <a:t>:</a:t>
            </a:r>
          </a:p>
          <a:p>
            <a:pPr marL="914400" lvl="2" indent="0">
              <a:buNone/>
            </a:pPr>
            <a:r>
              <a:rPr lang="he-IL" sz="1600" dirty="0">
                <a:latin typeface="Tahoma" panose="020B0604030504040204" pitchFamily="34" charset="0"/>
                <a:ea typeface="Tahoma" panose="020B0604030504040204" pitchFamily="34" charset="0"/>
                <a:cs typeface="Tahoma" panose="020B0604030504040204" pitchFamily="34" charset="0"/>
              </a:rPr>
              <a:t>ביצועים טובים ביותר עם ערכי </a:t>
            </a:r>
            <a:r>
              <a:rPr lang="en-US" sz="1600" dirty="0">
                <a:latin typeface="Tahoma" panose="020B0604030504040204" pitchFamily="34" charset="0"/>
                <a:ea typeface="Tahoma" panose="020B0604030504040204" pitchFamily="34" charset="0"/>
                <a:cs typeface="Tahoma" panose="020B0604030504040204" pitchFamily="34" charset="0"/>
              </a:rPr>
              <a:t>AUC </a:t>
            </a:r>
            <a:r>
              <a:rPr lang="he-IL" sz="1600" dirty="0">
                <a:latin typeface="Tahoma" panose="020B0604030504040204" pitchFamily="34" charset="0"/>
                <a:ea typeface="Tahoma" panose="020B0604030504040204" pitchFamily="34" charset="0"/>
                <a:cs typeface="Tahoma" panose="020B0604030504040204" pitchFamily="34" charset="0"/>
              </a:rPr>
              <a:t>ודייק גבוהים.</a:t>
            </a:r>
          </a:p>
          <a:p>
            <a:pPr marL="914400" lvl="2" indent="0">
              <a:buNone/>
            </a:pPr>
            <a:r>
              <a:rPr lang="he-IL" sz="1600" dirty="0">
                <a:latin typeface="Tahoma" panose="020B0604030504040204" pitchFamily="34" charset="0"/>
                <a:ea typeface="Tahoma" panose="020B0604030504040204" pitchFamily="34" charset="0"/>
                <a:cs typeface="Tahoma" panose="020B0604030504040204" pitchFamily="34" charset="0"/>
              </a:rPr>
              <a:t>מאפיינת את הנתונים בצורה מדויקת עם ערכי </a:t>
            </a:r>
            <a:r>
              <a:rPr lang="en-US" sz="1600" dirty="0">
                <a:latin typeface="Tahoma" panose="020B0604030504040204" pitchFamily="34" charset="0"/>
                <a:ea typeface="Tahoma" panose="020B0604030504040204" pitchFamily="34" charset="0"/>
                <a:cs typeface="Tahoma" panose="020B0604030504040204" pitchFamily="34" charset="0"/>
              </a:rPr>
              <a:t>AUC </a:t>
            </a:r>
            <a:r>
              <a:rPr lang="he-IL" sz="1600" dirty="0">
                <a:latin typeface="Tahoma" panose="020B0604030504040204" pitchFamily="34" charset="0"/>
                <a:ea typeface="Tahoma" panose="020B0604030504040204" pitchFamily="34" charset="0"/>
                <a:cs typeface="Tahoma" panose="020B0604030504040204" pitchFamily="34" charset="0"/>
              </a:rPr>
              <a:t>גבוהים, אך עם ערך </a:t>
            </a:r>
            <a:r>
              <a:rPr lang="en-US" sz="1600" dirty="0" err="1">
                <a:latin typeface="Tahoma" panose="020B0604030504040204" pitchFamily="34" charset="0"/>
                <a:ea typeface="Tahoma" panose="020B0604030504040204" pitchFamily="34" charset="0"/>
                <a:cs typeface="Tahoma" panose="020B0604030504040204" pitchFamily="34" charset="0"/>
              </a:rPr>
              <a:t>LogLoss</a:t>
            </a:r>
            <a:r>
              <a:rPr lang="en-US" sz="1600" dirty="0">
                <a:latin typeface="Tahoma" panose="020B0604030504040204" pitchFamily="34" charset="0"/>
                <a:ea typeface="Tahoma" panose="020B0604030504040204" pitchFamily="34" charset="0"/>
                <a:cs typeface="Tahoma" panose="020B0604030504040204" pitchFamily="34" charset="0"/>
              </a:rPr>
              <a:t> </a:t>
            </a:r>
            <a:r>
              <a:rPr lang="he-IL" sz="1600" dirty="0">
                <a:latin typeface="Tahoma" panose="020B0604030504040204" pitchFamily="34" charset="0"/>
                <a:ea typeface="Tahoma" panose="020B0604030504040204" pitchFamily="34" charset="0"/>
                <a:cs typeface="Tahoma" panose="020B0604030504040204" pitchFamily="34" charset="0"/>
              </a:rPr>
              <a:t>גבוה יותר מהאחרים.</a:t>
            </a:r>
          </a:p>
          <a:p>
            <a:pPr lvl="1" indent="0">
              <a:buNone/>
            </a:pPr>
            <a:r>
              <a:rPr lang="he-IL" sz="1600" b="1" dirty="0">
                <a:latin typeface="Tahoma" panose="020B0604030504040204" pitchFamily="34" charset="0"/>
                <a:ea typeface="Tahoma" panose="020B0604030504040204" pitchFamily="34" charset="0"/>
                <a:cs typeface="Tahoma" panose="020B0604030504040204" pitchFamily="34" charset="0"/>
              </a:rPr>
              <a:t>עץ החלטות</a:t>
            </a:r>
            <a:r>
              <a:rPr lang="he-IL" sz="1600" dirty="0">
                <a:latin typeface="Tahoma" panose="020B0604030504040204" pitchFamily="34" charset="0"/>
                <a:ea typeface="Tahoma" panose="020B0604030504040204" pitchFamily="34" charset="0"/>
                <a:cs typeface="Tahoma" panose="020B0604030504040204" pitchFamily="34" charset="0"/>
              </a:rPr>
              <a:t>:</a:t>
            </a:r>
          </a:p>
          <a:p>
            <a:pPr marL="914400" lvl="2" indent="0">
              <a:buNone/>
            </a:pPr>
            <a:r>
              <a:rPr lang="he-IL" sz="1600" dirty="0">
                <a:latin typeface="Tahoma" panose="020B0604030504040204" pitchFamily="34" charset="0"/>
                <a:ea typeface="Tahoma" panose="020B0604030504040204" pitchFamily="34" charset="0"/>
                <a:cs typeface="Tahoma" panose="020B0604030504040204" pitchFamily="34" charset="0"/>
              </a:rPr>
              <a:t>ביצועים טובים פחות עם ערכי </a:t>
            </a:r>
            <a:r>
              <a:rPr lang="en-US" sz="1600" dirty="0">
                <a:latin typeface="Tahoma" panose="020B0604030504040204" pitchFamily="34" charset="0"/>
                <a:ea typeface="Tahoma" panose="020B0604030504040204" pitchFamily="34" charset="0"/>
                <a:cs typeface="Tahoma" panose="020B0604030504040204" pitchFamily="34" charset="0"/>
              </a:rPr>
              <a:t>AUC </a:t>
            </a:r>
            <a:r>
              <a:rPr lang="he-IL" sz="1600" dirty="0">
                <a:latin typeface="Tahoma" panose="020B0604030504040204" pitchFamily="34" charset="0"/>
                <a:ea typeface="Tahoma" panose="020B0604030504040204" pitchFamily="34" charset="0"/>
                <a:cs typeface="Tahoma" panose="020B0604030504040204" pitchFamily="34" charset="0"/>
              </a:rPr>
              <a:t>נמוכים יותר.</a:t>
            </a:r>
          </a:p>
          <a:p>
            <a:pPr marL="914400" lvl="2" indent="0">
              <a:buNone/>
            </a:pPr>
            <a:r>
              <a:rPr lang="he-IL" sz="1600" dirty="0">
                <a:latin typeface="Tahoma" panose="020B0604030504040204" pitchFamily="34" charset="0"/>
                <a:ea typeface="Tahoma" panose="020B0604030504040204" pitchFamily="34" charset="0"/>
                <a:cs typeface="Tahoma" panose="020B0604030504040204" pitchFamily="34" charset="0"/>
              </a:rPr>
              <a:t>מציגה ביצועים פחות טובים עם שטח מתחת לעקומה נמוך יותר.</a:t>
            </a:r>
          </a:p>
          <a:p>
            <a:pPr lvl="1" indent="0">
              <a:buNone/>
            </a:pPr>
            <a:r>
              <a:rPr lang="he-IL" sz="1600" b="1" dirty="0">
                <a:latin typeface="Tahoma" panose="020B0604030504040204" pitchFamily="34" charset="0"/>
                <a:ea typeface="Tahoma" panose="020B0604030504040204" pitchFamily="34" charset="0"/>
                <a:cs typeface="Tahoma" panose="020B0604030504040204" pitchFamily="34" charset="0"/>
              </a:rPr>
              <a:t>רגרסיה לוגיסטית</a:t>
            </a:r>
            <a:r>
              <a:rPr lang="he-IL" sz="1600" dirty="0">
                <a:latin typeface="Tahoma" panose="020B0604030504040204" pitchFamily="34" charset="0"/>
                <a:ea typeface="Tahoma" panose="020B0604030504040204" pitchFamily="34" charset="0"/>
                <a:cs typeface="Tahoma" panose="020B0604030504040204" pitchFamily="34" charset="0"/>
              </a:rPr>
              <a:t>:</a:t>
            </a:r>
          </a:p>
          <a:p>
            <a:pPr marL="914400" lvl="2" indent="0">
              <a:buNone/>
            </a:pPr>
            <a:r>
              <a:rPr lang="he-IL" sz="1600" dirty="0">
                <a:latin typeface="Tahoma" panose="020B0604030504040204" pitchFamily="34" charset="0"/>
                <a:ea typeface="Tahoma" panose="020B0604030504040204" pitchFamily="34" charset="0"/>
                <a:cs typeface="Tahoma" panose="020B0604030504040204" pitchFamily="34" charset="0"/>
              </a:rPr>
              <a:t>מציגה ביצועים טובים מאוד עם ערכי </a:t>
            </a:r>
            <a:r>
              <a:rPr lang="en-US" sz="1600" dirty="0">
                <a:latin typeface="Tahoma" panose="020B0604030504040204" pitchFamily="34" charset="0"/>
                <a:ea typeface="Tahoma" panose="020B0604030504040204" pitchFamily="34" charset="0"/>
                <a:cs typeface="Tahoma" panose="020B0604030504040204" pitchFamily="34" charset="0"/>
              </a:rPr>
              <a:t>AUC </a:t>
            </a:r>
            <a:r>
              <a:rPr lang="he-IL" sz="1600" dirty="0">
                <a:latin typeface="Tahoma" panose="020B0604030504040204" pitchFamily="34" charset="0"/>
                <a:ea typeface="Tahoma" panose="020B0604030504040204" pitchFamily="34" charset="0"/>
                <a:cs typeface="Tahoma" panose="020B0604030504040204" pitchFamily="34" charset="0"/>
              </a:rPr>
              <a:t>ודייק גבוהים.</a:t>
            </a:r>
          </a:p>
          <a:p>
            <a:pPr marL="914400" lvl="2" indent="0">
              <a:buNone/>
            </a:pPr>
            <a:r>
              <a:rPr lang="he-IL" sz="1600" dirty="0">
                <a:latin typeface="Tahoma" panose="020B0604030504040204" pitchFamily="34" charset="0"/>
                <a:ea typeface="Tahoma" panose="020B0604030504040204" pitchFamily="34" charset="0"/>
                <a:cs typeface="Tahoma" panose="020B0604030504040204" pitchFamily="34" charset="0"/>
              </a:rPr>
              <a:t>תפקוד טוב בביצוע תחזיות נכונות, אך עם קשיים בבניית תחזיות מדויקות בטווחי המחירים הגבוהים.</a:t>
            </a:r>
          </a:p>
          <a:p>
            <a:pPr marL="0" indent="0">
              <a:buNone/>
            </a:pPr>
            <a:r>
              <a:rPr lang="he-IL" sz="1600" b="1" dirty="0">
                <a:latin typeface="Tahoma" panose="020B0604030504040204" pitchFamily="34" charset="0"/>
                <a:ea typeface="Tahoma" panose="020B0604030504040204" pitchFamily="34" charset="0"/>
                <a:cs typeface="Tahoma" panose="020B0604030504040204" pitchFamily="34" charset="0"/>
              </a:rPr>
              <a:t>סיכום ראשוני</a:t>
            </a:r>
            <a:r>
              <a:rPr lang="he-IL" sz="1600" dirty="0">
                <a:latin typeface="Tahoma" panose="020B0604030504040204" pitchFamily="34" charset="0"/>
                <a:ea typeface="Tahoma" panose="020B0604030504040204" pitchFamily="34" charset="0"/>
                <a:cs typeface="Tahoma" panose="020B0604030504040204" pitchFamily="34" charset="0"/>
              </a:rPr>
              <a:t>: רשת הנוירונים והרגרסיה הלוגיסטית מספקות ביצועים טובים יותר בחיזוי טווחי המחירים הנמוכים, בעוד שעץ ההחלטות פחות מדויק במטלה זו. נמשיך לחקור את המודלים כדי להבין יותר לעומק את היתרונות והחסרונות של כל אחד מהם.</a:t>
            </a:r>
          </a:p>
          <a:p>
            <a:pPr marL="0" indent="0" rtl="1">
              <a:buNone/>
            </a:pPr>
            <a:r>
              <a:rPr lang="he-IL" sz="1600" dirty="0">
                <a:latin typeface="Tahoma" panose="020B0604030504040204" pitchFamily="34" charset="0"/>
                <a:ea typeface="Tahoma" panose="020B0604030504040204" pitchFamily="34" charset="0"/>
                <a:cs typeface="Tahoma" panose="020B0604030504040204" pitchFamily="34" charset="0"/>
              </a:rPr>
              <a:t>נמשיך לשלב ב' בו נחקור לעומק את המודלים והביצועים שלהם.</a:t>
            </a:r>
          </a:p>
          <a:p>
            <a:pPr marL="0" indent="0" rtl="1">
              <a:buNone/>
            </a:pPr>
            <a:endParaRPr lang="he-IL" sz="16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רקע מופשט">
            <a:extLst>
              <a:ext uri="{FF2B5EF4-FFF2-40B4-BE49-F238E27FC236}">
                <a16:creationId xmlns:a16="http://schemas.microsoft.com/office/drawing/2014/main" id="{73334F24-68D9-D20A-7494-5B2CF9995633}"/>
              </a:ext>
            </a:extLst>
          </p:cNvPr>
          <p:cNvPicPr>
            <a:picLocks noChangeAspect="1"/>
          </p:cNvPicPr>
          <p:nvPr/>
        </p:nvPicPr>
        <p:blipFill rotWithShape="1">
          <a:blip r:embed="rId2"/>
          <a:srcRect l="29124" r="25655" b="1"/>
          <a:stretch/>
        </p:blipFill>
        <p:spPr>
          <a:xfrm>
            <a:off x="20" y="-12128"/>
            <a:ext cx="3156135" cy="6870127"/>
          </a:xfrm>
          <a:prstGeom prst="rect">
            <a:avLst/>
          </a:prstGeom>
        </p:spPr>
      </p:pic>
    </p:spTree>
    <p:extLst>
      <p:ext uri="{BB962C8B-B14F-4D97-AF65-F5344CB8AC3E}">
        <p14:creationId xmlns:p14="http://schemas.microsoft.com/office/powerpoint/2010/main" val="10047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BF5082A-97B4-7003-9492-B29D8C7F4787}"/>
              </a:ext>
            </a:extLst>
          </p:cNvPr>
          <p:cNvPicPr>
            <a:picLocks noChangeAspect="1"/>
          </p:cNvPicPr>
          <p:nvPr/>
        </p:nvPicPr>
        <p:blipFill rotWithShape="1">
          <a:blip r:embed="rId2"/>
          <a:srcRect l="5946" t="2241" r="4688" b="3260"/>
          <a:stretch/>
        </p:blipFill>
        <p:spPr>
          <a:xfrm>
            <a:off x="4375355" y="1936955"/>
            <a:ext cx="3490451" cy="4159045"/>
          </a:xfrm>
          <a:prstGeom prst="rect">
            <a:avLst/>
          </a:prstGeom>
        </p:spPr>
      </p:pic>
      <p:sp>
        <p:nvSpPr>
          <p:cNvPr id="4" name="כותרת 3">
            <a:extLst>
              <a:ext uri="{FF2B5EF4-FFF2-40B4-BE49-F238E27FC236}">
                <a16:creationId xmlns:a16="http://schemas.microsoft.com/office/drawing/2014/main" id="{8C30159B-ECDD-33F0-8292-AE27404F53C1}"/>
              </a:ext>
            </a:extLst>
          </p:cNvPr>
          <p:cNvSpPr>
            <a:spLocks noGrp="1"/>
          </p:cNvSpPr>
          <p:nvPr>
            <p:ph type="title"/>
          </p:nvPr>
        </p:nvSpPr>
        <p:spPr>
          <a:xfrm>
            <a:off x="913775" y="-109071"/>
            <a:ext cx="10364451" cy="1596177"/>
          </a:xfrm>
        </p:spPr>
        <p:txBody>
          <a:bodyPr/>
          <a:lstStyle/>
          <a:p>
            <a:r>
              <a:rPr lang="en-US"/>
              <a:t>Change in min. number of instances in leaves</a:t>
            </a:r>
            <a:endParaRPr lang="he-IL" dirty="0"/>
          </a:p>
        </p:txBody>
      </p:sp>
    </p:spTree>
    <p:extLst>
      <p:ext uri="{BB962C8B-B14F-4D97-AF65-F5344CB8AC3E}">
        <p14:creationId xmlns:p14="http://schemas.microsoft.com/office/powerpoint/2010/main" val="249870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3EE463-3944-5846-11B6-F1DA0D160574}"/>
              </a:ext>
            </a:extLst>
          </p:cNvPr>
          <p:cNvSpPr txBox="1"/>
          <p:nvPr/>
        </p:nvSpPr>
        <p:spPr>
          <a:xfrm>
            <a:off x="1255060" y="5279511"/>
            <a:ext cx="9681882" cy="739880"/>
          </a:xfrm>
          <a:prstGeom prst="rect">
            <a:avLst/>
          </a:prstGeom>
        </p:spPr>
        <p:txBody>
          <a:bodyPr vert="horz" lIns="91440" tIns="45720" rIns="91440" bIns="45720" rtlCol="0" anchor="b">
            <a:normAutofit/>
          </a:bodyPr>
          <a:lstStyle/>
          <a:p>
            <a:pPr lvl="1" algn="ctr" rtl="0">
              <a:lnSpc>
                <a:spcPct val="90000"/>
              </a:lnSpc>
              <a:spcBef>
                <a:spcPct val="0"/>
              </a:spcBef>
              <a:spcAft>
                <a:spcPts val="600"/>
              </a:spcAft>
            </a:pPr>
            <a:r>
              <a:rPr lang="en-US" sz="3600" b="1" kern="1200">
                <a:solidFill>
                  <a:schemeClr val="tx1">
                    <a:lumMod val="85000"/>
                    <a:lumOff val="15000"/>
                  </a:schemeClr>
                </a:solidFill>
                <a:latin typeface="+mj-lt"/>
                <a:ea typeface="+mj-ea"/>
                <a:cs typeface="+mj-cs"/>
              </a:rPr>
              <a:t>העץ לאחר שינוי המקרים בעלים</a:t>
            </a:r>
          </a:p>
        </p:txBody>
      </p:sp>
      <p:pic>
        <p:nvPicPr>
          <p:cNvPr id="5" name="Content Placeholder 4">
            <a:extLst>
              <a:ext uri="{FF2B5EF4-FFF2-40B4-BE49-F238E27FC236}">
                <a16:creationId xmlns:a16="http://schemas.microsoft.com/office/drawing/2014/main" id="{F5370AE9-F18D-282B-2C61-162B2E948D77}"/>
              </a:ext>
            </a:extLst>
          </p:cNvPr>
          <p:cNvPicPr>
            <a:picLocks noGrp="1" noChangeAspect="1"/>
          </p:cNvPicPr>
          <p:nvPr>
            <p:ph idx="1"/>
          </p:nvPr>
        </p:nvPicPr>
        <p:blipFill>
          <a:blip r:embed="rId2"/>
          <a:stretch>
            <a:fillRect/>
          </a:stretch>
        </p:blipFill>
        <p:spPr>
          <a:xfrm>
            <a:off x="362395" y="0"/>
            <a:ext cx="10588144" cy="5452895"/>
          </a:xfrm>
          <a:prstGeom prst="rect">
            <a:avLst/>
          </a:prstGeom>
        </p:spPr>
      </p:pic>
    </p:spTree>
    <p:extLst>
      <p:ext uri="{BB962C8B-B14F-4D97-AF65-F5344CB8AC3E}">
        <p14:creationId xmlns:p14="http://schemas.microsoft.com/office/powerpoint/2010/main" val="458573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CB9545-A52E-469F-0A17-C083095C1D0B}"/>
              </a:ext>
            </a:extLst>
          </p:cNvPr>
          <p:cNvPicPr>
            <a:picLocks noGrp="1" noChangeAspect="1"/>
          </p:cNvPicPr>
          <p:nvPr>
            <p:ph idx="1"/>
          </p:nvPr>
        </p:nvPicPr>
        <p:blipFill rotWithShape="1">
          <a:blip r:embed="rId2"/>
          <a:srcRect b="18197"/>
          <a:stretch/>
        </p:blipFill>
        <p:spPr>
          <a:xfrm>
            <a:off x="20" y="11114"/>
            <a:ext cx="12191980" cy="6856718"/>
          </a:xfrm>
          <a:prstGeom prst="rect">
            <a:avLst/>
          </a:prstGeom>
        </p:spPr>
      </p:pic>
      <p:sp>
        <p:nvSpPr>
          <p:cNvPr id="6" name="TextBox 5">
            <a:extLst>
              <a:ext uri="{FF2B5EF4-FFF2-40B4-BE49-F238E27FC236}">
                <a16:creationId xmlns:a16="http://schemas.microsoft.com/office/drawing/2014/main" id="{84DCC09E-8C7F-EEDC-5FEF-3361B3070DB4}"/>
              </a:ext>
            </a:extLst>
          </p:cNvPr>
          <p:cNvSpPr txBox="1"/>
          <p:nvPr/>
        </p:nvSpPr>
        <p:spPr>
          <a:xfrm>
            <a:off x="4071257" y="5148943"/>
            <a:ext cx="7532914" cy="369332"/>
          </a:xfrm>
          <a:prstGeom prst="rect">
            <a:avLst/>
          </a:prstGeom>
          <a:noFill/>
        </p:spPr>
        <p:txBody>
          <a:bodyPr wrap="square" rtlCol="1">
            <a:spAutoFit/>
          </a:bodyPr>
          <a:lstStyle/>
          <a:p>
            <a:pPr lvl="1"/>
            <a:r>
              <a:rPr lang="he-IL" dirty="0"/>
              <a:t>מודל 2 - כפי שניתן לראות הפרמטר המסביר ביותר הוא שנה ואחריו מודל</a:t>
            </a:r>
          </a:p>
        </p:txBody>
      </p:sp>
    </p:spTree>
    <p:extLst>
      <p:ext uri="{BB962C8B-B14F-4D97-AF65-F5344CB8AC3E}">
        <p14:creationId xmlns:p14="http://schemas.microsoft.com/office/powerpoint/2010/main" val="288230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53F4E5A-C9EE-4859-B46B-F018F7D73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4E02818-8664-DE85-D309-AD0F345B9B5B}"/>
              </a:ext>
            </a:extLst>
          </p:cNvPr>
          <p:cNvPicPr>
            <a:picLocks noGrp="1" noChangeAspect="1"/>
          </p:cNvPicPr>
          <p:nvPr>
            <p:ph idx="1"/>
          </p:nvPr>
        </p:nvPicPr>
        <p:blipFill rotWithShape="1">
          <a:blip r:embed="rId2"/>
          <a:srcRect b="5559"/>
          <a:stretch/>
        </p:blipFill>
        <p:spPr>
          <a:xfrm>
            <a:off x="20" y="1"/>
            <a:ext cx="11292820" cy="4212708"/>
          </a:xfrm>
          <a:prstGeom prst="rect">
            <a:avLst/>
          </a:prstGeom>
        </p:spPr>
      </p:pic>
      <p:cxnSp>
        <p:nvCxnSpPr>
          <p:cNvPr id="13" name="Straight Connector 12">
            <a:extLst>
              <a:ext uri="{FF2B5EF4-FFF2-40B4-BE49-F238E27FC236}">
                <a16:creationId xmlns:a16="http://schemas.microsoft.com/office/drawing/2014/main" id="{041A955B-D579-48FD-A51C-51B0C0B69F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3000" y="4813604"/>
            <a:ext cx="0" cy="11176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6CDA8E-1B02-3541-192D-DFB0F0DCE791}"/>
              </a:ext>
            </a:extLst>
          </p:cNvPr>
          <p:cNvSpPr txBox="1"/>
          <p:nvPr/>
        </p:nvSpPr>
        <p:spPr>
          <a:xfrm>
            <a:off x="5288640" y="4564673"/>
            <a:ext cx="5665871" cy="1615463"/>
          </a:xfrm>
          <a:prstGeom prst="rect">
            <a:avLst/>
          </a:prstGeom>
        </p:spPr>
        <p:txBody>
          <a:bodyPr vert="horz" lIns="91440" tIns="45720" rIns="91440" bIns="45720" rtlCol="0" anchor="ctr">
            <a:normAutofit/>
          </a:bodyPr>
          <a:lstStyle/>
          <a:p>
            <a:pPr indent="-182880">
              <a:spcAft>
                <a:spcPts val="600"/>
              </a:spcAft>
              <a:buClr>
                <a:schemeClr val="accent1"/>
              </a:buClr>
            </a:pPr>
            <a:r>
              <a:rPr lang="en-US" sz="1600" dirty="0" err="1"/>
              <a:t>מדדי</a:t>
            </a:r>
            <a:r>
              <a:rPr lang="en-US" sz="1600" dirty="0"/>
              <a:t> </a:t>
            </a:r>
            <a:r>
              <a:rPr lang="en-US" sz="1600" dirty="0" err="1"/>
              <a:t>דיוק</a:t>
            </a:r>
            <a:r>
              <a:rPr lang="en-US" sz="1600" dirty="0"/>
              <a:t> </a:t>
            </a:r>
            <a:r>
              <a:rPr lang="en-US" sz="1600" dirty="0" err="1"/>
              <a:t>לאחר</a:t>
            </a:r>
            <a:r>
              <a:rPr lang="en-US" sz="1600" dirty="0"/>
              <a:t> </a:t>
            </a:r>
            <a:r>
              <a:rPr lang="en-US" sz="1600" dirty="0" err="1"/>
              <a:t>השינוי</a:t>
            </a:r>
            <a:r>
              <a:rPr lang="en-US" sz="1600" dirty="0"/>
              <a:t> </a:t>
            </a:r>
            <a:r>
              <a:rPr lang="en-US" sz="1600" dirty="0" err="1"/>
              <a:t>בעץ</a:t>
            </a:r>
            <a:endParaRPr lang="en-US" sz="1600" dirty="0"/>
          </a:p>
        </p:txBody>
      </p:sp>
    </p:spTree>
    <p:extLst>
      <p:ext uri="{BB962C8B-B14F-4D97-AF65-F5344CB8AC3E}">
        <p14:creationId xmlns:p14="http://schemas.microsoft.com/office/powerpoint/2010/main" val="2070288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6" name="TextBox 5">
            <a:extLst>
              <a:ext uri="{FF2B5EF4-FFF2-40B4-BE49-F238E27FC236}">
                <a16:creationId xmlns:a16="http://schemas.microsoft.com/office/drawing/2014/main" id="{C7BC8868-5D7E-82AC-5026-7C60B3B15B15}"/>
              </a:ext>
            </a:extLst>
          </p:cNvPr>
          <p:cNvSpPr txBox="1"/>
          <p:nvPr/>
        </p:nvSpPr>
        <p:spPr>
          <a:xfrm>
            <a:off x="1091517" y="1848190"/>
            <a:ext cx="3075836" cy="3878582"/>
          </a:xfrm>
          <a:prstGeom prst="rect">
            <a:avLst/>
          </a:prstGeom>
        </p:spPr>
        <p:txBody>
          <a:bodyPr vert="horz" lIns="91440" tIns="45720" rIns="91440" bIns="45720" rtlCol="0">
            <a:normAutofit/>
          </a:bodyPr>
          <a:lstStyle/>
          <a:p>
            <a:pPr indent="-182880" algn="r" rtl="1">
              <a:spcAft>
                <a:spcPts val="600"/>
              </a:spcAft>
              <a:buClr>
                <a:schemeClr val="accent1"/>
              </a:buClr>
            </a:pPr>
            <a:r>
              <a:rPr lang="en-US" sz="1600" b="1" dirty="0" err="1">
                <a:latin typeface="Tahoma" panose="020B0604030504040204" pitchFamily="34" charset="0"/>
                <a:ea typeface="Tahoma" panose="020B0604030504040204" pitchFamily="34" charset="0"/>
                <a:cs typeface="Tahoma" panose="020B0604030504040204" pitchFamily="34" charset="0"/>
              </a:rPr>
              <a:t>עקומת</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ruc</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aucעבור</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b="1" dirty="0" err="1">
                <a:latin typeface="Tahoma" panose="020B0604030504040204" pitchFamily="34" charset="0"/>
                <a:ea typeface="Tahoma" panose="020B0604030504040204" pitchFamily="34" charset="0"/>
                <a:cs typeface="Tahoma" panose="020B0604030504040204" pitchFamily="34" charset="0"/>
              </a:rPr>
              <a:t>השינוי</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pic>
        <p:nvPicPr>
          <p:cNvPr id="5" name="Content Placeholder 4" descr="תמונה שמכילה צילום מסך, טקסט, תוכנה, קו&#10;&#10;התיאור נוצר באופן אוטומטי">
            <a:extLst>
              <a:ext uri="{FF2B5EF4-FFF2-40B4-BE49-F238E27FC236}">
                <a16:creationId xmlns:a16="http://schemas.microsoft.com/office/drawing/2014/main" id="{E72F582E-B189-2F4E-AF27-330EAD6746D2}"/>
              </a:ext>
            </a:extLst>
          </p:cNvPr>
          <p:cNvPicPr>
            <a:picLocks noGrp="1" noChangeAspect="1"/>
          </p:cNvPicPr>
          <p:nvPr>
            <p:ph idx="1"/>
          </p:nvPr>
        </p:nvPicPr>
        <p:blipFill rotWithShape="1">
          <a:blip r:embed="rId2"/>
          <a:srcRect t="-1" r="27306" b="-1"/>
          <a:stretch/>
        </p:blipFill>
        <p:spPr>
          <a:xfrm>
            <a:off x="4639056" y="10"/>
            <a:ext cx="9921005" cy="6857990"/>
          </a:xfrm>
          <a:prstGeom prst="rect">
            <a:avLst/>
          </a:prstGeom>
        </p:spPr>
      </p:pic>
    </p:spTree>
    <p:extLst>
      <p:ext uri="{BB962C8B-B14F-4D97-AF65-F5344CB8AC3E}">
        <p14:creationId xmlns:p14="http://schemas.microsoft.com/office/powerpoint/2010/main" val="184944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53F4E5A-C9EE-4859-B46B-F018F7D73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A screenshot of a computer&#10;&#10;Description automatically generated">
            <a:extLst>
              <a:ext uri="{FF2B5EF4-FFF2-40B4-BE49-F238E27FC236}">
                <a16:creationId xmlns:a16="http://schemas.microsoft.com/office/drawing/2014/main" id="{75FB618B-E282-8AA0-5E62-03A113DB0AFA}"/>
              </a:ext>
            </a:extLst>
          </p:cNvPr>
          <p:cNvPicPr>
            <a:picLocks noGrp="1" noChangeAspect="1"/>
          </p:cNvPicPr>
          <p:nvPr>
            <p:ph idx="1"/>
          </p:nvPr>
        </p:nvPicPr>
        <p:blipFill rotWithShape="1">
          <a:blip r:embed="rId3"/>
          <a:srcRect l="324" r="-1766" b="-912"/>
          <a:stretch/>
        </p:blipFill>
        <p:spPr>
          <a:xfrm>
            <a:off x="0" y="0"/>
            <a:ext cx="8819516" cy="6580131"/>
          </a:xfrm>
          <a:prstGeom prst="rect">
            <a:avLst/>
          </a:prstGeom>
        </p:spPr>
      </p:pic>
      <p:cxnSp>
        <p:nvCxnSpPr>
          <p:cNvPr id="17" name="Straight Connector 16">
            <a:extLst>
              <a:ext uri="{FF2B5EF4-FFF2-40B4-BE49-F238E27FC236}">
                <a16:creationId xmlns:a16="http://schemas.microsoft.com/office/drawing/2014/main" id="{041A955B-D579-48FD-A51C-51B0C0B69F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3000" y="4813604"/>
            <a:ext cx="0" cy="11176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A91C3650-5165-C2BA-4252-E3DF95BE5D90}"/>
              </a:ext>
            </a:extLst>
          </p:cNvPr>
          <p:cNvSpPr txBox="1"/>
          <p:nvPr/>
        </p:nvSpPr>
        <p:spPr>
          <a:xfrm>
            <a:off x="7531510" y="930626"/>
            <a:ext cx="3761330" cy="3267748"/>
          </a:xfrm>
          <a:prstGeom prst="rect">
            <a:avLst/>
          </a:prstGeom>
        </p:spPr>
        <p:txBody>
          <a:bodyPr vert="horz" lIns="91440" tIns="45720" rIns="91440" bIns="45720" rtlCol="0" anchor="ctr">
            <a:normAutofit/>
          </a:bodyPr>
          <a:lstStyle/>
          <a:p>
            <a:pPr algn="r" rtl="1">
              <a:lnSpc>
                <a:spcPct val="150000"/>
              </a:lnSpc>
              <a:spcBef>
                <a:spcPts val="1000"/>
              </a:spcBef>
              <a:buClr>
                <a:schemeClr val="accent1"/>
              </a:buClr>
              <a:buSzPct val="80000"/>
            </a:pPr>
            <a:r>
              <a:rPr lang="en-US" sz="1400" dirty="0" err="1">
                <a:latin typeface="Tahoma" panose="020B0604030504040204" pitchFamily="34" charset="0"/>
                <a:ea typeface="Tahoma" panose="020B0604030504040204" pitchFamily="34" charset="0"/>
                <a:cs typeface="Tahoma" panose="020B0604030504040204" pitchFamily="34" charset="0"/>
              </a:rPr>
              <a:t>קיבלנו</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דאטה</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נומרי</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של</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מחיר</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ועל</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מנת</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להפוך</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את</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הבעיה</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לסיווג</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כחלק</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מעיבוד</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נתונים</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מקדים</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נירמלנו</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את</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הדאטה</a:t>
            </a:r>
            <a:r>
              <a:rPr lang="en-US" sz="1400" dirty="0">
                <a:latin typeface="Tahoma" panose="020B0604030504040204" pitchFamily="34" charset="0"/>
                <a:ea typeface="Tahoma" panose="020B0604030504040204" pitchFamily="34" charset="0"/>
                <a:cs typeface="Tahoma" panose="020B0604030504040204" pitchFamily="34" charset="0"/>
              </a:rPr>
              <a:t> ל5חלקים </a:t>
            </a:r>
            <a:r>
              <a:rPr lang="en-US" sz="1400" dirty="0" err="1">
                <a:latin typeface="Tahoma" panose="020B0604030504040204" pitchFamily="34" charset="0"/>
                <a:ea typeface="Tahoma" panose="020B0604030504040204" pitchFamily="34" charset="0"/>
                <a:cs typeface="Tahoma" panose="020B0604030504040204" pitchFamily="34" charset="0"/>
              </a:rPr>
              <a:t>לפי</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טווח</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מחירי</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המכוניות</a:t>
            </a:r>
            <a:r>
              <a:rPr lang="en-US" sz="1400" dirty="0">
                <a:latin typeface="Tahoma" panose="020B0604030504040204" pitchFamily="34" charset="0"/>
                <a:ea typeface="Tahoma" panose="020B0604030504040204" pitchFamily="34" charset="0"/>
                <a:cs typeface="Tahoma" panose="020B0604030504040204" pitchFamily="34" charset="0"/>
              </a:rPr>
              <a:t>.</a:t>
            </a:r>
          </a:p>
          <a:p>
            <a:pPr algn="r" rtl="1">
              <a:lnSpc>
                <a:spcPct val="150000"/>
              </a:lnSpc>
              <a:spcBef>
                <a:spcPts val="1000"/>
              </a:spcBef>
              <a:buClr>
                <a:schemeClr val="accent1"/>
              </a:buClr>
              <a:buSzPct val="80000"/>
            </a:pPr>
            <a:r>
              <a:rPr lang="he-IL" sz="1400" dirty="0">
                <a:latin typeface="Tahoma" panose="020B0604030504040204" pitchFamily="34" charset="0"/>
                <a:ea typeface="Tahoma" panose="020B0604030504040204" pitchFamily="34" charset="0"/>
                <a:cs typeface="Tahoma" panose="020B0604030504040204" pitchFamily="34" charset="0"/>
              </a:rPr>
              <a:t>נבצע השוואה בין 3 מודלים – רשת נוירונים, רגרסיה לוגיסטית ועץ החלטות </a:t>
            </a:r>
            <a:r>
              <a:rPr lang="en-US" sz="1400" dirty="0" err="1">
                <a:latin typeface="Tahoma" panose="020B0604030504040204" pitchFamily="34" charset="0"/>
                <a:ea typeface="Tahoma" panose="020B0604030504040204" pitchFamily="34" charset="0"/>
                <a:cs typeface="Tahoma" panose="020B0604030504040204" pitchFamily="34" charset="0"/>
              </a:rPr>
              <a:t>ע"י</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מדדי</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החלטה</a:t>
            </a:r>
            <a:r>
              <a:rPr lang="en-US" sz="1400" dirty="0">
                <a:latin typeface="Tahoma" panose="020B0604030504040204" pitchFamily="34" charset="0"/>
                <a:ea typeface="Tahoma" panose="020B0604030504040204" pitchFamily="34" charset="0"/>
                <a:cs typeface="Tahoma" panose="020B0604030504040204" pitchFamily="34" charset="0"/>
              </a:rPr>
              <a:t>:</a:t>
            </a:r>
          </a:p>
          <a:p>
            <a:pPr algn="r" rtl="1">
              <a:lnSpc>
                <a:spcPct val="150000"/>
              </a:lnSpc>
              <a:spcBef>
                <a:spcPts val="1000"/>
              </a:spcBef>
              <a:buClr>
                <a:schemeClr val="accent1"/>
              </a:buClr>
              <a:buSzPct val="80000"/>
            </a:pPr>
            <a:r>
              <a:rPr lang="en-US" sz="1400" dirty="0">
                <a:latin typeface="Tahoma" panose="020B0604030504040204" pitchFamily="34" charset="0"/>
                <a:ea typeface="Tahoma" panose="020B0604030504040204" pitchFamily="34" charset="0"/>
                <a:cs typeface="Tahoma" panose="020B0604030504040204" pitchFamily="34" charset="0"/>
              </a:rPr>
              <a:t>Roc </a:t>
            </a:r>
            <a:r>
              <a:rPr lang="en-US" sz="1400" dirty="0" err="1">
                <a:latin typeface="Tahoma" panose="020B0604030504040204" pitchFamily="34" charset="0"/>
                <a:ea typeface="Tahoma" panose="020B0604030504040204" pitchFamily="34" charset="0"/>
                <a:cs typeface="Tahoma" panose="020B0604030504040204" pitchFamily="34" charset="0"/>
              </a:rPr>
              <a:t>auc</a:t>
            </a:r>
            <a:r>
              <a:rPr lang="en-US" sz="1400" dirty="0">
                <a:latin typeface="Tahoma" panose="020B0604030504040204" pitchFamily="34" charset="0"/>
                <a:ea typeface="Tahoma" panose="020B0604030504040204" pitchFamily="34" charset="0"/>
                <a:cs typeface="Tahoma" panose="020B0604030504040204" pitchFamily="34" charset="0"/>
              </a:rPr>
              <a:t>, performance curve, confusion matrix </a:t>
            </a:r>
          </a:p>
        </p:txBody>
      </p:sp>
    </p:spTree>
    <p:extLst>
      <p:ext uri="{BB962C8B-B14F-4D97-AF65-F5344CB8AC3E}">
        <p14:creationId xmlns:p14="http://schemas.microsoft.com/office/powerpoint/2010/main" val="860094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3AF882-B8A5-1FD9-9503-BD9ED70200EA}"/>
              </a:ext>
            </a:extLst>
          </p:cNvPr>
          <p:cNvPicPr>
            <a:picLocks noGrp="1" noChangeAspect="1"/>
          </p:cNvPicPr>
          <p:nvPr>
            <p:ph idx="1"/>
          </p:nvPr>
        </p:nvPicPr>
        <p:blipFill>
          <a:blip r:embed="rId2"/>
          <a:stretch>
            <a:fillRect/>
          </a:stretch>
        </p:blipFill>
        <p:spPr>
          <a:xfrm>
            <a:off x="532612" y="1057123"/>
            <a:ext cx="10364775" cy="5571067"/>
          </a:xfrm>
          <a:prstGeom prst="rect">
            <a:avLst/>
          </a:prstGeom>
        </p:spPr>
      </p:pic>
      <p:sp>
        <p:nvSpPr>
          <p:cNvPr id="6" name="TextBox 5">
            <a:extLst>
              <a:ext uri="{FF2B5EF4-FFF2-40B4-BE49-F238E27FC236}">
                <a16:creationId xmlns:a16="http://schemas.microsoft.com/office/drawing/2014/main" id="{26A8D533-DE3B-918C-9606-797BFF1C1B8C}"/>
              </a:ext>
            </a:extLst>
          </p:cNvPr>
          <p:cNvSpPr txBox="1"/>
          <p:nvPr/>
        </p:nvSpPr>
        <p:spPr>
          <a:xfrm>
            <a:off x="1273629" y="140731"/>
            <a:ext cx="6204857" cy="369332"/>
          </a:xfrm>
          <a:prstGeom prst="rect">
            <a:avLst/>
          </a:prstGeom>
          <a:noFill/>
        </p:spPr>
        <p:txBody>
          <a:bodyPr wrap="square" rtlCol="1">
            <a:spAutoFit/>
          </a:bodyPr>
          <a:lstStyle/>
          <a:p>
            <a:pPr algn="just" rtl="1"/>
            <a:r>
              <a:rPr lang="he-IL"/>
              <a:t> </a:t>
            </a:r>
            <a:r>
              <a:rPr lang="en-US"/>
              <a:t>test and score</a:t>
            </a:r>
            <a:r>
              <a:rPr lang="he-IL"/>
              <a:t> עבור השינוי </a:t>
            </a:r>
            <a:endParaRPr lang="he-IL" dirty="0"/>
          </a:p>
        </p:txBody>
      </p:sp>
    </p:spTree>
    <p:extLst>
      <p:ext uri="{BB962C8B-B14F-4D97-AF65-F5344CB8AC3E}">
        <p14:creationId xmlns:p14="http://schemas.microsoft.com/office/powerpoint/2010/main" val="804161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BA0337-1A31-A57B-591C-B7C7DD3441F4}"/>
              </a:ext>
            </a:extLst>
          </p:cNvPr>
          <p:cNvPicPr>
            <a:picLocks noGrp="1" noChangeAspect="1"/>
          </p:cNvPicPr>
          <p:nvPr>
            <p:ph idx="1"/>
          </p:nvPr>
        </p:nvPicPr>
        <p:blipFill>
          <a:blip r:embed="rId2"/>
          <a:stretch>
            <a:fillRect/>
          </a:stretch>
        </p:blipFill>
        <p:spPr>
          <a:xfrm>
            <a:off x="840277" y="959152"/>
            <a:ext cx="10511446" cy="5571067"/>
          </a:xfrm>
          <a:prstGeom prst="rect">
            <a:avLst/>
          </a:prstGeom>
        </p:spPr>
      </p:pic>
      <p:sp>
        <p:nvSpPr>
          <p:cNvPr id="6" name="TextBox 5">
            <a:extLst>
              <a:ext uri="{FF2B5EF4-FFF2-40B4-BE49-F238E27FC236}">
                <a16:creationId xmlns:a16="http://schemas.microsoft.com/office/drawing/2014/main" id="{D9E2AB61-4D5B-31BD-4A2A-5D72E22C68AE}"/>
              </a:ext>
            </a:extLst>
          </p:cNvPr>
          <p:cNvSpPr txBox="1"/>
          <p:nvPr/>
        </p:nvSpPr>
        <p:spPr>
          <a:xfrm>
            <a:off x="1273629" y="140731"/>
            <a:ext cx="6204857" cy="369332"/>
          </a:xfrm>
          <a:prstGeom prst="rect">
            <a:avLst/>
          </a:prstGeom>
          <a:noFill/>
        </p:spPr>
        <p:txBody>
          <a:bodyPr wrap="square" rtlCol="1">
            <a:spAutoFit/>
          </a:bodyPr>
          <a:lstStyle/>
          <a:p>
            <a:pPr algn="just" rtl="1"/>
            <a:r>
              <a:rPr lang="he-IL" dirty="0"/>
              <a:t> </a:t>
            </a:r>
            <a:r>
              <a:rPr lang="en-US" dirty="0"/>
              <a:t>test and score</a:t>
            </a:r>
            <a:r>
              <a:rPr lang="he-IL" dirty="0"/>
              <a:t> עבור השינוי </a:t>
            </a:r>
          </a:p>
        </p:txBody>
      </p:sp>
    </p:spTree>
    <p:extLst>
      <p:ext uri="{BB962C8B-B14F-4D97-AF65-F5344CB8AC3E}">
        <p14:creationId xmlns:p14="http://schemas.microsoft.com/office/powerpoint/2010/main" val="2526239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B8DC191-295F-27E2-8546-1FDC01E884DC}"/>
              </a:ext>
            </a:extLst>
          </p:cNvPr>
          <p:cNvSpPr>
            <a:spLocks noGrp="1"/>
          </p:cNvSpPr>
          <p:nvPr>
            <p:ph idx="1"/>
          </p:nvPr>
        </p:nvSpPr>
        <p:spPr>
          <a:xfrm>
            <a:off x="718874" y="2325158"/>
            <a:ext cx="4534048" cy="3854979"/>
          </a:xfrm>
        </p:spPr>
        <p:txBody>
          <a:bodyPr>
            <a:normAutofit/>
          </a:bodyPr>
          <a:lstStyle/>
          <a:p>
            <a:pPr marL="0" indent="0">
              <a:buNone/>
            </a:pPr>
            <a:r>
              <a:rPr lang="en-US" kern="1200" err="1">
                <a:latin typeface="Tahoma" panose="020B0604030504040204" pitchFamily="34" charset="0"/>
                <a:ea typeface="Tahoma" panose="020B0604030504040204" pitchFamily="34" charset="0"/>
                <a:cs typeface="Tahoma" panose="020B0604030504040204" pitchFamily="34" charset="0"/>
              </a:rPr>
              <a:t>פלטי</a:t>
            </a:r>
            <a:r>
              <a:rPr lang="en-US" kern="1200">
                <a:latin typeface="Tahoma" panose="020B0604030504040204" pitchFamily="34" charset="0"/>
                <a:ea typeface="Tahoma" panose="020B0604030504040204" pitchFamily="34" charset="0"/>
                <a:cs typeface="Tahoma" panose="020B0604030504040204" pitchFamily="34" charset="0"/>
              </a:rPr>
              <a:t> </a:t>
            </a:r>
            <a:r>
              <a:rPr lang="en-US" kern="1200" err="1">
                <a:latin typeface="Tahoma" panose="020B0604030504040204" pitchFamily="34" charset="0"/>
                <a:ea typeface="Tahoma" panose="020B0604030504040204" pitchFamily="34" charset="0"/>
                <a:cs typeface="Tahoma" panose="020B0604030504040204" pitchFamily="34" charset="0"/>
              </a:rPr>
              <a:t>המודלים</a:t>
            </a:r>
            <a:r>
              <a:rPr lang="en-US" kern="1200">
                <a:latin typeface="Tahoma" panose="020B0604030504040204" pitchFamily="34" charset="0"/>
                <a:ea typeface="Tahoma" panose="020B0604030504040204" pitchFamily="34" charset="0"/>
                <a:cs typeface="Tahoma" panose="020B0604030504040204" pitchFamily="34" charset="0"/>
              </a:rPr>
              <a:t> </a:t>
            </a:r>
            <a:r>
              <a:rPr lang="en-US" kern="1200" err="1">
                <a:latin typeface="Tahoma" panose="020B0604030504040204" pitchFamily="34" charset="0"/>
                <a:ea typeface="Tahoma" panose="020B0604030504040204" pitchFamily="34" charset="0"/>
                <a:cs typeface="Tahoma" panose="020B0604030504040204" pitchFamily="34" charset="0"/>
              </a:rPr>
              <a:t>השונים</a:t>
            </a: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5" name="Content Placeholder 4" descr="תמונה שמכילה טקסט, צילום מסך, מספר, מסמך&#10;&#10;התיאור נוצר באופן אוטומטי">
            <a:extLst>
              <a:ext uri="{FF2B5EF4-FFF2-40B4-BE49-F238E27FC236}">
                <a16:creationId xmlns:a16="http://schemas.microsoft.com/office/drawing/2014/main" id="{4A6117F9-6D66-B880-2795-0696095CAB3F}"/>
              </a:ext>
            </a:extLst>
          </p:cNvPr>
          <p:cNvPicPr>
            <a:picLocks noChangeAspect="1"/>
          </p:cNvPicPr>
          <p:nvPr/>
        </p:nvPicPr>
        <p:blipFill>
          <a:blip r:embed="rId2"/>
          <a:stretch>
            <a:fillRect/>
          </a:stretch>
        </p:blipFill>
        <p:spPr>
          <a:xfrm>
            <a:off x="6243427" y="661484"/>
            <a:ext cx="3989449" cy="5535031"/>
          </a:xfrm>
          <a:prstGeom prst="rect">
            <a:avLst/>
          </a:prstGeom>
        </p:spPr>
      </p:pic>
    </p:spTree>
    <p:extLst>
      <p:ext uri="{BB962C8B-B14F-4D97-AF65-F5344CB8AC3E}">
        <p14:creationId xmlns:p14="http://schemas.microsoft.com/office/powerpoint/2010/main" val="2222454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C1B8C954-46C0-784C-B946-B9FB6FC6FA09}"/>
              </a:ext>
            </a:extLst>
          </p:cNvPr>
          <p:cNvSpPr txBox="1"/>
          <p:nvPr/>
        </p:nvSpPr>
        <p:spPr>
          <a:xfrm>
            <a:off x="6528617" y="609600"/>
            <a:ext cx="4532670" cy="3557064"/>
          </a:xfrm>
          <a:prstGeom prst="rect">
            <a:avLst/>
          </a:prstGeom>
          <a:noFill/>
        </p:spPr>
        <p:txBody>
          <a:bodyPr wrap="square">
            <a:spAutoFit/>
          </a:bodyPr>
          <a:lstStyle/>
          <a:p>
            <a:pPr algn="r" rtl="1"/>
            <a:endParaRPr lang="he-IL" b="1" dirty="0">
              <a:latin typeface="Tahoma" panose="020B0604030504040204" pitchFamily="34" charset="0"/>
              <a:ea typeface="Tahoma" panose="020B0604030504040204" pitchFamily="34" charset="0"/>
              <a:cs typeface="Tahoma" panose="020B0604030504040204" pitchFamily="34" charset="0"/>
            </a:endParaRPr>
          </a:p>
          <a:p>
            <a:pPr algn="r" rtl="1">
              <a:lnSpc>
                <a:spcPct val="150000"/>
              </a:lnSpc>
            </a:pPr>
            <a:r>
              <a:rPr lang="he-IL" sz="1400" b="1" dirty="0">
                <a:latin typeface="Tahoma" panose="020B0604030504040204" pitchFamily="34" charset="0"/>
                <a:ea typeface="Tahoma" panose="020B0604030504040204" pitchFamily="34" charset="0"/>
                <a:cs typeface="Tahoma" panose="020B0604030504040204" pitchFamily="34" charset="0"/>
              </a:rPr>
              <a:t>תוצאות לפני השינוי</a:t>
            </a:r>
            <a:r>
              <a:rPr lang="he-IL" sz="1400" dirty="0">
                <a:latin typeface="Tahoma" panose="020B0604030504040204" pitchFamily="34" charset="0"/>
                <a:ea typeface="Tahoma" panose="020B0604030504040204" pitchFamily="34" charset="0"/>
                <a:cs typeface="Tahoma" panose="020B0604030504040204" pitchFamily="34" charset="0"/>
              </a:rPr>
              <a:t>:</a:t>
            </a:r>
          </a:p>
          <a:p>
            <a:pPr lvl="1" algn="r" rtl="1">
              <a:lnSpc>
                <a:spcPct val="150000"/>
              </a:lnSpc>
            </a:pPr>
            <a:r>
              <a:rPr lang="en-US" sz="1400" dirty="0">
                <a:latin typeface="Tahoma" panose="020B0604030504040204" pitchFamily="34" charset="0"/>
                <a:ea typeface="Tahoma" panose="020B0604030504040204" pitchFamily="34" charset="0"/>
                <a:cs typeface="Tahoma" panose="020B0604030504040204" pitchFamily="34" charset="0"/>
              </a:rPr>
              <a:t>AUC: 0.884</a:t>
            </a:r>
          </a:p>
          <a:p>
            <a:pPr lvl="1" algn="r" rtl="1">
              <a:lnSpc>
                <a:spcPct val="150000"/>
              </a:lnSpc>
            </a:pPr>
            <a:r>
              <a:rPr lang="he-IL" sz="1400" dirty="0">
                <a:latin typeface="Tahoma" panose="020B0604030504040204" pitchFamily="34" charset="0"/>
                <a:ea typeface="Tahoma" panose="020B0604030504040204" pitchFamily="34" charset="0"/>
                <a:cs typeface="Tahoma" panose="020B0604030504040204" pitchFamily="34" charset="0"/>
              </a:rPr>
              <a:t>דיוק (</a:t>
            </a:r>
            <a:r>
              <a:rPr lang="en-US" sz="1400" dirty="0">
                <a:latin typeface="Tahoma" panose="020B0604030504040204" pitchFamily="34" charset="0"/>
                <a:ea typeface="Tahoma" panose="020B0604030504040204" pitchFamily="34" charset="0"/>
                <a:cs typeface="Tahoma" panose="020B0604030504040204" pitchFamily="34" charset="0"/>
              </a:rPr>
              <a:t>CA): 0.675</a:t>
            </a:r>
          </a:p>
          <a:p>
            <a:pPr lvl="1" algn="r" rtl="1">
              <a:lnSpc>
                <a:spcPct val="150000"/>
              </a:lnSpc>
            </a:pPr>
            <a:r>
              <a:rPr lang="en-US" sz="1400" dirty="0">
                <a:latin typeface="Tahoma" panose="020B0604030504040204" pitchFamily="34" charset="0"/>
                <a:ea typeface="Tahoma" panose="020B0604030504040204" pitchFamily="34" charset="0"/>
                <a:cs typeface="Tahoma" panose="020B0604030504040204" pitchFamily="34" charset="0"/>
              </a:rPr>
              <a:t>F1: 0.653</a:t>
            </a:r>
          </a:p>
          <a:p>
            <a:pPr lvl="1" algn="r" rtl="1">
              <a:lnSpc>
                <a:spcPct val="150000"/>
              </a:lnSpc>
            </a:pPr>
            <a:r>
              <a:rPr lang="en-US" sz="1400" dirty="0" err="1">
                <a:latin typeface="Tahoma" panose="020B0604030504040204" pitchFamily="34" charset="0"/>
                <a:ea typeface="Tahoma" panose="020B0604030504040204" pitchFamily="34" charset="0"/>
                <a:cs typeface="Tahoma" panose="020B0604030504040204" pitchFamily="34" charset="0"/>
              </a:rPr>
              <a:t>LogLoss</a:t>
            </a:r>
            <a:r>
              <a:rPr lang="en-US" sz="1400" dirty="0">
                <a:latin typeface="Tahoma" panose="020B0604030504040204" pitchFamily="34" charset="0"/>
                <a:ea typeface="Tahoma" panose="020B0604030504040204" pitchFamily="34" charset="0"/>
                <a:cs typeface="Tahoma" panose="020B0604030504040204" pitchFamily="34" charset="0"/>
              </a:rPr>
              <a:t>: 0.656</a:t>
            </a:r>
          </a:p>
          <a:p>
            <a:pPr algn="r" rtl="1">
              <a:lnSpc>
                <a:spcPct val="150000"/>
              </a:lnSpc>
            </a:pPr>
            <a:r>
              <a:rPr lang="he-IL" sz="1400" b="1" dirty="0">
                <a:latin typeface="Tahoma" panose="020B0604030504040204" pitchFamily="34" charset="0"/>
                <a:ea typeface="Tahoma" panose="020B0604030504040204" pitchFamily="34" charset="0"/>
                <a:cs typeface="Tahoma" panose="020B0604030504040204" pitchFamily="34" charset="0"/>
              </a:rPr>
              <a:t>תוצאות אחרי השינוי</a:t>
            </a:r>
            <a:r>
              <a:rPr lang="he-IL" sz="1400" dirty="0">
                <a:latin typeface="Tahoma" panose="020B0604030504040204" pitchFamily="34" charset="0"/>
                <a:ea typeface="Tahoma" panose="020B0604030504040204" pitchFamily="34" charset="0"/>
                <a:cs typeface="Tahoma" panose="020B0604030504040204" pitchFamily="34" charset="0"/>
              </a:rPr>
              <a:t>:</a:t>
            </a:r>
          </a:p>
          <a:p>
            <a:pPr lvl="1" algn="r" rtl="1">
              <a:lnSpc>
                <a:spcPct val="150000"/>
              </a:lnSpc>
            </a:pPr>
            <a:r>
              <a:rPr lang="en-US" sz="1400" dirty="0">
                <a:latin typeface="Tahoma" panose="020B0604030504040204" pitchFamily="34" charset="0"/>
                <a:ea typeface="Tahoma" panose="020B0604030504040204" pitchFamily="34" charset="0"/>
                <a:cs typeface="Tahoma" panose="020B0604030504040204" pitchFamily="34" charset="0"/>
              </a:rPr>
              <a:t>AUC: 0.878</a:t>
            </a:r>
          </a:p>
          <a:p>
            <a:pPr lvl="1" algn="r" rtl="1">
              <a:lnSpc>
                <a:spcPct val="150000"/>
              </a:lnSpc>
            </a:pPr>
            <a:r>
              <a:rPr lang="he-IL" sz="1400" dirty="0">
                <a:latin typeface="Tahoma" panose="020B0604030504040204" pitchFamily="34" charset="0"/>
                <a:ea typeface="Tahoma" panose="020B0604030504040204" pitchFamily="34" charset="0"/>
                <a:cs typeface="Tahoma" panose="020B0604030504040204" pitchFamily="34" charset="0"/>
              </a:rPr>
              <a:t>דיוק (</a:t>
            </a:r>
            <a:r>
              <a:rPr lang="en-US" sz="1400" dirty="0">
                <a:latin typeface="Tahoma" panose="020B0604030504040204" pitchFamily="34" charset="0"/>
                <a:ea typeface="Tahoma" panose="020B0604030504040204" pitchFamily="34" charset="0"/>
                <a:cs typeface="Tahoma" panose="020B0604030504040204" pitchFamily="34" charset="0"/>
              </a:rPr>
              <a:t>CA): 0.673</a:t>
            </a:r>
          </a:p>
          <a:p>
            <a:pPr lvl="1" algn="r" rtl="1">
              <a:lnSpc>
                <a:spcPct val="150000"/>
              </a:lnSpc>
            </a:pPr>
            <a:r>
              <a:rPr lang="en-US" sz="1400" dirty="0">
                <a:latin typeface="Tahoma" panose="020B0604030504040204" pitchFamily="34" charset="0"/>
                <a:ea typeface="Tahoma" panose="020B0604030504040204" pitchFamily="34" charset="0"/>
                <a:cs typeface="Tahoma" panose="020B0604030504040204" pitchFamily="34" charset="0"/>
              </a:rPr>
              <a:t>F1: 0.649</a:t>
            </a:r>
          </a:p>
          <a:p>
            <a:pPr lvl="1" algn="r" rtl="1">
              <a:lnSpc>
                <a:spcPct val="150000"/>
              </a:lnSpc>
            </a:pPr>
            <a:r>
              <a:rPr lang="en-US" sz="1400" dirty="0" err="1">
                <a:latin typeface="Tahoma" panose="020B0604030504040204" pitchFamily="34" charset="0"/>
                <a:ea typeface="Tahoma" panose="020B0604030504040204" pitchFamily="34" charset="0"/>
                <a:cs typeface="Tahoma" panose="020B0604030504040204" pitchFamily="34" charset="0"/>
              </a:rPr>
              <a:t>LogLoss</a:t>
            </a:r>
            <a:r>
              <a:rPr lang="en-US" sz="1400" dirty="0">
                <a:latin typeface="Tahoma" panose="020B0604030504040204" pitchFamily="34" charset="0"/>
                <a:ea typeface="Tahoma" panose="020B0604030504040204" pitchFamily="34" charset="0"/>
                <a:cs typeface="Tahoma" panose="020B0604030504040204" pitchFamily="34" charset="0"/>
              </a:rPr>
              <a:t>: 0.885</a:t>
            </a:r>
          </a:p>
        </p:txBody>
      </p:sp>
      <p:sp>
        <p:nvSpPr>
          <p:cNvPr id="8" name="Rectangle 1">
            <a:extLst>
              <a:ext uri="{FF2B5EF4-FFF2-40B4-BE49-F238E27FC236}">
                <a16:creationId xmlns:a16="http://schemas.microsoft.com/office/drawing/2014/main" id="{28DA2A9F-BCB9-C0DE-CBA8-A377A285E4E2}"/>
              </a:ext>
            </a:extLst>
          </p:cNvPr>
          <p:cNvSpPr>
            <a:spLocks noChangeArrowheads="1"/>
          </p:cNvSpPr>
          <p:nvPr/>
        </p:nvSpPr>
        <p:spPr bwMode="auto">
          <a:xfrm>
            <a:off x="813882" y="861680"/>
            <a:ext cx="6831999" cy="618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50000"/>
              </a:lnSpc>
              <a:spcBef>
                <a:spcPct val="0"/>
              </a:spcBef>
              <a:spcAft>
                <a:spcPct val="0"/>
              </a:spcAft>
              <a:buClrTx/>
              <a:buSzTx/>
              <a:tabLst/>
            </a:pPr>
            <a:r>
              <a:rPr kumimoji="0" lang="he-IL" altLang="he-IL"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דיוק (</a:t>
            </a:r>
            <a:r>
              <a:rPr kumimoji="0" lang="he-IL" altLang="he-IL" sz="14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Accuracy</a:t>
            </a:r>
            <a:r>
              <a:rPr kumimoji="0" lang="he-IL" altLang="he-IL"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רשת הנוירונים מציגה את התוצאות הגבוהות ביותר בשני השלבים, ללא שינוי מאחר והשינוי היה רק בעץ ההחלטות.</a:t>
            </a:r>
          </a:p>
          <a:p>
            <a:pPr marL="0" marR="0" lvl="0" indent="0" algn="r" defTabSz="914400" rtl="1" eaLnBrk="0" fontAlgn="base" latinLnBrk="0" hangingPunct="0">
              <a:lnSpc>
                <a:spcPct val="150000"/>
              </a:lnSpc>
              <a:spcBef>
                <a:spcPct val="0"/>
              </a:spcBef>
              <a:spcAft>
                <a:spcPct val="0"/>
              </a:spcAft>
              <a:buClrTx/>
              <a:buSzTx/>
              <a:tabLst/>
            </a:pPr>
            <a:r>
              <a:rPr kumimoji="0" lang="he-IL" altLang="he-IL" sz="14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LogLoss</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הרגרסיה הלוגיסטית מציגה את ה-</a:t>
            </a:r>
            <a:r>
              <a:rPr kumimoji="0" lang="he-IL" altLang="he-IL" sz="14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LogLoss</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הנמוך ביותר גם לפני השינוי וגם אחריו, מה שמצביע על כך שהיא המודל היציב ביותר.</a:t>
            </a:r>
          </a:p>
          <a:p>
            <a:pPr marL="0" marR="0" lvl="0" indent="0" algn="r" defTabSz="914400" rtl="1" eaLnBrk="0" fontAlgn="base" latinLnBrk="0" hangingPunct="0">
              <a:lnSpc>
                <a:spcPct val="150000"/>
              </a:lnSpc>
              <a:spcBef>
                <a:spcPct val="0"/>
              </a:spcBef>
              <a:spcAft>
                <a:spcPct val="0"/>
              </a:spcAft>
              <a:buClrTx/>
              <a:buSzTx/>
              <a:tabLst/>
            </a:pPr>
            <a:r>
              <a:rPr kumimoji="0" lang="he-IL" altLang="he-IL"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AUC</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גם כאן רשת הנוירונים מובילה אך לאחר השינוי יש ירידה.</a:t>
            </a:r>
          </a:p>
          <a:p>
            <a:pPr marL="0" marR="0" lvl="0" indent="0" algn="r" defTabSz="914400" rtl="1" eaLnBrk="0" fontAlgn="base" latinLnBrk="0" hangingPunct="0">
              <a:lnSpc>
                <a:spcPct val="150000"/>
              </a:lnSpc>
              <a:spcBef>
                <a:spcPct val="0"/>
              </a:spcBef>
              <a:spcAft>
                <a:spcPct val="0"/>
              </a:spcAft>
              <a:buClrTx/>
              <a:buSzTx/>
              <a:tabLst/>
            </a:pPr>
            <a:r>
              <a:rPr kumimoji="0" lang="he-IL" altLang="he-IL"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חשיבות הפיצ'רים</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t>
            </a:r>
          </a:p>
          <a:p>
            <a:pPr marL="0" marR="0" lvl="0" indent="0" algn="r" defTabSz="914400" rtl="1" eaLnBrk="0" fontAlgn="base" latinLnBrk="0" hangingPunct="0">
              <a:lnSpc>
                <a:spcPct val="150000"/>
              </a:lnSpc>
              <a:spcBef>
                <a:spcPct val="0"/>
              </a:spcBef>
              <a:spcAft>
                <a:spcPct val="0"/>
              </a:spcAft>
              <a:buClrTx/>
              <a:buSzTx/>
              <a:tabLst/>
            </a:pPr>
            <a:r>
              <a:rPr kumimoji="0" lang="he-IL" altLang="he-IL"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לפני השינוי</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שנת הייצור, דגם המכונית, צבע </a:t>
            </a:r>
            <a:r>
              <a:rPr kumimoji="0" lang="he-IL" altLang="he-IL" sz="14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וקילומטראז</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t>
            </a:r>
          </a:p>
          <a:p>
            <a:pPr marL="0" marR="0" lvl="0" indent="0" algn="r" defTabSz="914400" rtl="1" eaLnBrk="0" fontAlgn="base" latinLnBrk="0" hangingPunct="0">
              <a:lnSpc>
                <a:spcPct val="150000"/>
              </a:lnSpc>
              <a:spcBef>
                <a:spcPct val="0"/>
              </a:spcBef>
              <a:spcAft>
                <a:spcPct val="0"/>
              </a:spcAft>
              <a:buClrTx/>
              <a:buSzTx/>
              <a:tabLst/>
            </a:pPr>
            <a:r>
              <a:rPr kumimoji="0" lang="he-IL" altLang="he-IL"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אחרי השינוי</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המסקנות נותרות דומות, שנת הייצור הוא הפיצ'ר המוביל, ואחריו דגם המכונית, הקילומטראז' והצבע.</a:t>
            </a:r>
          </a:p>
          <a:p>
            <a:pPr marL="0" marR="0" lvl="0" indent="0" algn="r" defTabSz="914400" rtl="1" eaLnBrk="0" fontAlgn="base" latinLnBrk="0" hangingPunct="0">
              <a:lnSpc>
                <a:spcPct val="150000"/>
              </a:lnSpc>
              <a:spcBef>
                <a:spcPct val="0"/>
              </a:spcBef>
              <a:spcAft>
                <a:spcPct val="0"/>
              </a:spcAft>
              <a:buClrTx/>
              <a:buSzTx/>
              <a:tabLst/>
            </a:pPr>
            <a:r>
              <a:rPr kumimoji="0" lang="he-IL" altLang="he-IL"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מסקנות והמלצות</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t>
            </a:r>
          </a:p>
          <a:p>
            <a:pPr marL="0" marR="0" lvl="0" indent="0" algn="r" defTabSz="914400" rtl="1" eaLnBrk="0" fontAlgn="base" latinLnBrk="0" hangingPunct="0">
              <a:lnSpc>
                <a:spcPct val="150000"/>
              </a:lnSpc>
              <a:spcBef>
                <a:spcPct val="0"/>
              </a:spcBef>
              <a:spcAft>
                <a:spcPct val="0"/>
              </a:spcAft>
              <a:buClrTx/>
              <a:buSzTx/>
              <a:tabLst/>
            </a:pP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רשת הנוירונים והרגרסיה הלוגיסטית מספקות ביצועים טובים ביותר.</a:t>
            </a:r>
          </a:p>
          <a:p>
            <a:pPr marL="0" marR="0" lvl="0" indent="0" algn="r" defTabSz="914400" rtl="1" eaLnBrk="0" fontAlgn="base" latinLnBrk="0" hangingPunct="0">
              <a:lnSpc>
                <a:spcPct val="150000"/>
              </a:lnSpc>
              <a:spcBef>
                <a:spcPct val="0"/>
              </a:spcBef>
              <a:spcAft>
                <a:spcPct val="0"/>
              </a:spcAft>
              <a:buClrTx/>
              <a:buSzTx/>
              <a:tabLst/>
            </a:pP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לאחר השינוי בעץ ההחלטות, רשת הנוירונים עדיין מובילה בערכי AUC ודיוק אך מציגה </a:t>
            </a:r>
            <a:r>
              <a:rPr kumimoji="0" lang="he-IL" altLang="he-IL" sz="14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LogLoss</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גבוה יותר.</a:t>
            </a:r>
          </a:p>
          <a:p>
            <a:pPr marL="0" marR="0" lvl="0" indent="0" algn="r" defTabSz="914400" rtl="1" eaLnBrk="0" fontAlgn="base" latinLnBrk="0" hangingPunct="0">
              <a:lnSpc>
                <a:spcPct val="150000"/>
              </a:lnSpc>
              <a:spcBef>
                <a:spcPct val="0"/>
              </a:spcBef>
              <a:spcAft>
                <a:spcPct val="0"/>
              </a:spcAft>
              <a:buClrTx/>
              <a:buSzTx/>
              <a:tabLst/>
            </a:pP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הרגרסיה הלוגיסטית מציגה את ה-</a:t>
            </a:r>
            <a:r>
              <a:rPr kumimoji="0" lang="he-IL" altLang="he-IL" sz="14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LogLoss</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הנמוך ביותר מה שהופך אותה לאמינה יותר.</a:t>
            </a:r>
          </a:p>
          <a:p>
            <a:pPr marL="0" marR="0" lvl="0" indent="0" algn="r" defTabSz="914400" rtl="1" eaLnBrk="0" fontAlgn="base" latinLnBrk="0" hangingPunct="0">
              <a:lnSpc>
                <a:spcPct val="150000"/>
              </a:lnSpc>
              <a:spcBef>
                <a:spcPct val="0"/>
              </a:spcBef>
              <a:spcAft>
                <a:spcPct val="0"/>
              </a:spcAft>
              <a:buClrTx/>
              <a:buSzTx/>
              <a:tabLst/>
            </a:pPr>
            <a:r>
              <a:rPr kumimoji="0" lang="he-IL" altLang="he-IL" sz="1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המלצתנו</a:t>
            </a:r>
            <a:r>
              <a:rPr kumimoji="0" lang="he-IL" altLang="he-IL" sz="140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היא להמשיך להשתמש ברשת הנוירונים</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עם כיוונון נוסף של הפרמטרים כדי לשפר את ה-</a:t>
            </a:r>
            <a:r>
              <a:rPr kumimoji="0" lang="he-IL" altLang="he-IL" sz="1400" b="0"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LogLoss</a:t>
            </a:r>
            <a:r>
              <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אך במקביל לשקול שימוש ברגרסיה לוגיסטית לצורך תחזיות מדויקות בטווחי המחירים הנמוכים.</a:t>
            </a:r>
          </a:p>
          <a:p>
            <a:pPr marR="0" lvl="0" algn="r" defTabSz="914400" rtl="1" eaLnBrk="0" fontAlgn="base" latinLnBrk="0" hangingPunct="0">
              <a:lnSpc>
                <a:spcPct val="150000"/>
              </a:lnSpc>
              <a:spcBef>
                <a:spcPct val="0"/>
              </a:spcBef>
              <a:spcAft>
                <a:spcPct val="0"/>
              </a:spcAft>
              <a:buClrTx/>
              <a:buSzTx/>
              <a:tabLst/>
            </a:pPr>
            <a:endParaRPr kumimoji="0" lang="he-IL" altLang="he-IL"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0" name="תיבת טקסט 9">
            <a:extLst>
              <a:ext uri="{FF2B5EF4-FFF2-40B4-BE49-F238E27FC236}">
                <a16:creationId xmlns:a16="http://schemas.microsoft.com/office/drawing/2014/main" id="{42F21C43-847A-79E6-29CE-B4F61F81F075}"/>
              </a:ext>
            </a:extLst>
          </p:cNvPr>
          <p:cNvSpPr txBox="1"/>
          <p:nvPr/>
        </p:nvSpPr>
        <p:spPr>
          <a:xfrm>
            <a:off x="2655275" y="14993"/>
            <a:ext cx="6559063" cy="584775"/>
          </a:xfrm>
          <a:prstGeom prst="rect">
            <a:avLst/>
          </a:prstGeom>
          <a:noFill/>
        </p:spPr>
        <p:txBody>
          <a:bodyPr wrap="square">
            <a:spAutoFit/>
          </a:bodyPr>
          <a:lstStyle/>
          <a:p>
            <a:pPr algn="r" rtl="1"/>
            <a:r>
              <a:rPr lang="he-IL" sz="3200" b="1" dirty="0">
                <a:latin typeface="Tahoma" panose="020B0604030504040204" pitchFamily="34" charset="0"/>
                <a:ea typeface="Tahoma" panose="020B0604030504040204" pitchFamily="34" charset="0"/>
                <a:cs typeface="Tahoma" panose="020B0604030504040204" pitchFamily="34" charset="0"/>
              </a:rPr>
              <a:t>השוואת ביצועים</a:t>
            </a:r>
            <a:r>
              <a:rPr lang="en-US" sz="3200" b="1" dirty="0">
                <a:latin typeface="Tahoma" panose="020B0604030504040204" pitchFamily="34" charset="0"/>
                <a:ea typeface="Tahoma" panose="020B0604030504040204" pitchFamily="34" charset="0"/>
                <a:cs typeface="Tahoma" panose="020B0604030504040204" pitchFamily="34" charset="0"/>
              </a:rPr>
              <a:t>  </a:t>
            </a:r>
            <a:r>
              <a:rPr lang="he-IL" sz="3200" b="1" dirty="0">
                <a:latin typeface="Tahoma" panose="020B0604030504040204" pitchFamily="34" charset="0"/>
                <a:ea typeface="Tahoma" panose="020B0604030504040204" pitchFamily="34" charset="0"/>
                <a:cs typeface="Tahoma" panose="020B0604030504040204" pitchFamily="34" charset="0"/>
              </a:rPr>
              <a:t>בעץ החלטות</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24020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13" name="Rectangle 12">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sp>
        <p:nvSpPr>
          <p:cNvPr id="6" name="Title 1">
            <a:extLst>
              <a:ext uri="{FF2B5EF4-FFF2-40B4-BE49-F238E27FC236}">
                <a16:creationId xmlns:a16="http://schemas.microsoft.com/office/drawing/2014/main" id="{8816746A-6EC5-373C-0C11-FD6D2DF9FBFA}"/>
              </a:ext>
            </a:extLst>
          </p:cNvPr>
          <p:cNvSpPr>
            <a:spLocks noGrp="1"/>
          </p:cNvSpPr>
          <p:nvPr>
            <p:ph type="title"/>
          </p:nvPr>
        </p:nvSpPr>
        <p:spPr>
          <a:xfrm>
            <a:off x="5522600" y="758952"/>
            <a:ext cx="5157591" cy="4041648"/>
          </a:xfrm>
        </p:spPr>
        <p:txBody>
          <a:bodyPr vert="horz" lIns="91440" tIns="45720" rIns="91440" bIns="45720" rtlCol="0" anchor="b">
            <a:normAutofit/>
          </a:bodyPr>
          <a:lstStyle/>
          <a:p>
            <a:pPr rtl="0">
              <a:lnSpc>
                <a:spcPct val="85000"/>
              </a:lnSpc>
            </a:pPr>
            <a:r>
              <a:rPr lang="en-US" sz="5000">
                <a:solidFill>
                  <a:srgbClr val="FFFFFF"/>
                </a:solidFill>
              </a:rPr>
              <a:t>Change Neurons in hidden layers and Activation function - tanh</a:t>
            </a:r>
            <a:br>
              <a:rPr lang="en-US" sz="5000">
                <a:solidFill>
                  <a:srgbClr val="FFFFFF"/>
                </a:solidFill>
              </a:rPr>
            </a:br>
            <a:endParaRPr lang="en-US" sz="5000">
              <a:solidFill>
                <a:srgbClr val="FFFFFF"/>
              </a:solidFill>
            </a:endParaRPr>
          </a:p>
        </p:txBody>
      </p:sp>
      <p:sp useBgFill="1">
        <p:nvSpPr>
          <p:cNvPr id="17" name="Rectangle 16">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תמונה שמכילה טקסט, צילום מסך, מספר, תוכנה&#10;&#10;התיאור נוצר באופן אוטומטי">
            <a:extLst>
              <a:ext uri="{FF2B5EF4-FFF2-40B4-BE49-F238E27FC236}">
                <a16:creationId xmlns:a16="http://schemas.microsoft.com/office/drawing/2014/main" id="{B52D54BE-5308-ABE3-437F-4A74A63BA1CE}"/>
              </a:ext>
            </a:extLst>
          </p:cNvPr>
          <p:cNvPicPr>
            <a:picLocks noGrp="1" noChangeAspect="1"/>
          </p:cNvPicPr>
          <p:nvPr>
            <p:ph idx="1"/>
          </p:nvPr>
        </p:nvPicPr>
        <p:blipFill>
          <a:blip r:embed="rId2"/>
          <a:stretch>
            <a:fillRect/>
          </a:stretch>
        </p:blipFill>
        <p:spPr>
          <a:xfrm>
            <a:off x="902987" y="1044766"/>
            <a:ext cx="3718563" cy="4761980"/>
          </a:xfrm>
          <a:prstGeom prst="rect">
            <a:avLst/>
          </a:prstGeom>
        </p:spPr>
      </p:pic>
      <p:sp>
        <p:nvSpPr>
          <p:cNvPr id="19" name="Rectangle 18">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624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9498330-DDA8-74EA-0430-EDE80BBE4AEB}"/>
              </a:ext>
            </a:extLst>
          </p:cNvPr>
          <p:cNvPicPr>
            <a:picLocks noGrp="1" noChangeAspect="1"/>
          </p:cNvPicPr>
          <p:nvPr>
            <p:ph idx="1"/>
          </p:nvPr>
        </p:nvPicPr>
        <p:blipFill>
          <a:blip r:embed="rId2"/>
          <a:stretch>
            <a:fillRect/>
          </a:stretch>
        </p:blipFill>
        <p:spPr>
          <a:xfrm>
            <a:off x="1790081" y="325210"/>
            <a:ext cx="8103369" cy="5571067"/>
          </a:xfrm>
          <a:prstGeom prst="rect">
            <a:avLst/>
          </a:prstGeom>
        </p:spPr>
      </p:pic>
      <p:sp>
        <p:nvSpPr>
          <p:cNvPr id="6" name="TextBox 5">
            <a:extLst>
              <a:ext uri="{FF2B5EF4-FFF2-40B4-BE49-F238E27FC236}">
                <a16:creationId xmlns:a16="http://schemas.microsoft.com/office/drawing/2014/main" id="{A33706B9-1EC5-5CB5-9399-3877B675DF62}"/>
              </a:ext>
            </a:extLst>
          </p:cNvPr>
          <p:cNvSpPr txBox="1"/>
          <p:nvPr/>
        </p:nvSpPr>
        <p:spPr>
          <a:xfrm>
            <a:off x="2222885" y="5896277"/>
            <a:ext cx="7532914" cy="369332"/>
          </a:xfrm>
          <a:prstGeom prst="rect">
            <a:avLst/>
          </a:prstGeom>
          <a:noFill/>
        </p:spPr>
        <p:txBody>
          <a:bodyPr wrap="square" rtlCol="1">
            <a:spAutoFit/>
          </a:bodyPr>
          <a:lstStyle/>
          <a:p>
            <a:pPr lvl="1" algn="r" rtl="1"/>
            <a:r>
              <a:rPr lang="he-IL"/>
              <a:t>כפי שניתן לראות הפרמטר המסביר ביותר הוא </a:t>
            </a:r>
            <a:r>
              <a:rPr lang="en-US"/>
              <a:t>YEAR</a:t>
            </a:r>
            <a:r>
              <a:rPr lang="he-IL"/>
              <a:t> ואחריו </a:t>
            </a:r>
            <a:r>
              <a:rPr lang="en-US"/>
              <a:t>mileage</a:t>
            </a:r>
            <a:endParaRPr lang="he-IL" dirty="0"/>
          </a:p>
        </p:txBody>
      </p:sp>
    </p:spTree>
    <p:extLst>
      <p:ext uri="{BB962C8B-B14F-4D97-AF65-F5344CB8AC3E}">
        <p14:creationId xmlns:p14="http://schemas.microsoft.com/office/powerpoint/2010/main" val="1805053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2B21FE-75B9-02D2-9741-CD08FC8A16D0}"/>
              </a:ext>
            </a:extLst>
          </p:cNvPr>
          <p:cNvPicPr>
            <a:picLocks noGrp="1" noChangeAspect="1"/>
          </p:cNvPicPr>
          <p:nvPr>
            <p:ph idx="1"/>
          </p:nvPr>
        </p:nvPicPr>
        <p:blipFill>
          <a:blip r:embed="rId2"/>
          <a:stretch>
            <a:fillRect/>
          </a:stretch>
        </p:blipFill>
        <p:spPr>
          <a:xfrm>
            <a:off x="1" y="1130710"/>
            <a:ext cx="11219124" cy="4066932"/>
          </a:xfrm>
          <a:prstGeom prst="rect">
            <a:avLst/>
          </a:prstGeom>
        </p:spPr>
      </p:pic>
      <p:sp>
        <p:nvSpPr>
          <p:cNvPr id="3" name="תיבת טקסט 2">
            <a:extLst>
              <a:ext uri="{FF2B5EF4-FFF2-40B4-BE49-F238E27FC236}">
                <a16:creationId xmlns:a16="http://schemas.microsoft.com/office/drawing/2014/main" id="{7D85D23D-4EF6-917F-E864-1FC9102304C5}"/>
              </a:ext>
            </a:extLst>
          </p:cNvPr>
          <p:cNvSpPr txBox="1"/>
          <p:nvPr/>
        </p:nvSpPr>
        <p:spPr>
          <a:xfrm>
            <a:off x="5206181" y="5783515"/>
            <a:ext cx="6105832" cy="369332"/>
          </a:xfrm>
          <a:prstGeom prst="rect">
            <a:avLst/>
          </a:prstGeom>
          <a:noFill/>
        </p:spPr>
        <p:txBody>
          <a:bodyPr wrap="square">
            <a:spAutoFit/>
          </a:bodyPr>
          <a:lstStyle/>
          <a:p>
            <a:pPr indent="-182880">
              <a:spcAft>
                <a:spcPts val="600"/>
              </a:spcAft>
              <a:buClr>
                <a:schemeClr val="accent1"/>
              </a:buClr>
            </a:pPr>
            <a:r>
              <a:rPr lang="en-US" sz="1800" dirty="0" err="1"/>
              <a:t>מדדי</a:t>
            </a:r>
            <a:r>
              <a:rPr lang="en-US" sz="1800" dirty="0"/>
              <a:t> </a:t>
            </a:r>
            <a:r>
              <a:rPr lang="en-US" sz="1800" dirty="0" err="1"/>
              <a:t>דיוק</a:t>
            </a:r>
            <a:r>
              <a:rPr lang="en-US" sz="1800" dirty="0"/>
              <a:t> </a:t>
            </a:r>
            <a:r>
              <a:rPr lang="en-US" sz="1800" dirty="0" err="1"/>
              <a:t>לאחר</a:t>
            </a:r>
            <a:r>
              <a:rPr lang="en-US" sz="1800" dirty="0"/>
              <a:t> </a:t>
            </a:r>
            <a:r>
              <a:rPr lang="en-US" sz="1800" dirty="0" err="1"/>
              <a:t>השינוי</a:t>
            </a:r>
            <a:r>
              <a:rPr lang="en-US" sz="1800" dirty="0"/>
              <a:t> ב</a:t>
            </a:r>
            <a:r>
              <a:rPr lang="he-IL" sz="1800" dirty="0"/>
              <a:t>רשת </a:t>
            </a:r>
            <a:r>
              <a:rPr lang="he-IL" sz="1800" dirty="0" err="1"/>
              <a:t>נוירנים</a:t>
            </a:r>
            <a:endParaRPr lang="en-US" sz="1800" dirty="0"/>
          </a:p>
        </p:txBody>
      </p:sp>
    </p:spTree>
    <p:extLst>
      <p:ext uri="{BB962C8B-B14F-4D97-AF65-F5344CB8AC3E}">
        <p14:creationId xmlns:p14="http://schemas.microsoft.com/office/powerpoint/2010/main" val="2761870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BB2599-8B4A-393E-5BE1-56EA9690051A}"/>
              </a:ext>
            </a:extLst>
          </p:cNvPr>
          <p:cNvPicPr>
            <a:picLocks noGrp="1" noChangeAspect="1"/>
          </p:cNvPicPr>
          <p:nvPr>
            <p:ph idx="1"/>
          </p:nvPr>
        </p:nvPicPr>
        <p:blipFill rotWithShape="1">
          <a:blip r:embed="rId2"/>
          <a:srcRect r="1" b="482"/>
          <a:stretch/>
        </p:blipFill>
        <p:spPr>
          <a:xfrm>
            <a:off x="480130" y="553513"/>
            <a:ext cx="10488660" cy="5114714"/>
          </a:xfrm>
          <a:prstGeom prst="rect">
            <a:avLst/>
          </a:prstGeom>
        </p:spPr>
      </p:pic>
      <p:sp>
        <p:nvSpPr>
          <p:cNvPr id="3" name="תיבת טקסט 2">
            <a:extLst>
              <a:ext uri="{FF2B5EF4-FFF2-40B4-BE49-F238E27FC236}">
                <a16:creationId xmlns:a16="http://schemas.microsoft.com/office/drawing/2014/main" id="{791D6B1C-A56B-CD2F-169A-3FDD3CCD117C}"/>
              </a:ext>
            </a:extLst>
          </p:cNvPr>
          <p:cNvSpPr txBox="1"/>
          <p:nvPr/>
        </p:nvSpPr>
        <p:spPr>
          <a:xfrm>
            <a:off x="997974" y="5935155"/>
            <a:ext cx="6105832" cy="369332"/>
          </a:xfrm>
          <a:prstGeom prst="rect">
            <a:avLst/>
          </a:prstGeom>
          <a:noFill/>
        </p:spPr>
        <p:txBody>
          <a:bodyPr wrap="square">
            <a:spAutoFit/>
          </a:bodyPr>
          <a:lstStyle/>
          <a:p>
            <a:pPr indent="-182880" algn="r" rtl="1">
              <a:spcAft>
                <a:spcPts val="600"/>
              </a:spcAft>
              <a:buClr>
                <a:schemeClr val="accent1"/>
              </a:buClr>
            </a:pPr>
            <a:r>
              <a:rPr lang="he-IL" sz="1800" dirty="0"/>
              <a:t>עקומת </a:t>
            </a:r>
            <a:r>
              <a:rPr lang="en-US" sz="1800" dirty="0"/>
              <a:t>ROC AUC</a:t>
            </a:r>
          </a:p>
        </p:txBody>
      </p:sp>
    </p:spTree>
    <p:extLst>
      <p:ext uri="{BB962C8B-B14F-4D97-AF65-F5344CB8AC3E}">
        <p14:creationId xmlns:p14="http://schemas.microsoft.com/office/powerpoint/2010/main" val="1527832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40A975-25EC-865B-6163-0C1C39550107}"/>
              </a:ext>
            </a:extLst>
          </p:cNvPr>
          <p:cNvPicPr>
            <a:picLocks noGrp="1" noChangeAspect="1"/>
          </p:cNvPicPr>
          <p:nvPr>
            <p:ph idx="1"/>
          </p:nvPr>
        </p:nvPicPr>
        <p:blipFill>
          <a:blip r:embed="rId2"/>
          <a:stretch>
            <a:fillRect/>
          </a:stretch>
        </p:blipFill>
        <p:spPr>
          <a:xfrm>
            <a:off x="437576" y="335458"/>
            <a:ext cx="10662329" cy="5571067"/>
          </a:xfrm>
          <a:prstGeom prst="rect">
            <a:avLst/>
          </a:prstGeom>
        </p:spPr>
      </p:pic>
    </p:spTree>
    <p:extLst>
      <p:ext uri="{BB962C8B-B14F-4D97-AF65-F5344CB8AC3E}">
        <p14:creationId xmlns:p14="http://schemas.microsoft.com/office/powerpoint/2010/main" val="856979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D4955C-472D-F403-7B69-50C45C9C3986}"/>
              </a:ext>
            </a:extLst>
          </p:cNvPr>
          <p:cNvPicPr>
            <a:picLocks noGrp="1" noChangeAspect="1"/>
          </p:cNvPicPr>
          <p:nvPr>
            <p:ph idx="1"/>
          </p:nvPr>
        </p:nvPicPr>
        <p:blipFill>
          <a:blip r:embed="rId2"/>
          <a:stretch>
            <a:fillRect/>
          </a:stretch>
        </p:blipFill>
        <p:spPr>
          <a:xfrm>
            <a:off x="816722" y="495141"/>
            <a:ext cx="9472685" cy="5257340"/>
          </a:xfrm>
          <a:prstGeom prst="rect">
            <a:avLst/>
          </a:prstGeom>
        </p:spPr>
      </p:pic>
    </p:spTree>
    <p:extLst>
      <p:ext uri="{BB962C8B-B14F-4D97-AF65-F5344CB8AC3E}">
        <p14:creationId xmlns:p14="http://schemas.microsoft.com/office/powerpoint/2010/main" val="254410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BC58BC9-F1AC-6EC5-34A9-78275E748621}"/>
              </a:ext>
            </a:extLst>
          </p:cNvPr>
          <p:cNvPicPr>
            <a:picLocks noGrp="1" noChangeAspect="1"/>
          </p:cNvPicPr>
          <p:nvPr>
            <p:ph idx="1"/>
          </p:nvPr>
        </p:nvPicPr>
        <p:blipFill rotWithShape="1">
          <a:blip r:embed="rId2"/>
          <a:srcRect t="884" b="14545"/>
          <a:stretch/>
        </p:blipFill>
        <p:spPr>
          <a:xfrm>
            <a:off x="20" y="1282"/>
            <a:ext cx="12191980" cy="6856718"/>
          </a:xfrm>
          <a:prstGeom prst="rect">
            <a:avLst/>
          </a:prstGeom>
        </p:spPr>
      </p:pic>
      <p:sp>
        <p:nvSpPr>
          <p:cNvPr id="2" name="תיבת טקסט 1">
            <a:extLst>
              <a:ext uri="{FF2B5EF4-FFF2-40B4-BE49-F238E27FC236}">
                <a16:creationId xmlns:a16="http://schemas.microsoft.com/office/drawing/2014/main" id="{659BF070-9697-BD94-D69C-D122BCE801B1}"/>
              </a:ext>
            </a:extLst>
          </p:cNvPr>
          <p:cNvSpPr txBox="1"/>
          <p:nvPr/>
        </p:nvSpPr>
        <p:spPr>
          <a:xfrm>
            <a:off x="1278194" y="186813"/>
            <a:ext cx="9399638" cy="307777"/>
          </a:xfrm>
          <a:prstGeom prst="rect">
            <a:avLst/>
          </a:prstGeom>
          <a:noFill/>
        </p:spPr>
        <p:txBody>
          <a:bodyPr wrap="square" rtlCol="1">
            <a:spAutoFit/>
          </a:bodyPr>
          <a:lstStyle/>
          <a:p>
            <a:pPr algn="r" rtl="1"/>
            <a:r>
              <a:rPr lang="he-IL" sz="1400" b="1" dirty="0">
                <a:highlight>
                  <a:srgbClr val="00FF00"/>
                </a:highlight>
                <a:latin typeface="Tahoma" panose="020B0604030504040204" pitchFamily="34" charset="0"/>
                <a:ea typeface="Tahoma" panose="020B0604030504040204" pitchFamily="34" charset="0"/>
                <a:cs typeface="Tahoma" panose="020B0604030504040204" pitchFamily="34" charset="0"/>
              </a:rPr>
              <a:t>כפי שניתן לראות הדאטה מחולק ל5 קטגוריות מחיר ובכך הפכנו את הבעית רגרסיה לסיווג</a:t>
            </a:r>
          </a:p>
        </p:txBody>
      </p:sp>
    </p:spTree>
    <p:extLst>
      <p:ext uri="{BB962C8B-B14F-4D97-AF65-F5344CB8AC3E}">
        <p14:creationId xmlns:p14="http://schemas.microsoft.com/office/powerpoint/2010/main" val="612311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6D38A8-23D6-9AD7-137B-F91C1AD8F917}"/>
              </a:ext>
            </a:extLst>
          </p:cNvPr>
          <p:cNvPicPr>
            <a:picLocks noGrp="1" noChangeAspect="1"/>
          </p:cNvPicPr>
          <p:nvPr>
            <p:ph idx="1"/>
          </p:nvPr>
        </p:nvPicPr>
        <p:blipFill>
          <a:blip r:embed="rId2"/>
          <a:stretch>
            <a:fillRect/>
          </a:stretch>
        </p:blipFill>
        <p:spPr>
          <a:xfrm>
            <a:off x="3231552" y="287332"/>
            <a:ext cx="4019684" cy="5708628"/>
          </a:xfrm>
          <a:prstGeom prst="rect">
            <a:avLst/>
          </a:prstGeom>
        </p:spPr>
      </p:pic>
    </p:spTree>
    <p:extLst>
      <p:ext uri="{BB962C8B-B14F-4D97-AF65-F5344CB8AC3E}">
        <p14:creationId xmlns:p14="http://schemas.microsoft.com/office/powerpoint/2010/main" val="3364031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508781D-F2CB-3C20-C2FA-127EBDF64D0E}"/>
              </a:ext>
            </a:extLst>
          </p:cNvPr>
          <p:cNvGraphicFramePr>
            <a:graphicFrameLocks noGrp="1"/>
          </p:cNvGraphicFramePr>
          <p:nvPr>
            <p:ph idx="1"/>
            <p:extLst>
              <p:ext uri="{D42A27DB-BD31-4B8C-83A1-F6EECF244321}">
                <p14:modId xmlns:p14="http://schemas.microsoft.com/office/powerpoint/2010/main" val="1397857210"/>
              </p:ext>
            </p:extLst>
          </p:nvPr>
        </p:nvGraphicFramePr>
        <p:xfrm>
          <a:off x="1130708" y="904569"/>
          <a:ext cx="9311148" cy="4958947"/>
        </p:xfrm>
        <a:graphic>
          <a:graphicData uri="http://schemas.openxmlformats.org/drawingml/2006/table">
            <a:tbl>
              <a:tblPr>
                <a:tableStyleId>{5940675A-B579-460E-94D1-54222C63F5DA}</a:tableStyleId>
              </a:tblPr>
              <a:tblGrid>
                <a:gridCol w="1551858">
                  <a:extLst>
                    <a:ext uri="{9D8B030D-6E8A-4147-A177-3AD203B41FA5}">
                      <a16:colId xmlns:a16="http://schemas.microsoft.com/office/drawing/2014/main" val="2396526962"/>
                    </a:ext>
                  </a:extLst>
                </a:gridCol>
                <a:gridCol w="1551858">
                  <a:extLst>
                    <a:ext uri="{9D8B030D-6E8A-4147-A177-3AD203B41FA5}">
                      <a16:colId xmlns:a16="http://schemas.microsoft.com/office/drawing/2014/main" val="3079120082"/>
                    </a:ext>
                  </a:extLst>
                </a:gridCol>
                <a:gridCol w="1551858">
                  <a:extLst>
                    <a:ext uri="{9D8B030D-6E8A-4147-A177-3AD203B41FA5}">
                      <a16:colId xmlns:a16="http://schemas.microsoft.com/office/drawing/2014/main" val="500478863"/>
                    </a:ext>
                  </a:extLst>
                </a:gridCol>
                <a:gridCol w="1551858">
                  <a:extLst>
                    <a:ext uri="{9D8B030D-6E8A-4147-A177-3AD203B41FA5}">
                      <a16:colId xmlns:a16="http://schemas.microsoft.com/office/drawing/2014/main" val="3871930760"/>
                    </a:ext>
                  </a:extLst>
                </a:gridCol>
                <a:gridCol w="1551858">
                  <a:extLst>
                    <a:ext uri="{9D8B030D-6E8A-4147-A177-3AD203B41FA5}">
                      <a16:colId xmlns:a16="http://schemas.microsoft.com/office/drawing/2014/main" val="963754219"/>
                    </a:ext>
                  </a:extLst>
                </a:gridCol>
                <a:gridCol w="1551858">
                  <a:extLst>
                    <a:ext uri="{9D8B030D-6E8A-4147-A177-3AD203B41FA5}">
                      <a16:colId xmlns:a16="http://schemas.microsoft.com/office/drawing/2014/main" val="1753537203"/>
                    </a:ext>
                  </a:extLst>
                </a:gridCol>
              </a:tblGrid>
              <a:tr h="1102039">
                <a:tc>
                  <a:txBody>
                    <a:bodyPr/>
                    <a:lstStyle/>
                    <a:p>
                      <a:r>
                        <a:rPr lang="he-IL" sz="1500" dirty="0"/>
                        <a:t>שלב א' - רשת נוירונים</a:t>
                      </a:r>
                    </a:p>
                  </a:txBody>
                  <a:tcPr marL="76094" marR="76094" marT="38047" marB="38047" anchor="ctr"/>
                </a:tc>
                <a:tc>
                  <a:txBody>
                    <a:bodyPr/>
                    <a:lstStyle/>
                    <a:p>
                      <a:r>
                        <a:rPr lang="he-IL" sz="1500" b="1" dirty="0"/>
                        <a:t>שלב ג' - רשת נוירונים</a:t>
                      </a:r>
                    </a:p>
                  </a:txBody>
                  <a:tcPr marL="76094" marR="76094" marT="38047" marB="38047" anchor="ctr">
                    <a:solidFill>
                      <a:schemeClr val="accent2"/>
                    </a:solidFill>
                  </a:tcPr>
                </a:tc>
                <a:tc>
                  <a:txBody>
                    <a:bodyPr/>
                    <a:lstStyle/>
                    <a:p>
                      <a:r>
                        <a:rPr lang="he-IL" sz="1500" dirty="0"/>
                        <a:t>שלב א' - עץ החלטות</a:t>
                      </a:r>
                    </a:p>
                  </a:txBody>
                  <a:tcPr marL="76094" marR="76094" marT="38047" marB="38047" anchor="ctr"/>
                </a:tc>
                <a:tc>
                  <a:txBody>
                    <a:bodyPr/>
                    <a:lstStyle/>
                    <a:p>
                      <a:r>
                        <a:rPr lang="he-IL" sz="1500" dirty="0"/>
                        <a:t>שלב ב' - עץ החלטות</a:t>
                      </a:r>
                    </a:p>
                  </a:txBody>
                  <a:tcPr marL="76094" marR="76094" marT="38047" marB="38047" anchor="ctr"/>
                </a:tc>
                <a:tc>
                  <a:txBody>
                    <a:bodyPr/>
                    <a:lstStyle/>
                    <a:p>
                      <a:r>
                        <a:rPr lang="he-IL" sz="1500" dirty="0"/>
                        <a:t>שלב א' - רגרסיה לוגיסטית</a:t>
                      </a:r>
                    </a:p>
                  </a:txBody>
                  <a:tcPr marL="76094" marR="76094" marT="38047" marB="38047" anchor="ctr"/>
                </a:tc>
                <a:tc>
                  <a:txBody>
                    <a:bodyPr/>
                    <a:lstStyle/>
                    <a:p>
                      <a:r>
                        <a:rPr lang="he-IL" sz="1500" dirty="0"/>
                        <a:t>מדד</a:t>
                      </a:r>
                    </a:p>
                  </a:txBody>
                  <a:tcPr marL="76094" marR="76094" marT="38047" marB="38047" anchor="ctr"/>
                </a:tc>
                <a:extLst>
                  <a:ext uri="{0D108BD9-81ED-4DB2-BD59-A6C34878D82A}">
                    <a16:rowId xmlns:a16="http://schemas.microsoft.com/office/drawing/2014/main" val="933245967"/>
                  </a:ext>
                </a:extLst>
              </a:tr>
              <a:tr h="440724">
                <a:tc>
                  <a:txBody>
                    <a:bodyPr/>
                    <a:lstStyle/>
                    <a:p>
                      <a:r>
                        <a:rPr lang="he-IL" sz="1500" dirty="0"/>
                        <a:t>0.984</a:t>
                      </a:r>
                    </a:p>
                  </a:txBody>
                  <a:tcPr marL="76094" marR="76094" marT="38047" marB="38047" anchor="ctr"/>
                </a:tc>
                <a:tc>
                  <a:txBody>
                    <a:bodyPr/>
                    <a:lstStyle/>
                    <a:p>
                      <a:r>
                        <a:rPr lang="he-IL" sz="1500" b="1" dirty="0"/>
                        <a:t>0.987</a:t>
                      </a:r>
                    </a:p>
                  </a:txBody>
                  <a:tcPr marL="76094" marR="76094" marT="38047" marB="38047" anchor="ctr">
                    <a:solidFill>
                      <a:schemeClr val="accent2"/>
                    </a:solidFill>
                  </a:tcPr>
                </a:tc>
                <a:tc>
                  <a:txBody>
                    <a:bodyPr/>
                    <a:lstStyle/>
                    <a:p>
                      <a:r>
                        <a:rPr lang="he-IL" sz="1500" dirty="0"/>
                        <a:t>0.884</a:t>
                      </a:r>
                    </a:p>
                  </a:txBody>
                  <a:tcPr marL="76094" marR="76094" marT="38047" marB="38047" anchor="ctr"/>
                </a:tc>
                <a:tc>
                  <a:txBody>
                    <a:bodyPr/>
                    <a:lstStyle/>
                    <a:p>
                      <a:r>
                        <a:rPr lang="he-IL" sz="1500" dirty="0"/>
                        <a:t>0.878</a:t>
                      </a:r>
                    </a:p>
                  </a:txBody>
                  <a:tcPr marL="76094" marR="76094" marT="38047" marB="38047" anchor="ctr"/>
                </a:tc>
                <a:tc>
                  <a:txBody>
                    <a:bodyPr/>
                    <a:lstStyle/>
                    <a:p>
                      <a:r>
                        <a:rPr lang="he-IL" sz="1500" dirty="0"/>
                        <a:t>0.928</a:t>
                      </a:r>
                    </a:p>
                  </a:txBody>
                  <a:tcPr marL="76094" marR="76094" marT="38047" marB="38047" anchor="ctr"/>
                </a:tc>
                <a:tc>
                  <a:txBody>
                    <a:bodyPr/>
                    <a:lstStyle/>
                    <a:p>
                      <a:r>
                        <a:rPr lang="en-US" sz="1500" b="1" dirty="0"/>
                        <a:t>AUC</a:t>
                      </a:r>
                      <a:endParaRPr lang="en-US" sz="1500" dirty="0"/>
                    </a:p>
                  </a:txBody>
                  <a:tcPr marL="76094" marR="76094" marT="38047" marB="38047" anchor="ctr"/>
                </a:tc>
                <a:extLst>
                  <a:ext uri="{0D108BD9-81ED-4DB2-BD59-A6C34878D82A}">
                    <a16:rowId xmlns:a16="http://schemas.microsoft.com/office/drawing/2014/main" val="1093006802"/>
                  </a:ext>
                </a:extLst>
              </a:tr>
              <a:tr h="440724">
                <a:tc>
                  <a:txBody>
                    <a:bodyPr/>
                    <a:lstStyle/>
                    <a:p>
                      <a:r>
                        <a:rPr lang="he-IL" sz="1500" dirty="0"/>
                        <a:t>0.883</a:t>
                      </a:r>
                    </a:p>
                  </a:txBody>
                  <a:tcPr marL="76094" marR="76094" marT="38047" marB="38047" anchor="ctr"/>
                </a:tc>
                <a:tc>
                  <a:txBody>
                    <a:bodyPr/>
                    <a:lstStyle/>
                    <a:p>
                      <a:r>
                        <a:rPr lang="he-IL" sz="1500" b="1" dirty="0"/>
                        <a:t>0.892</a:t>
                      </a:r>
                    </a:p>
                  </a:txBody>
                  <a:tcPr marL="76094" marR="76094" marT="38047" marB="38047" anchor="ctr">
                    <a:solidFill>
                      <a:schemeClr val="accent2"/>
                    </a:solidFill>
                  </a:tcPr>
                </a:tc>
                <a:tc>
                  <a:txBody>
                    <a:bodyPr/>
                    <a:lstStyle/>
                    <a:p>
                      <a:r>
                        <a:rPr lang="he-IL" sz="1500"/>
                        <a:t>0.675</a:t>
                      </a:r>
                    </a:p>
                  </a:txBody>
                  <a:tcPr marL="76094" marR="76094" marT="38047" marB="38047" anchor="ctr"/>
                </a:tc>
                <a:tc>
                  <a:txBody>
                    <a:bodyPr/>
                    <a:lstStyle/>
                    <a:p>
                      <a:r>
                        <a:rPr lang="he-IL" sz="1500"/>
                        <a:t>0.673</a:t>
                      </a:r>
                    </a:p>
                  </a:txBody>
                  <a:tcPr marL="76094" marR="76094" marT="38047" marB="38047" anchor="ctr"/>
                </a:tc>
                <a:tc>
                  <a:txBody>
                    <a:bodyPr/>
                    <a:lstStyle/>
                    <a:p>
                      <a:r>
                        <a:rPr lang="he-IL" sz="1500" dirty="0"/>
                        <a:t>0.775</a:t>
                      </a:r>
                    </a:p>
                  </a:txBody>
                  <a:tcPr marL="76094" marR="76094" marT="38047" marB="38047" anchor="ctr"/>
                </a:tc>
                <a:tc>
                  <a:txBody>
                    <a:bodyPr/>
                    <a:lstStyle/>
                    <a:p>
                      <a:r>
                        <a:rPr lang="he-IL" sz="1500" b="1" dirty="0"/>
                        <a:t>דיוק (</a:t>
                      </a:r>
                      <a:r>
                        <a:rPr lang="en-US" sz="1500" b="1" dirty="0"/>
                        <a:t>CA)</a:t>
                      </a:r>
                      <a:endParaRPr lang="en-US" sz="1500" dirty="0"/>
                    </a:p>
                  </a:txBody>
                  <a:tcPr marL="76094" marR="76094" marT="38047" marB="38047" anchor="ctr"/>
                </a:tc>
                <a:extLst>
                  <a:ext uri="{0D108BD9-81ED-4DB2-BD59-A6C34878D82A}">
                    <a16:rowId xmlns:a16="http://schemas.microsoft.com/office/drawing/2014/main" val="3590730112"/>
                  </a:ext>
                </a:extLst>
              </a:tr>
              <a:tr h="440724">
                <a:tc>
                  <a:txBody>
                    <a:bodyPr/>
                    <a:lstStyle/>
                    <a:p>
                      <a:r>
                        <a:rPr lang="he-IL" sz="1500" dirty="0"/>
                        <a:t>0.883</a:t>
                      </a:r>
                    </a:p>
                  </a:txBody>
                  <a:tcPr marL="76094" marR="76094" marT="38047" marB="38047" anchor="ctr"/>
                </a:tc>
                <a:tc>
                  <a:txBody>
                    <a:bodyPr/>
                    <a:lstStyle/>
                    <a:p>
                      <a:r>
                        <a:rPr lang="he-IL" sz="1500" b="1" dirty="0"/>
                        <a:t>0.891</a:t>
                      </a:r>
                    </a:p>
                  </a:txBody>
                  <a:tcPr marL="76094" marR="76094" marT="38047" marB="38047" anchor="ctr">
                    <a:solidFill>
                      <a:schemeClr val="accent2"/>
                    </a:solidFill>
                  </a:tcPr>
                </a:tc>
                <a:tc>
                  <a:txBody>
                    <a:bodyPr/>
                    <a:lstStyle/>
                    <a:p>
                      <a:r>
                        <a:rPr lang="he-IL" sz="1500" dirty="0"/>
                        <a:t>0.653</a:t>
                      </a:r>
                    </a:p>
                  </a:txBody>
                  <a:tcPr marL="76094" marR="76094" marT="38047" marB="38047" anchor="ctr"/>
                </a:tc>
                <a:tc>
                  <a:txBody>
                    <a:bodyPr/>
                    <a:lstStyle/>
                    <a:p>
                      <a:r>
                        <a:rPr lang="he-IL" sz="1500" dirty="0"/>
                        <a:t>0.649</a:t>
                      </a:r>
                    </a:p>
                  </a:txBody>
                  <a:tcPr marL="76094" marR="76094" marT="38047" marB="38047" anchor="ctr"/>
                </a:tc>
                <a:tc>
                  <a:txBody>
                    <a:bodyPr/>
                    <a:lstStyle/>
                    <a:p>
                      <a:r>
                        <a:rPr lang="he-IL" sz="1500" dirty="0"/>
                        <a:t>0.767</a:t>
                      </a:r>
                    </a:p>
                  </a:txBody>
                  <a:tcPr marL="76094" marR="76094" marT="38047" marB="38047" anchor="ctr"/>
                </a:tc>
                <a:tc>
                  <a:txBody>
                    <a:bodyPr/>
                    <a:lstStyle/>
                    <a:p>
                      <a:r>
                        <a:rPr lang="en-US" sz="1500" b="1" dirty="0"/>
                        <a:t>F1</a:t>
                      </a:r>
                      <a:endParaRPr lang="en-US" sz="1500" dirty="0"/>
                    </a:p>
                  </a:txBody>
                  <a:tcPr marL="76094" marR="76094" marT="38047" marB="38047" anchor="ctr"/>
                </a:tc>
                <a:extLst>
                  <a:ext uri="{0D108BD9-81ED-4DB2-BD59-A6C34878D82A}">
                    <a16:rowId xmlns:a16="http://schemas.microsoft.com/office/drawing/2014/main" val="3467811653"/>
                  </a:ext>
                </a:extLst>
              </a:tr>
              <a:tr h="440724">
                <a:tc>
                  <a:txBody>
                    <a:bodyPr/>
                    <a:lstStyle/>
                    <a:p>
                      <a:r>
                        <a:rPr lang="he-IL" sz="1500" dirty="0"/>
                        <a:t>0.225</a:t>
                      </a:r>
                    </a:p>
                  </a:txBody>
                  <a:tcPr marL="76094" marR="76094" marT="38047" marB="38047" anchor="ctr"/>
                </a:tc>
                <a:tc>
                  <a:txBody>
                    <a:bodyPr/>
                    <a:lstStyle/>
                    <a:p>
                      <a:r>
                        <a:rPr lang="he-IL" sz="1500" b="1" dirty="0"/>
                        <a:t>0.186</a:t>
                      </a:r>
                    </a:p>
                  </a:txBody>
                  <a:tcPr marL="76094" marR="76094" marT="38047" marB="38047" anchor="ctr">
                    <a:solidFill>
                      <a:schemeClr val="accent2"/>
                    </a:solidFill>
                  </a:tcPr>
                </a:tc>
                <a:tc>
                  <a:txBody>
                    <a:bodyPr/>
                    <a:lstStyle/>
                    <a:p>
                      <a:r>
                        <a:rPr lang="he-IL" sz="1500"/>
                        <a:t>0.656</a:t>
                      </a:r>
                    </a:p>
                  </a:txBody>
                  <a:tcPr marL="76094" marR="76094" marT="38047" marB="38047" anchor="ctr"/>
                </a:tc>
                <a:tc>
                  <a:txBody>
                    <a:bodyPr/>
                    <a:lstStyle/>
                    <a:p>
                      <a:r>
                        <a:rPr lang="he-IL" sz="1500"/>
                        <a:t>0.885</a:t>
                      </a:r>
                    </a:p>
                  </a:txBody>
                  <a:tcPr marL="76094" marR="76094" marT="38047" marB="38047" anchor="ctr"/>
                </a:tc>
                <a:tc>
                  <a:txBody>
                    <a:bodyPr/>
                    <a:lstStyle/>
                    <a:p>
                      <a:r>
                        <a:rPr lang="he-IL" sz="1500" dirty="0"/>
                        <a:t>0.599</a:t>
                      </a:r>
                    </a:p>
                  </a:txBody>
                  <a:tcPr marL="76094" marR="76094" marT="38047" marB="38047" anchor="ctr"/>
                </a:tc>
                <a:tc>
                  <a:txBody>
                    <a:bodyPr/>
                    <a:lstStyle/>
                    <a:p>
                      <a:r>
                        <a:rPr lang="en-US" sz="1500" b="1" dirty="0" err="1"/>
                        <a:t>LogLoss</a:t>
                      </a:r>
                      <a:endParaRPr lang="en-US" sz="1500" dirty="0"/>
                    </a:p>
                  </a:txBody>
                  <a:tcPr marL="76094" marR="76094" marT="38047" marB="38047" anchor="ctr"/>
                </a:tc>
                <a:extLst>
                  <a:ext uri="{0D108BD9-81ED-4DB2-BD59-A6C34878D82A}">
                    <a16:rowId xmlns:a16="http://schemas.microsoft.com/office/drawing/2014/main" val="1179698315"/>
                  </a:ext>
                </a:extLst>
              </a:tr>
              <a:tr h="2094012">
                <a:tc>
                  <a:txBody>
                    <a:bodyPr/>
                    <a:lstStyle/>
                    <a:p>
                      <a:r>
                        <a:rPr lang="he-IL" sz="1500" dirty="0"/>
                        <a:t>שנת הייצור, דגם המכונית, צבע וקילומטראז'</a:t>
                      </a:r>
                    </a:p>
                  </a:txBody>
                  <a:tcPr marL="76094" marR="76094" marT="38047" marB="38047" anchor="ctr"/>
                </a:tc>
                <a:tc>
                  <a:txBody>
                    <a:bodyPr/>
                    <a:lstStyle/>
                    <a:p>
                      <a:r>
                        <a:rPr lang="he-IL" sz="1500" b="1" dirty="0"/>
                        <a:t>שנת הייצור, </a:t>
                      </a:r>
                      <a:r>
                        <a:rPr lang="he-IL" sz="1500" b="1" dirty="0" err="1"/>
                        <a:t>קילומטראז</a:t>
                      </a:r>
                      <a:r>
                        <a:rPr lang="he-IL" sz="1500" b="1" dirty="0"/>
                        <a:t>', דגם המכונית, צבע ותיבת הילוכים</a:t>
                      </a:r>
                    </a:p>
                  </a:txBody>
                  <a:tcPr marL="76094" marR="76094" marT="38047" marB="38047" anchor="ctr">
                    <a:solidFill>
                      <a:schemeClr val="accent2"/>
                    </a:solidFill>
                  </a:tcPr>
                </a:tc>
                <a:tc>
                  <a:txBody>
                    <a:bodyPr/>
                    <a:lstStyle/>
                    <a:p>
                      <a:r>
                        <a:rPr lang="he-IL" sz="1500"/>
                        <a:t>שנת הייצור, דגם המכונית, צבע וקילומטראז'</a:t>
                      </a:r>
                    </a:p>
                  </a:txBody>
                  <a:tcPr marL="76094" marR="76094" marT="38047" marB="38047" anchor="ctr"/>
                </a:tc>
                <a:tc>
                  <a:txBody>
                    <a:bodyPr/>
                    <a:lstStyle/>
                    <a:p>
                      <a:r>
                        <a:rPr lang="he-IL" sz="1500"/>
                        <a:t>שנת הייצור, דגם המכונית, צבע וקילומטראז'</a:t>
                      </a:r>
                    </a:p>
                  </a:txBody>
                  <a:tcPr marL="76094" marR="76094" marT="38047" marB="38047" anchor="ctr"/>
                </a:tc>
                <a:tc>
                  <a:txBody>
                    <a:bodyPr/>
                    <a:lstStyle/>
                    <a:p>
                      <a:r>
                        <a:rPr lang="he-IL" sz="1500"/>
                        <a:t>שנת הייצור, דגם המכונית, צבע וקילומטראז'</a:t>
                      </a:r>
                    </a:p>
                  </a:txBody>
                  <a:tcPr marL="76094" marR="76094" marT="38047" marB="38047" anchor="ctr"/>
                </a:tc>
                <a:tc>
                  <a:txBody>
                    <a:bodyPr/>
                    <a:lstStyle/>
                    <a:p>
                      <a:r>
                        <a:rPr lang="he-IL" sz="1500" b="1" dirty="0"/>
                        <a:t>חשיבות הפיצ'רים</a:t>
                      </a:r>
                      <a:endParaRPr lang="he-IL" sz="1500" dirty="0"/>
                    </a:p>
                  </a:txBody>
                  <a:tcPr marL="76094" marR="76094" marT="38047" marB="38047" anchor="ctr"/>
                </a:tc>
                <a:extLst>
                  <a:ext uri="{0D108BD9-81ED-4DB2-BD59-A6C34878D82A}">
                    <a16:rowId xmlns:a16="http://schemas.microsoft.com/office/drawing/2014/main" val="1506618149"/>
                  </a:ext>
                </a:extLst>
              </a:tr>
            </a:tbl>
          </a:graphicData>
        </a:graphic>
      </p:graphicFrame>
      <p:sp>
        <p:nvSpPr>
          <p:cNvPr id="7" name="תיבת טקסט 6">
            <a:extLst>
              <a:ext uri="{FF2B5EF4-FFF2-40B4-BE49-F238E27FC236}">
                <a16:creationId xmlns:a16="http://schemas.microsoft.com/office/drawing/2014/main" id="{1C94E98F-47CF-57A7-C3A9-995C2FF1C05D}"/>
              </a:ext>
            </a:extLst>
          </p:cNvPr>
          <p:cNvSpPr txBox="1"/>
          <p:nvPr/>
        </p:nvSpPr>
        <p:spPr>
          <a:xfrm>
            <a:off x="1543665" y="287282"/>
            <a:ext cx="8455741" cy="369332"/>
          </a:xfrm>
          <a:prstGeom prst="rect">
            <a:avLst/>
          </a:prstGeom>
          <a:noFill/>
        </p:spPr>
        <p:txBody>
          <a:bodyPr wrap="square">
            <a:spAutoFit/>
          </a:bodyPr>
          <a:lstStyle/>
          <a:p>
            <a:pPr algn="ctr" rtl="1"/>
            <a:r>
              <a:rPr lang="he-IL" b="1">
                <a:latin typeface="Tahoma" panose="020B0604030504040204" pitchFamily="34" charset="0"/>
                <a:ea typeface="Tahoma" panose="020B0604030504040204" pitchFamily="34" charset="0"/>
                <a:cs typeface="Tahoma" panose="020B0604030504040204" pitchFamily="34" charset="0"/>
              </a:rPr>
              <a:t>השוואה בין התתי מודלים</a:t>
            </a:r>
            <a:r>
              <a:rPr lang="en-US" b="1">
                <a:latin typeface="Tahoma" panose="020B0604030504040204" pitchFamily="34" charset="0"/>
                <a:ea typeface="Tahoma" panose="020B0604030504040204" pitchFamily="34" charset="0"/>
                <a:cs typeface="Tahoma" panose="020B0604030504040204" pitchFamily="34" charset="0"/>
              </a:rPr>
              <a:t> </a:t>
            </a:r>
            <a:r>
              <a:rPr lang="he-IL" b="1">
                <a:latin typeface="Tahoma" panose="020B0604030504040204" pitchFamily="34" charset="0"/>
                <a:ea typeface="Tahoma" panose="020B0604030504040204" pitchFamily="34" charset="0"/>
                <a:cs typeface="Tahoma" panose="020B0604030504040204" pitchFamily="34" charset="0"/>
              </a:rPr>
              <a:t>– טבלה מסכמת</a:t>
            </a:r>
            <a:endParaRPr lang="he-IL" dirty="0"/>
          </a:p>
        </p:txBody>
      </p:sp>
    </p:spTree>
    <p:extLst>
      <p:ext uri="{BB962C8B-B14F-4D97-AF65-F5344CB8AC3E}">
        <p14:creationId xmlns:p14="http://schemas.microsoft.com/office/powerpoint/2010/main" val="3764562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812C-F242-BF66-C51B-B7911CF4991A}"/>
              </a:ext>
            </a:extLst>
          </p:cNvPr>
          <p:cNvSpPr>
            <a:spLocks noGrp="1"/>
          </p:cNvSpPr>
          <p:nvPr>
            <p:ph type="title"/>
          </p:nvPr>
        </p:nvSpPr>
        <p:spPr>
          <a:xfrm>
            <a:off x="0" y="48245"/>
            <a:ext cx="12192000" cy="807161"/>
          </a:xfrm>
        </p:spPr>
        <p:txBody>
          <a:bodyPr/>
          <a:lstStyle/>
          <a:p>
            <a:pPr algn="ctr" rtl="1"/>
            <a:r>
              <a:rPr lang="he-IL" b="1" dirty="0">
                <a:latin typeface="Tahoma" panose="020B0604030504040204" pitchFamily="34" charset="0"/>
                <a:ea typeface="Tahoma" panose="020B0604030504040204" pitchFamily="34" charset="0"/>
                <a:cs typeface="Tahoma" panose="020B0604030504040204" pitchFamily="34" charset="0"/>
              </a:rPr>
              <a:t>השוואה בין </a:t>
            </a:r>
            <a:r>
              <a:rPr lang="he-IL" b="1" dirty="0" err="1">
                <a:latin typeface="Tahoma" panose="020B0604030504040204" pitchFamily="34" charset="0"/>
                <a:ea typeface="Tahoma" panose="020B0604030504040204" pitchFamily="34" charset="0"/>
                <a:cs typeface="Tahoma" panose="020B0604030504040204" pitchFamily="34" charset="0"/>
              </a:rPr>
              <a:t>התתי</a:t>
            </a:r>
            <a:r>
              <a:rPr lang="he-IL" b="1" dirty="0">
                <a:latin typeface="Tahoma" panose="020B0604030504040204" pitchFamily="34" charset="0"/>
                <a:ea typeface="Tahoma" panose="020B0604030504040204" pitchFamily="34" charset="0"/>
                <a:cs typeface="Tahoma" panose="020B0604030504040204" pitchFamily="34" charset="0"/>
              </a:rPr>
              <a:t> מודלים</a:t>
            </a:r>
            <a:r>
              <a:rPr lang="en-US" b="1" dirty="0">
                <a:latin typeface="Tahoma" panose="020B0604030504040204" pitchFamily="34" charset="0"/>
                <a:ea typeface="Tahoma" panose="020B0604030504040204" pitchFamily="34" charset="0"/>
                <a:cs typeface="Tahoma" panose="020B0604030504040204" pitchFamily="34" charset="0"/>
              </a:rPr>
              <a:t> </a:t>
            </a:r>
            <a:r>
              <a:rPr lang="he-IL" b="1" dirty="0">
                <a:latin typeface="Tahoma" panose="020B0604030504040204" pitchFamily="34" charset="0"/>
                <a:ea typeface="Tahoma" panose="020B0604030504040204" pitchFamily="34" charset="0"/>
                <a:cs typeface="Tahoma" panose="020B0604030504040204" pitchFamily="34" charset="0"/>
              </a:rPr>
              <a:t>- סיכום</a:t>
            </a:r>
          </a:p>
        </p:txBody>
      </p:sp>
      <p:sp>
        <p:nvSpPr>
          <p:cNvPr id="3" name="Content Placeholder 2">
            <a:extLst>
              <a:ext uri="{FF2B5EF4-FFF2-40B4-BE49-F238E27FC236}">
                <a16:creationId xmlns:a16="http://schemas.microsoft.com/office/drawing/2014/main" id="{8B557DB6-5038-2C58-BE05-1B869DFAC4CF}"/>
              </a:ext>
            </a:extLst>
          </p:cNvPr>
          <p:cNvSpPr>
            <a:spLocks noGrp="1"/>
          </p:cNvSpPr>
          <p:nvPr>
            <p:ph idx="1"/>
          </p:nvPr>
        </p:nvSpPr>
        <p:spPr>
          <a:xfrm>
            <a:off x="766291" y="1295378"/>
            <a:ext cx="10364452" cy="3424107"/>
          </a:xfrm>
        </p:spPr>
        <p:txBody>
          <a:bodyPr>
            <a:noAutofit/>
          </a:bodyPr>
          <a:lstStyle/>
          <a:p>
            <a:pPr marL="0" indent="0">
              <a:buNone/>
            </a:pPr>
            <a:r>
              <a:rPr lang="he-IL" sz="1200" b="1" dirty="0">
                <a:latin typeface="Tahoma" panose="020B0604030504040204" pitchFamily="34" charset="0"/>
                <a:ea typeface="Tahoma" panose="020B0604030504040204" pitchFamily="34" charset="0"/>
                <a:cs typeface="Tahoma" panose="020B0604030504040204" pitchFamily="34" charset="0"/>
              </a:rPr>
              <a:t>השוואת הביצועים</a:t>
            </a:r>
            <a:r>
              <a:rPr lang="he-IL" sz="1200" dirty="0">
                <a:latin typeface="Tahoma" panose="020B0604030504040204" pitchFamily="34" charset="0"/>
                <a:ea typeface="Tahoma" panose="020B0604030504040204" pitchFamily="34" charset="0"/>
                <a:cs typeface="Tahoma" panose="020B0604030504040204" pitchFamily="34" charset="0"/>
              </a:rPr>
              <a:t>:</a:t>
            </a:r>
          </a:p>
          <a:p>
            <a:pPr marL="457200" lvl="1" indent="0">
              <a:buNone/>
            </a:pPr>
            <a:r>
              <a:rPr lang="he-IL" sz="1200" b="1" dirty="0">
                <a:latin typeface="Tahoma" panose="020B0604030504040204" pitchFamily="34" charset="0"/>
                <a:ea typeface="Tahoma" panose="020B0604030504040204" pitchFamily="34" charset="0"/>
                <a:cs typeface="Tahoma" panose="020B0604030504040204" pitchFamily="34" charset="0"/>
              </a:rPr>
              <a:t>דיוק (</a:t>
            </a:r>
            <a:r>
              <a:rPr lang="en-US" sz="1200" b="1" dirty="0">
                <a:latin typeface="Tahoma" panose="020B0604030504040204" pitchFamily="34" charset="0"/>
                <a:ea typeface="Tahoma" panose="020B0604030504040204" pitchFamily="34" charset="0"/>
                <a:cs typeface="Tahoma" panose="020B0604030504040204" pitchFamily="34" charset="0"/>
              </a:rPr>
              <a:t>Accuracy)</a:t>
            </a:r>
            <a:r>
              <a:rPr lang="en-US" sz="1200" dirty="0">
                <a:latin typeface="Tahoma" panose="020B0604030504040204" pitchFamily="34" charset="0"/>
                <a:ea typeface="Tahoma" panose="020B0604030504040204" pitchFamily="34" charset="0"/>
                <a:cs typeface="Tahoma" panose="020B0604030504040204" pitchFamily="34" charset="0"/>
              </a:rPr>
              <a:t>: </a:t>
            </a:r>
            <a:r>
              <a:rPr lang="he-IL" sz="1200" dirty="0">
                <a:latin typeface="Tahoma" panose="020B0604030504040204" pitchFamily="34" charset="0"/>
                <a:ea typeface="Tahoma" panose="020B0604030504040204" pitchFamily="34" charset="0"/>
                <a:cs typeface="Tahoma" panose="020B0604030504040204" pitchFamily="34" charset="0"/>
              </a:rPr>
              <a:t>רשת הנוירונים מציגה את התוצאות הגבוהות ביותר בשלבים א' </a:t>
            </a:r>
            <a:r>
              <a:rPr lang="he-IL" sz="1200" dirty="0" err="1">
                <a:latin typeface="Tahoma" panose="020B0604030504040204" pitchFamily="34" charset="0"/>
                <a:ea typeface="Tahoma" panose="020B0604030504040204" pitchFamily="34" charset="0"/>
                <a:cs typeface="Tahoma" panose="020B0604030504040204" pitchFamily="34" charset="0"/>
              </a:rPr>
              <a:t>וג</a:t>
            </a:r>
            <a:r>
              <a:rPr lang="he-IL" sz="1200" dirty="0">
                <a:latin typeface="Tahoma" panose="020B0604030504040204" pitchFamily="34" charset="0"/>
                <a:ea typeface="Tahoma" panose="020B0604030504040204" pitchFamily="34" charset="0"/>
                <a:cs typeface="Tahoma" panose="020B0604030504040204" pitchFamily="34" charset="0"/>
              </a:rPr>
              <a:t>', עם שיפור משמעותי לאחר השינוי בשלב ג'.</a:t>
            </a:r>
          </a:p>
          <a:p>
            <a:pPr marL="457200" lvl="1" indent="0">
              <a:buNone/>
            </a:pPr>
            <a:r>
              <a:rPr lang="en-US" sz="1200" b="1" dirty="0" err="1">
                <a:latin typeface="Tahoma" panose="020B0604030504040204" pitchFamily="34" charset="0"/>
                <a:ea typeface="Tahoma" panose="020B0604030504040204" pitchFamily="34" charset="0"/>
                <a:cs typeface="Tahoma" panose="020B0604030504040204" pitchFamily="34" charset="0"/>
              </a:rPr>
              <a:t>LogLoss</a:t>
            </a:r>
            <a:r>
              <a:rPr lang="en-US" sz="1200" dirty="0">
                <a:latin typeface="Tahoma" panose="020B0604030504040204" pitchFamily="34" charset="0"/>
                <a:ea typeface="Tahoma" panose="020B0604030504040204" pitchFamily="34" charset="0"/>
                <a:cs typeface="Tahoma" panose="020B0604030504040204" pitchFamily="34" charset="0"/>
              </a:rPr>
              <a:t>: </a:t>
            </a:r>
            <a:r>
              <a:rPr lang="he-IL" sz="1200" dirty="0">
                <a:latin typeface="Tahoma" panose="020B0604030504040204" pitchFamily="34" charset="0"/>
                <a:ea typeface="Tahoma" panose="020B0604030504040204" pitchFamily="34" charset="0"/>
                <a:cs typeface="Tahoma" panose="020B0604030504040204" pitchFamily="34" charset="0"/>
              </a:rPr>
              <a:t>רשת הנוירונים בשלב ג' מציגה את ה-</a:t>
            </a:r>
            <a:r>
              <a:rPr lang="en-US" sz="1200" dirty="0" err="1">
                <a:latin typeface="Tahoma" panose="020B0604030504040204" pitchFamily="34" charset="0"/>
                <a:ea typeface="Tahoma" panose="020B0604030504040204" pitchFamily="34" charset="0"/>
                <a:cs typeface="Tahoma" panose="020B0604030504040204" pitchFamily="34" charset="0"/>
              </a:rPr>
              <a:t>LogLoss</a:t>
            </a:r>
            <a:r>
              <a:rPr lang="en-US" sz="1200" dirty="0">
                <a:latin typeface="Tahoma" panose="020B0604030504040204" pitchFamily="34" charset="0"/>
                <a:ea typeface="Tahoma" panose="020B0604030504040204" pitchFamily="34" charset="0"/>
                <a:cs typeface="Tahoma" panose="020B0604030504040204" pitchFamily="34" charset="0"/>
              </a:rPr>
              <a:t> </a:t>
            </a:r>
            <a:r>
              <a:rPr lang="he-IL" sz="1200" dirty="0">
                <a:latin typeface="Tahoma" panose="020B0604030504040204" pitchFamily="34" charset="0"/>
                <a:ea typeface="Tahoma" panose="020B0604030504040204" pitchFamily="34" charset="0"/>
                <a:cs typeface="Tahoma" panose="020B0604030504040204" pitchFamily="34" charset="0"/>
              </a:rPr>
              <a:t>הנמוך ביותר, מה שמצביע על שיפור משמעותי לעומת שלבים א' </a:t>
            </a:r>
            <a:r>
              <a:rPr lang="he-IL" sz="1200" dirty="0" err="1">
                <a:latin typeface="Tahoma" panose="020B0604030504040204" pitchFamily="34" charset="0"/>
                <a:ea typeface="Tahoma" panose="020B0604030504040204" pitchFamily="34" charset="0"/>
                <a:cs typeface="Tahoma" panose="020B0604030504040204" pitchFamily="34" charset="0"/>
              </a:rPr>
              <a:t>וב</a:t>
            </a:r>
            <a:r>
              <a:rPr lang="he-IL" sz="1200" dirty="0">
                <a:latin typeface="Tahoma" panose="020B0604030504040204" pitchFamily="34" charset="0"/>
                <a:ea typeface="Tahoma" panose="020B0604030504040204" pitchFamily="34" charset="0"/>
                <a:cs typeface="Tahoma" panose="020B0604030504040204" pitchFamily="34" charset="0"/>
              </a:rPr>
              <a:t>'.</a:t>
            </a:r>
          </a:p>
          <a:p>
            <a:pPr marL="457200" lvl="1" indent="0">
              <a:buNone/>
            </a:pPr>
            <a:r>
              <a:rPr lang="en-US" sz="1200" b="1" dirty="0">
                <a:latin typeface="Tahoma" panose="020B0604030504040204" pitchFamily="34" charset="0"/>
                <a:ea typeface="Tahoma" panose="020B0604030504040204" pitchFamily="34" charset="0"/>
                <a:cs typeface="Tahoma" panose="020B0604030504040204" pitchFamily="34" charset="0"/>
              </a:rPr>
              <a:t>AUC</a:t>
            </a:r>
            <a:r>
              <a:rPr lang="en-US" sz="1200" dirty="0">
                <a:latin typeface="Tahoma" panose="020B0604030504040204" pitchFamily="34" charset="0"/>
                <a:ea typeface="Tahoma" panose="020B0604030504040204" pitchFamily="34" charset="0"/>
                <a:cs typeface="Tahoma" panose="020B0604030504040204" pitchFamily="34" charset="0"/>
              </a:rPr>
              <a:t>: </a:t>
            </a:r>
            <a:r>
              <a:rPr lang="he-IL" sz="1200" dirty="0">
                <a:latin typeface="Tahoma" panose="020B0604030504040204" pitchFamily="34" charset="0"/>
                <a:ea typeface="Tahoma" panose="020B0604030504040204" pitchFamily="34" charset="0"/>
                <a:cs typeface="Tahoma" panose="020B0604030504040204" pitchFamily="34" charset="0"/>
              </a:rPr>
              <a:t>רשת הנוירונים מובילה בשלב ג' עם הערך הגבוה ביותר.</a:t>
            </a:r>
          </a:p>
          <a:p>
            <a:pPr marL="0" indent="0">
              <a:buNone/>
            </a:pPr>
            <a:r>
              <a:rPr lang="he-IL" sz="1200" b="1" dirty="0">
                <a:latin typeface="Tahoma" panose="020B0604030504040204" pitchFamily="34" charset="0"/>
                <a:ea typeface="Tahoma" panose="020B0604030504040204" pitchFamily="34" charset="0"/>
                <a:cs typeface="Tahoma" panose="020B0604030504040204" pitchFamily="34" charset="0"/>
              </a:rPr>
              <a:t>חשיבות הפיצ'רים</a:t>
            </a:r>
            <a:r>
              <a:rPr lang="he-IL" sz="1200" dirty="0">
                <a:latin typeface="Tahoma" panose="020B0604030504040204" pitchFamily="34" charset="0"/>
                <a:ea typeface="Tahoma" panose="020B0604030504040204" pitchFamily="34" charset="0"/>
                <a:cs typeface="Tahoma" panose="020B0604030504040204" pitchFamily="34" charset="0"/>
              </a:rPr>
              <a:t>:</a:t>
            </a:r>
          </a:p>
          <a:p>
            <a:pPr marL="457200" lvl="1" indent="0">
              <a:buNone/>
            </a:pPr>
            <a:r>
              <a:rPr lang="he-IL" sz="1200" b="1" dirty="0">
                <a:latin typeface="Tahoma" panose="020B0604030504040204" pitchFamily="34" charset="0"/>
                <a:ea typeface="Tahoma" panose="020B0604030504040204" pitchFamily="34" charset="0"/>
                <a:cs typeface="Tahoma" panose="020B0604030504040204" pitchFamily="34" charset="0"/>
              </a:rPr>
              <a:t>שלב א' </a:t>
            </a:r>
            <a:r>
              <a:rPr lang="he-IL" sz="1200" dirty="0">
                <a:latin typeface="Tahoma" panose="020B0604030504040204" pitchFamily="34" charset="0"/>
                <a:ea typeface="Tahoma" panose="020B0604030504040204" pitchFamily="34" charset="0"/>
                <a:cs typeface="Tahoma" panose="020B0604030504040204" pitchFamily="34" charset="0"/>
              </a:rPr>
              <a:t>: שנת הייצור, דגם המכונית, צבע </a:t>
            </a:r>
            <a:r>
              <a:rPr lang="he-IL" sz="1200" dirty="0" err="1">
                <a:latin typeface="Tahoma" panose="020B0604030504040204" pitchFamily="34" charset="0"/>
                <a:ea typeface="Tahoma" panose="020B0604030504040204" pitchFamily="34" charset="0"/>
                <a:cs typeface="Tahoma" panose="020B0604030504040204" pitchFamily="34" charset="0"/>
              </a:rPr>
              <a:t>וקילומטראז</a:t>
            </a:r>
            <a:r>
              <a:rPr lang="he-IL" sz="1200" dirty="0">
                <a:latin typeface="Tahoma" panose="020B0604030504040204" pitchFamily="34" charset="0"/>
                <a:ea typeface="Tahoma" panose="020B0604030504040204" pitchFamily="34" charset="0"/>
                <a:cs typeface="Tahoma" panose="020B0604030504040204" pitchFamily="34" charset="0"/>
              </a:rPr>
              <a:t>'.</a:t>
            </a:r>
          </a:p>
          <a:p>
            <a:pPr marL="457200" lvl="1" indent="0">
              <a:buNone/>
            </a:pPr>
            <a:r>
              <a:rPr lang="he-IL" sz="1200" b="1" dirty="0">
                <a:latin typeface="Tahoma" panose="020B0604030504040204" pitchFamily="34" charset="0"/>
                <a:ea typeface="Tahoma" panose="020B0604030504040204" pitchFamily="34" charset="0"/>
                <a:cs typeface="Tahoma" panose="020B0604030504040204" pitchFamily="34" charset="0"/>
              </a:rPr>
              <a:t>שלב ב' – שינוי מס' מקרים בעץ החלטות</a:t>
            </a:r>
            <a:r>
              <a:rPr lang="he-IL" sz="1200" dirty="0">
                <a:latin typeface="Tahoma" panose="020B0604030504040204" pitchFamily="34" charset="0"/>
                <a:ea typeface="Tahoma" panose="020B0604030504040204" pitchFamily="34" charset="0"/>
                <a:cs typeface="Tahoma" panose="020B0604030504040204" pitchFamily="34" charset="0"/>
              </a:rPr>
              <a:t>: המסקנות נותרות דומות, שנת הייצור הוא הפיצ'ר המוביל, ואחריו דגם המכונית, הקילומטראז' והצבע.</a:t>
            </a:r>
          </a:p>
          <a:p>
            <a:pPr marL="457200" lvl="1" indent="0">
              <a:buNone/>
            </a:pPr>
            <a:r>
              <a:rPr lang="he-IL" sz="1200" b="1" dirty="0">
                <a:latin typeface="Tahoma" panose="020B0604030504040204" pitchFamily="34" charset="0"/>
                <a:ea typeface="Tahoma" panose="020B0604030504040204" pitchFamily="34" charset="0"/>
                <a:cs typeface="Tahoma" panose="020B0604030504040204" pitchFamily="34" charset="0"/>
              </a:rPr>
              <a:t>שלב ג' – שינוי מס' רשתות חבויות ברשת הנוירונים</a:t>
            </a:r>
            <a:r>
              <a:rPr lang="he-IL" sz="1200" dirty="0">
                <a:latin typeface="Tahoma" panose="020B0604030504040204" pitchFamily="34" charset="0"/>
                <a:ea typeface="Tahoma" panose="020B0604030504040204" pitchFamily="34" charset="0"/>
                <a:cs typeface="Tahoma" panose="020B0604030504040204" pitchFamily="34" charset="0"/>
              </a:rPr>
              <a:t>: שנת הייצור, </a:t>
            </a:r>
            <a:r>
              <a:rPr lang="he-IL" sz="1200" dirty="0" err="1">
                <a:latin typeface="Tahoma" panose="020B0604030504040204" pitchFamily="34" charset="0"/>
                <a:ea typeface="Tahoma" panose="020B0604030504040204" pitchFamily="34" charset="0"/>
                <a:cs typeface="Tahoma" panose="020B0604030504040204" pitchFamily="34" charset="0"/>
              </a:rPr>
              <a:t>קילומטראז</a:t>
            </a:r>
            <a:r>
              <a:rPr lang="he-IL" sz="1200" dirty="0">
                <a:latin typeface="Tahoma" panose="020B0604030504040204" pitchFamily="34" charset="0"/>
                <a:ea typeface="Tahoma" panose="020B0604030504040204" pitchFamily="34" charset="0"/>
                <a:cs typeface="Tahoma" panose="020B0604030504040204" pitchFamily="34" charset="0"/>
              </a:rPr>
              <a:t>', דגם המכונית, צבע ותיבת הילוכים.</a:t>
            </a:r>
          </a:p>
          <a:p>
            <a:pPr marL="0" indent="0">
              <a:buNone/>
            </a:pPr>
            <a:r>
              <a:rPr lang="he-IL" sz="1200" b="1" dirty="0">
                <a:latin typeface="Tahoma" panose="020B0604030504040204" pitchFamily="34" charset="0"/>
                <a:ea typeface="Tahoma" panose="020B0604030504040204" pitchFamily="34" charset="0"/>
                <a:cs typeface="Tahoma" panose="020B0604030504040204" pitchFamily="34" charset="0"/>
              </a:rPr>
              <a:t>מסקנות והמלצות</a:t>
            </a:r>
            <a:r>
              <a:rPr lang="he-IL" sz="1200" dirty="0">
                <a:latin typeface="Tahoma" panose="020B0604030504040204" pitchFamily="34" charset="0"/>
                <a:ea typeface="Tahoma" panose="020B0604030504040204" pitchFamily="34" charset="0"/>
                <a:cs typeface="Tahoma" panose="020B0604030504040204" pitchFamily="34" charset="0"/>
              </a:rPr>
              <a:t>:</a:t>
            </a:r>
          </a:p>
          <a:p>
            <a:pPr marL="457200" lvl="1" indent="0">
              <a:buNone/>
            </a:pPr>
            <a:r>
              <a:rPr lang="he-IL" sz="1200" b="1" dirty="0">
                <a:latin typeface="Tahoma" panose="020B0604030504040204" pitchFamily="34" charset="0"/>
                <a:ea typeface="Tahoma" panose="020B0604030504040204" pitchFamily="34" charset="0"/>
                <a:cs typeface="Tahoma" panose="020B0604030504040204" pitchFamily="34" charset="0"/>
              </a:rPr>
              <a:t>רשת נוירונים</a:t>
            </a:r>
            <a:r>
              <a:rPr lang="he-IL" sz="1200" dirty="0">
                <a:latin typeface="Tahoma" panose="020B0604030504040204" pitchFamily="34" charset="0"/>
                <a:ea typeface="Tahoma" panose="020B0604030504040204" pitchFamily="34" charset="0"/>
                <a:cs typeface="Tahoma" panose="020B0604030504040204" pitchFamily="34" charset="0"/>
              </a:rPr>
              <a:t>: לאחר השינויים, רשת הנוירונים מציגה ביצועים משופרים במיוחד בשלב ג'. </a:t>
            </a:r>
            <a:r>
              <a:rPr lang="en-US" sz="1200" dirty="0">
                <a:latin typeface="Tahoma" panose="020B0604030504040204" pitchFamily="34" charset="0"/>
                <a:ea typeface="Tahoma" panose="020B0604030504040204" pitchFamily="34" charset="0"/>
                <a:cs typeface="Tahoma" panose="020B0604030504040204" pitchFamily="34" charset="0"/>
              </a:rPr>
              <a:t>AUC </a:t>
            </a:r>
            <a:r>
              <a:rPr lang="he-IL" sz="1200" dirty="0">
                <a:latin typeface="Tahoma" panose="020B0604030504040204" pitchFamily="34" charset="0"/>
                <a:ea typeface="Tahoma" panose="020B0604030504040204" pitchFamily="34" charset="0"/>
                <a:cs typeface="Tahoma" panose="020B0604030504040204" pitchFamily="34" charset="0"/>
              </a:rPr>
              <a:t>ודיוק גבוהים יותר ו-</a:t>
            </a:r>
            <a:r>
              <a:rPr lang="en-US" sz="1200" dirty="0" err="1">
                <a:latin typeface="Tahoma" panose="020B0604030504040204" pitchFamily="34" charset="0"/>
                <a:ea typeface="Tahoma" panose="020B0604030504040204" pitchFamily="34" charset="0"/>
                <a:cs typeface="Tahoma" panose="020B0604030504040204" pitchFamily="34" charset="0"/>
              </a:rPr>
              <a:t>LogLoss</a:t>
            </a:r>
            <a:r>
              <a:rPr lang="en-US" sz="1200" dirty="0">
                <a:latin typeface="Tahoma" panose="020B0604030504040204" pitchFamily="34" charset="0"/>
                <a:ea typeface="Tahoma" panose="020B0604030504040204" pitchFamily="34" charset="0"/>
                <a:cs typeface="Tahoma" panose="020B0604030504040204" pitchFamily="34" charset="0"/>
              </a:rPr>
              <a:t> </a:t>
            </a:r>
            <a:r>
              <a:rPr lang="he-IL" sz="1200" dirty="0">
                <a:latin typeface="Tahoma" panose="020B0604030504040204" pitchFamily="34" charset="0"/>
                <a:ea typeface="Tahoma" panose="020B0604030504040204" pitchFamily="34" charset="0"/>
                <a:cs typeface="Tahoma" panose="020B0604030504040204" pitchFamily="34" charset="0"/>
              </a:rPr>
              <a:t>נמוך יותר מראים על שיפור ניכר.</a:t>
            </a:r>
          </a:p>
          <a:p>
            <a:pPr marL="457200" lvl="1" indent="0">
              <a:buNone/>
            </a:pPr>
            <a:r>
              <a:rPr lang="he-IL" sz="1200" b="1" dirty="0">
                <a:latin typeface="Tahoma" panose="020B0604030504040204" pitchFamily="34" charset="0"/>
                <a:ea typeface="Tahoma" panose="020B0604030504040204" pitchFamily="34" charset="0"/>
                <a:cs typeface="Tahoma" panose="020B0604030504040204" pitchFamily="34" charset="0"/>
              </a:rPr>
              <a:t>עץ החלטות</a:t>
            </a:r>
            <a:r>
              <a:rPr lang="he-IL" sz="1200" dirty="0">
                <a:latin typeface="Tahoma" panose="020B0604030504040204" pitchFamily="34" charset="0"/>
                <a:ea typeface="Tahoma" panose="020B0604030504040204" pitchFamily="34" charset="0"/>
                <a:cs typeface="Tahoma" panose="020B0604030504040204" pitchFamily="34" charset="0"/>
              </a:rPr>
              <a:t>: למרות השינויים בשלב ב', לא נראה שיפור משמעותי בביצועים.</a:t>
            </a:r>
          </a:p>
          <a:p>
            <a:pPr marL="457200" lvl="1" indent="0">
              <a:buNone/>
            </a:pPr>
            <a:r>
              <a:rPr lang="he-IL" sz="1200" b="1" dirty="0">
                <a:latin typeface="Tahoma" panose="020B0604030504040204" pitchFamily="34" charset="0"/>
                <a:ea typeface="Tahoma" panose="020B0604030504040204" pitchFamily="34" charset="0"/>
                <a:cs typeface="Tahoma" panose="020B0604030504040204" pitchFamily="34" charset="0"/>
              </a:rPr>
              <a:t>רגרסיה לוגיסטית</a:t>
            </a:r>
            <a:r>
              <a:rPr lang="he-IL" sz="1200" dirty="0">
                <a:latin typeface="Tahoma" panose="020B0604030504040204" pitchFamily="34" charset="0"/>
                <a:ea typeface="Tahoma" panose="020B0604030504040204" pitchFamily="34" charset="0"/>
                <a:cs typeface="Tahoma" panose="020B0604030504040204" pitchFamily="34" charset="0"/>
              </a:rPr>
              <a:t>: נותרה יציבה עם ביצועים טובים אך פחות מרשת הנוירונים.</a:t>
            </a:r>
          </a:p>
          <a:p>
            <a:pPr marL="0" indent="0">
              <a:buNone/>
            </a:pPr>
            <a:r>
              <a:rPr lang="he-IL" sz="1200" b="1" dirty="0">
                <a:latin typeface="Tahoma" panose="020B0604030504040204" pitchFamily="34" charset="0"/>
                <a:ea typeface="Tahoma" panose="020B0604030504040204" pitchFamily="34" charset="0"/>
                <a:cs typeface="Tahoma" panose="020B0604030504040204" pitchFamily="34" charset="0"/>
              </a:rPr>
              <a:t>המלצות סופיות:</a:t>
            </a:r>
          </a:p>
          <a:p>
            <a:pPr marL="0" indent="0">
              <a:buNone/>
            </a:pPr>
            <a:r>
              <a:rPr lang="he-IL" sz="1200" dirty="0">
                <a:latin typeface="Tahoma" panose="020B0604030504040204" pitchFamily="34" charset="0"/>
                <a:ea typeface="Tahoma" panose="020B0604030504040204" pitchFamily="34" charset="0"/>
                <a:cs typeface="Tahoma" panose="020B0604030504040204" pitchFamily="34" charset="0"/>
              </a:rPr>
              <a:t>רשת הנוירונים היא המודל המוביל עם ביצועים משופרים לאחר השינויים בשלב ג'.</a:t>
            </a:r>
          </a:p>
          <a:p>
            <a:pPr marL="0" indent="0">
              <a:buNone/>
            </a:pPr>
            <a:r>
              <a:rPr lang="he-IL" sz="1200" dirty="0">
                <a:latin typeface="Tahoma" panose="020B0604030504040204" pitchFamily="34" charset="0"/>
                <a:ea typeface="Tahoma" panose="020B0604030504040204" pitchFamily="34" charset="0"/>
                <a:cs typeface="Tahoma" panose="020B0604030504040204" pitchFamily="34" charset="0"/>
              </a:rPr>
              <a:t>נמשיך להשתמש ברשת הנוירונים ולשקול התאמות נוספות לפי הצורך.</a:t>
            </a:r>
          </a:p>
          <a:p>
            <a:pPr marL="0" indent="0">
              <a:buNone/>
            </a:pPr>
            <a:r>
              <a:rPr lang="he-IL" sz="1200" dirty="0">
                <a:latin typeface="Tahoma" panose="020B0604030504040204" pitchFamily="34" charset="0"/>
                <a:ea typeface="Tahoma" panose="020B0604030504040204" pitchFamily="34" charset="0"/>
                <a:cs typeface="Tahoma" panose="020B0604030504040204" pitchFamily="34" charset="0"/>
              </a:rPr>
              <a:t>נשתמש בעץ ההחלטות ורגרסיה לוגיסטית כמודלים משלימים במקרים בהם רשת הנוירונים אינה מספקת דיוק מספק.</a:t>
            </a:r>
          </a:p>
          <a:p>
            <a:pPr marL="0" indent="0">
              <a:buNone/>
            </a:pPr>
            <a:endParaRPr lang="he-IL"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573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B793-9AE2-759C-FFDC-285D561BCD89}"/>
              </a:ext>
            </a:extLst>
          </p:cNvPr>
          <p:cNvSpPr>
            <a:spLocks noGrp="1"/>
          </p:cNvSpPr>
          <p:nvPr>
            <p:ph type="title"/>
          </p:nvPr>
        </p:nvSpPr>
        <p:spPr/>
        <p:txBody>
          <a:bodyPr/>
          <a:lstStyle/>
          <a:p>
            <a:endParaRPr lang="he-IL"/>
          </a:p>
        </p:txBody>
      </p:sp>
      <p:sp>
        <p:nvSpPr>
          <p:cNvPr id="3" name="Content Placeholder 2">
            <a:extLst>
              <a:ext uri="{FF2B5EF4-FFF2-40B4-BE49-F238E27FC236}">
                <a16:creationId xmlns:a16="http://schemas.microsoft.com/office/drawing/2014/main" id="{08D73983-74F3-DB69-C35E-F972FE883E0C}"/>
              </a:ext>
            </a:extLst>
          </p:cNvPr>
          <p:cNvSpPr>
            <a:spLocks noGrp="1"/>
          </p:cNvSpPr>
          <p:nvPr>
            <p:ph idx="1"/>
          </p:nvPr>
        </p:nvSpPr>
        <p:spPr/>
        <p:txBody>
          <a:bodyPr/>
          <a:lstStyle/>
          <a:p>
            <a:endParaRPr lang="he-IL"/>
          </a:p>
        </p:txBody>
      </p:sp>
      <p:pic>
        <p:nvPicPr>
          <p:cNvPr id="7" name="Picture 6">
            <a:extLst>
              <a:ext uri="{FF2B5EF4-FFF2-40B4-BE49-F238E27FC236}">
                <a16:creationId xmlns:a16="http://schemas.microsoft.com/office/drawing/2014/main" id="{2A9F5FEE-6BE7-3D32-60FC-210E2AEBC835}"/>
              </a:ext>
            </a:extLst>
          </p:cNvPr>
          <p:cNvPicPr>
            <a:picLocks noChangeAspect="1"/>
          </p:cNvPicPr>
          <p:nvPr/>
        </p:nvPicPr>
        <p:blipFill>
          <a:blip r:embed="rId2"/>
          <a:stretch>
            <a:fillRect/>
          </a:stretch>
        </p:blipFill>
        <p:spPr>
          <a:xfrm>
            <a:off x="0" y="43934"/>
            <a:ext cx="12192000" cy="6858000"/>
          </a:xfrm>
          <a:prstGeom prst="rect">
            <a:avLst/>
          </a:prstGeom>
        </p:spPr>
      </p:pic>
      <p:sp>
        <p:nvSpPr>
          <p:cNvPr id="5" name="תיבת טקסט 4">
            <a:extLst>
              <a:ext uri="{FF2B5EF4-FFF2-40B4-BE49-F238E27FC236}">
                <a16:creationId xmlns:a16="http://schemas.microsoft.com/office/drawing/2014/main" id="{07EE4F10-36F9-9443-0953-B5321DAF2E36}"/>
              </a:ext>
            </a:extLst>
          </p:cNvPr>
          <p:cNvSpPr txBox="1"/>
          <p:nvPr/>
        </p:nvSpPr>
        <p:spPr>
          <a:xfrm>
            <a:off x="1877962" y="641678"/>
            <a:ext cx="5427406" cy="954107"/>
          </a:xfrm>
          <a:prstGeom prst="rect">
            <a:avLst/>
          </a:prstGeom>
          <a:noFill/>
        </p:spPr>
        <p:txBody>
          <a:bodyPr wrap="square" rtlCol="1">
            <a:spAutoFit/>
          </a:bodyPr>
          <a:lstStyle/>
          <a:p>
            <a:pPr algn="r" rtl="1"/>
            <a:r>
              <a:rPr lang="he-IL" altLang="he-IL" sz="1400" b="1" dirty="0">
                <a:highlight>
                  <a:srgbClr val="00FF00"/>
                </a:highlight>
                <a:latin typeface="Tahoma" panose="020B0604030504040204" pitchFamily="34" charset="0"/>
                <a:ea typeface="Tahoma" panose="020B0604030504040204" pitchFamily="34" charset="0"/>
                <a:cs typeface="Tahoma" panose="020B0604030504040204" pitchFamily="34" charset="0"/>
              </a:rPr>
              <a:t>הגרף מציג את ההתפלגות של מחירי המכוניות לפי קטגוריות מחיר שונות. ניתן לראות כי רוב המכוניות מתרכזות בטווח המחירים שבין 11076.8 ל-14715.2.</a:t>
            </a:r>
          </a:p>
          <a:p>
            <a:pPr algn="r" rtl="1"/>
            <a:endParaRPr lang="he-IL" sz="1400" b="1" dirty="0">
              <a:highlight>
                <a:srgbClr val="00FF00"/>
              </a:highligh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2521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4D1520-2686-AF9A-64E4-3EE0E8F8614D}"/>
              </a:ext>
            </a:extLst>
          </p:cNvPr>
          <p:cNvPicPr>
            <a:picLocks noGrp="1" noChangeAspect="1"/>
          </p:cNvPicPr>
          <p:nvPr>
            <p:ph idx="1"/>
          </p:nvPr>
        </p:nvPicPr>
        <p:blipFill rotWithShape="1">
          <a:blip r:embed="rId2"/>
          <a:srcRect r="6649"/>
          <a:stretch/>
        </p:blipFill>
        <p:spPr>
          <a:xfrm>
            <a:off x="20" y="0"/>
            <a:ext cx="12191980" cy="6856718"/>
          </a:xfrm>
          <a:prstGeom prst="rect">
            <a:avLst/>
          </a:prstGeom>
        </p:spPr>
      </p:pic>
      <p:sp>
        <p:nvSpPr>
          <p:cNvPr id="2" name="תיבת טקסט 1">
            <a:extLst>
              <a:ext uri="{FF2B5EF4-FFF2-40B4-BE49-F238E27FC236}">
                <a16:creationId xmlns:a16="http://schemas.microsoft.com/office/drawing/2014/main" id="{80581394-1B09-6664-81C6-D7D8525F5012}"/>
              </a:ext>
            </a:extLst>
          </p:cNvPr>
          <p:cNvSpPr txBox="1"/>
          <p:nvPr/>
        </p:nvSpPr>
        <p:spPr>
          <a:xfrm>
            <a:off x="1750142" y="435201"/>
            <a:ext cx="10262770" cy="523220"/>
          </a:xfrm>
          <a:prstGeom prst="rect">
            <a:avLst/>
          </a:prstGeom>
          <a:noFill/>
        </p:spPr>
        <p:txBody>
          <a:bodyPr wrap="square" rtlCol="1">
            <a:spAutoFit/>
          </a:bodyPr>
          <a:lstStyle/>
          <a:p>
            <a:pPr algn="r" rtl="1"/>
            <a:r>
              <a:rPr lang="he-IL" sz="1400" b="1" dirty="0">
                <a:highlight>
                  <a:srgbClr val="00FF00"/>
                </a:highlight>
                <a:latin typeface="Tahoma" panose="020B0604030504040204" pitchFamily="34" charset="0"/>
                <a:ea typeface="Tahoma" panose="020B0604030504040204" pitchFamily="34" charset="0"/>
                <a:cs typeface="Tahoma" panose="020B0604030504040204" pitchFamily="34" charset="0"/>
              </a:rPr>
              <a:t>העץ מציג כי שנת הייצור והדגם הם הגורמים המשפיעים ביותר על חלוקת הנתונים. ניתן לראות שהמחירים משתנים באופן משמעותי לפי הקילומטראז' והצבע בשנים מאוחרות יותר.</a:t>
            </a:r>
          </a:p>
        </p:txBody>
      </p:sp>
    </p:spTree>
    <p:extLst>
      <p:ext uri="{BB962C8B-B14F-4D97-AF65-F5344CB8AC3E}">
        <p14:creationId xmlns:p14="http://schemas.microsoft.com/office/powerpoint/2010/main" val="208979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EA53FF-1197-CB1E-ADE8-4A03117CDBC8}"/>
              </a:ext>
            </a:extLst>
          </p:cNvPr>
          <p:cNvPicPr>
            <a:picLocks noGrp="1" noChangeAspect="1"/>
          </p:cNvPicPr>
          <p:nvPr>
            <p:ph idx="1"/>
          </p:nvPr>
        </p:nvPicPr>
        <p:blipFill rotWithShape="1">
          <a:blip r:embed="rId2"/>
          <a:srcRect b="18197"/>
          <a:stretch/>
        </p:blipFill>
        <p:spPr>
          <a:xfrm>
            <a:off x="20" y="1282"/>
            <a:ext cx="12191980" cy="6856718"/>
          </a:xfrm>
          <a:prstGeom prst="rect">
            <a:avLst/>
          </a:prstGeom>
        </p:spPr>
      </p:pic>
      <p:sp>
        <p:nvSpPr>
          <p:cNvPr id="2" name="Rectangle 1">
            <a:extLst>
              <a:ext uri="{FF2B5EF4-FFF2-40B4-BE49-F238E27FC236}">
                <a16:creationId xmlns:a16="http://schemas.microsoft.com/office/drawing/2014/main" id="{9F26E00E-02B8-FFCC-F447-38938EAFB91B}"/>
              </a:ext>
            </a:extLst>
          </p:cNvPr>
          <p:cNvSpPr>
            <a:spLocks noChangeArrowheads="1"/>
          </p:cNvSpPr>
          <p:nvPr/>
        </p:nvSpPr>
        <p:spPr bwMode="auto">
          <a:xfrm>
            <a:off x="1410875" y="5387918"/>
            <a:ext cx="964398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he-IL" altLang="he-IL" sz="1400" b="1" dirty="0">
                <a:highlight>
                  <a:srgbClr val="00FF00"/>
                </a:highlight>
                <a:latin typeface="Tahoma" panose="020B0604030504040204" pitchFamily="34" charset="0"/>
                <a:ea typeface="Tahoma" panose="020B0604030504040204" pitchFamily="34" charset="0"/>
                <a:cs typeface="Tahoma" panose="020B0604030504040204" pitchFamily="34" charset="0"/>
              </a:rPr>
              <a:t>ניתן לראות שהמאפיין החשוב ביותר הוא שנת הייצור, המראה את ההשפעה הגדולה ביותר על המודל. </a:t>
            </a:r>
          </a:p>
          <a:p>
            <a:pPr marL="0" marR="0" lvl="0" indent="0" algn="l" defTabSz="914400" rtl="0" eaLnBrk="0" fontAlgn="base" latinLnBrk="0" hangingPunct="0">
              <a:lnSpc>
                <a:spcPct val="100000"/>
              </a:lnSpc>
              <a:spcBef>
                <a:spcPct val="0"/>
              </a:spcBef>
              <a:spcAft>
                <a:spcPct val="0"/>
              </a:spcAft>
              <a:buClrTx/>
              <a:buSzTx/>
              <a:buFontTx/>
              <a:buNone/>
              <a:tabLst/>
            </a:pPr>
            <a:r>
              <a:rPr lang="he-IL" altLang="he-IL" sz="1400" b="1" dirty="0">
                <a:highlight>
                  <a:srgbClr val="00FF00"/>
                </a:highlight>
                <a:latin typeface="Tahoma" panose="020B0604030504040204" pitchFamily="34" charset="0"/>
                <a:ea typeface="Tahoma" panose="020B0604030504040204" pitchFamily="34" charset="0"/>
                <a:cs typeface="Tahoma" panose="020B0604030504040204" pitchFamily="34" charset="0"/>
              </a:rPr>
              <a:t>בנוסף, הדגם, הצבע והקילומטראז' הם מאפיינים משמעותיים נוספים, בעוד שההילוכים כמעט ולא משפיעים.</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82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EA9C964-18DF-0EB9-466D-0764DB55AF28}"/>
              </a:ext>
            </a:extLst>
          </p:cNvPr>
          <p:cNvPicPr>
            <a:picLocks noGrp="1" noChangeAspect="1"/>
          </p:cNvPicPr>
          <p:nvPr>
            <p:ph idx="1"/>
          </p:nvPr>
        </p:nvPicPr>
        <p:blipFill rotWithShape="1">
          <a:blip r:embed="rId2"/>
          <a:srcRect r="11096" b="1"/>
          <a:stretch/>
        </p:blipFill>
        <p:spPr>
          <a:xfrm>
            <a:off x="20" y="1282"/>
            <a:ext cx="12191980" cy="6856718"/>
          </a:xfrm>
          <a:prstGeom prst="rect">
            <a:avLst/>
          </a:prstGeom>
        </p:spPr>
      </p:pic>
      <p:sp>
        <p:nvSpPr>
          <p:cNvPr id="3" name="Rectangle 1">
            <a:extLst>
              <a:ext uri="{FF2B5EF4-FFF2-40B4-BE49-F238E27FC236}">
                <a16:creationId xmlns:a16="http://schemas.microsoft.com/office/drawing/2014/main" id="{B009F891-D573-5BB4-7B16-4845C29B5E1B}"/>
              </a:ext>
            </a:extLst>
          </p:cNvPr>
          <p:cNvSpPr>
            <a:spLocks noChangeArrowheads="1"/>
          </p:cNvSpPr>
          <p:nvPr/>
        </p:nvSpPr>
        <p:spPr bwMode="auto">
          <a:xfrm>
            <a:off x="1582634" y="5575421"/>
            <a:ext cx="9026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400" b="0" i="0" u="none" strike="noStrike" cap="none" normalizeH="0" baseline="0" dirty="0">
                <a:ln>
                  <a:noFill/>
                </a:ln>
                <a:solidFill>
                  <a:schemeClr val="tx1"/>
                </a:solidFill>
                <a:effectLst/>
                <a:highlight>
                  <a:srgbClr val="00FF00"/>
                </a:highlight>
                <a:latin typeface="Arial" panose="020B0604020202020204" pitchFamily="34" charset="0"/>
                <a:cs typeface="Arial" panose="020B0604020202020204" pitchFamily="34" charset="0"/>
              </a:rPr>
              <a:t>הגרף מציג את תוצאות הערכת המודלים על נתוני האימון. הרשת העצבית הראתה את הביצועים הטובים ביותר עם ערכי AUC ודיוק גבוהים, בעוד שעץ ההחלטות הראה את הביצועים הנמוכים ביותר עם ערכי AUC ודיוק נמוכים יותר.</a:t>
            </a:r>
            <a:endParaRPr lang="he-IL" altLang="he-IL" sz="1400" dirty="0">
              <a:highlight>
                <a:srgbClr val="00FF00"/>
              </a:highlight>
              <a:latin typeface="Arial" panose="020B0604020202020204" pitchFamily="34" charset="0"/>
            </a:endParaRPr>
          </a:p>
        </p:txBody>
      </p:sp>
    </p:spTree>
    <p:extLst>
      <p:ext uri="{BB962C8B-B14F-4D97-AF65-F5344CB8AC3E}">
        <p14:creationId xmlns:p14="http://schemas.microsoft.com/office/powerpoint/2010/main" val="424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2A5D8F-16CE-04F6-7A2A-0BB9EBD5DF6E}"/>
              </a:ext>
            </a:extLst>
          </p:cNvPr>
          <p:cNvPicPr>
            <a:picLocks noGrp="1" noChangeAspect="1"/>
          </p:cNvPicPr>
          <p:nvPr>
            <p:ph idx="1"/>
          </p:nvPr>
        </p:nvPicPr>
        <p:blipFill rotWithShape="1">
          <a:blip r:embed="rId2"/>
          <a:srcRect r="11984"/>
          <a:stretch/>
        </p:blipFill>
        <p:spPr>
          <a:xfrm>
            <a:off x="20" y="1282"/>
            <a:ext cx="12191980" cy="6856718"/>
          </a:xfrm>
          <a:prstGeom prst="rect">
            <a:avLst/>
          </a:prstGeom>
        </p:spPr>
      </p:pic>
      <p:sp>
        <p:nvSpPr>
          <p:cNvPr id="2" name="Rectangle 1">
            <a:extLst>
              <a:ext uri="{FF2B5EF4-FFF2-40B4-BE49-F238E27FC236}">
                <a16:creationId xmlns:a16="http://schemas.microsoft.com/office/drawing/2014/main" id="{CF341B5D-FE42-510E-4DB1-5B5840CD3C1F}"/>
              </a:ext>
            </a:extLst>
          </p:cNvPr>
          <p:cNvSpPr>
            <a:spLocks noChangeArrowheads="1"/>
          </p:cNvSpPr>
          <p:nvPr/>
        </p:nvSpPr>
        <p:spPr bwMode="auto">
          <a:xfrm>
            <a:off x="1582634" y="5144534"/>
            <a:ext cx="902673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he-IL" sz="1400" b="0" i="0" u="none" strike="noStrike" cap="none" normalizeH="0" baseline="0" dirty="0">
              <a:ln>
                <a:noFill/>
              </a:ln>
              <a:solidFill>
                <a:schemeClr val="tx1"/>
              </a:solidFill>
              <a:effectLst/>
              <a:highlight>
                <a:srgbClr val="00FF00"/>
              </a:highlight>
              <a:latin typeface="Tahoma" panose="020B0604030504040204" pitchFamily="34" charset="0"/>
              <a:ea typeface="Tahoma" panose="020B0604030504040204" pitchFamily="34" charset="0"/>
              <a:cs typeface="Tahoma" panose="020B060403050404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400" b="0" i="0" u="none" strike="noStrike" cap="none" normalizeH="0" baseline="0" dirty="0">
                <a:ln>
                  <a:noFill/>
                </a:ln>
                <a:solidFill>
                  <a:schemeClr val="tx1"/>
                </a:solidFill>
                <a:effectLst/>
                <a:highlight>
                  <a:srgbClr val="00FF00"/>
                </a:highlight>
                <a:latin typeface="Tahoma" panose="020B0604030504040204" pitchFamily="34" charset="0"/>
                <a:ea typeface="Tahoma" panose="020B0604030504040204" pitchFamily="34" charset="0"/>
                <a:cs typeface="Tahoma" panose="020B0604030504040204" pitchFamily="34" charset="0"/>
              </a:rPr>
              <a:t>הרשת העצבית הראתה ביצועים טובים יותר על נתוני הבדיקה עם AUC ודיוק גבוהים, אך עם ערך </a:t>
            </a:r>
            <a:r>
              <a:rPr kumimoji="0" lang="he-IL" altLang="he-IL" sz="1400" b="0" i="0" u="none" strike="noStrike" cap="none" normalizeH="0" baseline="0" dirty="0" err="1">
                <a:ln>
                  <a:noFill/>
                </a:ln>
                <a:solidFill>
                  <a:schemeClr val="tx1"/>
                </a:solidFill>
                <a:effectLst/>
                <a:highlight>
                  <a:srgbClr val="00FF00"/>
                </a:highlight>
                <a:latin typeface="Tahoma" panose="020B0604030504040204" pitchFamily="34" charset="0"/>
                <a:ea typeface="Tahoma" panose="020B0604030504040204" pitchFamily="34" charset="0"/>
                <a:cs typeface="Tahoma" panose="020B0604030504040204" pitchFamily="34" charset="0"/>
              </a:rPr>
              <a:t>LogLoss</a:t>
            </a:r>
            <a:r>
              <a:rPr kumimoji="0" lang="he-IL" altLang="he-IL" sz="1400" b="0" i="0" u="none" strike="noStrike" cap="none" normalizeH="0" baseline="0" dirty="0">
                <a:ln>
                  <a:noFill/>
                </a:ln>
                <a:solidFill>
                  <a:schemeClr val="tx1"/>
                </a:solidFill>
                <a:effectLst/>
                <a:highlight>
                  <a:srgbClr val="00FF00"/>
                </a:highlight>
                <a:latin typeface="Tahoma" panose="020B0604030504040204" pitchFamily="34" charset="0"/>
                <a:ea typeface="Tahoma" panose="020B0604030504040204" pitchFamily="34" charset="0"/>
                <a:cs typeface="Tahoma" panose="020B0604030504040204" pitchFamily="34" charset="0"/>
              </a:rPr>
              <a:t> </a:t>
            </a:r>
            <a:r>
              <a:rPr lang="he-IL" altLang="he-IL" sz="1400" dirty="0">
                <a:highlight>
                  <a:srgbClr val="00FF00"/>
                </a:highlight>
                <a:latin typeface="Tahoma" panose="020B0604030504040204" pitchFamily="34" charset="0"/>
                <a:ea typeface="Tahoma" panose="020B0604030504040204" pitchFamily="34" charset="0"/>
                <a:cs typeface="Tahoma" panose="020B0604030504040204" pitchFamily="34" charset="0"/>
              </a:rPr>
              <a:t>גבוה יחסית. עץ ההחלטות הציג ביצועים פחות טובים עם ערכי דיוק נמוכים יותר ו-</a:t>
            </a:r>
            <a:r>
              <a:rPr lang="he-IL" altLang="he-IL" sz="1400" dirty="0" err="1">
                <a:highlight>
                  <a:srgbClr val="00FF00"/>
                </a:highlight>
                <a:latin typeface="Tahoma" panose="020B0604030504040204" pitchFamily="34" charset="0"/>
                <a:ea typeface="Tahoma" panose="020B0604030504040204" pitchFamily="34" charset="0"/>
                <a:cs typeface="Tahoma" panose="020B0604030504040204" pitchFamily="34" charset="0"/>
              </a:rPr>
              <a:t>LogLoss</a:t>
            </a:r>
            <a:r>
              <a:rPr lang="he-IL" altLang="he-IL" sz="1400" dirty="0">
                <a:highlight>
                  <a:srgbClr val="00FF00"/>
                </a:highlight>
                <a:latin typeface="Tahoma" panose="020B0604030504040204" pitchFamily="34" charset="0"/>
                <a:ea typeface="Tahoma" panose="020B0604030504040204" pitchFamily="34" charset="0"/>
                <a:cs typeface="Tahoma" panose="020B0604030504040204" pitchFamily="34" charset="0"/>
              </a:rPr>
              <a:t> גבוה, בעוד הרגרסיה הלוגיסטית מציגה תוצאות ביניים בין שני המודלים האחרים.</a:t>
            </a:r>
          </a:p>
          <a:p>
            <a:pPr marL="0" marR="0" lvl="0" indent="0" algn="r" defTabSz="914400" rtl="1" eaLnBrk="0" fontAlgn="base" latinLnBrk="0" hangingPunct="0">
              <a:lnSpc>
                <a:spcPct val="100000"/>
              </a:lnSpc>
              <a:spcBef>
                <a:spcPct val="0"/>
              </a:spcBef>
              <a:spcAft>
                <a:spcPct val="0"/>
              </a:spcAft>
              <a:buClrTx/>
              <a:buSzTx/>
              <a:buFontTx/>
              <a:buNone/>
              <a:tabLst/>
            </a:pPr>
            <a:endParaRPr lang="he-IL" altLang="he-IL" sz="1400" dirty="0">
              <a:highlight>
                <a:srgbClr val="00FF00"/>
              </a:highlight>
              <a:latin typeface="Tahoma" panose="020B0604030504040204" pitchFamily="34" charset="0"/>
              <a:ea typeface="Tahoma" panose="020B0604030504040204" pitchFamily="34" charset="0"/>
              <a:cs typeface="Tahoma" panose="020B060403050404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lang="he-IL" altLang="he-IL" sz="1400" dirty="0">
              <a:highlight>
                <a:srgbClr val="00FF00"/>
              </a:highligh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6172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תמונה 6" descr="תמונה שמכילה טקסט, צילום מסך, תוכנה, תצוגה&#10;&#10;התיאור נוצר באופן אוטומטי">
            <a:extLst>
              <a:ext uri="{FF2B5EF4-FFF2-40B4-BE49-F238E27FC236}">
                <a16:creationId xmlns:a16="http://schemas.microsoft.com/office/drawing/2014/main" id="{C6534FE6-1891-4A6E-A321-793B426AD99D}"/>
              </a:ext>
            </a:extLst>
          </p:cNvPr>
          <p:cNvPicPr>
            <a:picLocks noChangeAspect="1"/>
          </p:cNvPicPr>
          <p:nvPr/>
        </p:nvPicPr>
        <p:blipFill rotWithShape="1">
          <a:blip r:embed="rId2"/>
          <a:srcRect b="951"/>
          <a:stretch/>
        </p:blipFill>
        <p:spPr>
          <a:xfrm>
            <a:off x="307775" y="261437"/>
            <a:ext cx="11576450" cy="6335126"/>
          </a:xfrm>
          <a:prstGeom prst="rect">
            <a:avLst/>
          </a:prstGeom>
        </p:spPr>
      </p:pic>
      <p:sp>
        <p:nvSpPr>
          <p:cNvPr id="9" name="Rectangle 3">
            <a:extLst>
              <a:ext uri="{FF2B5EF4-FFF2-40B4-BE49-F238E27FC236}">
                <a16:creationId xmlns:a16="http://schemas.microsoft.com/office/drawing/2014/main" id="{8B3C26C2-A40D-0420-9AD1-B4FEC0845F0C}"/>
              </a:ext>
            </a:extLst>
          </p:cNvPr>
          <p:cNvSpPr>
            <a:spLocks noChangeArrowheads="1"/>
          </p:cNvSpPr>
          <p:nvPr/>
        </p:nvSpPr>
        <p:spPr bwMode="auto">
          <a:xfrm>
            <a:off x="2503336" y="4488813"/>
            <a:ext cx="930477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a:ln>
                  <a:noFill/>
                </a:ln>
                <a:solidFill>
                  <a:schemeClr val="tx1"/>
                </a:solidFill>
                <a:effectLst/>
                <a:highlight>
                  <a:srgbClr val="00FF00"/>
                </a:highlight>
                <a:latin typeface="Tahoma" panose="020B0604030504040204" pitchFamily="34" charset="0"/>
                <a:ea typeface="Tahoma" panose="020B0604030504040204" pitchFamily="34" charset="0"/>
                <a:cs typeface="Tahoma" panose="020B0604030504040204" pitchFamily="34" charset="0"/>
              </a:rPr>
              <a:t>הרשת העצבית מצליחה לנבא בדיוק גבוה את טווח המחירים 11076.8 - 14715.2 עם 36 תחזיות נכונות מתוך 53. היא גם מראה יכולת טובה בניבוי טווח המחירים 14715.2 - 18353.6 עם 23 תחזיות נכונות מתוך 34, אך מתקשה בניבוי טווחי מחירים נמוכים יותר.</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a:ln>
                <a:noFill/>
              </a:ln>
              <a:solidFill>
                <a:schemeClr val="tx1"/>
              </a:solidFill>
              <a:effectLst/>
              <a:highlight>
                <a:srgbClr val="00FF00"/>
              </a:highligh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969730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נוף">
  <a:themeElements>
    <a:clrScheme name="נוף">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נוף">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נוף">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TM02900720[[fn=אינטגרל]]</Template>
  <TotalTime>1398</TotalTime>
  <Words>1262</Words>
  <Application>Microsoft Office PowerPoint</Application>
  <PresentationFormat>מסך רחב</PresentationFormat>
  <Paragraphs>124</Paragraphs>
  <Slides>32</Slides>
  <Notes>1</Notes>
  <HiddenSlides>0</HiddenSlides>
  <MMClips>0</MMClips>
  <ScaleCrop>false</ScaleCrop>
  <HeadingPairs>
    <vt:vector size="6" baseType="variant">
      <vt:variant>
        <vt:lpstr>גופנים בשימוש</vt:lpstr>
      </vt:variant>
      <vt:variant>
        <vt:i4>8</vt:i4>
      </vt:variant>
      <vt:variant>
        <vt:lpstr>ערכת נושא</vt:lpstr>
      </vt:variant>
      <vt:variant>
        <vt:i4>2</vt:i4>
      </vt:variant>
      <vt:variant>
        <vt:lpstr>כותרות שקופיות</vt:lpstr>
      </vt:variant>
      <vt:variant>
        <vt:i4>32</vt:i4>
      </vt:variant>
    </vt:vector>
  </HeadingPairs>
  <TitlesOfParts>
    <vt:vector size="42" baseType="lpstr">
      <vt:lpstr>Aptos</vt:lpstr>
      <vt:lpstr>Arial</vt:lpstr>
      <vt:lpstr>Calibri</vt:lpstr>
      <vt:lpstr>Calibri Light</vt:lpstr>
      <vt:lpstr>Century Schoolbook</vt:lpstr>
      <vt:lpstr>Tahoma</vt:lpstr>
      <vt:lpstr>Wingdings 2</vt:lpstr>
      <vt:lpstr>Wingdings 3</vt:lpstr>
      <vt:lpstr>HDOfficeLightV0</vt:lpstr>
      <vt:lpstr>נוף</vt:lpstr>
      <vt:lpstr>מטלה בבינה עסקית כריית נתונים אורנג'</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פלטי המודלים השונים</vt:lpstr>
      <vt:lpstr>סיכום ראשוני</vt:lpstr>
      <vt:lpstr>Change in min. number of instances in leaves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Change Neurons in hidden layers and Activation function - tanh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השוואה בין התתי מודלים - סיכום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nadav falkowski</dc:creator>
  <cp:lastModifiedBy>Shoval Benjer</cp:lastModifiedBy>
  <cp:revision>9</cp:revision>
  <dcterms:created xsi:type="dcterms:W3CDTF">2024-06-26T12:07:36Z</dcterms:created>
  <dcterms:modified xsi:type="dcterms:W3CDTF">2024-07-02T12:16:37Z</dcterms:modified>
</cp:coreProperties>
</file>