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59" r:id="rId3"/>
    <p:sldId id="258" r:id="rId4"/>
    <p:sldId id="261" r:id="rId5"/>
    <p:sldId id="262" r:id="rId6"/>
    <p:sldId id="260" r:id="rId7"/>
    <p:sldId id="257" r:id="rId8"/>
    <p:sldId id="263" r:id="rId9"/>
    <p:sldId id="264" r:id="rId10"/>
    <p:sldId id="266" r:id="rId11"/>
    <p:sldId id="265" r:id="rId12"/>
    <p:sldId id="267" r:id="rId13"/>
    <p:sldId id="268" r:id="rId14"/>
    <p:sldId id="269" r:id="rId15"/>
    <p:sldId id="270" r:id="rId16"/>
    <p:sldId id="271" r:id="rId17"/>
    <p:sldId id="272" r:id="rId18"/>
    <p:sldId id="273" r:id="rId19"/>
    <p:sldId id="275" r:id="rId20"/>
    <p:sldId id="276" r:id="rId21"/>
    <p:sldId id="274"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24FDFF-96BE-483E-9F41-8F7070800A6D}" type="datetimeFigureOut">
              <a:rPr lang="en-US" smtClean="0"/>
              <a:pPr/>
              <a:t>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51E13-1B28-44B7-B2C7-BF7ED6DDFF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451E13-1B28-44B7-B2C7-BF7ED6DDFFBC}"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44F503D-1C38-44F2-AF22-014CE8732454}" type="datetimeFigureOut">
              <a:rPr lang="en-US" smtClean="0"/>
              <a:pPr/>
              <a:t>1/1/2017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02EA1B4-87C2-421A-9D7C-E8C5CC6989D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4F503D-1C38-44F2-AF22-014CE8732454}" type="datetimeFigureOut">
              <a:rPr lang="en-US" smtClean="0"/>
              <a:pPr/>
              <a:t>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EA1B4-87C2-421A-9D7C-E8C5CC6989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4F503D-1C38-44F2-AF22-014CE8732454}" type="datetimeFigureOut">
              <a:rPr lang="en-US" smtClean="0"/>
              <a:pPr/>
              <a:t>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EA1B4-87C2-421A-9D7C-E8C5CC6989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44F503D-1C38-44F2-AF22-014CE8732454}" type="datetimeFigureOut">
              <a:rPr lang="en-US" smtClean="0"/>
              <a:pPr/>
              <a:t>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EA1B4-87C2-421A-9D7C-E8C5CC6989D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4F503D-1C38-44F2-AF22-014CE8732454}" type="datetimeFigureOut">
              <a:rPr lang="en-US" smtClean="0"/>
              <a:pPr/>
              <a:t>1/1/2017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02EA1B4-87C2-421A-9D7C-E8C5CC6989D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4F503D-1C38-44F2-AF22-014CE8732454}" type="datetimeFigureOut">
              <a:rPr lang="en-US" smtClean="0"/>
              <a:pPr/>
              <a:t>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EA1B4-87C2-421A-9D7C-E8C5CC6989D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44F503D-1C38-44F2-AF22-014CE8732454}" type="datetimeFigureOut">
              <a:rPr lang="en-US" smtClean="0"/>
              <a:pPr/>
              <a:t>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EA1B4-87C2-421A-9D7C-E8C5CC6989D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4F503D-1C38-44F2-AF22-014CE8732454}" type="datetimeFigureOut">
              <a:rPr lang="en-US" smtClean="0"/>
              <a:pPr/>
              <a:t>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EA1B4-87C2-421A-9D7C-E8C5CC6989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F503D-1C38-44F2-AF22-014CE8732454}" type="datetimeFigureOut">
              <a:rPr lang="en-US" smtClean="0"/>
              <a:pPr/>
              <a:t>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EA1B4-87C2-421A-9D7C-E8C5CC6989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4F503D-1C38-44F2-AF22-014CE8732454}" type="datetimeFigureOut">
              <a:rPr lang="en-US" smtClean="0"/>
              <a:pPr/>
              <a:t>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EA1B4-87C2-421A-9D7C-E8C5CC6989D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4F503D-1C38-44F2-AF22-014CE8732454}" type="datetimeFigureOut">
              <a:rPr lang="en-US" smtClean="0"/>
              <a:pPr/>
              <a:t>1/1/2017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02EA1B4-87C2-421A-9D7C-E8C5CC6989D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44F503D-1C38-44F2-AF22-014CE8732454}" type="datetimeFigureOut">
              <a:rPr lang="en-US" smtClean="0"/>
              <a:pPr/>
              <a:t>1/1/2017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02EA1B4-87C2-421A-9D7C-E8C5CC6989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352800"/>
            <a:ext cx="6400800" cy="1676400"/>
          </a:xfrm>
        </p:spPr>
        <p:txBody>
          <a:bodyPr>
            <a:noAutofit/>
          </a:bodyPr>
          <a:lstStyle/>
          <a:p>
            <a:r>
              <a:rPr lang="en-US" sz="4000" b="1" dirty="0" smtClean="0">
                <a:solidFill>
                  <a:srgbClr val="FF0000"/>
                </a:solidFill>
                <a:latin typeface="Bauhaus 93" pitchFamily="82" charset="0"/>
              </a:rPr>
              <a:t>BUS  LOCATOR</a:t>
            </a:r>
          </a:p>
          <a:p>
            <a:pPr algn="l"/>
            <a:endParaRPr lang="en-US" sz="3600" dirty="0">
              <a:latin typeface="Berlin Sans FB" pitchFamily="34" charset="0"/>
            </a:endParaRPr>
          </a:p>
        </p:txBody>
      </p:sp>
      <p:sp>
        <p:nvSpPr>
          <p:cNvPr id="2" name="Title 1"/>
          <p:cNvSpPr>
            <a:spLocks noGrp="1"/>
          </p:cNvSpPr>
          <p:nvPr>
            <p:ph type="ctrTitle"/>
          </p:nvPr>
        </p:nvSpPr>
        <p:spPr>
          <a:xfrm>
            <a:off x="685800" y="1524000"/>
            <a:ext cx="7772400" cy="1371599"/>
          </a:xfrm>
        </p:spPr>
        <p:txBody>
          <a:bodyPr/>
          <a:lstStyle/>
          <a:p>
            <a:r>
              <a:rPr smtClean="0"/>
              <a:t>ANDROID APPLICATION</a:t>
            </a:r>
            <a:endParaRPr lang="en-US" dirty="0"/>
          </a:p>
        </p:txBody>
      </p:sp>
      <p:pic>
        <p:nvPicPr>
          <p:cNvPr id="4" name="Picture 3" descr="bus.png"/>
          <p:cNvPicPr>
            <a:picLocks noChangeAspect="1"/>
          </p:cNvPicPr>
          <p:nvPr/>
        </p:nvPicPr>
        <p:blipFill>
          <a:blip r:embed="rId2" cstate="print"/>
          <a:stretch>
            <a:fillRect/>
          </a:stretch>
        </p:blipFill>
        <p:spPr>
          <a:xfrm>
            <a:off x="1600200" y="4267200"/>
            <a:ext cx="5904762" cy="2286000"/>
          </a:xfrm>
          <a:prstGeom prst="rect">
            <a:avLst/>
          </a:prstGeom>
        </p:spPr>
      </p:pic>
      <p:pic>
        <p:nvPicPr>
          <p:cNvPr id="5" name="Picture 4" descr="unnamed.png"/>
          <p:cNvPicPr>
            <a:picLocks noChangeAspect="1"/>
          </p:cNvPicPr>
          <p:nvPr/>
        </p:nvPicPr>
        <p:blipFill>
          <a:blip r:embed="rId3" cstate="print"/>
          <a:stretch>
            <a:fillRect/>
          </a:stretch>
        </p:blipFill>
        <p:spPr>
          <a:xfrm>
            <a:off x="3886200" y="152400"/>
            <a:ext cx="1190625" cy="11906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85800"/>
          </a:xfrm>
          <a:solidFill>
            <a:schemeClr val="accent1"/>
          </a:solidFill>
        </p:spPr>
        <p:txBody>
          <a:bodyPr>
            <a:normAutofit fontScale="90000"/>
          </a:bodyPr>
          <a:lstStyle/>
          <a:p>
            <a:pPr>
              <a:buFont typeface="Arial" pitchFamily="34" charset="0"/>
              <a:buChar char="•"/>
            </a:pPr>
            <a:r>
              <a:rPr lang="en-US" dirty="0" smtClean="0">
                <a:solidFill>
                  <a:schemeClr val="bg1"/>
                </a:solidFill>
              </a:rPr>
              <a:t> Application Features</a:t>
            </a:r>
            <a:endParaRPr lang="en-US" dirty="0">
              <a:solidFill>
                <a:schemeClr val="bg1"/>
              </a:solidFill>
            </a:endParaRPr>
          </a:p>
        </p:txBody>
      </p:sp>
      <p:sp>
        <p:nvSpPr>
          <p:cNvPr id="3" name="Content Placeholder 2"/>
          <p:cNvSpPr>
            <a:spLocks noGrp="1"/>
          </p:cNvSpPr>
          <p:nvPr>
            <p:ph sz="quarter" idx="1"/>
          </p:nvPr>
        </p:nvSpPr>
        <p:spPr>
          <a:xfrm>
            <a:off x="838200" y="1295400"/>
            <a:ext cx="7772400" cy="4724400"/>
          </a:xfrm>
        </p:spPr>
        <p:txBody>
          <a:bodyPr>
            <a:normAutofit/>
          </a:bodyPr>
          <a:lstStyle/>
          <a:p>
            <a:pPr marL="571500" indent="-571500">
              <a:buFont typeface="+mj-lt"/>
              <a:buAutoNum type="romanUcPeriod"/>
            </a:pPr>
            <a:r>
              <a:rPr lang="en-US" sz="2800" b="1" dirty="0" smtClean="0"/>
              <a:t>Multi-tasking App</a:t>
            </a:r>
          </a:p>
          <a:p>
            <a:pPr marL="571500" indent="-571500">
              <a:buFont typeface="+mj-lt"/>
              <a:buAutoNum type="romanUcPeriod"/>
            </a:pPr>
            <a:r>
              <a:rPr lang="en-US" sz="2800" b="1" dirty="0" smtClean="0"/>
              <a:t>Application used as Device</a:t>
            </a:r>
          </a:p>
          <a:p>
            <a:pPr marL="571500" indent="-571500">
              <a:buFont typeface="+mj-lt"/>
              <a:buAutoNum type="romanUcPeriod"/>
            </a:pPr>
            <a:r>
              <a:rPr lang="en-US" sz="2800" b="1" dirty="0" smtClean="0"/>
              <a:t>Bus Location Identification in Google Map</a:t>
            </a:r>
          </a:p>
          <a:p>
            <a:pPr marL="571500" indent="-571500">
              <a:buFont typeface="+mj-lt"/>
              <a:buAutoNum type="romanUcPeriod"/>
            </a:pPr>
            <a:r>
              <a:rPr lang="en-US" sz="2800" b="1" dirty="0" smtClean="0"/>
              <a:t>Distance Determination using Latitude &amp; Longitude</a:t>
            </a:r>
          </a:p>
          <a:p>
            <a:pPr marL="571500" indent="-571500">
              <a:buFont typeface="+mj-lt"/>
              <a:buAutoNum type="romanUcPeriod"/>
            </a:pPr>
            <a:r>
              <a:rPr lang="en-US" sz="2800" b="1" dirty="0" smtClean="0"/>
              <a:t>Bus Route Information</a:t>
            </a:r>
          </a:p>
          <a:p>
            <a:pPr marL="571500" indent="-571500">
              <a:buFont typeface="+mj-lt"/>
              <a:buAutoNum type="romanUcPeriod"/>
            </a:pPr>
            <a:r>
              <a:rPr lang="en-US" sz="2800" b="1" dirty="0" smtClean="0"/>
              <a:t>Firebase </a:t>
            </a:r>
            <a:r>
              <a:rPr lang="en-US" sz="2800" b="1" dirty="0" err="1" smtClean="0"/>
              <a:t>DataBase</a:t>
            </a:r>
            <a:r>
              <a:rPr lang="en-US" sz="2800" b="1" dirty="0" smtClean="0"/>
              <a:t> Management</a:t>
            </a:r>
          </a:p>
        </p:txBody>
      </p:sp>
      <p:pic>
        <p:nvPicPr>
          <p:cNvPr id="4" name="Picture 3" descr="unnamed.png"/>
          <p:cNvPicPr>
            <a:picLocks noChangeAspect="1"/>
          </p:cNvPicPr>
          <p:nvPr/>
        </p:nvPicPr>
        <p:blipFill>
          <a:blip r:embed="rId2" cstate="print"/>
          <a:stretch>
            <a:fillRect/>
          </a:stretch>
        </p:blipFill>
        <p:spPr>
          <a:xfrm>
            <a:off x="7848600" y="228600"/>
            <a:ext cx="685799" cy="68579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a:solidFill>
            <a:schemeClr val="accent1"/>
          </a:solidFill>
        </p:spPr>
        <p:txBody>
          <a:bodyPr/>
          <a:lstStyle/>
          <a:p>
            <a:pPr>
              <a:buFont typeface="Arial" pitchFamily="34" charset="0"/>
              <a:buChar char="•"/>
            </a:pPr>
            <a:r>
              <a:rPr lang="en-US" dirty="0" smtClean="0">
                <a:solidFill>
                  <a:schemeClr val="bg1"/>
                </a:solidFill>
              </a:rPr>
              <a:t> Application Permissions</a:t>
            </a:r>
            <a:endParaRPr lang="en-US" dirty="0">
              <a:solidFill>
                <a:schemeClr val="bg1"/>
              </a:solidFill>
            </a:endParaRPr>
          </a:p>
        </p:txBody>
      </p:sp>
      <p:sp>
        <p:nvSpPr>
          <p:cNvPr id="3" name="Content Placeholder 2"/>
          <p:cNvSpPr>
            <a:spLocks noGrp="1"/>
          </p:cNvSpPr>
          <p:nvPr>
            <p:ph sz="quarter" idx="1"/>
          </p:nvPr>
        </p:nvSpPr>
        <p:spPr/>
        <p:txBody>
          <a:bodyPr>
            <a:normAutofit/>
          </a:bodyPr>
          <a:lstStyle/>
          <a:p>
            <a:pPr>
              <a:buFont typeface="Wingdings" pitchFamily="2" charset="2"/>
              <a:buChar char="ü"/>
            </a:pPr>
            <a:r>
              <a:rPr lang="en-US" sz="2800" b="1" dirty="0" smtClean="0"/>
              <a:t> Permission to internet</a:t>
            </a:r>
          </a:p>
          <a:p>
            <a:pPr>
              <a:buFont typeface="Wingdings" pitchFamily="2" charset="2"/>
              <a:buChar char="ü"/>
            </a:pPr>
            <a:r>
              <a:rPr lang="en-US" sz="2800" b="1" dirty="0" smtClean="0"/>
              <a:t> Permission to use GPS location</a:t>
            </a:r>
          </a:p>
          <a:p>
            <a:pPr>
              <a:buFont typeface="Wingdings" pitchFamily="2" charset="2"/>
              <a:buChar char="ü"/>
            </a:pPr>
            <a:r>
              <a:rPr lang="en-US" sz="2800" b="1" dirty="0" smtClean="0"/>
              <a:t> Permission to use Network location</a:t>
            </a:r>
          </a:p>
          <a:p>
            <a:pPr>
              <a:buFont typeface="Wingdings" pitchFamily="2" charset="2"/>
              <a:buChar char="ü"/>
            </a:pPr>
            <a:r>
              <a:rPr lang="en-US" sz="2800" b="1" dirty="0" smtClean="0"/>
              <a:t> Permission to modify data on Map</a:t>
            </a:r>
          </a:p>
        </p:txBody>
      </p:sp>
      <p:pic>
        <p:nvPicPr>
          <p:cNvPr id="4" name="Picture 3" descr="unnamed.png"/>
          <p:cNvPicPr>
            <a:picLocks noChangeAspect="1"/>
          </p:cNvPicPr>
          <p:nvPr/>
        </p:nvPicPr>
        <p:blipFill>
          <a:blip r:embed="rId2" cstate="print"/>
          <a:stretch>
            <a:fillRect/>
          </a:stretch>
        </p:blipFill>
        <p:spPr>
          <a:xfrm>
            <a:off x="7848600" y="228600"/>
            <a:ext cx="733425" cy="7334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a:solidFill>
            <a:schemeClr val="accent1"/>
          </a:solidFill>
        </p:spPr>
        <p:txBody>
          <a:bodyPr/>
          <a:lstStyle/>
          <a:p>
            <a:pPr>
              <a:buFont typeface="Arial" pitchFamily="34" charset="0"/>
              <a:buChar char="•"/>
            </a:pPr>
            <a:r>
              <a:rPr lang="en-US" dirty="0" smtClean="0">
                <a:solidFill>
                  <a:schemeClr val="bg1"/>
                </a:solidFill>
              </a:rPr>
              <a:t> Application Main Module</a:t>
            </a:r>
            <a:endParaRPr lang="en-US" dirty="0">
              <a:solidFill>
                <a:schemeClr val="bg1"/>
              </a:solidFill>
            </a:endParaRPr>
          </a:p>
        </p:txBody>
      </p:sp>
      <p:sp>
        <p:nvSpPr>
          <p:cNvPr id="5" name="Rounded Rectangle 4"/>
          <p:cNvSpPr/>
          <p:nvPr/>
        </p:nvSpPr>
        <p:spPr>
          <a:xfrm>
            <a:off x="381000" y="2590800"/>
            <a:ext cx="25146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rgbClr val="C00000"/>
                </a:solidFill>
              </a:rPr>
              <a:t>Location Information</a:t>
            </a:r>
            <a:endParaRPr lang="en-US" sz="3600" dirty="0">
              <a:solidFill>
                <a:srgbClr val="C00000"/>
              </a:solidFill>
            </a:endParaRPr>
          </a:p>
        </p:txBody>
      </p:sp>
      <p:sp>
        <p:nvSpPr>
          <p:cNvPr id="6" name="Rounded Rectangle 5"/>
          <p:cNvSpPr/>
          <p:nvPr/>
        </p:nvSpPr>
        <p:spPr>
          <a:xfrm>
            <a:off x="3429000" y="2590800"/>
            <a:ext cx="25146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solidFill>
                  <a:srgbClr val="FF0000"/>
                </a:solidFill>
              </a:rPr>
              <a:t>      Map</a:t>
            </a:r>
            <a:endParaRPr lang="en-US" sz="4000" dirty="0">
              <a:solidFill>
                <a:srgbClr val="FF0000"/>
              </a:solidFill>
            </a:endParaRPr>
          </a:p>
        </p:txBody>
      </p:sp>
      <p:sp>
        <p:nvSpPr>
          <p:cNvPr id="7" name="Content Placeholder 6"/>
          <p:cNvSpPr>
            <a:spLocks noGrp="1"/>
          </p:cNvSpPr>
          <p:nvPr>
            <p:ph sz="quarter" idx="1"/>
          </p:nvPr>
        </p:nvSpPr>
        <p:spPr>
          <a:xfrm>
            <a:off x="6477000" y="2590800"/>
            <a:ext cx="25146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4000" dirty="0" smtClean="0">
                <a:solidFill>
                  <a:srgbClr val="FF0000"/>
                </a:solidFill>
              </a:rPr>
              <a:t>Bus Route </a:t>
            </a:r>
          </a:p>
          <a:p>
            <a:pPr algn="ctr"/>
            <a:r>
              <a:rPr lang="en-US" sz="4000" dirty="0" smtClean="0">
                <a:solidFill>
                  <a:srgbClr val="FF0000"/>
                </a:solidFill>
              </a:rPr>
              <a:t>Info</a:t>
            </a:r>
            <a:endParaRPr lang="en-US" sz="4000" dirty="0">
              <a:solidFill>
                <a:srgbClr val="FF0000"/>
              </a:solidFill>
            </a:endParaRPr>
          </a:p>
        </p:txBody>
      </p:sp>
      <p:pic>
        <p:nvPicPr>
          <p:cNvPr id="11" name="Picture 10" descr="unnamed.png"/>
          <p:cNvPicPr>
            <a:picLocks noChangeAspect="1"/>
          </p:cNvPicPr>
          <p:nvPr/>
        </p:nvPicPr>
        <p:blipFill>
          <a:blip r:embed="rId2" cstate="print"/>
          <a:stretch>
            <a:fillRect/>
          </a:stretch>
        </p:blipFill>
        <p:spPr>
          <a:xfrm>
            <a:off x="7772400" y="304800"/>
            <a:ext cx="733425" cy="733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accent1"/>
          </a:solidFill>
        </p:spPr>
        <p:txBody>
          <a:bodyPr/>
          <a:lstStyle/>
          <a:p>
            <a:pPr>
              <a:buFont typeface="Arial" pitchFamily="34" charset="0"/>
              <a:buChar char="•"/>
            </a:pPr>
            <a:r>
              <a:rPr lang="en-US" dirty="0" smtClean="0">
                <a:solidFill>
                  <a:schemeClr val="bg1"/>
                </a:solidFill>
              </a:rPr>
              <a:t> Work Flow &amp; User Interface(1)</a:t>
            </a:r>
            <a:endParaRPr lang="en-US" dirty="0">
              <a:solidFill>
                <a:schemeClr val="bg1"/>
              </a:solidFill>
            </a:endParaRPr>
          </a:p>
        </p:txBody>
      </p:sp>
      <p:sp>
        <p:nvSpPr>
          <p:cNvPr id="3" name="Content Placeholder 2"/>
          <p:cNvSpPr>
            <a:spLocks noGrp="1"/>
          </p:cNvSpPr>
          <p:nvPr>
            <p:ph sz="quarter" idx="1"/>
          </p:nvPr>
        </p:nvSpPr>
        <p:spPr>
          <a:xfrm>
            <a:off x="914400" y="1295400"/>
            <a:ext cx="7772400" cy="4724400"/>
          </a:xfrm>
        </p:spPr>
        <p:txBody>
          <a:bodyPr>
            <a:normAutofit fontScale="85000" lnSpcReduction="20000"/>
          </a:bodyPr>
          <a:lstStyle/>
          <a:p>
            <a:pPr>
              <a:buFont typeface="Wingdings" pitchFamily="2" charset="2"/>
              <a:buChar char="q"/>
            </a:pPr>
            <a:r>
              <a:rPr lang="en-US" dirty="0" smtClean="0"/>
              <a:t> </a:t>
            </a:r>
            <a:r>
              <a:rPr lang="en-US" sz="2800" dirty="0" smtClean="0"/>
              <a:t>As there is no device available for our project we did the works of device in our app.</a:t>
            </a:r>
          </a:p>
          <a:p>
            <a:pPr>
              <a:buFont typeface="Wingdings" pitchFamily="2" charset="2"/>
              <a:buChar char="q"/>
            </a:pPr>
            <a:r>
              <a:rPr lang="en-US" sz="2800" dirty="0" smtClean="0"/>
              <a:t>So basically our app has 3 options for users</a:t>
            </a:r>
            <a:br>
              <a:rPr lang="en-US" sz="2800" dirty="0" smtClean="0"/>
            </a:br>
            <a:r>
              <a:rPr lang="en-US" sz="2800" dirty="0" smtClean="0">
                <a:solidFill>
                  <a:srgbClr val="FF0000"/>
                </a:solidFill>
              </a:rPr>
              <a:t>1)</a:t>
            </a:r>
            <a:r>
              <a:rPr lang="en-US" sz="2800" dirty="0" smtClean="0"/>
              <a:t> For Bus Companies or bus Owners</a:t>
            </a:r>
            <a:br>
              <a:rPr lang="en-US" sz="2800" dirty="0" smtClean="0"/>
            </a:br>
            <a:r>
              <a:rPr lang="en-US" sz="2800" dirty="0" smtClean="0">
                <a:solidFill>
                  <a:srgbClr val="FF0000"/>
                </a:solidFill>
              </a:rPr>
              <a:t>2) </a:t>
            </a:r>
            <a:r>
              <a:rPr lang="en-US" sz="2800" dirty="0" smtClean="0"/>
              <a:t>For Bus Supervisors/Bus drivers</a:t>
            </a:r>
            <a:br>
              <a:rPr lang="en-US" sz="2800" dirty="0" smtClean="0"/>
            </a:br>
            <a:r>
              <a:rPr lang="en-US" sz="2800" dirty="0" smtClean="0">
                <a:solidFill>
                  <a:srgbClr val="FF0000"/>
                </a:solidFill>
              </a:rPr>
              <a:t>3) </a:t>
            </a:r>
            <a:r>
              <a:rPr lang="en-US" sz="2800" dirty="0" smtClean="0"/>
              <a:t>For general passengers</a:t>
            </a:r>
          </a:p>
          <a:p>
            <a:pPr>
              <a:buFont typeface="Wingdings" pitchFamily="2" charset="2"/>
              <a:buChar char="q"/>
            </a:pPr>
            <a:r>
              <a:rPr lang="en-US" sz="2800" dirty="0" smtClean="0"/>
              <a:t> First of all, the bus companies will have to click “ADD BUS” options and then set their “username” &amp; “password” which will be updated to the firebase database system.</a:t>
            </a:r>
            <a:br>
              <a:rPr lang="en-US" sz="2800" dirty="0" smtClean="0"/>
            </a:br>
            <a:r>
              <a:rPr lang="en-US" sz="2800" dirty="0" smtClean="0"/>
              <a:t>There one directory will be created as bus and owners will have to add “Bus Name”, “Bus no.”, “Bus Route” and unique “Password” . After submitting, these </a:t>
            </a:r>
            <a:r>
              <a:rPr lang="en-US" sz="2800" dirty="0" err="1" smtClean="0"/>
              <a:t>informations</a:t>
            </a:r>
            <a:r>
              <a:rPr lang="en-US" sz="2800" dirty="0" smtClean="0"/>
              <a:t> will be added to the directory.</a:t>
            </a:r>
            <a:br>
              <a:rPr lang="en-US" sz="2800" dirty="0" smtClean="0"/>
            </a:br>
            <a:r>
              <a:rPr lang="en-US" sz="2800" dirty="0" smtClean="0"/>
              <a:t/>
            </a:r>
            <a:br>
              <a:rPr lang="en-US" sz="2800" dirty="0" smtClean="0"/>
            </a:br>
            <a:r>
              <a:rPr lang="en-US" sz="2800" dirty="0" smtClean="0"/>
              <a:t>The interface of this point is in the next slide:</a:t>
            </a:r>
          </a:p>
        </p:txBody>
      </p:sp>
      <p:pic>
        <p:nvPicPr>
          <p:cNvPr id="4" name="Picture 3" descr="unnamed.png"/>
          <p:cNvPicPr>
            <a:picLocks noChangeAspect="1"/>
          </p:cNvPicPr>
          <p:nvPr/>
        </p:nvPicPr>
        <p:blipFill>
          <a:blip r:embed="rId2" cstate="print"/>
          <a:stretch>
            <a:fillRect/>
          </a:stretch>
        </p:blipFill>
        <p:spPr>
          <a:xfrm>
            <a:off x="7924800" y="381000"/>
            <a:ext cx="657225" cy="657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a:solidFill>
            <a:schemeClr val="accent1"/>
          </a:solidFill>
        </p:spPr>
        <p:txBody>
          <a:bodyPr/>
          <a:lstStyle/>
          <a:p>
            <a:pPr>
              <a:buFont typeface="Arial" pitchFamily="34" charset="0"/>
              <a:buChar char="•"/>
            </a:pPr>
            <a:r>
              <a:rPr lang="en-US" dirty="0" smtClean="0">
                <a:solidFill>
                  <a:schemeClr val="bg1"/>
                </a:solidFill>
              </a:rPr>
              <a:t>Work Flow &amp; User Interface(2)</a:t>
            </a:r>
            <a:endParaRPr lang="en-US" dirty="0">
              <a:solidFill>
                <a:schemeClr val="bg1"/>
              </a:solidFill>
            </a:endParaRPr>
          </a:p>
        </p:txBody>
      </p:sp>
      <p:pic>
        <p:nvPicPr>
          <p:cNvPr id="8" name="Content Placeholder 7" descr="Screenshot_2017-01-01-12-05-24.png"/>
          <p:cNvPicPr>
            <a:picLocks noGrp="1" noChangeAspect="1"/>
          </p:cNvPicPr>
          <p:nvPr>
            <p:ph sz="quarter" idx="1"/>
          </p:nvPr>
        </p:nvPicPr>
        <p:blipFill>
          <a:blip r:embed="rId2" cstate="print"/>
          <a:stretch>
            <a:fillRect/>
          </a:stretch>
        </p:blipFill>
        <p:spPr>
          <a:xfrm>
            <a:off x="990600" y="1295400"/>
            <a:ext cx="2438400" cy="2971800"/>
          </a:xfrm>
        </p:spPr>
      </p:pic>
      <p:pic>
        <p:nvPicPr>
          <p:cNvPr id="9" name="Picture 8" descr="Screenshot_2017-01-01-12-18-37.png"/>
          <p:cNvPicPr>
            <a:picLocks noChangeAspect="1"/>
          </p:cNvPicPr>
          <p:nvPr/>
        </p:nvPicPr>
        <p:blipFill>
          <a:blip r:embed="rId3" cstate="print"/>
          <a:stretch>
            <a:fillRect/>
          </a:stretch>
        </p:blipFill>
        <p:spPr>
          <a:xfrm>
            <a:off x="5638800" y="1219200"/>
            <a:ext cx="2743200" cy="2895600"/>
          </a:xfrm>
          <a:prstGeom prst="rect">
            <a:avLst/>
          </a:prstGeom>
        </p:spPr>
      </p:pic>
      <p:pic>
        <p:nvPicPr>
          <p:cNvPr id="10" name="Picture 9" descr="CYMERA_20170101_122150.jpg"/>
          <p:cNvPicPr>
            <a:picLocks noChangeAspect="1"/>
          </p:cNvPicPr>
          <p:nvPr/>
        </p:nvPicPr>
        <p:blipFill>
          <a:blip r:embed="rId4" cstate="print"/>
          <a:stretch>
            <a:fillRect/>
          </a:stretch>
        </p:blipFill>
        <p:spPr>
          <a:xfrm>
            <a:off x="2590800" y="4191000"/>
            <a:ext cx="4495800" cy="2438400"/>
          </a:xfrm>
          <a:prstGeom prst="rect">
            <a:avLst/>
          </a:prstGeom>
        </p:spPr>
      </p:pic>
      <p:sp>
        <p:nvSpPr>
          <p:cNvPr id="12" name="Right Arrow 11"/>
          <p:cNvSpPr/>
          <p:nvPr/>
        </p:nvSpPr>
        <p:spPr>
          <a:xfrm>
            <a:off x="4191000" y="23622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unnamed.png"/>
          <p:cNvPicPr>
            <a:picLocks noChangeAspect="1"/>
          </p:cNvPicPr>
          <p:nvPr/>
        </p:nvPicPr>
        <p:blipFill>
          <a:blip r:embed="rId5" cstate="print"/>
          <a:stretch>
            <a:fillRect/>
          </a:stretch>
        </p:blipFill>
        <p:spPr>
          <a:xfrm>
            <a:off x="8001000" y="381000"/>
            <a:ext cx="581025" cy="581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a:solidFill>
            <a:schemeClr val="accent1"/>
          </a:solidFill>
        </p:spPr>
        <p:txBody>
          <a:bodyPr/>
          <a:lstStyle/>
          <a:p>
            <a:pPr>
              <a:buFont typeface="Arial" pitchFamily="34" charset="0"/>
              <a:buChar char="•"/>
            </a:pPr>
            <a:r>
              <a:rPr lang="en-US" dirty="0" smtClean="0">
                <a:solidFill>
                  <a:schemeClr val="bg1"/>
                </a:solidFill>
              </a:rPr>
              <a:t>Work Flow &amp; User Interface(3)</a:t>
            </a:r>
            <a:endParaRPr lang="en-US" dirty="0">
              <a:solidFill>
                <a:schemeClr val="bg1"/>
              </a:solidFill>
            </a:endParaRPr>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 Then the bus supervisors or drivers will have to update the location of that specific bus by clicking on “LOGIN” option.</a:t>
            </a:r>
          </a:p>
          <a:p>
            <a:pPr>
              <a:buFont typeface="Wingdings" pitchFamily="2" charset="2"/>
              <a:buChar char="q"/>
            </a:pPr>
            <a:r>
              <a:rPr lang="en-US" dirty="0" smtClean="0"/>
              <a:t>After clicking “Login”, the driver will update the location by setting “Bus Name”, “Bus No” and “Password”.</a:t>
            </a:r>
          </a:p>
          <a:p>
            <a:pPr>
              <a:buFont typeface="Wingdings" pitchFamily="2" charset="2"/>
              <a:buChar char="q"/>
            </a:pPr>
            <a:r>
              <a:rPr lang="en-US" dirty="0" smtClean="0"/>
              <a:t> The longitude and Latitude will be updated also in the database system and also the map will be shown.</a:t>
            </a:r>
          </a:p>
          <a:p>
            <a:pPr>
              <a:buNone/>
            </a:pPr>
            <a:r>
              <a:rPr lang="en-US" dirty="0" smtClean="0"/>
              <a:t> </a:t>
            </a:r>
          </a:p>
          <a:p>
            <a:pPr>
              <a:buNone/>
            </a:pPr>
            <a:r>
              <a:rPr lang="en-US" sz="2400" dirty="0" smtClean="0"/>
              <a:t>The interface of this point is in the next slide:</a:t>
            </a:r>
            <a:endParaRPr lang="en-US" dirty="0"/>
          </a:p>
        </p:txBody>
      </p:sp>
      <p:pic>
        <p:nvPicPr>
          <p:cNvPr id="4" name="Picture 3" descr="unnamed.png"/>
          <p:cNvPicPr>
            <a:picLocks noChangeAspect="1"/>
          </p:cNvPicPr>
          <p:nvPr/>
        </p:nvPicPr>
        <p:blipFill>
          <a:blip r:embed="rId2" cstate="print"/>
          <a:stretch>
            <a:fillRect/>
          </a:stretch>
        </p:blipFill>
        <p:spPr>
          <a:xfrm>
            <a:off x="8077200" y="381000"/>
            <a:ext cx="581025" cy="581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a:solidFill>
            <a:schemeClr val="accent1"/>
          </a:solidFill>
        </p:spPr>
        <p:txBody>
          <a:bodyPr/>
          <a:lstStyle/>
          <a:p>
            <a:pPr>
              <a:buFont typeface="Arial" pitchFamily="34" charset="0"/>
              <a:buChar char="•"/>
            </a:pPr>
            <a:r>
              <a:rPr lang="en-US" dirty="0" smtClean="0">
                <a:solidFill>
                  <a:schemeClr val="bg1"/>
                </a:solidFill>
              </a:rPr>
              <a:t> Work Flow &amp; User Interface(4)</a:t>
            </a:r>
            <a:endParaRPr lang="en-US" dirty="0">
              <a:solidFill>
                <a:schemeClr val="bg1"/>
              </a:solidFill>
            </a:endParaRPr>
          </a:p>
        </p:txBody>
      </p:sp>
      <p:pic>
        <p:nvPicPr>
          <p:cNvPr id="4" name="Content Placeholder 3" descr="Screenshot_2017-01-01-12-38-20.png"/>
          <p:cNvPicPr>
            <a:picLocks noGrp="1" noChangeAspect="1"/>
          </p:cNvPicPr>
          <p:nvPr>
            <p:ph sz="quarter" idx="1"/>
          </p:nvPr>
        </p:nvPicPr>
        <p:blipFill>
          <a:blip r:embed="rId2" cstate="print"/>
          <a:stretch>
            <a:fillRect/>
          </a:stretch>
        </p:blipFill>
        <p:spPr>
          <a:xfrm>
            <a:off x="2667000" y="2438400"/>
            <a:ext cx="2057400" cy="3175000"/>
          </a:xfrm>
        </p:spPr>
      </p:pic>
      <p:pic>
        <p:nvPicPr>
          <p:cNvPr id="5" name="Picture 4" descr="Screenshot_2017-01-01-12-05-24.png"/>
          <p:cNvPicPr>
            <a:picLocks noChangeAspect="1"/>
          </p:cNvPicPr>
          <p:nvPr/>
        </p:nvPicPr>
        <p:blipFill>
          <a:blip r:embed="rId3" cstate="print"/>
          <a:stretch>
            <a:fillRect/>
          </a:stretch>
        </p:blipFill>
        <p:spPr>
          <a:xfrm>
            <a:off x="381001" y="2438400"/>
            <a:ext cx="1981200" cy="3124200"/>
          </a:xfrm>
          <a:prstGeom prst="rect">
            <a:avLst/>
          </a:prstGeom>
        </p:spPr>
      </p:pic>
      <p:pic>
        <p:nvPicPr>
          <p:cNvPr id="6" name="Picture 5" descr="Screenshot_2017-01-01-12-38-14.png"/>
          <p:cNvPicPr>
            <a:picLocks noChangeAspect="1"/>
          </p:cNvPicPr>
          <p:nvPr/>
        </p:nvPicPr>
        <p:blipFill>
          <a:blip r:embed="rId4" cstate="print"/>
          <a:stretch>
            <a:fillRect/>
          </a:stretch>
        </p:blipFill>
        <p:spPr>
          <a:xfrm>
            <a:off x="4876800" y="2438400"/>
            <a:ext cx="2071688" cy="3733800"/>
          </a:xfrm>
          <a:prstGeom prst="rect">
            <a:avLst/>
          </a:prstGeom>
        </p:spPr>
      </p:pic>
      <p:pic>
        <p:nvPicPr>
          <p:cNvPr id="7" name="Picture 6" descr="Screenshot_2017-01-01-12-37-52.png"/>
          <p:cNvPicPr>
            <a:picLocks noChangeAspect="1"/>
          </p:cNvPicPr>
          <p:nvPr/>
        </p:nvPicPr>
        <p:blipFill>
          <a:blip r:embed="rId5" cstate="print"/>
          <a:stretch>
            <a:fillRect/>
          </a:stretch>
        </p:blipFill>
        <p:spPr>
          <a:xfrm>
            <a:off x="7162800" y="2438400"/>
            <a:ext cx="1676400" cy="3429000"/>
          </a:xfrm>
          <a:prstGeom prst="rect">
            <a:avLst/>
          </a:prstGeom>
        </p:spPr>
      </p:pic>
      <p:pic>
        <p:nvPicPr>
          <p:cNvPr id="8" name="Picture 7" descr="unnamed.png"/>
          <p:cNvPicPr>
            <a:picLocks noChangeAspect="1"/>
          </p:cNvPicPr>
          <p:nvPr/>
        </p:nvPicPr>
        <p:blipFill>
          <a:blip r:embed="rId6" cstate="print"/>
          <a:stretch>
            <a:fillRect/>
          </a:stretch>
        </p:blipFill>
        <p:spPr>
          <a:xfrm>
            <a:off x="7848600" y="304800"/>
            <a:ext cx="657225" cy="657225"/>
          </a:xfrm>
          <a:prstGeom prst="rect">
            <a:avLst/>
          </a:prstGeom>
        </p:spPr>
      </p:pic>
      <p:sp>
        <p:nvSpPr>
          <p:cNvPr id="9" name="Right Arrow 8"/>
          <p:cNvSpPr/>
          <p:nvPr/>
        </p:nvSpPr>
        <p:spPr>
          <a:xfrm>
            <a:off x="2057400" y="6096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43400" y="6096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6096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accent1"/>
          </a:solidFill>
        </p:spPr>
        <p:txBody>
          <a:bodyPr>
            <a:normAutofit/>
          </a:bodyPr>
          <a:lstStyle/>
          <a:p>
            <a:pPr>
              <a:buFont typeface="Arial" pitchFamily="34" charset="0"/>
              <a:buChar char="•"/>
            </a:pPr>
            <a:r>
              <a:rPr lang="en-US" dirty="0" smtClean="0">
                <a:solidFill>
                  <a:schemeClr val="bg1"/>
                </a:solidFill>
              </a:rPr>
              <a:t> Work Flow &amp; User Interface(5)</a:t>
            </a:r>
            <a:endParaRPr lang="en-US" dirty="0">
              <a:solidFill>
                <a:schemeClr val="bg1"/>
              </a:solidFill>
            </a:endParaRPr>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 </a:t>
            </a:r>
            <a:r>
              <a:rPr lang="en-US" sz="2800" dirty="0" smtClean="0"/>
              <a:t>After updating the location of that particular bus, the general users/passengers can see the bus location and distance of the bus by clicking “SEE BUS” option. There general people will give “Bus Name” and “Bus Route” and can see the distance and bus </a:t>
            </a:r>
            <a:r>
              <a:rPr lang="en-US" sz="2800" dirty="0" err="1" smtClean="0"/>
              <a:t>postion</a:t>
            </a:r>
            <a:r>
              <a:rPr lang="en-US" sz="2800" dirty="0" smtClean="0"/>
              <a:t>.</a:t>
            </a:r>
            <a:br>
              <a:rPr lang="en-US" sz="2800" dirty="0" smtClean="0"/>
            </a:br>
            <a:r>
              <a:rPr lang="en-US" sz="2800" dirty="0" smtClean="0"/>
              <a:t/>
            </a:r>
            <a:br>
              <a:rPr lang="en-US" sz="2800" dirty="0" smtClean="0"/>
            </a:br>
            <a:r>
              <a:rPr lang="en-US" sz="2800" dirty="0" smtClean="0"/>
              <a:t>The interface of this point is in the next slide:</a:t>
            </a:r>
            <a:endParaRPr lang="en-US" dirty="0" smtClean="0"/>
          </a:p>
        </p:txBody>
      </p:sp>
      <p:pic>
        <p:nvPicPr>
          <p:cNvPr id="4" name="Picture 3" descr="unnamed.png"/>
          <p:cNvPicPr>
            <a:picLocks noChangeAspect="1"/>
          </p:cNvPicPr>
          <p:nvPr/>
        </p:nvPicPr>
        <p:blipFill>
          <a:blip r:embed="rId2" cstate="print"/>
          <a:stretch>
            <a:fillRect/>
          </a:stretch>
        </p:blipFill>
        <p:spPr>
          <a:xfrm>
            <a:off x="7924800" y="381000"/>
            <a:ext cx="581025" cy="581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838200"/>
          </a:xfrm>
          <a:solidFill>
            <a:schemeClr val="accent1"/>
          </a:solidFill>
        </p:spPr>
        <p:txBody>
          <a:bodyPr/>
          <a:lstStyle/>
          <a:p>
            <a:pPr>
              <a:buFont typeface="Arial" pitchFamily="34" charset="0"/>
              <a:buChar char="•"/>
            </a:pPr>
            <a:r>
              <a:rPr lang="en-US" dirty="0" smtClean="0">
                <a:solidFill>
                  <a:schemeClr val="bg1"/>
                </a:solidFill>
              </a:rPr>
              <a:t>Work Flow &amp; User Interface(6)</a:t>
            </a:r>
            <a:endParaRPr lang="en-US" dirty="0">
              <a:solidFill>
                <a:schemeClr val="bg1"/>
              </a:solidFill>
            </a:endParaRPr>
          </a:p>
        </p:txBody>
      </p:sp>
      <p:pic>
        <p:nvPicPr>
          <p:cNvPr id="6" name="Content Placeholder 5" descr="Screenshot_2017-01-01-12-05-24.png"/>
          <p:cNvPicPr>
            <a:picLocks noGrp="1" noChangeAspect="1"/>
          </p:cNvPicPr>
          <p:nvPr>
            <p:ph sz="quarter" idx="1"/>
          </p:nvPr>
        </p:nvPicPr>
        <p:blipFill>
          <a:blip r:embed="rId2" cstate="print"/>
          <a:stretch>
            <a:fillRect/>
          </a:stretch>
        </p:blipFill>
        <p:spPr>
          <a:xfrm>
            <a:off x="914400" y="1219200"/>
            <a:ext cx="1600200" cy="2286000"/>
          </a:xfrm>
        </p:spPr>
      </p:pic>
      <p:pic>
        <p:nvPicPr>
          <p:cNvPr id="7" name="Picture 6" descr="Screenshot_2017-01-01-12-56-16.png"/>
          <p:cNvPicPr>
            <a:picLocks noChangeAspect="1"/>
          </p:cNvPicPr>
          <p:nvPr/>
        </p:nvPicPr>
        <p:blipFill>
          <a:blip r:embed="rId3" cstate="print"/>
          <a:stretch>
            <a:fillRect/>
          </a:stretch>
        </p:blipFill>
        <p:spPr>
          <a:xfrm>
            <a:off x="3810000" y="1295400"/>
            <a:ext cx="1600200" cy="2286000"/>
          </a:xfrm>
          <a:prstGeom prst="rect">
            <a:avLst/>
          </a:prstGeom>
        </p:spPr>
      </p:pic>
      <p:pic>
        <p:nvPicPr>
          <p:cNvPr id="8" name="Picture 7" descr="CYMERA_20170101_130655.jpg"/>
          <p:cNvPicPr>
            <a:picLocks noChangeAspect="1"/>
          </p:cNvPicPr>
          <p:nvPr/>
        </p:nvPicPr>
        <p:blipFill>
          <a:blip r:embed="rId4" cstate="print"/>
          <a:stretch>
            <a:fillRect/>
          </a:stretch>
        </p:blipFill>
        <p:spPr>
          <a:xfrm>
            <a:off x="6629400" y="1295400"/>
            <a:ext cx="1776412" cy="2362200"/>
          </a:xfrm>
          <a:prstGeom prst="rect">
            <a:avLst/>
          </a:prstGeom>
        </p:spPr>
      </p:pic>
      <p:pic>
        <p:nvPicPr>
          <p:cNvPr id="9" name="Picture 8" descr="CYMERA_20170101_130502.jpg"/>
          <p:cNvPicPr>
            <a:picLocks noChangeAspect="1"/>
          </p:cNvPicPr>
          <p:nvPr/>
        </p:nvPicPr>
        <p:blipFill>
          <a:blip r:embed="rId5" cstate="print"/>
          <a:stretch>
            <a:fillRect/>
          </a:stretch>
        </p:blipFill>
        <p:spPr>
          <a:xfrm>
            <a:off x="3733800" y="4114800"/>
            <a:ext cx="1905000" cy="2514600"/>
          </a:xfrm>
          <a:prstGeom prst="rect">
            <a:avLst/>
          </a:prstGeom>
        </p:spPr>
      </p:pic>
      <p:sp>
        <p:nvSpPr>
          <p:cNvPr id="10" name="Right Arrow 9"/>
          <p:cNvSpPr/>
          <p:nvPr/>
        </p:nvSpPr>
        <p:spPr>
          <a:xfrm>
            <a:off x="2743200" y="21336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562600" y="21336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467600" y="4267200"/>
            <a:ext cx="3810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6883790" y="4950655"/>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unnamed.png"/>
          <p:cNvPicPr>
            <a:picLocks noChangeAspect="1"/>
          </p:cNvPicPr>
          <p:nvPr/>
        </p:nvPicPr>
        <p:blipFill>
          <a:blip r:embed="rId6" cstate="print"/>
          <a:stretch>
            <a:fillRect/>
          </a:stretch>
        </p:blipFill>
        <p:spPr>
          <a:xfrm>
            <a:off x="7848600" y="381000"/>
            <a:ext cx="657225" cy="6572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accent1"/>
          </a:solidFill>
        </p:spPr>
        <p:txBody>
          <a:bodyPr/>
          <a:lstStyle/>
          <a:p>
            <a:pPr>
              <a:buFont typeface="Arial" pitchFamily="34" charset="0"/>
              <a:buChar char="•"/>
            </a:pPr>
            <a:r>
              <a:rPr lang="en-US" dirty="0" smtClean="0">
                <a:solidFill>
                  <a:schemeClr val="bg1"/>
                </a:solidFill>
              </a:rPr>
              <a:t> Activity Diagram</a:t>
            </a:r>
            <a:endParaRPr lang="en-US" dirty="0">
              <a:solidFill>
                <a:schemeClr val="bg1"/>
              </a:solidFill>
            </a:endParaRPr>
          </a:p>
        </p:txBody>
      </p:sp>
      <p:sp>
        <p:nvSpPr>
          <p:cNvPr id="3" name="Content Placeholder 2"/>
          <p:cNvSpPr>
            <a:spLocks noGrp="1"/>
          </p:cNvSpPr>
          <p:nvPr>
            <p:ph sz="quarter" idx="1"/>
          </p:nvPr>
        </p:nvSpPr>
        <p:spPr/>
        <p:txBody>
          <a:bodyPr/>
          <a:lstStyle/>
          <a:p>
            <a:r>
              <a:rPr lang="en-US" dirty="0" smtClean="0"/>
              <a:t>The total activity will be like this:</a:t>
            </a:r>
          </a:p>
          <a:p>
            <a:endParaRPr lang="en-US" dirty="0"/>
          </a:p>
        </p:txBody>
      </p:sp>
      <p:pic>
        <p:nvPicPr>
          <p:cNvPr id="4" name="Picture 3" descr="bus-tracking-application-in-android-15-638.jpg"/>
          <p:cNvPicPr>
            <a:picLocks noChangeAspect="1"/>
          </p:cNvPicPr>
          <p:nvPr/>
        </p:nvPicPr>
        <p:blipFill>
          <a:blip r:embed="rId2" cstate="print"/>
          <a:stretch>
            <a:fillRect/>
          </a:stretch>
        </p:blipFill>
        <p:spPr>
          <a:xfrm>
            <a:off x="762000" y="1981200"/>
            <a:ext cx="7467600" cy="4419600"/>
          </a:xfrm>
          <a:prstGeom prst="rect">
            <a:avLst/>
          </a:prstGeom>
        </p:spPr>
      </p:pic>
      <p:pic>
        <p:nvPicPr>
          <p:cNvPr id="5" name="Picture 4" descr="unnamed.png"/>
          <p:cNvPicPr>
            <a:picLocks noChangeAspect="1"/>
          </p:cNvPicPr>
          <p:nvPr/>
        </p:nvPicPr>
        <p:blipFill>
          <a:blip r:embed="rId3" cstate="print"/>
          <a:stretch>
            <a:fillRect/>
          </a:stretch>
        </p:blipFill>
        <p:spPr>
          <a:xfrm>
            <a:off x="7772400" y="381000"/>
            <a:ext cx="733425" cy="733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accent1"/>
          </a:solidFill>
        </p:spPr>
        <p:txBody>
          <a:bodyPr/>
          <a:lstStyle/>
          <a:p>
            <a:pPr>
              <a:buFont typeface="Arial" pitchFamily="34" charset="0"/>
              <a:buChar char="•"/>
            </a:pPr>
            <a:r>
              <a:rPr lang="en-US" dirty="0" smtClean="0">
                <a:solidFill>
                  <a:schemeClr val="bg1"/>
                </a:solidFill>
              </a:rPr>
              <a:t> PROJECT PARTNERS</a:t>
            </a:r>
            <a:endParaRPr lang="en-US" dirty="0">
              <a:solidFill>
                <a:schemeClr val="bg1"/>
              </a:solidFill>
            </a:endParaRPr>
          </a:p>
        </p:txBody>
      </p:sp>
      <p:sp>
        <p:nvSpPr>
          <p:cNvPr id="3" name="Content Placeholder 2"/>
          <p:cNvSpPr>
            <a:spLocks noGrp="1"/>
          </p:cNvSpPr>
          <p:nvPr>
            <p:ph sz="quarter" idx="1"/>
          </p:nvPr>
        </p:nvSpPr>
        <p:spPr/>
        <p:txBody>
          <a:bodyPr>
            <a:normAutofit/>
          </a:bodyPr>
          <a:lstStyle/>
          <a:p>
            <a:r>
              <a:rPr lang="en-US" sz="4800" b="1" dirty="0" err="1" smtClean="0">
                <a:solidFill>
                  <a:srgbClr val="002060"/>
                </a:solidFill>
              </a:rPr>
              <a:t>Swajan</a:t>
            </a:r>
            <a:r>
              <a:rPr lang="en-US" sz="4800" b="1" dirty="0" smtClean="0">
                <a:solidFill>
                  <a:srgbClr val="002060"/>
                </a:solidFill>
              </a:rPr>
              <a:t> </a:t>
            </a:r>
            <a:r>
              <a:rPr lang="en-US" sz="4800" b="1" dirty="0" err="1" smtClean="0">
                <a:solidFill>
                  <a:srgbClr val="002060"/>
                </a:solidFill>
              </a:rPr>
              <a:t>Rahman</a:t>
            </a:r>
            <a:r>
              <a:rPr lang="en-US" sz="4800" b="1" dirty="0" smtClean="0">
                <a:solidFill>
                  <a:srgbClr val="002060"/>
                </a:solidFill>
              </a:rPr>
              <a:t> </a:t>
            </a:r>
            <a:r>
              <a:rPr lang="en-US" sz="4800" b="1" dirty="0" err="1" smtClean="0">
                <a:solidFill>
                  <a:srgbClr val="002060"/>
                </a:solidFill>
              </a:rPr>
              <a:t>Chowdhury</a:t>
            </a:r>
            <a:endParaRPr lang="en-US" sz="4800" b="1" dirty="0" smtClean="0">
              <a:solidFill>
                <a:srgbClr val="002060"/>
              </a:solidFill>
            </a:endParaRPr>
          </a:p>
          <a:p>
            <a:pPr>
              <a:buNone/>
            </a:pPr>
            <a:r>
              <a:rPr lang="en-US" sz="2800" b="1" dirty="0" smtClean="0"/>
              <a:t>    Roll: 1407042</a:t>
            </a:r>
          </a:p>
          <a:p>
            <a:pPr>
              <a:buNone/>
            </a:pPr>
            <a:r>
              <a:rPr lang="en-US" sz="2800" b="1" dirty="0" smtClean="0"/>
              <a:t>    Department of CSE, KUET</a:t>
            </a:r>
          </a:p>
          <a:p>
            <a:r>
              <a:rPr lang="en-US" sz="4800" b="1" dirty="0" err="1" smtClean="0">
                <a:solidFill>
                  <a:srgbClr val="002060"/>
                </a:solidFill>
              </a:rPr>
              <a:t>Shovan</a:t>
            </a:r>
            <a:r>
              <a:rPr lang="en-US" sz="4800" b="1" dirty="0" smtClean="0">
                <a:solidFill>
                  <a:srgbClr val="002060"/>
                </a:solidFill>
              </a:rPr>
              <a:t> </a:t>
            </a:r>
            <a:r>
              <a:rPr lang="en-US" sz="4800" b="1" dirty="0" err="1" smtClean="0">
                <a:solidFill>
                  <a:srgbClr val="002060"/>
                </a:solidFill>
              </a:rPr>
              <a:t>Bhowmik</a:t>
            </a:r>
            <a:endParaRPr lang="en-US" sz="4800" b="1" dirty="0" smtClean="0">
              <a:solidFill>
                <a:srgbClr val="002060"/>
              </a:solidFill>
            </a:endParaRPr>
          </a:p>
          <a:p>
            <a:pPr>
              <a:buNone/>
            </a:pPr>
            <a:r>
              <a:rPr lang="en-US" sz="2800" b="1" dirty="0" smtClean="0"/>
              <a:t>    Roll: 1407050</a:t>
            </a:r>
          </a:p>
          <a:p>
            <a:pPr>
              <a:buNone/>
            </a:pPr>
            <a:r>
              <a:rPr lang="en-US" sz="2800" b="1" dirty="0" smtClean="0"/>
              <a:t>    Department of CSE, KUET</a:t>
            </a:r>
          </a:p>
          <a:p>
            <a:pPr>
              <a:buNone/>
            </a:pPr>
            <a:endParaRPr lang="en-US" sz="2800" b="1" dirty="0" smtClean="0"/>
          </a:p>
          <a:p>
            <a:pPr>
              <a:buNone/>
            </a:pPr>
            <a:endParaRPr lang="en-US" sz="2800" b="1" dirty="0" smtClean="0"/>
          </a:p>
        </p:txBody>
      </p:sp>
      <p:pic>
        <p:nvPicPr>
          <p:cNvPr id="4" name="Picture 3" descr="unnamed.png"/>
          <p:cNvPicPr>
            <a:picLocks noChangeAspect="1"/>
          </p:cNvPicPr>
          <p:nvPr/>
        </p:nvPicPr>
        <p:blipFill>
          <a:blip r:embed="rId2" cstate="print"/>
          <a:stretch>
            <a:fillRect/>
          </a:stretch>
        </p:blipFill>
        <p:spPr>
          <a:xfrm>
            <a:off x="7772400" y="304800"/>
            <a:ext cx="809625" cy="809625"/>
          </a:xfrm>
          <a:prstGeom prst="rect">
            <a:avLst/>
          </a:prstGeom>
        </p:spPr>
      </p:pic>
      <p:pic>
        <p:nvPicPr>
          <p:cNvPr id="5" name="Picture 4" descr="13002440_980756395354134_2744022901250234878_o.jpg"/>
          <p:cNvPicPr>
            <a:picLocks noChangeAspect="1"/>
          </p:cNvPicPr>
          <p:nvPr/>
        </p:nvPicPr>
        <p:blipFill>
          <a:blip r:embed="rId3" cstate="print"/>
          <a:stretch>
            <a:fillRect/>
          </a:stretch>
        </p:blipFill>
        <p:spPr>
          <a:xfrm>
            <a:off x="6324600" y="1676400"/>
            <a:ext cx="2037348" cy="2133600"/>
          </a:xfrm>
          <a:prstGeom prst="rect">
            <a:avLst/>
          </a:prstGeom>
        </p:spPr>
      </p:pic>
      <p:pic>
        <p:nvPicPr>
          <p:cNvPr id="7" name="Picture 6" descr="10968405_813815712016881_8272939509686766342_n.jpg"/>
          <p:cNvPicPr>
            <a:picLocks noChangeAspect="1"/>
          </p:cNvPicPr>
          <p:nvPr/>
        </p:nvPicPr>
        <p:blipFill>
          <a:blip r:embed="rId4" cstate="print"/>
          <a:stretch>
            <a:fillRect/>
          </a:stretch>
        </p:blipFill>
        <p:spPr>
          <a:xfrm>
            <a:off x="6324600" y="4267200"/>
            <a:ext cx="2057400" cy="20383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accent1"/>
          </a:solidFill>
        </p:spPr>
        <p:txBody>
          <a:bodyPr/>
          <a:lstStyle/>
          <a:p>
            <a:pPr>
              <a:buFont typeface="Arial" pitchFamily="34" charset="0"/>
              <a:buChar char="•"/>
            </a:pPr>
            <a:r>
              <a:rPr lang="en-US" dirty="0" smtClean="0">
                <a:solidFill>
                  <a:schemeClr val="bg1"/>
                </a:solidFill>
              </a:rPr>
              <a:t> Class Diagram </a:t>
            </a:r>
            <a:endParaRPr lang="en-US" dirty="0">
              <a:solidFill>
                <a:schemeClr val="bg1"/>
              </a:solidFill>
            </a:endParaRPr>
          </a:p>
        </p:txBody>
      </p:sp>
      <p:sp>
        <p:nvSpPr>
          <p:cNvPr id="3" name="Content Placeholder 2"/>
          <p:cNvSpPr>
            <a:spLocks noGrp="1"/>
          </p:cNvSpPr>
          <p:nvPr>
            <p:ph sz="quarter" idx="1"/>
          </p:nvPr>
        </p:nvSpPr>
        <p:spPr/>
        <p:txBody>
          <a:bodyPr/>
          <a:lstStyle/>
          <a:p>
            <a:r>
              <a:rPr lang="en-US" dirty="0" smtClean="0"/>
              <a:t>Class Diagram of the application is given below:</a:t>
            </a:r>
            <a:br>
              <a:rPr lang="en-US" dirty="0" smtClean="0"/>
            </a:br>
            <a:endParaRPr lang="en-US" dirty="0"/>
          </a:p>
        </p:txBody>
      </p:sp>
      <p:pic>
        <p:nvPicPr>
          <p:cNvPr id="4" name="Picture 3" descr="bus-tracking-application-in-android-16-638.jpg"/>
          <p:cNvPicPr>
            <a:picLocks noChangeAspect="1"/>
          </p:cNvPicPr>
          <p:nvPr/>
        </p:nvPicPr>
        <p:blipFill>
          <a:blip r:embed="rId2" cstate="print"/>
          <a:stretch>
            <a:fillRect/>
          </a:stretch>
        </p:blipFill>
        <p:spPr>
          <a:xfrm>
            <a:off x="990600" y="2057400"/>
            <a:ext cx="7239000" cy="4267200"/>
          </a:xfrm>
          <a:prstGeom prst="rect">
            <a:avLst/>
          </a:prstGeom>
        </p:spPr>
      </p:pic>
      <p:pic>
        <p:nvPicPr>
          <p:cNvPr id="5" name="Picture 4" descr="unnamed.png"/>
          <p:cNvPicPr>
            <a:picLocks noChangeAspect="1"/>
          </p:cNvPicPr>
          <p:nvPr/>
        </p:nvPicPr>
        <p:blipFill>
          <a:blip r:embed="rId3" cstate="print"/>
          <a:stretch>
            <a:fillRect/>
          </a:stretch>
        </p:blipFill>
        <p:spPr>
          <a:xfrm>
            <a:off x="7620000" y="304800"/>
            <a:ext cx="809624" cy="80962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accent1"/>
          </a:solidFill>
        </p:spPr>
        <p:txBody>
          <a:bodyPr>
            <a:normAutofit/>
          </a:bodyPr>
          <a:lstStyle/>
          <a:p>
            <a:pPr>
              <a:buFont typeface="Arial" pitchFamily="34" charset="0"/>
              <a:buChar char="•"/>
            </a:pPr>
            <a:r>
              <a:rPr lang="en-US" dirty="0" smtClean="0">
                <a:solidFill>
                  <a:schemeClr val="bg1"/>
                </a:solidFill>
              </a:rPr>
              <a:t> Things To Remember</a:t>
            </a:r>
            <a:endParaRPr lang="en-US" dirty="0">
              <a:solidFill>
                <a:schemeClr val="bg1"/>
              </a:solidFill>
            </a:endParaRPr>
          </a:p>
        </p:txBody>
      </p:sp>
      <p:sp>
        <p:nvSpPr>
          <p:cNvPr id="3" name="Content Placeholder 2"/>
          <p:cNvSpPr>
            <a:spLocks noGrp="1"/>
          </p:cNvSpPr>
          <p:nvPr>
            <p:ph sz="quarter" idx="1"/>
          </p:nvPr>
        </p:nvSpPr>
        <p:spPr>
          <a:xfrm>
            <a:off x="914400" y="1600200"/>
            <a:ext cx="7772400" cy="4419600"/>
          </a:xfrm>
        </p:spPr>
        <p:txBody>
          <a:bodyPr>
            <a:normAutofit fontScale="55000" lnSpcReduction="20000"/>
          </a:bodyPr>
          <a:lstStyle/>
          <a:p>
            <a:pPr>
              <a:buFont typeface="Courier New" pitchFamily="49" charset="0"/>
              <a:buChar char="o"/>
            </a:pPr>
            <a:r>
              <a:rPr lang="en-US" sz="2800" b="1" dirty="0" smtClean="0">
                <a:solidFill>
                  <a:srgbClr val="FF0000"/>
                </a:solidFill>
              </a:rPr>
              <a:t>The Locations can’t be found without adding buses and updating locations.</a:t>
            </a:r>
          </a:p>
          <a:p>
            <a:pPr>
              <a:buFont typeface="Courier New" pitchFamily="49" charset="0"/>
              <a:buChar char="o"/>
            </a:pPr>
            <a:r>
              <a:rPr lang="en-US" sz="2800" b="1" dirty="0" smtClean="0">
                <a:solidFill>
                  <a:srgbClr val="FF0000"/>
                </a:solidFill>
              </a:rPr>
              <a:t>The bus name, bus no and password will have to be accurate. Otherwise the app will not give any information.</a:t>
            </a:r>
          </a:p>
          <a:p>
            <a:pPr>
              <a:buFont typeface="Courier New" pitchFamily="49" charset="0"/>
              <a:buChar char="o"/>
            </a:pPr>
            <a:r>
              <a:rPr lang="en-US" sz="2800" b="1" dirty="0" smtClean="0">
                <a:solidFill>
                  <a:srgbClr val="FF0000"/>
                </a:solidFill>
              </a:rPr>
              <a:t>Login is fixed for bus related people only. General people can’t get into the “add Bus” or “Login” option.</a:t>
            </a:r>
          </a:p>
          <a:p>
            <a:pPr>
              <a:buFont typeface="Courier New" pitchFamily="49" charset="0"/>
              <a:buChar char="o"/>
            </a:pPr>
            <a:r>
              <a:rPr lang="en-US" sz="2800" b="1" dirty="0" smtClean="0">
                <a:solidFill>
                  <a:srgbClr val="FF0000"/>
                </a:solidFill>
              </a:rPr>
              <a:t>The GPS of the android phone must be “ON”.</a:t>
            </a:r>
          </a:p>
          <a:p>
            <a:pPr>
              <a:buFont typeface="Courier New" pitchFamily="49" charset="0"/>
              <a:buChar char="o"/>
            </a:pPr>
            <a:r>
              <a:rPr lang="en-US" sz="2800" b="1" dirty="0" smtClean="0">
                <a:solidFill>
                  <a:srgbClr val="FF0000"/>
                </a:solidFill>
              </a:rPr>
              <a:t>The location need to be updated after some moments by the bus supervisors to locate the bus in the map.</a:t>
            </a:r>
          </a:p>
          <a:p>
            <a:pPr>
              <a:buFont typeface="Courier New" pitchFamily="49" charset="0"/>
              <a:buChar char="o"/>
            </a:pPr>
            <a:r>
              <a:rPr lang="en-US" sz="2800" b="1" dirty="0" smtClean="0">
                <a:solidFill>
                  <a:srgbClr val="FF0000"/>
                </a:solidFill>
              </a:rPr>
              <a:t>The distance is measured by using the latitude and longitude and the formula is:</a:t>
            </a:r>
          </a:p>
          <a:p>
            <a:pPr>
              <a:buNone/>
            </a:pPr>
            <a:r>
              <a:rPr lang="en-US" sz="2800" b="1" dirty="0" smtClean="0"/>
              <a:t>      theta= longitude val1 – longitude val2</a:t>
            </a:r>
          </a:p>
          <a:p>
            <a:pPr>
              <a:buNone/>
            </a:pPr>
            <a:r>
              <a:rPr lang="en-US" sz="2800" b="1" dirty="0" smtClean="0"/>
              <a:t>      Distance= sin(latitude1) * sin(latitude2) + </a:t>
            </a:r>
            <a:r>
              <a:rPr lang="en-US" sz="2800" b="1" dirty="0" err="1" smtClean="0"/>
              <a:t>cos</a:t>
            </a:r>
            <a:r>
              <a:rPr lang="en-US" sz="2800" b="1" dirty="0" smtClean="0"/>
              <a:t>(latitude2) *</a:t>
            </a:r>
            <a:r>
              <a:rPr lang="en-US" sz="2800" b="1" dirty="0" err="1" smtClean="0"/>
              <a:t>cos</a:t>
            </a:r>
            <a:r>
              <a:rPr lang="en-US" sz="2800" b="1" dirty="0" smtClean="0"/>
              <a:t>(theta)</a:t>
            </a:r>
          </a:p>
          <a:p>
            <a:pPr>
              <a:buNone/>
            </a:pPr>
            <a:r>
              <a:rPr lang="en-US" sz="2800" b="1" dirty="0" smtClean="0"/>
              <a:t>      Distance= </a:t>
            </a:r>
            <a:r>
              <a:rPr lang="en-US" sz="2800" b="1" dirty="0" err="1" smtClean="0"/>
              <a:t>acos</a:t>
            </a:r>
            <a:r>
              <a:rPr lang="en-US" sz="2800" b="1" dirty="0" smtClean="0"/>
              <a:t>(Distance)</a:t>
            </a:r>
          </a:p>
          <a:p>
            <a:pPr>
              <a:buNone/>
            </a:pPr>
            <a:r>
              <a:rPr lang="en-US" sz="2800" b="1" dirty="0" smtClean="0"/>
              <a:t>      Distance=Distance * 60 * 1.1515</a:t>
            </a:r>
          </a:p>
          <a:p>
            <a:pPr>
              <a:buNone/>
            </a:pPr>
            <a:r>
              <a:rPr lang="en-US" sz="2800" b="1" dirty="0" smtClean="0"/>
              <a:t>      Distance= Distance * 1.609344 </a:t>
            </a:r>
          </a:p>
          <a:p>
            <a:pPr>
              <a:buNone/>
            </a:pPr>
            <a:r>
              <a:rPr lang="en-US" sz="2800" b="1" dirty="0" smtClean="0"/>
              <a:t>      (Collected from internet)</a:t>
            </a:r>
            <a:endParaRPr lang="en-US" sz="2800" b="1" dirty="0"/>
          </a:p>
        </p:txBody>
      </p:sp>
      <p:pic>
        <p:nvPicPr>
          <p:cNvPr id="4" name="Picture 3" descr="unnamed.png"/>
          <p:cNvPicPr>
            <a:picLocks noChangeAspect="1"/>
          </p:cNvPicPr>
          <p:nvPr/>
        </p:nvPicPr>
        <p:blipFill>
          <a:blip r:embed="rId2" cstate="print"/>
          <a:stretch>
            <a:fillRect/>
          </a:stretch>
        </p:blipFill>
        <p:spPr>
          <a:xfrm>
            <a:off x="7772400" y="381000"/>
            <a:ext cx="657225" cy="6572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smiley-animated-Thank-you-smiley.gif"/>
          <p:cNvPicPr>
            <a:picLocks noChangeAspect="1"/>
          </p:cNvPicPr>
          <p:nvPr/>
        </p:nvPicPr>
        <p:blipFill>
          <a:blip r:embed="rId2" cstate="print"/>
          <a:stretch>
            <a:fillRect/>
          </a:stretch>
        </p:blipFill>
        <p:spPr>
          <a:xfrm>
            <a:off x="2447925" y="1695450"/>
            <a:ext cx="4248150" cy="3467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808038"/>
          </a:xfrm>
          <a:solidFill>
            <a:schemeClr val="accent1"/>
          </a:solidFill>
        </p:spPr>
        <p:txBody>
          <a:bodyPr/>
          <a:lstStyle/>
          <a:p>
            <a:pPr marL="742950" indent="-742950">
              <a:buFont typeface="Arial" pitchFamily="34" charset="0"/>
              <a:buChar char="•"/>
            </a:pPr>
            <a:r>
              <a:rPr lang="en-US" dirty="0" smtClean="0">
                <a:solidFill>
                  <a:schemeClr val="bg1"/>
                </a:solidFill>
              </a:rPr>
              <a:t>PROJECT ADVISORS</a:t>
            </a:r>
            <a:endParaRPr lang="en-US" dirty="0">
              <a:solidFill>
                <a:schemeClr val="bg1"/>
              </a:solidFill>
            </a:endParaRPr>
          </a:p>
        </p:txBody>
      </p:sp>
      <p:sp>
        <p:nvSpPr>
          <p:cNvPr id="3"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4800" b="1" dirty="0" err="1" smtClean="0">
                <a:solidFill>
                  <a:srgbClr val="002060"/>
                </a:solidFill>
              </a:rPr>
              <a:t>Bishnu</a:t>
            </a:r>
            <a:r>
              <a:rPr lang="en-US" sz="4800" b="1" dirty="0" smtClean="0">
                <a:solidFill>
                  <a:srgbClr val="002060"/>
                </a:solidFill>
              </a:rPr>
              <a:t> </a:t>
            </a:r>
            <a:r>
              <a:rPr lang="en-US" sz="4800" b="1" dirty="0" err="1" smtClean="0">
                <a:solidFill>
                  <a:srgbClr val="002060"/>
                </a:solidFill>
              </a:rPr>
              <a:t>Sarker</a:t>
            </a:r>
            <a:endParaRPr lang="en-US" sz="4800" b="1" dirty="0" smtClean="0">
              <a:solidFill>
                <a:srgbClr val="00B050"/>
              </a:solidFill>
            </a:endParaRPr>
          </a:p>
          <a:p>
            <a:pPr>
              <a:buNone/>
            </a:pPr>
            <a:r>
              <a:rPr lang="en-US" sz="2800" b="1" dirty="0" smtClean="0">
                <a:solidFill>
                  <a:srgbClr val="00B050"/>
                </a:solidFill>
              </a:rPr>
              <a:t>    </a:t>
            </a:r>
            <a:r>
              <a:rPr lang="en-US" sz="2800" b="1" dirty="0" smtClean="0">
                <a:solidFill>
                  <a:schemeClr val="tx1"/>
                </a:solidFill>
              </a:rPr>
              <a:t>Assistant Professor</a:t>
            </a:r>
            <a:br>
              <a:rPr lang="en-US" sz="2800" b="1" dirty="0" smtClean="0">
                <a:solidFill>
                  <a:schemeClr val="tx1"/>
                </a:solidFill>
              </a:rPr>
            </a:br>
            <a:r>
              <a:rPr lang="en-US" sz="2800" b="1" dirty="0" smtClean="0">
                <a:solidFill>
                  <a:schemeClr val="tx1"/>
                </a:solidFill>
              </a:rPr>
              <a:t>Department of Computer Science &amp; Engineering, KUET</a:t>
            </a:r>
            <a:endParaRPr lang="en-US" sz="2800" b="1" dirty="0" smtClean="0">
              <a:solidFill>
                <a:srgbClr val="00B050"/>
              </a:solidFill>
            </a:endParaRPr>
          </a:p>
          <a:p>
            <a:r>
              <a:rPr lang="en-US" sz="4800" b="1" dirty="0" smtClean="0">
                <a:solidFill>
                  <a:srgbClr val="002060"/>
                </a:solidFill>
              </a:rPr>
              <a:t>Sk. </a:t>
            </a:r>
            <a:r>
              <a:rPr lang="en-US" sz="4800" b="1" dirty="0" err="1" smtClean="0">
                <a:solidFill>
                  <a:srgbClr val="002060"/>
                </a:solidFill>
              </a:rPr>
              <a:t>Imran</a:t>
            </a:r>
            <a:r>
              <a:rPr lang="en-US" sz="4800" b="1" dirty="0" smtClean="0">
                <a:solidFill>
                  <a:srgbClr val="002060"/>
                </a:solidFill>
              </a:rPr>
              <a:t> </a:t>
            </a:r>
            <a:r>
              <a:rPr lang="en-US" sz="4800" b="1" dirty="0" err="1" smtClean="0">
                <a:solidFill>
                  <a:srgbClr val="002060"/>
                </a:solidFill>
              </a:rPr>
              <a:t>Hossain</a:t>
            </a:r>
            <a:endParaRPr lang="en-US" sz="4800" b="1" dirty="0" smtClean="0">
              <a:solidFill>
                <a:srgbClr val="002060"/>
              </a:solidFill>
            </a:endParaRPr>
          </a:p>
          <a:p>
            <a:pPr>
              <a:buNone/>
            </a:pPr>
            <a:r>
              <a:rPr lang="en-US" sz="2800" b="1" dirty="0" smtClean="0">
                <a:solidFill>
                  <a:schemeClr val="tx1"/>
                </a:solidFill>
              </a:rPr>
              <a:t>    Lecturer</a:t>
            </a:r>
            <a:br>
              <a:rPr lang="en-US" sz="2800" b="1" dirty="0" smtClean="0">
                <a:solidFill>
                  <a:schemeClr val="tx1"/>
                </a:solidFill>
              </a:rPr>
            </a:br>
            <a:r>
              <a:rPr lang="en-US" sz="2800" b="1" dirty="0" smtClean="0">
                <a:solidFill>
                  <a:schemeClr val="tx1"/>
                </a:solidFill>
              </a:rPr>
              <a:t>Department of Computer Science &amp; Engineering, KUET</a:t>
            </a:r>
          </a:p>
        </p:txBody>
      </p:sp>
      <p:pic>
        <p:nvPicPr>
          <p:cNvPr id="4" name="Picture 3" descr="unnamed.png"/>
          <p:cNvPicPr>
            <a:picLocks noChangeAspect="1"/>
          </p:cNvPicPr>
          <p:nvPr/>
        </p:nvPicPr>
        <p:blipFill>
          <a:blip r:embed="rId2" cstate="print"/>
          <a:stretch>
            <a:fillRect/>
          </a:stretch>
        </p:blipFill>
        <p:spPr>
          <a:xfrm>
            <a:off x="7772400" y="228600"/>
            <a:ext cx="809625" cy="809625"/>
          </a:xfrm>
          <a:prstGeom prst="rect">
            <a:avLst/>
          </a:prstGeom>
        </p:spPr>
      </p:pic>
      <p:pic>
        <p:nvPicPr>
          <p:cNvPr id="6" name="Picture 5" descr="pp.jpg"/>
          <p:cNvPicPr>
            <a:picLocks noChangeAspect="1"/>
          </p:cNvPicPr>
          <p:nvPr/>
        </p:nvPicPr>
        <p:blipFill>
          <a:blip r:embed="rId3" cstate="print"/>
          <a:stretch>
            <a:fillRect/>
          </a:stretch>
        </p:blipFill>
        <p:spPr>
          <a:xfrm>
            <a:off x="6781800" y="1905000"/>
            <a:ext cx="1724025" cy="1724025"/>
          </a:xfrm>
          <a:prstGeom prst="rect">
            <a:avLst/>
          </a:prstGeom>
        </p:spPr>
      </p:pic>
      <p:pic>
        <p:nvPicPr>
          <p:cNvPr id="7" name="Picture 6" descr="13239113_1103474139713875_321145712470245330_n.jpg"/>
          <p:cNvPicPr>
            <a:picLocks noChangeAspect="1"/>
          </p:cNvPicPr>
          <p:nvPr/>
        </p:nvPicPr>
        <p:blipFill>
          <a:blip r:embed="rId4" cstate="print"/>
          <a:stretch>
            <a:fillRect/>
          </a:stretch>
        </p:blipFill>
        <p:spPr>
          <a:xfrm>
            <a:off x="6781800" y="3810000"/>
            <a:ext cx="1752600" cy="205739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a:solidFill>
            <a:schemeClr val="accent1"/>
          </a:solidFill>
        </p:spPr>
        <p:txBody>
          <a:bodyPr/>
          <a:lstStyle/>
          <a:p>
            <a:pPr>
              <a:buFont typeface="Arial" pitchFamily="34" charset="0"/>
              <a:buChar char="•"/>
            </a:pPr>
            <a:r>
              <a:rPr lang="en-US" dirty="0" smtClean="0">
                <a:solidFill>
                  <a:schemeClr val="bg1"/>
                </a:solidFill>
              </a:rPr>
              <a:t> INTRODUCTION(1)</a:t>
            </a:r>
            <a:endParaRPr lang="en-US" dirty="0">
              <a:solidFill>
                <a:schemeClr val="bg1"/>
              </a:solidFill>
            </a:endParaRPr>
          </a:p>
        </p:txBody>
      </p:sp>
      <p:sp>
        <p:nvSpPr>
          <p:cNvPr id="3" name="Content Placeholder 2"/>
          <p:cNvSpPr>
            <a:spLocks noGrp="1"/>
          </p:cNvSpPr>
          <p:nvPr>
            <p:ph sz="quarter" idx="1"/>
          </p:nvPr>
        </p:nvSpPr>
        <p:spPr/>
        <p:txBody>
          <a:bodyPr>
            <a:normAutofit fontScale="77500" lnSpcReduction="20000"/>
          </a:bodyPr>
          <a:lstStyle/>
          <a:p>
            <a:r>
              <a:rPr lang="en-US" sz="3600" b="1" dirty="0" smtClean="0"/>
              <a:t>In</a:t>
            </a:r>
            <a:r>
              <a:rPr lang="en-US" sz="2800" b="1" dirty="0" smtClean="0"/>
              <a:t> the daily operation of bus transport systems, mainly that of buses, the movement of  vehicles is affected by different uncertain conditions as the day progresses, such as:</a:t>
            </a:r>
          </a:p>
          <a:p>
            <a:pPr>
              <a:buFont typeface="Wingdings" pitchFamily="2" charset="2"/>
              <a:buChar char="ü"/>
            </a:pPr>
            <a:r>
              <a:rPr lang="en-US" sz="2800" b="1" dirty="0" smtClean="0"/>
              <a:t> Traffic Congestion</a:t>
            </a:r>
          </a:p>
          <a:p>
            <a:pPr>
              <a:buFont typeface="Wingdings" pitchFamily="2" charset="2"/>
              <a:buChar char="ü"/>
            </a:pPr>
            <a:r>
              <a:rPr lang="en-US" sz="2800" b="1" dirty="0" smtClean="0"/>
              <a:t> Unexpected Delays</a:t>
            </a:r>
          </a:p>
          <a:p>
            <a:pPr>
              <a:buFont typeface="Wingdings" pitchFamily="2" charset="2"/>
              <a:buChar char="ü"/>
            </a:pPr>
            <a:r>
              <a:rPr lang="en-US" sz="2800" b="1" dirty="0" smtClean="0"/>
              <a:t> Irregular Vehicle-dispatching times</a:t>
            </a:r>
          </a:p>
          <a:p>
            <a:pPr>
              <a:buFont typeface="Wingdings" pitchFamily="2" charset="2"/>
              <a:buChar char="ü"/>
            </a:pPr>
            <a:r>
              <a:rPr lang="en-US" sz="2800" b="1" dirty="0" smtClean="0"/>
              <a:t>Other incidents</a:t>
            </a:r>
          </a:p>
          <a:p>
            <a:r>
              <a:rPr lang="en-US" sz="2800" b="1" dirty="0" smtClean="0"/>
              <a:t>Many students are late for classes because they decide to wait for the bus instead of just simply using an alternate transportation . </a:t>
            </a:r>
          </a:p>
          <a:p>
            <a:r>
              <a:rPr lang="en-US" sz="2800" b="1" dirty="0" smtClean="0"/>
              <a:t>Besides many important works of people are not done just because they become unable to reach the spot in time.</a:t>
            </a:r>
          </a:p>
          <a:p>
            <a:r>
              <a:rPr lang="en-US" sz="2800" b="1" dirty="0" smtClean="0"/>
              <a:t>Office going people are badly in need of this application</a:t>
            </a:r>
          </a:p>
          <a:p>
            <a:endParaRPr lang="en-US" sz="2800" b="1" dirty="0"/>
          </a:p>
        </p:txBody>
      </p:sp>
      <p:pic>
        <p:nvPicPr>
          <p:cNvPr id="4" name="Picture 3" descr="unnamed.png"/>
          <p:cNvPicPr>
            <a:picLocks noChangeAspect="1"/>
          </p:cNvPicPr>
          <p:nvPr/>
        </p:nvPicPr>
        <p:blipFill>
          <a:blip r:embed="rId3" cstate="print"/>
          <a:stretch>
            <a:fillRect/>
          </a:stretch>
        </p:blipFill>
        <p:spPr>
          <a:xfrm>
            <a:off x="7772400" y="304800"/>
            <a:ext cx="762001" cy="76200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accent1"/>
          </a:solidFill>
        </p:spPr>
        <p:txBody>
          <a:bodyPr/>
          <a:lstStyle/>
          <a:p>
            <a:pPr>
              <a:buFont typeface="Arial" pitchFamily="34" charset="0"/>
              <a:buChar char="•"/>
            </a:pPr>
            <a:r>
              <a:rPr lang="en-US" dirty="0" smtClean="0">
                <a:solidFill>
                  <a:schemeClr val="bg1"/>
                </a:solidFill>
              </a:rPr>
              <a:t> INTRODUCTION(2)</a:t>
            </a:r>
            <a:endParaRPr lang="en-US"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800" b="1" dirty="0" smtClean="0"/>
              <a:t>   For such kind of </a:t>
            </a:r>
            <a:r>
              <a:rPr lang="en-US" sz="2800" b="1" err="1" smtClean="0"/>
              <a:t>problems</a:t>
            </a:r>
            <a:r>
              <a:rPr lang="en-US" sz="2800" b="1" smtClean="0"/>
              <a:t>, our </a:t>
            </a:r>
            <a:r>
              <a:rPr lang="en-US" sz="2800" b="1" dirty="0" smtClean="0"/>
              <a:t>app can give solutions, such as:</a:t>
            </a:r>
          </a:p>
          <a:p>
            <a:pPr marL="514350" indent="-514350">
              <a:buFont typeface="Wingdings" pitchFamily="2" charset="2"/>
              <a:buChar char="Ø"/>
            </a:pPr>
            <a:r>
              <a:rPr lang="en-US" sz="2800" b="1" dirty="0" smtClean="0"/>
              <a:t>Our application focus on to providing them more convenience with bus schedules.</a:t>
            </a:r>
          </a:p>
          <a:p>
            <a:pPr marL="514350" indent="-514350">
              <a:buFont typeface="Wingdings" pitchFamily="2" charset="2"/>
              <a:buChar char="Ø"/>
            </a:pPr>
            <a:r>
              <a:rPr lang="en-US" sz="2800" b="1" dirty="0" smtClean="0"/>
              <a:t>It provides real time bus location information so that they may not get delayed.</a:t>
            </a:r>
          </a:p>
          <a:p>
            <a:pPr marL="514350" indent="-514350">
              <a:buFont typeface="Wingdings" pitchFamily="2" charset="2"/>
              <a:buChar char="Ø"/>
            </a:pPr>
            <a:r>
              <a:rPr lang="en-US" sz="2800" b="1" dirty="0" smtClean="0"/>
              <a:t>Also we have integrated </a:t>
            </a:r>
            <a:r>
              <a:rPr lang="en-US" sz="2800" b="1" dirty="0" err="1" smtClean="0"/>
              <a:t>google</a:t>
            </a:r>
            <a:r>
              <a:rPr lang="en-US" sz="2800" b="1" dirty="0" smtClean="0"/>
              <a:t> maps in the application.</a:t>
            </a:r>
            <a:endParaRPr lang="en-US" sz="2800" b="1" dirty="0"/>
          </a:p>
        </p:txBody>
      </p:sp>
      <p:pic>
        <p:nvPicPr>
          <p:cNvPr id="4" name="Picture 3" descr="unnamed.png"/>
          <p:cNvPicPr>
            <a:picLocks noChangeAspect="1"/>
          </p:cNvPicPr>
          <p:nvPr/>
        </p:nvPicPr>
        <p:blipFill>
          <a:blip r:embed="rId2" cstate="print"/>
          <a:stretch>
            <a:fillRect/>
          </a:stretch>
        </p:blipFill>
        <p:spPr>
          <a:xfrm>
            <a:off x="7848600" y="304800"/>
            <a:ext cx="809625" cy="8096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808038"/>
          </a:xfrm>
          <a:solidFill>
            <a:schemeClr val="accent1"/>
          </a:solidFill>
        </p:spPr>
        <p:txBody>
          <a:bodyPr/>
          <a:lstStyle/>
          <a:p>
            <a:pPr>
              <a:buFont typeface="Arial" pitchFamily="34" charset="0"/>
              <a:buChar char="•"/>
            </a:pPr>
            <a:r>
              <a:rPr lang="en-US" dirty="0" smtClean="0">
                <a:solidFill>
                  <a:schemeClr val="bg1"/>
                </a:solidFill>
              </a:rPr>
              <a:t> OBJECTIVES</a:t>
            </a:r>
            <a:endParaRPr lang="en-US"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r>
              <a:rPr lang="en-US" sz="2800" b="1" dirty="0" smtClean="0"/>
              <a:t>“Bus Locator Application” is an application for smart phones working on Android operating system.</a:t>
            </a:r>
          </a:p>
          <a:p>
            <a:r>
              <a:rPr lang="en-US" sz="2800" b="1" dirty="0" smtClean="0"/>
              <a:t>This application uses the GPS function.</a:t>
            </a:r>
          </a:p>
          <a:p>
            <a:r>
              <a:rPr lang="en-US" sz="2800" b="1" dirty="0" smtClean="0"/>
              <a:t>This application at a specific pickup point will send the current location of the bus to the people when they request.</a:t>
            </a:r>
          </a:p>
          <a:p>
            <a:r>
              <a:rPr lang="en-US" sz="2800" b="1" dirty="0" smtClean="0"/>
              <a:t>This app generates predictions of bus arrivals at stops along the route.</a:t>
            </a:r>
          </a:p>
          <a:p>
            <a:r>
              <a:rPr lang="en-US" sz="2800" b="1" dirty="0" smtClean="0"/>
              <a:t>This application uses a variety of technologies to locate any bus.</a:t>
            </a:r>
          </a:p>
          <a:p>
            <a:endParaRPr lang="en-US" sz="2800" b="1" dirty="0"/>
          </a:p>
        </p:txBody>
      </p:sp>
      <p:pic>
        <p:nvPicPr>
          <p:cNvPr id="4" name="Picture 3" descr="unnamed.png"/>
          <p:cNvPicPr>
            <a:picLocks noChangeAspect="1"/>
          </p:cNvPicPr>
          <p:nvPr/>
        </p:nvPicPr>
        <p:blipFill>
          <a:blip r:embed="rId2" cstate="print"/>
          <a:stretch>
            <a:fillRect/>
          </a:stretch>
        </p:blipFill>
        <p:spPr>
          <a:xfrm>
            <a:off x="7772400" y="304800"/>
            <a:ext cx="809625" cy="8096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92162"/>
          </a:xfrm>
          <a:solidFill>
            <a:schemeClr val="accent1"/>
          </a:solidFill>
          <a:ln>
            <a:solidFill>
              <a:schemeClr val="accent3">
                <a:lumMod val="60000"/>
                <a:lumOff val="40000"/>
              </a:schemeClr>
            </a:solidFill>
          </a:ln>
        </p:spPr>
        <p:txBody>
          <a:bodyPr>
            <a:normAutofit/>
          </a:bodyPr>
          <a:lstStyle/>
          <a:p>
            <a:pPr>
              <a:buFont typeface="Arial" pitchFamily="34" charset="0"/>
              <a:buChar char="•"/>
            </a:pPr>
            <a:r>
              <a:rPr lang="en-US" dirty="0" smtClean="0">
                <a:solidFill>
                  <a:schemeClr val="bg1"/>
                </a:solidFill>
              </a:rPr>
              <a:t> Users of our Application</a:t>
            </a:r>
            <a:endParaRPr lang="en-US" dirty="0">
              <a:solidFill>
                <a:schemeClr val="bg1"/>
              </a:solidFill>
            </a:endParaRPr>
          </a:p>
        </p:txBody>
      </p:sp>
      <p:sp>
        <p:nvSpPr>
          <p:cNvPr id="3"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normAutofit/>
          </a:bodyPr>
          <a:lstStyle/>
          <a:p>
            <a:pPr marL="514350" indent="-514350">
              <a:buNone/>
            </a:pPr>
            <a:r>
              <a:rPr lang="en-US" sz="2800" b="1" dirty="0" smtClean="0">
                <a:solidFill>
                  <a:schemeClr val="tx1"/>
                </a:solidFill>
              </a:rPr>
              <a:t>      Many people need this application for being timely to their works and other activities. So all the people related to regular public bus or school bus or university bus or local any vehicles can be benefitted by knowing the locations of the buses.</a:t>
            </a:r>
          </a:p>
          <a:p>
            <a:pPr marL="514350" indent="-514350">
              <a:buNone/>
            </a:pPr>
            <a:endParaRPr lang="en-US" sz="2800" b="1" dirty="0">
              <a:solidFill>
                <a:schemeClr val="tx1"/>
              </a:solidFill>
            </a:endParaRPr>
          </a:p>
        </p:txBody>
      </p:sp>
      <p:pic>
        <p:nvPicPr>
          <p:cNvPr id="5" name="Picture 4" descr="unnamed.png"/>
          <p:cNvPicPr>
            <a:picLocks noChangeAspect="1"/>
          </p:cNvPicPr>
          <p:nvPr/>
        </p:nvPicPr>
        <p:blipFill>
          <a:blip r:embed="rId2" cstate="print"/>
          <a:stretch>
            <a:fillRect/>
          </a:stretch>
        </p:blipFill>
        <p:spPr>
          <a:xfrm>
            <a:off x="7772400" y="228600"/>
            <a:ext cx="838200" cy="838200"/>
          </a:xfrm>
          <a:prstGeom prst="rect">
            <a:avLst/>
          </a:prstGeom>
        </p:spPr>
      </p:pic>
      <p:pic>
        <p:nvPicPr>
          <p:cNvPr id="6" name="Picture 5" descr="d2619be569d62089c2d4323c422ee511.jpg"/>
          <p:cNvPicPr>
            <a:picLocks noChangeAspect="1"/>
          </p:cNvPicPr>
          <p:nvPr/>
        </p:nvPicPr>
        <p:blipFill>
          <a:blip r:embed="rId3" cstate="print"/>
          <a:stretch>
            <a:fillRect/>
          </a:stretch>
        </p:blipFill>
        <p:spPr>
          <a:xfrm>
            <a:off x="5638800" y="3810000"/>
            <a:ext cx="2133600" cy="2133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838200"/>
          </a:xfrm>
          <a:solidFill>
            <a:schemeClr val="accent1"/>
          </a:solidFill>
        </p:spPr>
        <p:txBody>
          <a:bodyPr/>
          <a:lstStyle/>
          <a:p>
            <a:pPr>
              <a:buFont typeface="Arial" pitchFamily="34" charset="0"/>
              <a:buChar char="•"/>
            </a:pPr>
            <a:r>
              <a:rPr lang="en-US" dirty="0" smtClean="0">
                <a:solidFill>
                  <a:schemeClr val="bg1"/>
                </a:solidFill>
              </a:rPr>
              <a:t> Requirements</a:t>
            </a:r>
            <a:endParaRPr lang="en-US"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r>
              <a:rPr lang="en-US" sz="2800" b="1" dirty="0" smtClean="0">
                <a:solidFill>
                  <a:srgbClr val="FF0000"/>
                </a:solidFill>
              </a:rPr>
              <a:t>Hardware Requirements</a:t>
            </a:r>
          </a:p>
          <a:p>
            <a:pPr>
              <a:buNone/>
            </a:pPr>
            <a:r>
              <a:rPr lang="en-US" sz="2800" b="1" dirty="0" smtClean="0"/>
              <a:t>    Ram: 512 MB or higher</a:t>
            </a:r>
          </a:p>
          <a:p>
            <a:pPr>
              <a:buNone/>
            </a:pPr>
            <a:r>
              <a:rPr lang="en-US" sz="2800" b="1" dirty="0" smtClean="0"/>
              <a:t>    Processor: 1 GHz or Higher</a:t>
            </a:r>
          </a:p>
          <a:p>
            <a:pPr>
              <a:buNone/>
            </a:pPr>
            <a:r>
              <a:rPr lang="en-US" sz="2800" b="1" dirty="0" smtClean="0"/>
              <a:t>    Memory: 150 MB or More</a:t>
            </a:r>
          </a:p>
          <a:p>
            <a:pPr>
              <a:buNone/>
            </a:pPr>
            <a:r>
              <a:rPr lang="en-US" sz="2800" b="1" dirty="0" smtClean="0"/>
              <a:t>    Others:  GPS Enabled, Internet Connection</a:t>
            </a:r>
          </a:p>
          <a:p>
            <a:pPr>
              <a:buNone/>
            </a:pPr>
            <a:endParaRPr lang="en-US" sz="2800" b="1" dirty="0" smtClean="0"/>
          </a:p>
          <a:p>
            <a:r>
              <a:rPr lang="en-US" sz="2800" b="1" dirty="0" smtClean="0">
                <a:solidFill>
                  <a:srgbClr val="FF0000"/>
                </a:solidFill>
              </a:rPr>
              <a:t>Software Requirements</a:t>
            </a:r>
          </a:p>
          <a:p>
            <a:pPr>
              <a:buNone/>
            </a:pPr>
            <a:r>
              <a:rPr lang="en-US" sz="2800" b="1" dirty="0" smtClean="0"/>
              <a:t>    Operating System: Android 4.0.0 or higher</a:t>
            </a:r>
          </a:p>
          <a:p>
            <a:pPr>
              <a:buNone/>
            </a:pPr>
            <a:r>
              <a:rPr lang="en-US" sz="2800" b="1" dirty="0" smtClean="0"/>
              <a:t>    Front-end:  Android Studio</a:t>
            </a:r>
          </a:p>
          <a:p>
            <a:pPr>
              <a:buNone/>
            </a:pPr>
            <a:r>
              <a:rPr lang="en-US" sz="2800" b="1" dirty="0" smtClean="0"/>
              <a:t>    Back-end: Firebase</a:t>
            </a:r>
          </a:p>
          <a:p>
            <a:pPr>
              <a:buNone/>
            </a:pPr>
            <a:r>
              <a:rPr lang="en-US" sz="2800" b="1" dirty="0" smtClean="0"/>
              <a:t>    </a:t>
            </a:r>
            <a:r>
              <a:rPr lang="en-US" sz="2800" b="1" dirty="0" err="1" smtClean="0"/>
              <a:t>Plugins</a:t>
            </a:r>
            <a:r>
              <a:rPr lang="en-US" sz="2800" b="1" dirty="0" smtClean="0"/>
              <a:t>: Android SDK, ADT(Android Development Tools)</a:t>
            </a:r>
            <a:endParaRPr lang="en-US" sz="2800" b="1" dirty="0"/>
          </a:p>
        </p:txBody>
      </p:sp>
      <p:pic>
        <p:nvPicPr>
          <p:cNvPr id="4" name="Picture 3" descr="unnamed.png"/>
          <p:cNvPicPr>
            <a:picLocks noChangeAspect="1"/>
          </p:cNvPicPr>
          <p:nvPr/>
        </p:nvPicPr>
        <p:blipFill>
          <a:blip r:embed="rId2" cstate="print"/>
          <a:stretch>
            <a:fillRect/>
          </a:stretch>
        </p:blipFill>
        <p:spPr>
          <a:xfrm>
            <a:off x="7848600" y="304800"/>
            <a:ext cx="733424" cy="73342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838200"/>
          </a:xfrm>
          <a:solidFill>
            <a:schemeClr val="accent1"/>
          </a:solidFill>
        </p:spPr>
        <p:txBody>
          <a:bodyPr/>
          <a:lstStyle/>
          <a:p>
            <a:pPr>
              <a:buFont typeface="Arial" pitchFamily="34" charset="0"/>
              <a:buChar char="•"/>
            </a:pPr>
            <a:r>
              <a:rPr lang="en-US" dirty="0" smtClean="0">
                <a:solidFill>
                  <a:schemeClr val="bg1"/>
                </a:solidFill>
              </a:rPr>
              <a:t> Development Environment</a:t>
            </a:r>
            <a:endParaRPr lang="en-US" dirty="0">
              <a:solidFill>
                <a:schemeClr val="bg1"/>
              </a:solidFill>
            </a:endParaRPr>
          </a:p>
        </p:txBody>
      </p:sp>
      <p:sp>
        <p:nvSpPr>
          <p:cNvPr id="3" name="Content Placeholder 2"/>
          <p:cNvSpPr>
            <a:spLocks noGrp="1"/>
          </p:cNvSpPr>
          <p:nvPr>
            <p:ph sz="quarter" idx="1"/>
          </p:nvPr>
        </p:nvSpPr>
        <p:spPr>
          <a:xfrm>
            <a:off x="914400" y="1600200"/>
            <a:ext cx="7772400" cy="4419600"/>
          </a:xfrm>
        </p:spPr>
        <p:txBody>
          <a:bodyPr>
            <a:normAutofit lnSpcReduction="10000"/>
          </a:bodyPr>
          <a:lstStyle/>
          <a:p>
            <a:pPr>
              <a:buFont typeface="Wingdings" pitchFamily="2" charset="2"/>
              <a:buChar char="q"/>
            </a:pPr>
            <a:r>
              <a:rPr lang="en-US" sz="2800" b="1" dirty="0" smtClean="0"/>
              <a:t>The proposed system requires Android Studio that is an open source software development environment</a:t>
            </a:r>
          </a:p>
          <a:p>
            <a:pPr>
              <a:buFont typeface="Wingdings" pitchFamily="2" charset="2"/>
              <a:buChar char="q"/>
            </a:pPr>
            <a:r>
              <a:rPr lang="en-US" sz="2800" b="1" dirty="0" smtClean="0"/>
              <a:t>The Android project has been developed in the Android </a:t>
            </a:r>
            <a:r>
              <a:rPr lang="en-US" sz="2800" b="1" smtClean="0"/>
              <a:t>Studio 4.0.0, </a:t>
            </a:r>
            <a:r>
              <a:rPr lang="en-US" sz="2800" b="1" dirty="0" smtClean="0"/>
              <a:t>as it has </a:t>
            </a:r>
            <a:r>
              <a:rPr lang="en-US" sz="2800" b="1" dirty="0" err="1" smtClean="0"/>
              <a:t>plugins</a:t>
            </a:r>
            <a:r>
              <a:rPr lang="en-US" sz="2800" b="1" dirty="0" smtClean="0"/>
              <a:t> that are mainly used for android.</a:t>
            </a:r>
          </a:p>
          <a:p>
            <a:pPr>
              <a:buFont typeface="Wingdings" pitchFamily="2" charset="2"/>
              <a:buChar char="§"/>
            </a:pPr>
            <a:r>
              <a:rPr lang="en-US" sz="2800" b="1" dirty="0" smtClean="0">
                <a:solidFill>
                  <a:srgbClr val="FF0000"/>
                </a:solidFill>
              </a:rPr>
              <a:t> Android SDK:</a:t>
            </a:r>
            <a:r>
              <a:rPr lang="en-US" sz="2800" b="1" dirty="0">
                <a:solidFill>
                  <a:srgbClr val="FF0000"/>
                </a:solidFill>
              </a:rPr>
              <a:t/>
            </a:r>
            <a:br>
              <a:rPr lang="en-US" sz="2800" b="1" dirty="0">
                <a:solidFill>
                  <a:srgbClr val="FF0000"/>
                </a:solidFill>
              </a:rPr>
            </a:br>
            <a:r>
              <a:rPr lang="en-US" sz="2800" b="1" dirty="0" smtClean="0"/>
              <a:t>1) Minimum Android SDK: Jelly bean</a:t>
            </a:r>
            <a:br>
              <a:rPr lang="en-US" sz="2800" b="1" dirty="0" smtClean="0"/>
            </a:br>
            <a:r>
              <a:rPr lang="en-US" sz="2800" b="1" dirty="0" smtClean="0"/>
              <a:t>2) Compile SDK  Version: 25</a:t>
            </a:r>
            <a:br>
              <a:rPr lang="en-US" sz="2800" b="1" dirty="0" smtClean="0"/>
            </a:br>
            <a:r>
              <a:rPr lang="en-US" sz="2800" b="1" dirty="0" smtClean="0"/>
              <a:t>3) Build Tools Version </a:t>
            </a:r>
            <a:r>
              <a:rPr lang="en-US" sz="2800" b="1" dirty="0" smtClean="0">
                <a:solidFill>
                  <a:srgbClr val="00B050"/>
                </a:solidFill>
              </a:rPr>
              <a:t>“25.0.1”</a:t>
            </a:r>
            <a:endParaRPr lang="en-US" sz="2800" b="1" dirty="0" smtClean="0">
              <a:solidFill>
                <a:srgbClr val="FF0000"/>
              </a:solidFill>
            </a:endParaRPr>
          </a:p>
        </p:txBody>
      </p:sp>
      <p:pic>
        <p:nvPicPr>
          <p:cNvPr id="4" name="Picture 3" descr="unnamed.png"/>
          <p:cNvPicPr>
            <a:picLocks noChangeAspect="1"/>
          </p:cNvPicPr>
          <p:nvPr/>
        </p:nvPicPr>
        <p:blipFill>
          <a:blip r:embed="rId2" cstate="print"/>
          <a:stretch>
            <a:fillRect/>
          </a:stretch>
        </p:blipFill>
        <p:spPr>
          <a:xfrm>
            <a:off x="7696200" y="228600"/>
            <a:ext cx="809625" cy="80962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1015</TotalTime>
  <Words>876</Words>
  <Application>Microsoft Office PowerPoint</Application>
  <PresentationFormat>On-screen Show (4:3)</PresentationFormat>
  <Paragraphs>102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ANDROID APPLICATION</vt:lpstr>
      <vt:lpstr> PROJECT PARTNERS</vt:lpstr>
      <vt:lpstr>PROJECT ADVISORS</vt:lpstr>
      <vt:lpstr> INTRODUCTION(1)</vt:lpstr>
      <vt:lpstr> INTRODUCTION(2)</vt:lpstr>
      <vt:lpstr> OBJECTIVES</vt:lpstr>
      <vt:lpstr> Users of our Application</vt:lpstr>
      <vt:lpstr> Requirements</vt:lpstr>
      <vt:lpstr> Development Environment</vt:lpstr>
      <vt:lpstr> Application Features</vt:lpstr>
      <vt:lpstr> Application Permissions</vt:lpstr>
      <vt:lpstr> Application Main Module</vt:lpstr>
      <vt:lpstr> Work Flow &amp; User Interface(1)</vt:lpstr>
      <vt:lpstr>Work Flow &amp; User Interface(2)</vt:lpstr>
      <vt:lpstr>Work Flow &amp; User Interface(3)</vt:lpstr>
      <vt:lpstr> Work Flow &amp; User Interface(4)</vt:lpstr>
      <vt:lpstr> Work Flow &amp; User Interface(5)</vt:lpstr>
      <vt:lpstr>Work Flow &amp; User Interface(6)</vt:lpstr>
      <vt:lpstr> Activity Diagram</vt:lpstr>
      <vt:lpstr> Class Diagram </vt:lpstr>
      <vt:lpstr> Things To Remember</vt:lpstr>
      <vt:lpstr>Slide 22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dc:title>
  <dc:creator>CR Swajan</dc:creator>
  <cp:lastModifiedBy>shovon bhowmik</cp:lastModifiedBy>
  <cp:revision>76</cp:revision>
  <dcterms:created xsi:type="dcterms:W3CDTF">2016-12-30T06:31:49Z</dcterms:created>
  <dcterms:modified xsi:type="dcterms:W3CDTF">2017-01-01T09:58:02Z</dcterms:modified>
</cp:coreProperties>
</file>