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86" r:id="rId5"/>
    <p:sldId id="259" r:id="rId6"/>
    <p:sldId id="260" r:id="rId7"/>
    <p:sldId id="300" r:id="rId8"/>
    <p:sldId id="287" r:id="rId9"/>
    <p:sldId id="288" r:id="rId10"/>
    <p:sldId id="297" r:id="rId11"/>
    <p:sldId id="289" r:id="rId12"/>
    <p:sldId id="301" r:id="rId13"/>
    <p:sldId id="290" r:id="rId14"/>
    <p:sldId id="302" r:id="rId15"/>
    <p:sldId id="291" r:id="rId16"/>
    <p:sldId id="303" r:id="rId17"/>
    <p:sldId id="292" r:id="rId18"/>
    <p:sldId id="304" r:id="rId19"/>
    <p:sldId id="293" r:id="rId20"/>
    <p:sldId id="294" r:id="rId21"/>
    <p:sldId id="295" r:id="rId22"/>
    <p:sldId id="298" r:id="rId23"/>
    <p:sldId id="299" r:id="rId24"/>
    <p:sldId id="285" r:id="rId25"/>
  </p:sldIdLst>
  <p:sldSz cx="12192000" cy="6858000"/>
  <p:notesSz cx="6858000" cy="9144000"/>
  <p:embeddedFontLst>
    <p:embeddedFont>
      <p:font typeface="Bree Serif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  <p:embeddedFont>
      <p:font typeface="Poppins Light" panose="020B0604020202020204" charset="0"/>
      <p:regular r:id="rId36"/>
      <p:bold r:id="rId37"/>
      <p:italic r:id="rId38"/>
      <p:boldItalic r:id="rId39"/>
    </p:embeddedFont>
    <p:embeddedFont>
      <p:font typeface="Poppins Medium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03C7C1-0CA1-4B7E-90A3-E073BABC0522}">
  <a:tblStyle styleId="{9603C7C1-0CA1-4B7E-90A3-E073BABC0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d3e46da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d3e46da6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dd3e46da6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52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095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60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272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801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753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13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352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939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17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5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6435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48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654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d3e46da6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d3e46da60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dd3e46da60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32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d70e442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d70e4422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dd70e4422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98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02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a24ac7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a24ac70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b6a24ac70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41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F3F8"/>
            </a:gs>
            <a:gs pos="51000">
              <a:srgbClr val="BBD6EE"/>
            </a:gs>
            <a:gs pos="100000">
              <a:srgbClr val="2E75B5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0">
              <a:schemeClr val="lt1"/>
            </a:gs>
            <a:gs pos="0">
              <a:srgbClr val="F4FAFF"/>
            </a:gs>
            <a:gs pos="100000">
              <a:srgbClr val="CFE2F3"/>
            </a:gs>
            <a:gs pos="100000">
              <a:srgbClr val="7373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/>
        </p:nvSpPr>
        <p:spPr>
          <a:xfrm>
            <a:off x="2587301" y="580925"/>
            <a:ext cx="8372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Bree Serif"/>
                <a:ea typeface="Bree Serif"/>
                <a:cs typeface="Bree Serif"/>
                <a:sym typeface="Bree Serif"/>
              </a:rPr>
              <a:t>The International Conference on Automation, Control and Mechatronics for Industry 4.0 (ACMI 2021)</a:t>
            </a:r>
            <a:endParaRPr sz="2700"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1" name="Google Shape;51;p14"/>
          <p:cNvSpPr txBox="1"/>
          <p:nvPr/>
        </p:nvSpPr>
        <p:spPr>
          <a:xfrm>
            <a:off x="4202110" y="4952277"/>
            <a:ext cx="2879410" cy="154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Authors:</a:t>
            </a:r>
            <a:endParaRPr sz="2000" dirty="0">
              <a:solidFill>
                <a:srgbClr val="3333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Poppins Light"/>
              <a:buChar char="●"/>
            </a:pPr>
            <a:r>
              <a:rPr lang="en-US" sz="2000" dirty="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Saha Reno</a:t>
            </a:r>
            <a:endParaRPr sz="2000" dirty="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Poppins Light"/>
              <a:buChar char="●"/>
            </a:pPr>
            <a:r>
              <a:rPr lang="en-US" sz="2000" dirty="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Shovan Bhowmik</a:t>
            </a:r>
            <a:endParaRPr sz="2000" dirty="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Poppins Light"/>
              <a:buChar char="●"/>
            </a:pPr>
            <a:r>
              <a:rPr lang="en-US" sz="2000" dirty="0">
                <a:solidFill>
                  <a:srgbClr val="333333"/>
                </a:solidFill>
                <a:latin typeface="Poppins Light"/>
                <a:ea typeface="Poppins Light"/>
                <a:cs typeface="Poppins Light"/>
                <a:sym typeface="Poppins Light"/>
              </a:rPr>
              <a:t>Mamun Ahmed</a:t>
            </a:r>
            <a:endParaRPr sz="2000" dirty="0">
              <a:solidFill>
                <a:srgbClr val="33333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54" name="Google Shape;54;p14"/>
          <p:cNvGrpSpPr/>
          <p:nvPr/>
        </p:nvGrpSpPr>
        <p:grpSpPr>
          <a:xfrm>
            <a:off x="1245562" y="2088750"/>
            <a:ext cx="9786600" cy="1752300"/>
            <a:chOff x="1371600" y="2088750"/>
            <a:chExt cx="9786600" cy="1752300"/>
          </a:xfrm>
        </p:grpSpPr>
        <p:sp>
          <p:nvSpPr>
            <p:cNvPr id="55" name="Google Shape;55;p14"/>
            <p:cNvSpPr txBox="1"/>
            <p:nvPr/>
          </p:nvSpPr>
          <p:spPr>
            <a:xfrm>
              <a:off x="1491000" y="2088750"/>
              <a:ext cx="9667200" cy="17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 b="1" dirty="0">
                  <a:solidFill>
                    <a:srgbClr val="38761D"/>
                  </a:solidFill>
                  <a:latin typeface="Poppins"/>
                  <a:ea typeface="Poppins"/>
                  <a:cs typeface="Poppins"/>
                  <a:sym typeface="Poppins"/>
                </a:rPr>
                <a:t>Utilizing IPFS and Private Blockchain to Secure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 b="1" dirty="0">
                  <a:solidFill>
                    <a:srgbClr val="38761D"/>
                  </a:solidFill>
                  <a:latin typeface="Poppins"/>
                  <a:ea typeface="Poppins"/>
                  <a:cs typeface="Poppins"/>
                  <a:sym typeface="Poppins"/>
                </a:rPr>
                <a:t>Forensic Information</a:t>
              </a:r>
              <a:endParaRPr sz="3000" b="1" dirty="0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6" name="Google Shape;56;p14"/>
            <p:cNvCxnSpPr/>
            <p:nvPr/>
          </p:nvCxnSpPr>
          <p:spPr>
            <a:xfrm>
              <a:off x="1371600" y="2464400"/>
              <a:ext cx="0" cy="1048800"/>
            </a:xfrm>
            <a:prstGeom prst="straightConnector1">
              <a:avLst/>
            </a:prstGeom>
            <a:noFill/>
            <a:ln w="76200" cap="flat" cmpd="sng">
              <a:solidFill>
                <a:srgbClr val="274E1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11D5A4-6202-40FA-92C7-870E7FB5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50" y="741153"/>
            <a:ext cx="1257300" cy="990600"/>
          </a:xfrm>
          <a:prstGeom prst="rect">
            <a:avLst/>
          </a:prstGeom>
        </p:spPr>
      </p:pic>
      <p:sp>
        <p:nvSpPr>
          <p:cNvPr id="9" name="Google Shape;55;p14">
            <a:extLst>
              <a:ext uri="{FF2B5EF4-FFF2-40B4-BE49-F238E27FC236}">
                <a16:creationId xmlns:a16="http://schemas.microsoft.com/office/drawing/2014/main" id="{FC4C74F5-03FB-4D14-B7D5-20B7884C5D89}"/>
              </a:ext>
            </a:extLst>
          </p:cNvPr>
          <p:cNvSpPr txBox="1"/>
          <p:nvPr/>
        </p:nvSpPr>
        <p:spPr>
          <a:xfrm>
            <a:off x="4202110" y="3199977"/>
            <a:ext cx="96672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Paper ID: 122</a:t>
            </a:r>
            <a:endParaRPr sz="3000" b="1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E9516-DA14-4ABB-92D5-49FAC9A5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" y="1461475"/>
            <a:ext cx="12192000" cy="53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0"/>
            <a:ext cx="12284700" cy="688258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0"/>
            <a:ext cx="4523049" cy="75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6E16-DA20-4F11-A9EB-AEC5A9BF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06" y="688258"/>
            <a:ext cx="6633911" cy="61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5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50" y="1"/>
            <a:ext cx="12284700" cy="69809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373414" y="-132562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1FF23-E87D-437E-B563-F73EA226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353" y="697814"/>
            <a:ext cx="7055628" cy="61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50" y="0"/>
            <a:ext cx="12284700" cy="70792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442241" y="-121170"/>
            <a:ext cx="4473888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CB95C-4B0D-4321-B78F-D3DBE107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15" y="707923"/>
            <a:ext cx="6251023" cy="6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1"/>
            <a:ext cx="12192000" cy="78658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363583" y="-103064"/>
            <a:ext cx="4336236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13235-2062-455C-B2E6-CEE5DF18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93" y="786582"/>
            <a:ext cx="6446146" cy="60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1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" y="0"/>
            <a:ext cx="12192001" cy="688258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491402" y="-160499"/>
            <a:ext cx="4336236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1994-BE13-4F6B-9BE5-8D7A95D8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" y="696006"/>
            <a:ext cx="12171681" cy="61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0"/>
            <a:ext cx="12284700" cy="75708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452073" y="-121170"/>
            <a:ext cx="4287075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B8F13-E790-450C-A96E-791BE2F5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37" y="787835"/>
            <a:ext cx="7384026" cy="60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0"/>
            <a:ext cx="12192000" cy="796413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432409" y="-72009"/>
            <a:ext cx="4316572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D558-7A04-4645-8AC8-05C5F80C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61" y="796413"/>
            <a:ext cx="7493988" cy="60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FF39A-E74E-4029-8C33-F85B122A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" y="1423368"/>
            <a:ext cx="11956027" cy="5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19204"/>
            <a:ext cx="12284700" cy="89519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491403" y="0"/>
            <a:ext cx="4365732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Result Analysis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F8422-CBFE-4F6F-ADE2-119854CF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68" y="927660"/>
            <a:ext cx="8239432" cy="59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4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1106991" y="1599127"/>
            <a:ext cx="7477500" cy="49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Introduction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Motivation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Objective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Related Research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Methodology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Result Analysis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Conclusion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</a:rPr>
              <a:t>Future Research Direction</a:t>
            </a: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★"/>
            </a:pPr>
            <a:r>
              <a:rPr lang="en-US" sz="2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References</a:t>
            </a:r>
            <a:endParaRPr sz="28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208944">
            <a:off x="5408468" y="1120891"/>
            <a:ext cx="6352046" cy="635204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-46383" y="259340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89722" y="297440"/>
            <a:ext cx="8296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Outline</a:t>
            </a:r>
            <a:endParaRPr sz="44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75;p16">
            <a:extLst>
              <a:ext uri="{FF2B5EF4-FFF2-40B4-BE49-F238E27FC236}">
                <a16:creationId xmlns:a16="http://schemas.microsoft.com/office/drawing/2014/main" id="{7DE0D454-760D-4693-894E-A491A420F8F8}"/>
              </a:ext>
            </a:extLst>
          </p:cNvPr>
          <p:cNvSpPr txBox="1"/>
          <p:nvPr/>
        </p:nvSpPr>
        <p:spPr>
          <a:xfrm>
            <a:off x="0" y="1508910"/>
            <a:ext cx="12192000" cy="595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permissioned and private nature of our proposed system has made the forensic analysis system much more secure and reliable than the existing public and permissionless blockchain-based platforms.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Hyperledger-based forensic analysis framework overcomes the limitations of requiring cryptocurrency to execute any transaction, storage bloating issue and public accessibility.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aster transaction processing time and availability of the space for uploading and retrieving media files outclasses other existing blockchain-based forensic information storing systems.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endParaRPr lang="en-US" sz="2400" b="1" i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81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Future Research Direction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AD5C8EE6-C5E4-4DDA-ABFB-E3558AB5B54E}"/>
              </a:ext>
            </a:extLst>
          </p:cNvPr>
          <p:cNvSpPr txBox="1"/>
          <p:nvPr/>
        </p:nvSpPr>
        <p:spPr>
          <a:xfrm>
            <a:off x="223962" y="2228686"/>
            <a:ext cx="1188675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2400" dirty="0">
                <a:latin typeface="Poppins Medium"/>
                <a:ea typeface="Poppins Medium"/>
                <a:cs typeface="Poppins Medium"/>
                <a:sym typeface="Poppins Medium"/>
              </a:rPr>
              <a:t>However, our system does not support parallel processing which can minimize the execution time.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sz="24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2400" dirty="0">
                <a:latin typeface="Poppins Medium"/>
                <a:ea typeface="Poppins Medium"/>
                <a:cs typeface="Poppins Medium"/>
                <a:sym typeface="Poppins Medium"/>
              </a:rPr>
              <a:t>In future, Hyperledger Sawtooth can be used to overcome this limitation.</a:t>
            </a:r>
            <a:endParaRPr sz="24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5186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AD5C8EE6-C5E4-4DDA-ABFB-E3558AB5B54E}"/>
              </a:ext>
            </a:extLst>
          </p:cNvPr>
          <p:cNvSpPr txBox="1"/>
          <p:nvPr/>
        </p:nvSpPr>
        <p:spPr>
          <a:xfrm>
            <a:off x="152588" y="1499582"/>
            <a:ext cx="11886758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[1] M. McCall, “How to Write a Forensic Report,” Legal Beagle, January 13, 2019, Available: https://legalbeagle.com/5858380-write-forensicreport.html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[2] L. Conway, “Blockchain Explained,” Investopedia, Nov 17, 2020, Available: https://www.investopedia.com/terms/b/blockchain.asp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[3] S. Nakamoto, “Bitcoin: A Peer-to-Peer Electronic Cash System,”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Manubot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Nov 20, 2019.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[4] V.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Buterin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“Ethereum: A next-generation smart contract and decentralized application platform,” URL https://github.com/ethereum/wiki/wiki/% 5BEnglish% 5D-White-Paper, Dec 7,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2014.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[5] M. Stefanovic, D.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Pruzlj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 and D. Stefanovic, “Blockchain and Land Administration: Possible applications and limitations,” International Scientific Conference on Contemporary Issues in Economics, Business and Management, 2018.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[6] S. Singh and N. Singh, “Blockchain: Future of financial and cyber security,” 2016 2nd International Conference on Contemporary Computing and Informatics (IC3I), Greater Noida, India, 2016, pp. 463-467,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doi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: 10.1109/IC3I.2016.7918009.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[7] A. H. Lone and R. N. Mir, “Forensic-chain: Ethereum blockchain based digital forensics chain of custody,” Scientific and Practical Cyber Security Journal, vol. 1, no. 2, pp. 21-27, 2018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[8] A. H. Lone and R. N. Mir, “Forensic-chain: Blockchain based digital forensics chain of custody with PoC in Hyperledger Composer,” Digital Investigation, vol. 28, pp. 44-45, Mar 1, 2019.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[9] J. H. Ryu, P. K. Sharma, J. H. Jo and J. H. Park, “A blockchain-based decentralized efficient investigation framework for IoT digital forensics,” The Journal of Supercomputing, vol. 75, Issue 8, pp. 4372 - 4387, August 2019.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[10] D. Le, H. Meng, L.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Su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S. L. Yeo and V. Thing, “BIFF: A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Blockchainbased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 IoT Forensics Framework with Identity Privacy,” TENCON 2018 - 2018 IEEE Region 10 Conference,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Jeju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Korea (South), 2018, pp.2372-2377,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doi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: 10.1109/TENCON.2018.8650434.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[11] A. Nieto, R. Roman and J. Lopez, “Digital Witness: Safeguarding Digital Evidence by Using Secure Architectures in Personal Devices,” in IEEE Network, vol. 30, no. 6, pp. 34-41, November-December 2016,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doi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: 10.1109/MNET.2016.1600087NM.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[12] S. Singh and N. Singh, “Blockchain: Future of financial and cyber security,” 2016 2nd International Conference on Contemporary Computing and Informatics (IC3I), Greater Noida, India, 2016, pp. 463-467,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doi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: 10.1109/IC3I.2016.7918009.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[13] M. Taylor, J. Haggerty, D.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Gresty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and R. Hegarty, “Digital Evidence in Cloud Computing Systems,” Computer Law and Security Review, vol. 26, no. 3, pp. 304–308, 2010.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[14] F.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Boiani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”Blockchain Based Electronic Health Record Management For Mass Crisis Scenarios: A Feasibility Study,”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Digitala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Vetenskapliga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Arkivet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2018.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[15] O.I. </a:t>
            </a:r>
            <a:r>
              <a:rPr lang="en-US" sz="1000" dirty="0" err="1">
                <a:latin typeface="Poppins Medium"/>
                <a:ea typeface="Poppins Medium"/>
                <a:cs typeface="Poppins Medium"/>
                <a:sym typeface="Poppins Medium"/>
              </a:rPr>
              <a:t>Konashevych</a:t>
            </a:r>
            <a:r>
              <a:rPr lang="en-US" sz="1000" dirty="0">
                <a:latin typeface="Poppins Medium"/>
                <a:ea typeface="Poppins Medium"/>
                <a:cs typeface="Poppins Medium"/>
                <a:sym typeface="Poppins Medium"/>
              </a:rPr>
              <a:t>, “Data Insertion in Blockchain For Legal Purposes. How to Sign Contracts Using Blockchain,” , vol. 41, no. 5, pp. 103-119, October 2019.</a:t>
            </a:r>
          </a:p>
        </p:txBody>
      </p:sp>
    </p:spTree>
    <p:extLst>
      <p:ext uri="{BB962C8B-B14F-4D97-AF65-F5344CB8AC3E}">
        <p14:creationId xmlns:p14="http://schemas.microsoft.com/office/powerpoint/2010/main" val="41729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References (Cont.)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026B6-4098-445E-86CF-32DD92A69361}"/>
              </a:ext>
            </a:extLst>
          </p:cNvPr>
          <p:cNvSpPr txBox="1"/>
          <p:nvPr/>
        </p:nvSpPr>
        <p:spPr>
          <a:xfrm>
            <a:off x="289932" y="1772582"/>
            <a:ext cx="117645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[16] M. W. Woo, J. Lee, and K. Park, “A reliable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iot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 system for personal healthcare devices,” Future Generation Computer Systems, vol. 78, pp.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626–640, 2018.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[17] A.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Dorri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, M. Steger, S. S.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Kanhere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 and R.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Jurdak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, “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BlockChain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: A Distributed Solution to Automotive Security and Privacy,” in IEEE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Communications Magazine, vol. 55, no. 12, pp. 119-125, Dec. 2017,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: 10.1109/MCOM.2017.1700879.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[18] M. Ahmed, S. Reno, N.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Akter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 and F. Haque, “Securing Medical Forensic System Using Hyperledger Based Private Blockchain,” 2020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23rd International Conference on Computer and Information Technology (ICCIT), DHAKA, Bangladesh, 2020, pp. 1-6,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NimbusRomNo9L-Regu"/>
              </a:rPr>
              <a:t>doi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: 10.1109/ICCIT51783.2020.9392686.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NimbusRomNo9L-Regu"/>
              </a:rPr>
              <a:t>[19] MSD Manual Professional Version. [Online]. Available: https://www.msdmanuals.com/professional/gynecology-andobstetrics/domestic-violence-and-rape/medical-examination-of-therape-victim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18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/>
          <p:nvPr/>
        </p:nvSpPr>
        <p:spPr>
          <a:xfrm>
            <a:off x="-1030515" y="-611074"/>
            <a:ext cx="13570800" cy="80715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330181" y="1362760"/>
            <a:ext cx="10845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B3C6E7"/>
                </a:solidFill>
                <a:latin typeface="Arial Rounded"/>
                <a:ea typeface="Arial Rounded"/>
                <a:cs typeface="Arial Rounded"/>
                <a:sym typeface="Arial Rounded"/>
              </a:rPr>
              <a:t>Please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B3C6E7"/>
                </a:solidFill>
                <a:latin typeface="Arial Rounded"/>
                <a:ea typeface="Arial Rounded"/>
                <a:cs typeface="Arial Rounded"/>
                <a:sym typeface="Arial Rounded"/>
              </a:rPr>
              <a:t>Feel Free to Ask Any Question</a:t>
            </a:r>
            <a:endParaRPr sz="5000" b="1">
              <a:solidFill>
                <a:srgbClr val="B3C6E7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46383" y="342168"/>
            <a:ext cx="12284766" cy="1081089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589722" y="380268"/>
            <a:ext cx="8296759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842642"/>
            <a:ext cx="12192000" cy="540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Forensic Science includes scientific methods to find out the actual cause of a crime and to bring justice to the victims.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Forensic documents are confidential in the sense that any alteration of information here will make a huge difference in finding the original cause of the incident and suspected persons.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These details are considered as extremely valuable and confidential as it helps the law enforcement agencies and prosecutors to ensure punishment to the blameworthy persons.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endParaRPr lang="en-US" sz="2400" b="1" i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46383" y="342168"/>
            <a:ext cx="12284766" cy="1081089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589722" y="380268"/>
            <a:ext cx="8296759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Motivation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883282"/>
            <a:ext cx="12192000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Forensic reports require security only to restrict access to the authorized person.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Till now these documents are not stored electronically in a secured place.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Information can be easily accessed by intruders who have ill motives to destroy further investigations.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r>
              <a:rPr lang="en-US" sz="2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Blockchain can be a solution to secure those data so that no outsiders except the concerned persons can get that information.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Light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4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3676" y="2013576"/>
            <a:ext cx="6878509" cy="55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4294967295"/>
          </p:nvPr>
        </p:nvSpPr>
        <p:spPr>
          <a:xfrm>
            <a:off x="589722" y="380268"/>
            <a:ext cx="82968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Objective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45882" y="1741622"/>
            <a:ext cx="11216198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2400" dirty="0">
                <a:latin typeface="Poppins Medium"/>
                <a:ea typeface="Poppins Medium"/>
                <a:cs typeface="Poppins Medium"/>
                <a:sym typeface="Poppins Medium"/>
              </a:rPr>
              <a:t>Assembling Inter-Planetary File System (IPFS) and Hyperledger based private blockchain to implement a secure forensic information storing system.</a:t>
            </a:r>
            <a:endParaRPr sz="24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2400" dirty="0">
                <a:latin typeface="Poppins Medium"/>
                <a:ea typeface="Poppins Medium"/>
                <a:cs typeface="Poppins Medium"/>
                <a:sym typeface="Poppins Medium"/>
              </a:rPr>
              <a:t>Enabling the tracing of any illegitimate entrance or data tempering by the intruders.</a:t>
            </a:r>
            <a:endParaRPr sz="24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Medium"/>
              <a:buChar char="●"/>
            </a:pPr>
            <a:r>
              <a:rPr lang="en-US" sz="2400" dirty="0">
                <a:latin typeface="Poppins Medium"/>
                <a:ea typeface="Poppins Medium"/>
                <a:cs typeface="Poppins Medium"/>
                <a:sym typeface="Poppins Medium"/>
              </a:rPr>
              <a:t>Surpassing the classical public blockchain systems i.e. Bitcoin and Ethereum in terms of transaction processing time</a:t>
            </a:r>
            <a:endParaRPr sz="24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Related Research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636069-9155-48D9-A8D8-C928995DC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94469"/>
              </p:ext>
            </p:extLst>
          </p:nvPr>
        </p:nvGraphicFramePr>
        <p:xfrm>
          <a:off x="640743" y="1560260"/>
          <a:ext cx="10347807" cy="4960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14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Akib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el.[2018]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Comprehensive view of transactions for security, legality, authentication and validation of forensic data was introduced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Demonstrated a digital forensic chain of custody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Publicly Accessible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preserve Organization privacy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58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el.[2016]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Proposed IoT enabled Device to provide safety to multiple</a:t>
                      </a:r>
                    </a:p>
                    <a:p>
                      <a:pPr algn="l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chains of records from cyber-attacks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small amount of data can be assembled using the aforementioned framework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Hyperledger usage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58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Filippo [2018]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devised a management model based on blockchain for analyzing mass crisis scenarios from electronic health records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IPFS was not introduced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consists of convoluted sections and lacks particular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825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allows the user to accommodate both textual and media files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private and permissioned nature of our blockchain allows the controlling of access to the analytical report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faster transaction execution</a:t>
                      </a:r>
                      <a:r>
                        <a:rPr lang="en-US" sz="1600" dirty="0"/>
                        <a:t> by using Hybrid model</a:t>
                      </a:r>
                      <a:br>
                        <a:rPr lang="en-US" dirty="0"/>
                      </a:b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50" y="0"/>
            <a:ext cx="12284700" cy="88392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620205" y="-98640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Methodology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4AC09-C8F5-463A-98E2-E4FC4DE4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" y="1081200"/>
            <a:ext cx="11997364" cy="5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50" y="0"/>
            <a:ext cx="12284700" cy="88392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620205" y="-98640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Methodology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3C6DD-04FF-4012-AEAB-421B0C5D2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883920"/>
            <a:ext cx="11513575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623450" y="6356350"/>
            <a:ext cx="730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46383" y="342168"/>
            <a:ext cx="12284700" cy="10812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589725" y="380275"/>
            <a:ext cx="9276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Medium"/>
              <a:buNone/>
            </a:pPr>
            <a:r>
              <a:rPr lang="en-US" dirty="0">
                <a:latin typeface="Poppins Medium"/>
                <a:ea typeface="Poppins Medium"/>
                <a:cs typeface="Poppins Medium"/>
                <a:sym typeface="Poppins Medium"/>
              </a:rPr>
              <a:t>Methodology</a:t>
            </a:r>
            <a:endParaRPr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145;p22">
            <a:extLst>
              <a:ext uri="{FF2B5EF4-FFF2-40B4-BE49-F238E27FC236}">
                <a16:creationId xmlns:a16="http://schemas.microsoft.com/office/drawing/2014/main" id="{390DC586-ECD9-4092-A24E-16017584869F}"/>
              </a:ext>
            </a:extLst>
          </p:cNvPr>
          <p:cNvSpPr txBox="1"/>
          <p:nvPr/>
        </p:nvSpPr>
        <p:spPr>
          <a:xfrm>
            <a:off x="720150" y="2100959"/>
            <a:ext cx="10268400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dirty="0">
                <a:latin typeface="Poppins"/>
                <a:ea typeface="Poppins"/>
                <a:cs typeface="Poppins"/>
                <a:sym typeface="Poppins"/>
              </a:rPr>
              <a:t>Generation of Assets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i="1" dirty="0">
                <a:latin typeface="Poppins"/>
                <a:ea typeface="Poppins"/>
                <a:cs typeface="Poppins"/>
                <a:sym typeface="Poppins"/>
              </a:rPr>
              <a:t>Submitting Transactions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i="1" dirty="0">
                <a:latin typeface="Poppins"/>
                <a:ea typeface="Poppins"/>
                <a:cs typeface="Poppins"/>
                <a:sym typeface="Poppins"/>
              </a:rPr>
              <a:t>Utilizing IPFS to Store Media Type Forensic Evidences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i="1" dirty="0">
                <a:latin typeface="Poppins"/>
                <a:ea typeface="Poppins"/>
                <a:cs typeface="Poppins"/>
                <a:sym typeface="Poppins"/>
              </a:rPr>
              <a:t>Issuing Identities to the System Participants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i="1" dirty="0">
                <a:latin typeface="Poppins"/>
                <a:ea typeface="Poppins"/>
                <a:cs typeface="Poppins"/>
                <a:sym typeface="Poppins"/>
              </a:rPr>
              <a:t>Manipulating Asset Registry for Placement of Assets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i="1" dirty="0">
                <a:latin typeface="Poppins"/>
                <a:ea typeface="Poppins"/>
                <a:cs typeface="Poppins"/>
                <a:sym typeface="Poppins"/>
              </a:rPr>
              <a:t>Querying Transactions Inside Historian Records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r>
              <a:rPr lang="en-US" sz="2600" i="1" dirty="0">
                <a:latin typeface="Poppins"/>
                <a:ea typeface="Poppins"/>
                <a:cs typeface="Poppins"/>
                <a:sym typeface="Poppins"/>
              </a:rPr>
              <a:t>Setting the Parameters of Access Control Feature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➔"/>
            </a:pPr>
            <a:endParaRPr sz="2600" i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507360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1503</Words>
  <Application>Microsoft Office PowerPoint</Application>
  <PresentationFormat>Widescreen</PresentationFormat>
  <Paragraphs>148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Poppins Medium</vt:lpstr>
      <vt:lpstr>NimbusRomNo9L-Regu</vt:lpstr>
      <vt:lpstr>Times New Roman</vt:lpstr>
      <vt:lpstr>Noto Sans Symbols</vt:lpstr>
      <vt:lpstr>Arial Rounded</vt:lpstr>
      <vt:lpstr>Poppins</vt:lpstr>
      <vt:lpstr>Bree Serif</vt:lpstr>
      <vt:lpstr>Poppins Light</vt:lpstr>
      <vt:lpstr>Arial</vt:lpstr>
      <vt:lpstr>Calibri</vt:lpstr>
      <vt:lpstr>Theme1</vt:lpstr>
      <vt:lpstr>PowerPoint Presentation</vt:lpstr>
      <vt:lpstr>PowerPoint Presentation</vt:lpstr>
      <vt:lpstr>Introduction</vt:lpstr>
      <vt:lpstr>Motivation</vt:lpstr>
      <vt:lpstr>Objective</vt:lpstr>
      <vt:lpstr>Related Research</vt:lpstr>
      <vt:lpstr>Methodology</vt:lpstr>
      <vt:lpstr>Methodology</vt:lpstr>
      <vt:lpstr>Methodology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Conclusion</vt:lpstr>
      <vt:lpstr>Future Research Direction</vt:lpstr>
      <vt:lpstr>References</vt:lpstr>
      <vt:lpstr>References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Saha Reno</cp:lastModifiedBy>
  <cp:revision>24</cp:revision>
  <dcterms:modified xsi:type="dcterms:W3CDTF">2021-07-03T11:47:08Z</dcterms:modified>
</cp:coreProperties>
</file>