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32" r:id="rId1"/>
    <p:sldMasterId id="2147483744" r:id="rId2"/>
  </p:sldMasterIdLst>
  <p:notesMasterIdLst>
    <p:notesMasterId r:id="rId31"/>
  </p:notesMasterIdLst>
  <p:sldIdLst>
    <p:sldId id="368" r:id="rId3"/>
    <p:sldId id="326" r:id="rId4"/>
    <p:sldId id="257" r:id="rId5"/>
    <p:sldId id="383" r:id="rId6"/>
    <p:sldId id="381" r:id="rId7"/>
    <p:sldId id="384" r:id="rId8"/>
    <p:sldId id="385" r:id="rId9"/>
    <p:sldId id="386" r:id="rId10"/>
    <p:sldId id="387" r:id="rId11"/>
    <p:sldId id="342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74" r:id="rId20"/>
    <p:sldId id="395" r:id="rId21"/>
    <p:sldId id="396" r:id="rId22"/>
    <p:sldId id="397" r:id="rId23"/>
    <p:sldId id="398" r:id="rId24"/>
    <p:sldId id="399" r:id="rId25"/>
    <p:sldId id="379" r:id="rId26"/>
    <p:sldId id="400" r:id="rId27"/>
    <p:sldId id="380" r:id="rId28"/>
    <p:sldId id="401" r:id="rId29"/>
    <p:sldId id="291" r:id="rId30"/>
  </p:sldIdLst>
  <p:sldSz cx="111617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926" autoAdjust="0"/>
    <p:restoredTop sz="94810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  <p:guide pos="35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685800"/>
            <a:ext cx="557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9763" y="685800"/>
            <a:ext cx="5578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5" y="0"/>
            <a:ext cx="111617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9" y="3355848"/>
            <a:ext cx="9859513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9" y="1828800"/>
            <a:ext cx="9859513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4776" y="6476999"/>
            <a:ext cx="1053923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055037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114566" y="0"/>
            <a:ext cx="3069473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8272" y="274644"/>
            <a:ext cx="2325357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086" y="304804"/>
            <a:ext cx="7348128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272" y="6377463"/>
            <a:ext cx="4682944" cy="365125"/>
          </a:xfrm>
        </p:spPr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5" y="0"/>
            <a:ext cx="111617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9" y="3355848"/>
            <a:ext cx="9859513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9" y="1828800"/>
            <a:ext cx="9859513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4776" y="6476999"/>
            <a:ext cx="1053923" cy="274320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88" y="76200"/>
            <a:ext cx="10045542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066802"/>
            <a:ext cx="10045542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>
                <a:solidFill>
                  <a:srgbClr val="6BB76D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BB76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11617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61" y="118872"/>
            <a:ext cx="9781381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100" y="1828800"/>
            <a:ext cx="9792542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87" y="1066800"/>
            <a:ext cx="4929756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1" y="1066800"/>
            <a:ext cx="4929756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2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8" y="1698990"/>
            <a:ext cx="493169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88" y="2449512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998" y="1698990"/>
            <a:ext cx="49336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998" y="2449512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1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3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37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75" y="152400"/>
            <a:ext cx="3080633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634" y="1743134"/>
            <a:ext cx="7227089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74" y="1730018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88" y="76200"/>
            <a:ext cx="10045542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066802"/>
            <a:ext cx="10045542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" y="155448"/>
            <a:ext cx="30823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4559" y="1484808"/>
            <a:ext cx="762594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11" y="1728216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0912" y="1170432"/>
            <a:ext cx="3080633" cy="201168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05690" y="1170432"/>
            <a:ext cx="6339853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shade val="50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9483" y="1170432"/>
            <a:ext cx="895798" cy="201168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4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05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055037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114566" y="0"/>
            <a:ext cx="3069473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8272" y="274644"/>
            <a:ext cx="2325357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086" y="304804"/>
            <a:ext cx="7348128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272" y="6377463"/>
            <a:ext cx="4682944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11617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61" y="118872"/>
            <a:ext cx="9781381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100" y="1828800"/>
            <a:ext cx="9792542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87" y="1066800"/>
            <a:ext cx="4929756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1" y="1066800"/>
            <a:ext cx="4929756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8" y="1698990"/>
            <a:ext cx="493169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88" y="2449512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998" y="1698990"/>
            <a:ext cx="49336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998" y="2449512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75" y="152400"/>
            <a:ext cx="3080633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634" y="1743134"/>
            <a:ext cx="7227089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74" y="1730018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" y="155448"/>
            <a:ext cx="30823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4559" y="1484808"/>
            <a:ext cx="762594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11" y="1728216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0912" y="1170432"/>
            <a:ext cx="3080633" cy="201168"/>
          </a:xfrm>
        </p:spPr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05690" y="1170432"/>
            <a:ext cx="6339853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9483" y="1170432"/>
            <a:ext cx="895798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3"/>
            <a:ext cx="11161713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5" y="3"/>
            <a:ext cx="11161712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088" y="114301"/>
            <a:ext cx="10045542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6" y="1066802"/>
            <a:ext cx="10138556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86" y="6476999"/>
            <a:ext cx="2604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3273" y="6476999"/>
            <a:ext cx="672305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A Dimensionality Reduction based Efficient Multiple Voice Disease Recognition Scheme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4776" y="6476999"/>
            <a:ext cx="89579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3"/>
            <a:ext cx="11161713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5" y="3"/>
            <a:ext cx="11161712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088" y="114301"/>
            <a:ext cx="10045542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6" y="1066802"/>
            <a:ext cx="10138556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86" y="6476999"/>
            <a:ext cx="2604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9/23/2021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3273" y="6476999"/>
            <a:ext cx="672305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>
                <a:solidFill>
                  <a:prstClr val="black">
                    <a:tint val="95000"/>
                  </a:prstClr>
                </a:solidFill>
              </a:rPr>
              <a:t>A Dimensionality Reduction based Efficient Multiple Voice Disease Recognition Scheme 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4776" y="6476999"/>
            <a:ext cx="89579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1161713" cy="524750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Paper Id: 1159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 Dimensionality Reduction based Efficient Multiple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Voice Disease Recognition Scheme using Mel-Frequency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Cepstral Coefficients and K-Nearest Neighbors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Algorithm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Shovan Bhowmik, Mahedi Hasan, and Muhammad </a:t>
            </a:r>
            <a:r>
              <a:rPr lang="en-US" sz="2000" dirty="0" err="1">
                <a:solidFill>
                  <a:srgbClr val="00B0F0"/>
                </a:solidFill>
              </a:rPr>
              <a:t>Ataul</a:t>
            </a:r>
            <a:r>
              <a:rPr lang="en-US" sz="2000" dirty="0">
                <a:solidFill>
                  <a:srgbClr val="00B0F0"/>
                </a:solidFill>
              </a:rPr>
              <a:t> Hakim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Presenting Author: Shovan Bhowmik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75656" y="5247507"/>
            <a:ext cx="8153401" cy="785673"/>
          </a:xfrm>
          <a:prstGeom prst="rect">
            <a:avLst/>
          </a:prstGeom>
          <a:solidFill>
            <a:schemeClr val="tx1"/>
          </a:solidFill>
        </p:spPr>
        <p:txBody>
          <a:bodyPr vert="horz" lIns="118872" tIns="0" rIns="45720" bIns="0" rtlCol="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Clr>
                <a:srgbClr val="F0AD00"/>
              </a:buClr>
            </a:pPr>
            <a:r>
              <a:rPr lang="en-US" b="1" dirty="0">
                <a:solidFill>
                  <a:prstClr val="black"/>
                </a:solidFill>
              </a:rPr>
              <a:t>International Conference on Big Data, IoT and Machine Learning (BIM 2021)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>
                <a:solidFill>
                  <a:prstClr val="black"/>
                </a:solidFill>
              </a:rPr>
              <a:t>Date: September 23-25,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96BE-F65D-4135-BEDA-85548D92B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7" y="4875962"/>
            <a:ext cx="1528762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5993"/>
      </p:ext>
    </p:extLst>
  </p:cSld>
  <p:clrMapOvr>
    <a:masterClrMapping/>
  </p:clrMapOvr>
  <p:transition spd="slow" advTm="10246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Dataset Description: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367</a:t>
            </a:r>
            <a:r>
              <a:rPr lang="en-US" dirty="0">
                <a:latin typeface="Times New Roman" panose="02020603050405020304" pitchFamily="18" charset="0"/>
              </a:rPr>
              <a:t> voice samples from a well-known and commonly used audio database namely the “</a:t>
            </a:r>
            <a:r>
              <a:rPr lang="en-US" dirty="0" err="1">
                <a:latin typeface="Times New Roman" panose="02020603050405020304" pitchFamily="18" charset="0"/>
              </a:rPr>
              <a:t>Saarbruecken</a:t>
            </a:r>
            <a:r>
              <a:rPr lang="en-US" dirty="0">
                <a:latin typeface="Times New Roman" panose="02020603050405020304" pitchFamily="18" charset="0"/>
              </a:rPr>
              <a:t> Voice Database” were considered.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All voices were sampled at 50 KHz.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 Each of the audio clips picked for this work utters “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Guten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Morgen,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wie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geht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es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Ihnen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72DD5-3A80-47D5-9811-5DC77C5A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5" y="3921075"/>
            <a:ext cx="7010401" cy="19528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650537"/>
      </p:ext>
    </p:extLst>
  </p:cSld>
  <p:clrMapOvr>
    <a:masterClrMapping/>
  </p:clrMapOvr>
  <p:transition spd="slow" advTm="2342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Overall Workflow: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1" y="2077973"/>
            <a:ext cx="9563449" cy="270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4316181"/>
      </p:ext>
    </p:extLst>
  </p:cSld>
  <p:clrMapOvr>
    <a:masterClrMapping/>
  </p:clrMapOvr>
  <p:transition spd="slow" advTm="2342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1107832"/>
            <a:ext cx="8243920" cy="191841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C5002-497C-4D6D-923D-8B97B814BD43}"/>
              </a:ext>
            </a:extLst>
          </p:cNvPr>
          <p:cNvCxnSpPr>
            <a:cxnSpLocks/>
          </p:cNvCxnSpPr>
          <p:nvPr/>
        </p:nvCxnSpPr>
        <p:spPr>
          <a:xfrm flipH="1">
            <a:off x="2685256" y="1828800"/>
            <a:ext cx="12954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1085056" y="3733800"/>
            <a:ext cx="886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 of all signals to a ‘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channel.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Resampled into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KHz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1107832"/>
            <a:ext cx="8243920" cy="191841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C5002-497C-4D6D-923D-8B97B814BD43}"/>
              </a:ext>
            </a:extLst>
          </p:cNvPr>
          <p:cNvCxnSpPr>
            <a:cxnSpLocks/>
          </p:cNvCxnSpPr>
          <p:nvPr/>
        </p:nvCxnSpPr>
        <p:spPr>
          <a:xfrm flipH="1">
            <a:off x="4818856" y="1828800"/>
            <a:ext cx="12573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1085056" y="3733800"/>
            <a:ext cx="8861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Computed to determine the spectral information of the voice.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MFCC features for each voice signal was calculated using the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following equation: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89666-8E2F-4351-934B-EAF6EFAC2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05" y="5094263"/>
            <a:ext cx="4780571" cy="855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13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1107832"/>
            <a:ext cx="8243920" cy="191841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C5002-497C-4D6D-923D-8B97B814BD43}"/>
              </a:ext>
            </a:extLst>
          </p:cNvPr>
          <p:cNvCxnSpPr>
            <a:cxnSpLocks/>
          </p:cNvCxnSpPr>
          <p:nvPr/>
        </p:nvCxnSpPr>
        <p:spPr>
          <a:xfrm flipH="1">
            <a:off x="6876256" y="1870866"/>
            <a:ext cx="12573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1085056" y="3733800"/>
            <a:ext cx="88612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largest audio length in our dataset consisted of 213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frames,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(213 × 13)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has been converted into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× 2769)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padding was applied to the varying lengths.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(367 × 2769)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MFCC feature matrix was produced.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8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1107832"/>
            <a:ext cx="8243920" cy="191841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C5002-497C-4D6D-923D-8B97B814BD43}"/>
              </a:ext>
            </a:extLst>
          </p:cNvPr>
          <p:cNvCxnSpPr>
            <a:cxnSpLocks/>
          </p:cNvCxnSpPr>
          <p:nvPr/>
        </p:nvCxnSpPr>
        <p:spPr>
          <a:xfrm flipH="1">
            <a:off x="6114256" y="2922119"/>
            <a:ext cx="2362200" cy="101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1085056" y="3935881"/>
            <a:ext cx="886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Scaler was applied to normalize the MFCC values into 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smaller range for making a cost-effective model.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8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6" y="998526"/>
            <a:ext cx="4110518" cy="1918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251139" y="1215502"/>
            <a:ext cx="102065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PCA works on the correlation between the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by placing the data points in the subspace which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maximum variance.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always tries to sum up the 1-D mean vectors by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class and within class matrix calculation in a supervised manner.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converted (367 × 2769) matrix into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(367 × 3)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converted (367 × 2769) matrix into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(367 × 367)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7E00AC8-FF6B-4DB8-98F3-057ECD6A0192}"/>
              </a:ext>
            </a:extLst>
          </p:cNvPr>
          <p:cNvCxnSpPr>
            <a:cxnSpLocks/>
          </p:cNvCxnSpPr>
          <p:nvPr/>
        </p:nvCxnSpPr>
        <p:spPr>
          <a:xfrm rot="10800000">
            <a:off x="4149075" y="1419938"/>
            <a:ext cx="4871445" cy="609596"/>
          </a:xfrm>
          <a:prstGeom prst="bentConnector3">
            <a:avLst>
              <a:gd name="adj1" fmla="val 517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988D04-C056-41F6-8B21-76B13FAE1798}"/>
              </a:ext>
            </a:extLst>
          </p:cNvPr>
          <p:cNvCxnSpPr/>
          <p:nvPr/>
        </p:nvCxnSpPr>
        <p:spPr>
          <a:xfrm>
            <a:off x="9009856" y="2019161"/>
            <a:ext cx="0" cy="12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66E960A-FE07-44BF-BCE8-531876E551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5" y="3848101"/>
            <a:ext cx="8492443" cy="2751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0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lvl="1" indent="0" algn="just">
              <a:buClr>
                <a:srgbClr val="C00000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89E35-DDCF-4629-B031-546A31AD4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6" y="998526"/>
            <a:ext cx="4110518" cy="1918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2DFCBA-1E90-45FD-B3F0-E5F9583DEE39}"/>
              </a:ext>
            </a:extLst>
          </p:cNvPr>
          <p:cNvSpPr txBox="1"/>
          <p:nvPr/>
        </p:nvSpPr>
        <p:spPr>
          <a:xfrm>
            <a:off x="251139" y="1215502"/>
            <a:ext cx="1020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ML and DL Algorithms: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7E00AC8-FF6B-4DB8-98F3-057ECD6A0192}"/>
              </a:ext>
            </a:extLst>
          </p:cNvPr>
          <p:cNvCxnSpPr>
            <a:cxnSpLocks/>
          </p:cNvCxnSpPr>
          <p:nvPr/>
        </p:nvCxnSpPr>
        <p:spPr>
          <a:xfrm rot="10800000">
            <a:off x="5047456" y="1447800"/>
            <a:ext cx="3278988" cy="5817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988D04-C056-41F6-8B21-76B13FAE1798}"/>
              </a:ext>
            </a:extLst>
          </p:cNvPr>
          <p:cNvCxnSpPr/>
          <p:nvPr/>
        </p:nvCxnSpPr>
        <p:spPr>
          <a:xfrm>
            <a:off x="8324056" y="2019161"/>
            <a:ext cx="0" cy="12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6823EE2-F62C-412C-AD66-DAC5D3BDE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4" y="1717613"/>
            <a:ext cx="6207293" cy="48355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0A4A0-4587-4DD7-9E17-92878A49E533}"/>
              </a:ext>
            </a:extLst>
          </p:cNvPr>
          <p:cNvSpPr txBox="1"/>
          <p:nvPr/>
        </p:nvSpPr>
        <p:spPr>
          <a:xfrm>
            <a:off x="6647656" y="3429000"/>
            <a:ext cx="42050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supervised (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one unsupervised (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one probabilistic (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one ensemble (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one neural network (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algorithms have been chosen.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Polynomial kernel with degree 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Covariance type: Spherical with 300 Max. Iterations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Default parameters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neurons each layer, 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optimizer, </a:t>
            </a:r>
            <a:r>
              <a:rPr lang="en-US" sz="17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function, 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7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20"/>
    </mc:Choice>
    <mc:Fallback xmlns="">
      <p:transition advTm="234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Performance Analysis of Several ML and DL Algorithms for Four Cross Validation Techniques:</a:t>
            </a:r>
          </a:p>
          <a:p>
            <a:pPr marL="118872" indent="0" algn="just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7F9BF-AB29-4CF5-BEFF-1B6A8712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6" y="1981200"/>
            <a:ext cx="6248400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8D7AD-6668-421D-B01E-8110884D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00" y="3028950"/>
            <a:ext cx="6248400" cy="27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0411"/>
      </p:ext>
    </p:extLst>
  </p:cSld>
  <p:clrMapOvr>
    <a:masterClrMapping/>
  </p:clrMapOvr>
  <p:transition spd="slow" advTm="23477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(Cont..)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Performance Analysis of Several ML and DL Algorithms for Four Cross Validation Techniques:</a:t>
            </a:r>
          </a:p>
          <a:p>
            <a:pPr marL="118872" indent="0" algn="just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7F9BF-AB29-4CF5-BEFF-1B6A8712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6" y="1981200"/>
            <a:ext cx="62484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72EB3-1520-4096-9FA9-767B2668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6" y="3014660"/>
            <a:ext cx="624840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4639"/>
      </p:ext>
    </p:extLst>
  </p:cSld>
  <p:clrMapOvr>
    <a:masterClrMapping/>
  </p:clrMapOvr>
  <p:transition spd="slow" advTm="23477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Introduction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Literature Review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Research Questions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Outcomes and Impacts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Methodology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Experimental Results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Future Research Direction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p:transition spd="slow" advTm="31072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(Cont..)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Performance Analysis of Several ML and DL Algorithms for Four Cross Validation Techniques:</a:t>
            </a:r>
          </a:p>
          <a:p>
            <a:pPr marL="118872" indent="0" algn="just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7F9BF-AB29-4CF5-BEFF-1B6A8712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6" y="1981200"/>
            <a:ext cx="6248400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57CDB-6C83-4A29-91E9-F1DA3F259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6" y="3019422"/>
            <a:ext cx="6248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59952"/>
      </p:ext>
    </p:extLst>
  </p:cSld>
  <p:clrMapOvr>
    <a:masterClrMapping/>
  </p:clrMapOvr>
  <p:transition spd="slow" advTm="23477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(Cont..)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As LDA depended clustering framework has outperformed the other two criteria by a massive margin, we have observed the F1 Score, AUC area and execution time for the best cross-validation results for each model.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CEA5B-4A55-45F1-BD8B-0E4F6058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42" y="2514601"/>
            <a:ext cx="645265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2899"/>
      </p:ext>
    </p:extLst>
  </p:cSld>
  <p:clrMapOvr>
    <a:masterClrMapping/>
  </p:clrMapOvr>
  <p:transition spd="slow" advTm="23477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(Cont..)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Mean Accuracy of the Cross-Validation Approaches for LDA based Disease Recognition: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41F20-1AB0-4B5A-A511-8D0791DB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87" y="2331720"/>
            <a:ext cx="6344938" cy="37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383"/>
      </p:ext>
    </p:extLst>
  </p:cSld>
  <p:clrMapOvr>
    <a:masterClrMapping/>
  </p:clrMapOvr>
  <p:transition spd="slow" advTm="23477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(Cont..)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Execution time comparison among three criteria for KNN Algorithm: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80586-3CEA-4BEB-8890-1B313C97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6" y="1963102"/>
            <a:ext cx="6934200" cy="2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76"/>
      </p:ext>
    </p:extLst>
  </p:cSld>
  <p:clrMapOvr>
    <a:masterClrMapping/>
  </p:clrMapOvr>
  <p:transition spd="slow" advTm="23477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6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Voice diseases can cause brain stroke or cancer which can lead to death if proper precaution is not taken.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We have proposed LDA based multi-label voice disease recognition model with ML and DL algorithms and shown a remarkable rise in accuracy while using LDA as a dimensionality reduction system instead of PCA or without dimension exclusion strategy.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Our empirical study has successfully predicted four voice class labels using this scheme with the foremost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96.49%</a:t>
            </a:r>
            <a:r>
              <a:rPr lang="en-US" dirty="0">
                <a:latin typeface="Times New Roman" panose="02020603050405020304" pitchFamily="18" charset="0"/>
              </a:rPr>
              <a:t> accuracy and surpassed five other mining algorithms including Artificial Neural Network.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77568"/>
      </p:ext>
    </p:extLst>
  </p:cSld>
  <p:clrMapOvr>
    <a:masterClrMapping/>
  </p:clrMapOvr>
  <p:transition spd="slow" advTm="38817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Direction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6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Multi-Modal and Multi-Linguistic studies can be introduced.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More ML and DL algorithms can be incorporated.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Which types of audio signals are more accurate can be studied.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Other than MFCC, more voice features can be considered.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Private databases with more audio signals can be studied.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569141"/>
      </p:ext>
    </p:extLst>
  </p:cSld>
  <p:clrMapOvr>
    <a:masterClrMapping/>
  </p:clrMapOvr>
  <p:transition spd="slow" advTm="38817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9" y="1066800"/>
            <a:ext cx="10138556" cy="53309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Mythili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J., Vijaya, M. S.: Pathology Voice Detection and Classification Using Ensemble Learning. International Journal of Engineering Science Invention (IJESI), 7(8), 1-8 (2018).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2.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Titze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I. R., Martin, D. W.: Principles of voice production. Prentice-Hall, Englewood Cliffs (1998).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3.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Voice Disorders. https://www.hopkinsmedicine.org/health/conditions-and-diseases/voicedisorders, last accessed 2021/05/14.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4.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Internal Medicine. https://www.medstarsouthernmaryland.org/our-services/internalmedicine/conditions/ear-nose-and-throat-conditions/voice-and-swallowing-disorders/, last accessed 2021/05/14.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5.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Martins, R. H. G., do Amaral, H. A., Tavares, E. L. M., Martins, M. G., Gonçalves, T. M., Dias, N. H.: Voice disorders: etiology and diagnosis. Journal of voice, 30(6), 761-e1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(2016).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6.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Uma Rani, K., Holi, M. S.: A hybrid model for neurological disordered voice classification using time and frequency domain features. Artificial Intelligent Research, 5(1), 87-94 (2016).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7.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Verde, L., De Pietro, G.,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Sannino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G.: Voice disorder identification by using machine learning techniques. IEEE access, 6, 16246-16255 (2018).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8.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Alhussein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M., Muhammad, G.: Voice pathology detection using deep learning on mobile healthcare framework. IEEE Access, 6, 41034-41041 (2018).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9.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Verde, L., De Pietro, G.,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Alrashoud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M.,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Ghoneim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A., Al-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Mutib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K. N.,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Sannino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G.: Leveraging Artificial Intelligence to Improve Voice Disorder Identification Through the Use of a Reliable Mobile App. IEEE Access, 7, 124048-124054 (2019).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10.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Harar, P.,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Galaz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Z., Alonso-Hernandez, J. B.,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Mekyska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J.,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Burget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R.,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Smekal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Z.: Towards robust voice pathology detection. Neural Computing and Applications, 32, 15747–15757 (2020).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11.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Dankovičová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Z.,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Sovák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D.,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Drotár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P.,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Vokorokos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L.: Machine learning approach to dysphonia detection. Applied Sciences, 8(10), 1927 (2018).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12.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Boyanov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B.,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Hadjitodorov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S.: Acoustic analysis of pathological voices. A voice analysis system for the screening of laryngeal diseases. IEEE Engineering in Medicine and Biology Magazine, 16(4), 74-82 (1997).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13.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Harar, P., Alonso-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Hernandezy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J. B.,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Mekyska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J.,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Galaz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Z.,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Burget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R., &amp;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Smekal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Z. Voice pathology detection using deep learning: a preliminary study. In: 2017 international conference and workshop on bioinspired intelligence (IWOBI), pp. 1-4. IEEE, Funchal, Portugal (2017).</a:t>
            </a:r>
            <a:b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dirty="0">
                <a:solidFill>
                  <a:srgbClr val="C00000"/>
                </a:solidFill>
                <a:effectLst/>
                <a:latin typeface="TimesNewRomanPSMT"/>
              </a:rPr>
              <a:t>14.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Mohammed, M. A.,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Abdulkareem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K. H., Mostafa, S. A., Ghani, M. K. A.,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Maashi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M. S., Garcia-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NewRomanPSMT"/>
              </a:rPr>
              <a:t>Zapirain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NewRomanPSMT"/>
              </a:rPr>
              <a:t>, B., Alhakami, H., Al-Dhief, F. T.: Voice pathology detection and classification using convolutional neural network model. Applied Sciences, 10(11), 3723 (2020).</a:t>
            </a:r>
            <a:r>
              <a:rPr lang="en-US" sz="1800" dirty="0"/>
              <a:t> </a:t>
            </a:r>
            <a:br>
              <a:rPr lang="en-US" sz="1000" dirty="0"/>
            </a:br>
            <a:endParaRPr lang="en-US" sz="1900" i="1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26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20677"/>
      </p:ext>
    </p:extLst>
  </p:cSld>
  <p:clrMapOvr>
    <a:masterClrMapping/>
  </p:clrMapOvr>
  <p:transition spd="slow" advTm="2534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References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9" y="1066800"/>
            <a:ext cx="10138556" cy="53309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i="0" dirty="0">
                <a:solidFill>
                  <a:srgbClr val="C00000"/>
                </a:solidFill>
                <a:latin typeface="TimesNewRomanPSMT"/>
              </a:rPr>
              <a:t>15.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Choubey, D. K., Kumar, M., Shukla, V., Tripathi, S.,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Dhandhania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V. K.: Comparative analysis of classification methods with PCA and LDA for diabetes. Current diabetes reviews, 16(8), 833-850 (2020).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16.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Pützer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M.,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Koreman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J.: A German database of patterns of pathological vocal fold vibration.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Phonus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3, 143-153 (1997).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17.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McFee, B.,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Raffel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C., Liang, D., Ellis, D. P., McVicar, M., Battenberg, E., Nieto, O.: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librosa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Audio and music signal analysis in python. In: Proceedings of the 14th python in science conference, 8, 18-25 (2015).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18.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Gupta, S., Jaafar, J., Ahmad, W. W., Bansal, A.: Feature extraction using MFCC. Signal &amp; Image Processing: An International Journal (SIPIJ), 4(4), 101-108 (2013).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19.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Poorjam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Hossein, A.: Why we take only 12-13 MFCC coefficients in feature extraction? https://rb.gy/2mimzc, last accessed: 2018/05/31.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20.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Arjmandi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M. K.,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Pooyan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M.,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Mohammadnejad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H., Vali, M.: Voice disorders identification based on different feature reduction methodologies and support vector machine. In: 2010 18th Iranian Conference on Electrical Engineering, pp. 45-49, IEEE, Isfahan, Iran (2010).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Bhowmik, S., Reno, S., Sultana, S., Ahmed, M.: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Clusterization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of Different Vulnerable Countries for Immigrants Due to Covid-19 Using Mean Probabilistic Likelihood Score and Unsupervised Mining Algorithms. In: 2021 International Conference on Information and Communication Technology for Sustainable Development (ICICT4SD), pp. 285-290, IEEE, Dhaka, Bangladesh (2021).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22.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Ottensen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C.: Comparison between PCA and LDA. https://dataespresso.com/en/2020/12/25/comparison-between-pca-and-lda/, last accessed: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2020/12/25.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Sarkar, P.: What is LDA: Linear Discriminant Analysis for Machine Learning. https://www.knowledgehut.com/blog/data-science/linear-discriminant-analysis-formachine-learning, last accessed: 2019/09/30.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Mehta, A.: Everything You Need to Know About Linear Discriminant Analysis. https://www.digitalvidya.com/blog/linear-discriminant-analysis/, last accessed: 2020/01/04.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C00000"/>
                </a:solidFill>
                <a:effectLst/>
                <a:latin typeface="TimesNewRomanPSMT"/>
              </a:rPr>
              <a:t>25.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Priya, R., de Souza, B. F., Rossi, A. L., de Carvalho, A. C.: Predicting execution time of machine learning tasks for scheduling. International Journal of Hybrid Intelligent Systems, 10(1), 23-32 (2013).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000" dirty="0"/>
            </a:br>
            <a:endParaRPr lang="en-US" sz="1900" i="1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27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79080"/>
      </p:ext>
    </p:extLst>
  </p:cSld>
  <p:clrMapOvr>
    <a:masterClrMapping/>
  </p:clrMapOvr>
  <p:transition spd="slow" advTm="2534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86" y="838200"/>
            <a:ext cx="6510999" cy="1636776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3712"/>
      </p:ext>
    </p:extLst>
  </p:cSld>
  <p:clrMapOvr>
    <a:masterClrMapping/>
  </p:clrMapOvr>
  <p:transition spd="slow" advTm="4935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Disease diagnosis in medical healthcare leveraging machine learning (ML) is an area of significant interest in the whole world. 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Researchers have shifted their experiments towards non-invasive disease identification in medical science which can help people to identify malady in a fast, low-cost and trustworthy way.</a:t>
            </a:r>
          </a:p>
          <a:p>
            <a:pPr marL="118872" indent="0" algn="just"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Voice pathology detection has been a promising area where extracting different acoustic features, for example,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Shimmer (%)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ea typeface="Tahoma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Jitter (%)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Fundamental Frequency (F0)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ea typeface="Tahoma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Mel-Frequency Cepstral Coefficients (MFCC)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ea typeface="Tahoma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Wavelet Packet Decomposition (WPD)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ea typeface="Tahoma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etc. along with ML and Deep Learning (DL) algorithms can produce disorder recognition framework.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825867"/>
      </p:ext>
    </p:extLst>
  </p:cSld>
  <p:clrMapOvr>
    <a:masterClrMapping/>
  </p:clrMapOvr>
  <p:transition spd="slow" advTm="38395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Vocal cord malady can immerse anytime from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tissue contagion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vocal fold contraction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vocal surface vexation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various bad habits 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loud sound, smoking, extra force on vocal cords, etc.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),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neurological imbalance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etc.</a:t>
            </a:r>
            <a:br>
              <a:rPr lang="en-US" dirty="0">
                <a:latin typeface="Times New Roman" panose="02020603050405020304" pitchFamily="18" charset="0"/>
                <a:ea typeface="Tahoma" pitchFamily="34" charset="0"/>
              </a:rPr>
            </a:b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According to the “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Hopkins Medicine Organization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”, people suffer more from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Laryngitis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Dysphonia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and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Renkei’s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 Edema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that occur because of vocal cord trouble.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Occurrences of the diseases:</a:t>
            </a:r>
          </a:p>
          <a:p>
            <a:pPr marL="118872" lvl="0" indent="0" algn="just">
              <a:buClr>
                <a:srgbClr val="F0AD00"/>
              </a:buClr>
              <a:buNone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Dysphonia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– Nodule creation, Swelling in Larynx, Traumatic shock in Vocal fold</a:t>
            </a:r>
            <a:br>
              <a:rPr lang="en-US" dirty="0">
                <a:latin typeface="Times New Roman" panose="02020603050405020304" pitchFamily="18" charset="0"/>
                <a:ea typeface="Tahoma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Laryngitis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– Swelling in Vocal Fold, Virus Attacks</a:t>
            </a:r>
          </a:p>
          <a:p>
            <a:pPr marL="118872" lvl="0" indent="0" algn="just">
              <a:buClr>
                <a:srgbClr val="F0AD00"/>
              </a:buClr>
              <a:buNone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Renkei’s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 Edema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– Overstress, Immoral habits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Clinical recognition of the voice disorders are time consuming and expensive.  </a:t>
            </a: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943122"/>
      </p:ext>
    </p:extLst>
  </p:cSld>
  <p:clrMapOvr>
    <a:masterClrMapping/>
  </p:clrMapOvr>
  <p:transition spd="slow" advTm="38395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8" y="1066800"/>
            <a:ext cx="10532132" cy="533095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many research contributions are available regarding voice disorder identification.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(Binary)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5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99269"/>
              </p:ext>
            </p:extLst>
          </p:nvPr>
        </p:nvGraphicFramePr>
        <p:xfrm>
          <a:off x="558086" y="1676400"/>
          <a:ext cx="10045544" cy="478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1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01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9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Harar et al.[2020]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Voice pathology identified from Acoustic features and MFCC by applying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Isolation Forest,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on four databases</a:t>
                      </a:r>
                    </a:p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0.733 F1-Score, 0.759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Dimensionality Reduction was not utilized</a:t>
                      </a:r>
                    </a:p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vowels are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60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Dankovičová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[2018]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Detected Dysphonia by exerting SVM, K-NN and Random Forest with Shimmer, Jitter, MFCC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highest 91.3% accuracy was achieved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Accuracy ranges</a:t>
                      </a:r>
                      <a:b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from 65% to 80%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Mythili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[2018]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Performance based Comparative analysis between ensemble models on Pitch, Intensity, MFCC, WPD were illustrated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- 96% accuracy was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cross-validation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not considered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voice diseases were not classified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84241"/>
      </p:ext>
    </p:extLst>
  </p:cSld>
  <p:clrMapOvr>
    <a:masterClrMapping/>
  </p:clrMapOvr>
  <p:transition spd="slow" advTm="15738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Literature Review (Cont..)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8" y="1066800"/>
            <a:ext cx="10532132" cy="533095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many research contributions are available regarding voice disorder identification.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(Binary)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6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68538"/>
              </p:ext>
            </p:extLst>
          </p:nvPr>
        </p:nvGraphicFramePr>
        <p:xfrm>
          <a:off x="558086" y="1676400"/>
          <a:ext cx="9899569" cy="48340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9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3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896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et al. [2020]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Voice pathology recognition was performed with a CNN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95.41% accuracy was obtained on SVD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Dimensionality Reduction was not considered</a:t>
                      </a:r>
                    </a:p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comparison was placed with ML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867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voice diseases have been recognized with MFCC features and dimensionality reduction techniques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Sentences have been considered as input audio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and Cross-Validation analysis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comparison and better performance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Performance: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has been reached with K-NN and LDA based recognition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23 milliseconds only to train the reduced audio features with machine learning algorithms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full portray of performance variation among PCA, LDA and without dimensionality reduction in sequential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Accuracy ranges</a:t>
                      </a:r>
                      <a:b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from 65% to 80%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27659"/>
      </p:ext>
    </p:extLst>
  </p:cSld>
  <p:clrMapOvr>
    <a:masterClrMapping/>
  </p:clrMapOvr>
  <p:transition spd="slow" advTm="15738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Can we create a robust multiple voice disease recognition framework for non-invasive and early identification of voice disorders?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Is this possible to create a benchmark model with reduced dimensionality to find quick results without overfitting?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Do dimensionality reduction techniques act differently in sequential data analysis?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761651"/>
      </p:ext>
    </p:extLst>
  </p:cSld>
  <p:clrMapOvr>
    <a:masterClrMapping/>
  </p:clrMapOvr>
  <p:transition spd="slow" advTm="38395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To create an efficient multi-class voice disease recognition framework.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To observe the performance of Dimensionality Reduction Techniques.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To present a comparison among several ML and DL algorithms.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To create a pathway towards more research associated with signal processing.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163064"/>
      </p:ext>
    </p:extLst>
  </p:cSld>
  <p:clrMapOvr>
    <a:masterClrMapping/>
  </p:clrMapOvr>
  <p:transition spd="slow" advTm="38395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Outcomes and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marL="118872" lvl="0" indent="0" algn="just">
              <a:buClr>
                <a:srgbClr val="F0AD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OUTCOMES: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A multi-labeled voice disease recognition model was devised from 13-MFCC feature  matrix extraction by applying machine learning algorithms and Linear Discriminant analysis.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marL="118872" lvl="0" indent="0" algn="just">
              <a:buClr>
                <a:srgbClr val="F0AD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IMPACTS: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People can forecast voice diseases by simply recording the audio samples.</a:t>
            </a:r>
          </a:p>
          <a:p>
            <a:pPr marL="118872" lvl="0" indent="0" algn="just">
              <a:buClr>
                <a:srgbClr val="F0AD00"/>
              </a:buClr>
              <a:buNone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Easily deployable in end-to-end devices.</a:t>
            </a: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More research scopes can be invented based on multi-modal and multi-linguistic studies.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19325"/>
      </p:ext>
    </p:extLst>
  </p:cSld>
  <p:clrMapOvr>
    <a:masterClrMapping/>
  </p:clrMapOvr>
  <p:transition spd="slow" advTm="38395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1|1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1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8289</TotalTime>
  <Words>2586</Words>
  <Application>Microsoft Office PowerPoint</Application>
  <PresentationFormat>Custom</PresentationFormat>
  <Paragraphs>233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TimesNewRomanPSMT</vt:lpstr>
      <vt:lpstr>Wingdings</vt:lpstr>
      <vt:lpstr>Wingdings 2</vt:lpstr>
      <vt:lpstr>Wingdings 3</vt:lpstr>
      <vt:lpstr>Module</vt:lpstr>
      <vt:lpstr>1_Module</vt:lpstr>
      <vt:lpstr>   Paper Id: 1159 A Dimensionality Reduction based Efficient Multiple Voice Disease Recognition Scheme using Mel-Frequency Cepstral Coefficients and K-Nearest Neighbors Algorithm  Shovan Bhowmik, Mahedi Hasan, and Muhammad Ataul Hakim Presenting Author: Shovan Bhowmik</vt:lpstr>
      <vt:lpstr>Outline</vt:lpstr>
      <vt:lpstr>Introduction</vt:lpstr>
      <vt:lpstr>Problem Statement</vt:lpstr>
      <vt:lpstr>Literature Review</vt:lpstr>
      <vt:lpstr>Literature Review (Cont..)</vt:lpstr>
      <vt:lpstr>Research Questions</vt:lpstr>
      <vt:lpstr>Objectives</vt:lpstr>
      <vt:lpstr>Outcomes and Impacts</vt:lpstr>
      <vt:lpstr>Methodology</vt:lpstr>
      <vt:lpstr>Methodology (Cont..)</vt:lpstr>
      <vt:lpstr>Methodology (Cont..)</vt:lpstr>
      <vt:lpstr>Methodology (Cont..)</vt:lpstr>
      <vt:lpstr>Methodology (Cont..)</vt:lpstr>
      <vt:lpstr>Methodology (Cont..)</vt:lpstr>
      <vt:lpstr>Methodology (Cont..)</vt:lpstr>
      <vt:lpstr>Methodology (Cont..)</vt:lpstr>
      <vt:lpstr>Experimental Results</vt:lpstr>
      <vt:lpstr>Experimental Results (Cont..)</vt:lpstr>
      <vt:lpstr>Experimental Results (Cont..)</vt:lpstr>
      <vt:lpstr>Experimental Results (Cont..)</vt:lpstr>
      <vt:lpstr>Experimental Results (Cont..)</vt:lpstr>
      <vt:lpstr>Experimental Results (Cont..)</vt:lpstr>
      <vt:lpstr>Conclusion </vt:lpstr>
      <vt:lpstr>Future Research Direction </vt:lpstr>
      <vt:lpstr>References</vt:lpstr>
      <vt:lpstr>References (Cont..)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Shovon Bhowmik</cp:lastModifiedBy>
  <cp:revision>608</cp:revision>
  <dcterms:created xsi:type="dcterms:W3CDTF">2017-02-25T17:24:22Z</dcterms:created>
  <dcterms:modified xsi:type="dcterms:W3CDTF">2021-09-13T13:59:38Z</dcterms:modified>
</cp:coreProperties>
</file>