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32" r:id="rId1"/>
    <p:sldMasterId id="2147483744" r:id="rId2"/>
  </p:sldMasterIdLst>
  <p:notesMasterIdLst>
    <p:notesMasterId r:id="rId25"/>
  </p:notesMasterIdLst>
  <p:sldIdLst>
    <p:sldId id="368" r:id="rId3"/>
    <p:sldId id="326" r:id="rId4"/>
    <p:sldId id="257" r:id="rId5"/>
    <p:sldId id="383" r:id="rId6"/>
    <p:sldId id="381" r:id="rId7"/>
    <p:sldId id="402" r:id="rId8"/>
    <p:sldId id="385" r:id="rId9"/>
    <p:sldId id="386" r:id="rId10"/>
    <p:sldId id="387" r:id="rId11"/>
    <p:sldId id="342" r:id="rId12"/>
    <p:sldId id="388" r:id="rId13"/>
    <p:sldId id="403" r:id="rId14"/>
    <p:sldId id="404" r:id="rId15"/>
    <p:sldId id="405" r:id="rId16"/>
    <p:sldId id="374" r:id="rId17"/>
    <p:sldId id="406" r:id="rId18"/>
    <p:sldId id="398" r:id="rId19"/>
    <p:sldId id="379" r:id="rId20"/>
    <p:sldId id="400" r:id="rId21"/>
    <p:sldId id="380" r:id="rId22"/>
    <p:sldId id="401" r:id="rId23"/>
    <p:sldId id="291" r:id="rId24"/>
  </p:sldIdLst>
  <p:sldSz cx="111617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5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4926" autoAdjust="0"/>
    <p:restoredTop sz="94810" autoAdjust="0"/>
  </p:normalViewPr>
  <p:slideViewPr>
    <p:cSldViewPr>
      <p:cViewPr varScale="1">
        <p:scale>
          <a:sx n="68" d="100"/>
          <a:sy n="68" d="100"/>
        </p:scale>
        <p:origin x="1386" y="72"/>
      </p:cViewPr>
      <p:guideLst>
        <p:guide orient="horz" pos="2160"/>
        <p:guide pos="2880"/>
        <p:guide pos="35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DBDD9-AE0A-4DB7-9958-015CB1986DD4}" type="datetimeFigureOut">
              <a:rPr lang="en-US" smtClean="0"/>
              <a:pPr/>
              <a:t>9/13/2021</a:t>
            </a:fld>
            <a:endParaRPr lang="en-US"/>
          </a:p>
        </p:txBody>
      </p:sp>
      <p:sp>
        <p:nvSpPr>
          <p:cNvPr id="4" name="Slide Image Placeholder 3"/>
          <p:cNvSpPr>
            <a:spLocks noGrp="1" noRot="1" noChangeAspect="1"/>
          </p:cNvSpPr>
          <p:nvPr>
            <p:ph type="sldImg" idx="2"/>
          </p:nvPr>
        </p:nvSpPr>
        <p:spPr>
          <a:xfrm>
            <a:off x="639763" y="685800"/>
            <a:ext cx="55784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858F40-C7C9-4E4C-B65B-5802211AC58B}" type="slidenum">
              <a:rPr lang="en-US" smtClean="0"/>
              <a:pPr/>
              <a:t>‹#›</a:t>
            </a:fld>
            <a:endParaRPr lang="en-US"/>
          </a:p>
        </p:txBody>
      </p:sp>
    </p:spTree>
    <p:extLst>
      <p:ext uri="{BB962C8B-B14F-4D97-AF65-F5344CB8AC3E}">
        <p14:creationId xmlns:p14="http://schemas.microsoft.com/office/powerpoint/2010/main" val="3715294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9763" y="685800"/>
            <a:ext cx="557847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858F40-C7C9-4E4C-B65B-5802211AC58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1762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858F40-C7C9-4E4C-B65B-5802211AC58B}" type="slidenum">
              <a:rPr lang="en-US" smtClean="0"/>
              <a:pPr/>
              <a:t>2</a:t>
            </a:fld>
            <a:endParaRPr lang="en-US"/>
          </a:p>
        </p:txBody>
      </p:sp>
    </p:spTree>
    <p:extLst>
      <p:ext uri="{BB962C8B-B14F-4D97-AF65-F5344CB8AC3E}">
        <p14:creationId xmlns:p14="http://schemas.microsoft.com/office/powerpoint/2010/main" val="1531288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858F40-C7C9-4E4C-B65B-5802211AC58B}" type="slidenum">
              <a:rPr lang="en-US" smtClean="0"/>
              <a:pPr/>
              <a:t>3</a:t>
            </a:fld>
            <a:endParaRPr lang="en-US"/>
          </a:p>
        </p:txBody>
      </p:sp>
    </p:spTree>
    <p:extLst>
      <p:ext uri="{BB962C8B-B14F-4D97-AF65-F5344CB8AC3E}">
        <p14:creationId xmlns:p14="http://schemas.microsoft.com/office/powerpoint/2010/main" val="1964365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858F40-C7C9-4E4C-B65B-5802211AC58B}" type="slidenum">
              <a:rPr lang="en-US" smtClean="0"/>
              <a:pPr/>
              <a:t>4</a:t>
            </a:fld>
            <a:endParaRPr lang="en-US"/>
          </a:p>
        </p:txBody>
      </p:sp>
    </p:spTree>
    <p:extLst>
      <p:ext uri="{BB962C8B-B14F-4D97-AF65-F5344CB8AC3E}">
        <p14:creationId xmlns:p14="http://schemas.microsoft.com/office/powerpoint/2010/main" val="1710493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858F40-C7C9-4E4C-B65B-5802211AC58B}" type="slidenum">
              <a:rPr lang="en-US" smtClean="0"/>
              <a:pPr/>
              <a:t>7</a:t>
            </a:fld>
            <a:endParaRPr lang="en-US"/>
          </a:p>
        </p:txBody>
      </p:sp>
    </p:spTree>
    <p:extLst>
      <p:ext uri="{BB962C8B-B14F-4D97-AF65-F5344CB8AC3E}">
        <p14:creationId xmlns:p14="http://schemas.microsoft.com/office/powerpoint/2010/main" val="300824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858F40-C7C9-4E4C-B65B-5802211AC58B}" type="slidenum">
              <a:rPr lang="en-US" smtClean="0"/>
              <a:pPr/>
              <a:t>8</a:t>
            </a:fld>
            <a:endParaRPr lang="en-US"/>
          </a:p>
        </p:txBody>
      </p:sp>
    </p:spTree>
    <p:extLst>
      <p:ext uri="{BB962C8B-B14F-4D97-AF65-F5344CB8AC3E}">
        <p14:creationId xmlns:p14="http://schemas.microsoft.com/office/powerpoint/2010/main" val="3066299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858F40-C7C9-4E4C-B65B-5802211AC58B}" type="slidenum">
              <a:rPr lang="en-US" smtClean="0"/>
              <a:pPr/>
              <a:t>9</a:t>
            </a:fld>
            <a:endParaRPr lang="en-US"/>
          </a:p>
        </p:txBody>
      </p:sp>
    </p:spTree>
    <p:extLst>
      <p:ext uri="{BB962C8B-B14F-4D97-AF65-F5344CB8AC3E}">
        <p14:creationId xmlns:p14="http://schemas.microsoft.com/office/powerpoint/2010/main" val="503467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5" y="0"/>
            <a:ext cx="11161712"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837129" y="3355848"/>
            <a:ext cx="9859513"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atin typeface="+mn-lt"/>
                <a:cs typeface="Times New Roman" panose="02020603050405020304" pitchFamily="18" charset="0"/>
              </a:defRPr>
            </a:lvl1pPr>
            <a:extLst/>
          </a:lstStyle>
          <a:p>
            <a:r>
              <a:rPr kumimoji="0" lang="en-US" dirty="0"/>
              <a:t>Click to edit Master title style</a:t>
            </a:r>
          </a:p>
        </p:txBody>
      </p:sp>
      <p:sp>
        <p:nvSpPr>
          <p:cNvPr id="3" name="Subtitle 2"/>
          <p:cNvSpPr>
            <a:spLocks noGrp="1"/>
          </p:cNvSpPr>
          <p:nvPr>
            <p:ph type="subTitle" idx="1"/>
          </p:nvPr>
        </p:nvSpPr>
        <p:spPr>
          <a:xfrm>
            <a:off x="837129" y="1828800"/>
            <a:ext cx="9859513" cy="1499616"/>
          </a:xfrm>
        </p:spPr>
        <p:txBody>
          <a:bodyPr lIns="118872" tIns="0" rIns="45720" bIns="0" anchor="b"/>
          <a:lstStyle>
            <a:lvl1pPr marL="0" indent="0" algn="l">
              <a:buNone/>
              <a:defRPr sz="2000">
                <a:solidFill>
                  <a:srgbClr val="FFFFFF"/>
                </a:solidFill>
                <a:latin typeface="+mn-lt"/>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dirty="0"/>
              <a:t>Click to edit Master subtitle style</a:t>
            </a:r>
          </a:p>
        </p:txBody>
      </p:sp>
      <p:sp>
        <p:nvSpPr>
          <p:cNvPr id="4" name="Date Placeholder 3"/>
          <p:cNvSpPr>
            <a:spLocks noGrp="1"/>
          </p:cNvSpPr>
          <p:nvPr>
            <p:ph type="dt" sz="half" idx="10"/>
          </p:nvPr>
        </p:nvSpPr>
        <p:spPr/>
        <p:txBody>
          <a:bodyPr/>
          <a:lstStyle/>
          <a:p>
            <a:r>
              <a:rPr lang="en-US"/>
              <a:t>9/23/2021</a:t>
            </a:r>
          </a:p>
        </p:txBody>
      </p:sp>
      <p:sp>
        <p:nvSpPr>
          <p:cNvPr id="5" name="Footer Placeholder 4"/>
          <p:cNvSpPr>
            <a:spLocks noGrp="1"/>
          </p:cNvSpPr>
          <p:nvPr>
            <p:ph type="ftr" sz="quarter" idx="11"/>
          </p:nvPr>
        </p:nvSpPr>
        <p:spPr/>
        <p:txBody>
          <a:bodyPr/>
          <a:lstStyle/>
          <a:p>
            <a:r>
              <a:rPr lang="en-US"/>
              <a:t>Improved Spam Email Filtering Architecture </a:t>
            </a:r>
            <a:endParaRPr lang="en-US" dirty="0"/>
          </a:p>
        </p:txBody>
      </p:sp>
      <p:sp>
        <p:nvSpPr>
          <p:cNvPr id="6" name="Slide Number Placeholder 5"/>
          <p:cNvSpPr>
            <a:spLocks noGrp="1"/>
          </p:cNvSpPr>
          <p:nvPr>
            <p:ph type="sldNum" sz="quarter" idx="12"/>
          </p:nvPr>
        </p:nvSpPr>
        <p:spPr>
          <a:xfrm>
            <a:off x="10014776" y="6476999"/>
            <a:ext cx="1053923" cy="274320"/>
          </a:xfrm>
        </p:spPr>
        <p:txBody>
          <a:bodyPr/>
          <a:lstStyle/>
          <a:p>
            <a:fld id="{302755A7-14C3-4271-9743-D1DE7E0E674B}" type="slidenum">
              <a:rPr lang="en-US" smtClean="0"/>
              <a:pPr/>
              <a:t>‹#›</a:t>
            </a:fld>
            <a:endParaRPr lang="en-US"/>
          </a:p>
        </p:txBody>
      </p:sp>
      <p:sp>
        <p:nvSpPr>
          <p:cNvPr id="10" name="Rectangle 9"/>
          <p:cNvSpPr/>
          <p:nvPr/>
        </p:nvSpPr>
        <p:spPr bwMode="invGray">
          <a:xfrm>
            <a:off x="0" y="5128334"/>
            <a:ext cx="111617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9/23/2021</a:t>
            </a:r>
          </a:p>
        </p:txBody>
      </p:sp>
      <p:sp>
        <p:nvSpPr>
          <p:cNvPr id="5" name="Footer Placeholder 4"/>
          <p:cNvSpPr>
            <a:spLocks noGrp="1"/>
          </p:cNvSpPr>
          <p:nvPr>
            <p:ph type="ftr" sz="quarter" idx="11"/>
          </p:nvPr>
        </p:nvSpPr>
        <p:spPr/>
        <p:txBody>
          <a:bodyPr/>
          <a:lstStyle/>
          <a:p>
            <a:r>
              <a:rPr lang="en-US"/>
              <a:t>Improved Spam Email Filtering Architecture </a:t>
            </a:r>
            <a:endParaRPr lang="en-US" dirty="0"/>
          </a:p>
        </p:txBody>
      </p:sp>
      <p:sp>
        <p:nvSpPr>
          <p:cNvPr id="6" name="Slide Number Placeholder 5"/>
          <p:cNvSpPr>
            <a:spLocks noGrp="1"/>
          </p:cNvSpPr>
          <p:nvPr>
            <p:ph type="sldNum" sz="quarter" idx="12"/>
          </p:nvPr>
        </p:nvSpPr>
        <p:spPr/>
        <p:txBody>
          <a:bodyPr/>
          <a:lstStyle/>
          <a:p>
            <a:fld id="{302755A7-14C3-4271-9743-D1DE7E0E67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055037" y="0"/>
            <a:ext cx="55808"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8114566" y="0"/>
            <a:ext cx="3069473"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8278272" y="274644"/>
            <a:ext cx="2325357"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58086" y="304804"/>
            <a:ext cx="7348128"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9/23/2021</a:t>
            </a:r>
          </a:p>
        </p:txBody>
      </p:sp>
      <p:sp>
        <p:nvSpPr>
          <p:cNvPr id="5" name="Footer Placeholder 4"/>
          <p:cNvSpPr>
            <a:spLocks noGrp="1"/>
          </p:cNvSpPr>
          <p:nvPr>
            <p:ph type="ftr" sz="quarter" idx="11"/>
          </p:nvPr>
        </p:nvSpPr>
        <p:spPr>
          <a:xfrm>
            <a:off x="3223272" y="6377463"/>
            <a:ext cx="4682944" cy="365125"/>
          </a:xfrm>
        </p:spPr>
        <p:txBody>
          <a:bodyPr/>
          <a:lstStyle/>
          <a:p>
            <a:r>
              <a:rPr lang="en-US"/>
              <a:t>Improved Spam Email Filtering Architecture </a:t>
            </a:r>
            <a:endParaRPr lang="en-US" dirty="0"/>
          </a:p>
        </p:txBody>
      </p:sp>
      <p:sp>
        <p:nvSpPr>
          <p:cNvPr id="6" name="Slide Number Placeholder 5"/>
          <p:cNvSpPr>
            <a:spLocks noGrp="1"/>
          </p:cNvSpPr>
          <p:nvPr>
            <p:ph type="sldNum" sz="quarter" idx="12"/>
          </p:nvPr>
        </p:nvSpPr>
        <p:spPr/>
        <p:txBody>
          <a:bodyPr/>
          <a:lstStyle/>
          <a:p>
            <a:fld id="{302755A7-14C3-4271-9743-D1DE7E0E674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5" y="0"/>
            <a:ext cx="11161712"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837129" y="3355848"/>
            <a:ext cx="9859513"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atin typeface="+mn-lt"/>
                <a:cs typeface="Times New Roman" panose="02020603050405020304" pitchFamily="18" charset="0"/>
              </a:defRPr>
            </a:lvl1pPr>
            <a:extLst/>
          </a:lstStyle>
          <a:p>
            <a:r>
              <a:rPr kumimoji="0" lang="en-US" dirty="0"/>
              <a:t>Click to edit Master title style</a:t>
            </a:r>
          </a:p>
        </p:txBody>
      </p:sp>
      <p:sp>
        <p:nvSpPr>
          <p:cNvPr id="3" name="Subtitle 2"/>
          <p:cNvSpPr>
            <a:spLocks noGrp="1"/>
          </p:cNvSpPr>
          <p:nvPr>
            <p:ph type="subTitle" idx="1"/>
          </p:nvPr>
        </p:nvSpPr>
        <p:spPr>
          <a:xfrm>
            <a:off x="837129" y="1828800"/>
            <a:ext cx="9859513" cy="1499616"/>
          </a:xfrm>
        </p:spPr>
        <p:txBody>
          <a:bodyPr lIns="118872" tIns="0" rIns="45720" bIns="0" anchor="b"/>
          <a:lstStyle>
            <a:lvl1pPr marL="0" indent="0" algn="l">
              <a:buNone/>
              <a:defRPr sz="2000">
                <a:solidFill>
                  <a:srgbClr val="FFFFFF"/>
                </a:solidFill>
                <a:latin typeface="+mn-lt"/>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dirty="0"/>
              <a:t>Click to edit Master subtitle style</a:t>
            </a:r>
          </a:p>
        </p:txBody>
      </p:sp>
      <p:sp>
        <p:nvSpPr>
          <p:cNvPr id="4" name="Date Placeholder 3"/>
          <p:cNvSpPr>
            <a:spLocks noGrp="1"/>
          </p:cNvSpPr>
          <p:nvPr>
            <p:ph type="dt" sz="half" idx="10"/>
          </p:nvPr>
        </p:nvSpPr>
        <p:spPr/>
        <p:txBody>
          <a:bodyPr/>
          <a:lstStyle/>
          <a:p>
            <a:r>
              <a:rPr lang="en-US">
                <a:solidFill>
                  <a:prstClr val="white">
                    <a:tint val="95000"/>
                  </a:prstClr>
                </a:solidFill>
              </a:rPr>
              <a:t>9/23/2021</a:t>
            </a:r>
          </a:p>
        </p:txBody>
      </p:sp>
      <p:sp>
        <p:nvSpPr>
          <p:cNvPr id="5" name="Footer Placeholder 4"/>
          <p:cNvSpPr>
            <a:spLocks noGrp="1"/>
          </p:cNvSpPr>
          <p:nvPr>
            <p:ph type="ftr" sz="quarter" idx="11"/>
          </p:nvPr>
        </p:nvSpPr>
        <p:spPr/>
        <p:txBody>
          <a:bodyPr/>
          <a:lstStyle/>
          <a:p>
            <a:r>
              <a:rPr lang="en-US">
                <a:solidFill>
                  <a:prstClr val="white">
                    <a:tint val="95000"/>
                  </a:prstClr>
                </a:solidFill>
              </a:rPr>
              <a:t>Improved Spam Email Filtering Architecture </a:t>
            </a:r>
            <a:endParaRPr lang="en-US" dirty="0">
              <a:solidFill>
                <a:prstClr val="white">
                  <a:tint val="95000"/>
                </a:prstClr>
              </a:solidFill>
            </a:endParaRPr>
          </a:p>
        </p:txBody>
      </p:sp>
      <p:sp>
        <p:nvSpPr>
          <p:cNvPr id="6" name="Slide Number Placeholder 5"/>
          <p:cNvSpPr>
            <a:spLocks noGrp="1"/>
          </p:cNvSpPr>
          <p:nvPr>
            <p:ph type="sldNum" sz="quarter" idx="12"/>
          </p:nvPr>
        </p:nvSpPr>
        <p:spPr>
          <a:xfrm>
            <a:off x="10014776" y="6476999"/>
            <a:ext cx="1053923" cy="274320"/>
          </a:xfrm>
        </p:spPr>
        <p:txBody>
          <a:bodyPr/>
          <a:lstStyle/>
          <a:p>
            <a:fld id="{302755A7-14C3-4271-9743-D1DE7E0E674B}" type="slidenum">
              <a:rPr lang="en-US" smtClean="0">
                <a:solidFill>
                  <a:prstClr val="white">
                    <a:tint val="95000"/>
                  </a:prstClr>
                </a:solidFill>
              </a:rPr>
              <a:pPr/>
              <a:t>‹#›</a:t>
            </a:fld>
            <a:endParaRPr lang="en-US">
              <a:solidFill>
                <a:prstClr val="white">
                  <a:tint val="95000"/>
                </a:prstClr>
              </a:solidFill>
            </a:endParaRPr>
          </a:p>
        </p:txBody>
      </p:sp>
      <p:sp>
        <p:nvSpPr>
          <p:cNvPr id="10" name="Rectangle 9"/>
          <p:cNvSpPr/>
          <p:nvPr/>
        </p:nvSpPr>
        <p:spPr bwMode="invGray">
          <a:xfrm>
            <a:off x="0" y="5128334"/>
            <a:ext cx="111617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36811409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8088" y="76200"/>
            <a:ext cx="10045542" cy="792478"/>
          </a:xfrm>
        </p:spPr>
        <p:txBody>
          <a:bodyPr>
            <a:noAutofit/>
          </a:bodyPr>
          <a:lstStyle>
            <a:lvl1pPr>
              <a:defRPr sz="4000">
                <a:latin typeface="+mn-lt"/>
              </a:defRPr>
            </a:lvl1pPr>
            <a:extLst/>
          </a:lstStyle>
          <a:p>
            <a:r>
              <a:rPr kumimoji="0" lang="en-US" dirty="0"/>
              <a:t>Click to edit Master title style</a:t>
            </a:r>
          </a:p>
        </p:txBody>
      </p:sp>
      <p:sp>
        <p:nvSpPr>
          <p:cNvPr id="3" name="Content Placeholder 2"/>
          <p:cNvSpPr>
            <a:spLocks noGrp="1"/>
          </p:cNvSpPr>
          <p:nvPr>
            <p:ph idx="1"/>
          </p:nvPr>
        </p:nvSpPr>
        <p:spPr>
          <a:xfrm>
            <a:off x="558088" y="1066802"/>
            <a:ext cx="10045542" cy="5486401"/>
          </a:xfrm>
        </p:spPr>
        <p:txBody>
          <a:bodyPr/>
          <a:lstStyle>
            <a:lvl1pPr>
              <a:defRPr sz="2400">
                <a:latin typeface="+mn-lt"/>
                <a:cs typeface="Times New Roman" panose="02020603050405020304" pitchFamily="18" charset="0"/>
              </a:defRPr>
            </a:lvl1pPr>
            <a:lvl2pPr>
              <a:defRPr sz="2400">
                <a:latin typeface="+mn-lt"/>
                <a:cs typeface="Times New Roman" panose="02020603050405020304" pitchFamily="18" charset="0"/>
              </a:defRPr>
            </a:lvl2pPr>
            <a:lvl3pPr>
              <a:defRPr sz="2000">
                <a:latin typeface="+mn-lt"/>
                <a:cs typeface="Times New Roman" panose="02020603050405020304" pitchFamily="18" charset="0"/>
              </a:defRPr>
            </a:lvl3pPr>
            <a:lvl4pPr>
              <a:defRPr sz="2000">
                <a:latin typeface="+mn-lt"/>
                <a:cs typeface="Times New Roman" panose="02020603050405020304" pitchFamily="18" charset="0"/>
              </a:defRPr>
            </a:lvl4pPr>
            <a:lvl5pPr>
              <a:defRPr sz="1800">
                <a:latin typeface="+mn-lt"/>
                <a:cs typeface="Times New Roman" panose="02020603050405020304" pitchFamily="18" charset="0"/>
              </a:defRPr>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r>
              <a:rPr lang="en-US">
                <a:solidFill>
                  <a:prstClr val="black">
                    <a:tint val="95000"/>
                  </a:prstClr>
                </a:solidFill>
              </a:rPr>
              <a:t>9/23/2021</a:t>
            </a:r>
          </a:p>
        </p:txBody>
      </p:sp>
      <p:sp>
        <p:nvSpPr>
          <p:cNvPr id="5" name="Footer Placeholder 4"/>
          <p:cNvSpPr>
            <a:spLocks noGrp="1"/>
          </p:cNvSpPr>
          <p:nvPr>
            <p:ph type="ftr" sz="quarter" idx="11"/>
          </p:nvPr>
        </p:nvSpPr>
        <p:spPr/>
        <p:txBody>
          <a:bodyPr/>
          <a:lstStyle/>
          <a:p>
            <a:r>
              <a:rPr lang="en-US">
                <a:solidFill>
                  <a:prstClr val="black">
                    <a:tint val="95000"/>
                  </a:prstClr>
                </a:solidFill>
              </a:rPr>
              <a:t>Improved Spam Email Filtering Architecture </a:t>
            </a:r>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lvl1pPr>
              <a:defRPr sz="2400" b="1">
                <a:solidFill>
                  <a:schemeClr val="accent4">
                    <a:lumMod val="75000"/>
                  </a:schemeClr>
                </a:solidFill>
              </a:defRPr>
            </a:lvl1pPr>
          </a:lstStyle>
          <a:p>
            <a:fld id="{302755A7-14C3-4271-9743-D1DE7E0E674B}" type="slidenum">
              <a:rPr lang="en-US" smtClean="0">
                <a:solidFill>
                  <a:srgbClr val="6BB76D">
                    <a:lumMod val="75000"/>
                  </a:srgbClr>
                </a:solidFill>
              </a:rPr>
              <a:pPr/>
              <a:t>‹#›</a:t>
            </a:fld>
            <a:endParaRPr lang="en-US" dirty="0">
              <a:solidFill>
                <a:srgbClr val="6BB76D">
                  <a:lumMod val="75000"/>
                </a:srgbClr>
              </a:solidFill>
            </a:endParaRPr>
          </a:p>
        </p:txBody>
      </p:sp>
    </p:spTree>
    <p:extLst>
      <p:ext uri="{BB962C8B-B14F-4D97-AF65-F5344CB8AC3E}">
        <p14:creationId xmlns:p14="http://schemas.microsoft.com/office/powerpoint/2010/main" val="2035227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1161713"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bwMode="invGray">
          <a:xfrm>
            <a:off x="0" y="2602520"/>
            <a:ext cx="111617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915261" y="118872"/>
            <a:ext cx="9781381"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904100" y="1828800"/>
            <a:ext cx="9792542"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solidFill>
                  <a:prstClr val="white">
                    <a:tint val="95000"/>
                  </a:prstClr>
                </a:solidFill>
              </a:rPr>
              <a:t>9/23/2021</a:t>
            </a:r>
          </a:p>
        </p:txBody>
      </p:sp>
      <p:sp>
        <p:nvSpPr>
          <p:cNvPr id="5" name="Footer Placeholder 4"/>
          <p:cNvSpPr>
            <a:spLocks noGrp="1"/>
          </p:cNvSpPr>
          <p:nvPr>
            <p:ph type="ftr" sz="quarter" idx="11"/>
          </p:nvPr>
        </p:nvSpPr>
        <p:spPr/>
        <p:txBody>
          <a:bodyPr/>
          <a:lstStyle/>
          <a:p>
            <a:r>
              <a:rPr lang="en-US">
                <a:solidFill>
                  <a:prstClr val="white">
                    <a:tint val="95000"/>
                  </a:prstClr>
                </a:solidFill>
              </a:rPr>
              <a:t>Improved Spam Email Filtering Architecture </a:t>
            </a:r>
            <a:endParaRPr lang="en-US" dirty="0">
              <a:solidFill>
                <a:prstClr val="white">
                  <a:tint val="95000"/>
                </a:prstClr>
              </a:solidFill>
            </a:endParaRPr>
          </a:p>
        </p:txBody>
      </p:sp>
      <p:sp>
        <p:nvSpPr>
          <p:cNvPr id="6" name="Slide Number Placeholder 5"/>
          <p:cNvSpPr>
            <a:spLocks noGrp="1"/>
          </p:cNvSpPr>
          <p:nvPr>
            <p:ph type="sldNum" sz="quarter" idx="12"/>
          </p:nvPr>
        </p:nvSpPr>
        <p:spPr/>
        <p:txBody>
          <a:bodyPr/>
          <a:lstStyle/>
          <a:p>
            <a:fld id="{302755A7-14C3-4271-9743-D1DE7E0E674B}"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85035255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Content Placeholder 2"/>
          <p:cNvSpPr>
            <a:spLocks noGrp="1"/>
          </p:cNvSpPr>
          <p:nvPr>
            <p:ph sz="half" idx="1"/>
          </p:nvPr>
        </p:nvSpPr>
        <p:spPr>
          <a:xfrm>
            <a:off x="558087" y="1066800"/>
            <a:ext cx="4929756" cy="533095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673871" y="1066800"/>
            <a:ext cx="4929756" cy="53309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solidFill>
                  <a:prstClr val="black">
                    <a:tint val="95000"/>
                  </a:prstClr>
                </a:solidFill>
              </a:rPr>
              <a:t>9/23/2021</a:t>
            </a:r>
          </a:p>
        </p:txBody>
      </p:sp>
      <p:sp>
        <p:nvSpPr>
          <p:cNvPr id="6" name="Footer Placeholder 5"/>
          <p:cNvSpPr>
            <a:spLocks noGrp="1"/>
          </p:cNvSpPr>
          <p:nvPr>
            <p:ph type="ftr" sz="quarter" idx="11"/>
          </p:nvPr>
        </p:nvSpPr>
        <p:spPr/>
        <p:txBody>
          <a:bodyPr/>
          <a:lstStyle/>
          <a:p>
            <a:r>
              <a:rPr lang="en-US">
                <a:solidFill>
                  <a:prstClr val="black">
                    <a:tint val="95000"/>
                  </a:prstClr>
                </a:solidFill>
              </a:rPr>
              <a:t>Improved Spam Email Filtering Architecture </a:t>
            </a:r>
            <a:endParaRPr lang="en-US" dirty="0">
              <a:solidFill>
                <a:prstClr val="black">
                  <a:tint val="95000"/>
                </a:prstClr>
              </a:solidFill>
            </a:endParaRPr>
          </a:p>
        </p:txBody>
      </p:sp>
      <p:sp>
        <p:nvSpPr>
          <p:cNvPr id="7" name="Slide Number Placeholder 6"/>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205620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558088" y="1698990"/>
            <a:ext cx="493169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558088" y="2449512"/>
            <a:ext cx="493169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5669998" y="1698990"/>
            <a:ext cx="4933632"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5669998" y="2449512"/>
            <a:ext cx="49336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solidFill>
                  <a:prstClr val="black">
                    <a:tint val="95000"/>
                  </a:prstClr>
                </a:solidFill>
              </a:rPr>
              <a:t>9/23/2021</a:t>
            </a:r>
          </a:p>
        </p:txBody>
      </p:sp>
      <p:sp>
        <p:nvSpPr>
          <p:cNvPr id="8" name="Footer Placeholder 7"/>
          <p:cNvSpPr>
            <a:spLocks noGrp="1"/>
          </p:cNvSpPr>
          <p:nvPr>
            <p:ph type="ftr" sz="quarter" idx="11"/>
          </p:nvPr>
        </p:nvSpPr>
        <p:spPr/>
        <p:txBody>
          <a:bodyPr/>
          <a:lstStyle/>
          <a:p>
            <a:r>
              <a:rPr lang="en-US">
                <a:solidFill>
                  <a:prstClr val="black">
                    <a:tint val="95000"/>
                  </a:prstClr>
                </a:solidFill>
              </a:rPr>
              <a:t>Improved Spam Email Filtering Architecture </a:t>
            </a:r>
            <a:endParaRPr lang="en-US" dirty="0">
              <a:solidFill>
                <a:prstClr val="black">
                  <a:tint val="95000"/>
                </a:prstClr>
              </a:solidFill>
            </a:endParaRPr>
          </a:p>
        </p:txBody>
      </p:sp>
      <p:sp>
        <p:nvSpPr>
          <p:cNvPr id="9" name="Slide Number Placeholder 8"/>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027615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solidFill>
                  <a:prstClr val="black">
                    <a:tint val="95000"/>
                  </a:prstClr>
                </a:solidFill>
              </a:rPr>
              <a:t>9/23/2021</a:t>
            </a:r>
          </a:p>
        </p:txBody>
      </p:sp>
      <p:sp>
        <p:nvSpPr>
          <p:cNvPr id="4" name="Footer Placeholder 3"/>
          <p:cNvSpPr>
            <a:spLocks noGrp="1"/>
          </p:cNvSpPr>
          <p:nvPr>
            <p:ph type="ftr" sz="quarter" idx="11"/>
          </p:nvPr>
        </p:nvSpPr>
        <p:spPr/>
        <p:txBody>
          <a:bodyPr/>
          <a:lstStyle/>
          <a:p>
            <a:r>
              <a:rPr lang="en-US">
                <a:solidFill>
                  <a:prstClr val="black">
                    <a:tint val="95000"/>
                  </a:prstClr>
                </a:solidFill>
              </a:rPr>
              <a:t>Improved Spam Email Filtering Architecture </a:t>
            </a:r>
            <a:endParaRPr lang="en-US" dirty="0">
              <a:solidFill>
                <a:prstClr val="black">
                  <a:tint val="95000"/>
                </a:prstClr>
              </a:solidFill>
            </a:endParaRPr>
          </a:p>
        </p:txBody>
      </p:sp>
      <p:sp>
        <p:nvSpPr>
          <p:cNvPr id="5" name="Slide Number Placeholder 4"/>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625534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95000"/>
                  </a:prstClr>
                </a:solidFill>
              </a:rPr>
              <a:t>9/23/2021</a:t>
            </a:r>
          </a:p>
        </p:txBody>
      </p:sp>
      <p:sp>
        <p:nvSpPr>
          <p:cNvPr id="3" name="Footer Placeholder 2"/>
          <p:cNvSpPr>
            <a:spLocks noGrp="1"/>
          </p:cNvSpPr>
          <p:nvPr>
            <p:ph type="ftr" sz="quarter" idx="11"/>
          </p:nvPr>
        </p:nvSpPr>
        <p:spPr/>
        <p:txBody>
          <a:bodyPr/>
          <a:lstStyle/>
          <a:p>
            <a:r>
              <a:rPr lang="en-US">
                <a:solidFill>
                  <a:prstClr val="black">
                    <a:tint val="95000"/>
                  </a:prstClr>
                </a:solidFill>
              </a:rPr>
              <a:t>Improved Spam Email Filtering Architecture </a:t>
            </a:r>
            <a:endParaRPr lang="en-US" dirty="0">
              <a:solidFill>
                <a:prstClr val="black">
                  <a:tint val="95000"/>
                </a:prstClr>
              </a:solidFill>
            </a:endParaRPr>
          </a:p>
        </p:txBody>
      </p:sp>
      <p:sp>
        <p:nvSpPr>
          <p:cNvPr id="4" name="Slide Number Placeholder 3"/>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382637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4875" y="152400"/>
            <a:ext cx="3080633"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685634" y="1743134"/>
            <a:ext cx="7227089"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04874" y="1730018"/>
            <a:ext cx="3013663"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solidFill>
                  <a:prstClr val="black">
                    <a:tint val="95000"/>
                  </a:prstClr>
                </a:solidFill>
              </a:rPr>
              <a:t>9/23/2021</a:t>
            </a:r>
          </a:p>
        </p:txBody>
      </p:sp>
      <p:sp>
        <p:nvSpPr>
          <p:cNvPr id="6" name="Footer Placeholder 5"/>
          <p:cNvSpPr>
            <a:spLocks noGrp="1"/>
          </p:cNvSpPr>
          <p:nvPr>
            <p:ph type="ftr" sz="quarter" idx="11"/>
          </p:nvPr>
        </p:nvSpPr>
        <p:spPr/>
        <p:txBody>
          <a:bodyPr/>
          <a:lstStyle/>
          <a:p>
            <a:r>
              <a:rPr lang="en-US">
                <a:solidFill>
                  <a:prstClr val="black">
                    <a:tint val="95000"/>
                  </a:prstClr>
                </a:solidFill>
              </a:rPr>
              <a:t>Improved Spam Email Filtering Architecture </a:t>
            </a:r>
            <a:endParaRPr lang="en-US" dirty="0">
              <a:solidFill>
                <a:prstClr val="black">
                  <a:tint val="95000"/>
                </a:prstClr>
              </a:solidFill>
            </a:endParaRPr>
          </a:p>
        </p:txBody>
      </p:sp>
      <p:sp>
        <p:nvSpPr>
          <p:cNvPr id="7" name="Slide Number Placeholder 6"/>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
        <p:nvSpPr>
          <p:cNvPr id="12" name="Rectangle 11"/>
          <p:cNvSpPr/>
          <p:nvPr/>
        </p:nvSpPr>
        <p:spPr bwMode="invGray">
          <a:xfrm>
            <a:off x="3485884" y="0"/>
            <a:ext cx="55808"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bwMode="invGray">
          <a:xfrm>
            <a:off x="3485884" y="0"/>
            <a:ext cx="55808"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05877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8088" y="76200"/>
            <a:ext cx="10045542" cy="792478"/>
          </a:xfrm>
        </p:spPr>
        <p:txBody>
          <a:bodyPr>
            <a:noAutofit/>
          </a:bodyPr>
          <a:lstStyle>
            <a:lvl1pPr>
              <a:defRPr sz="4000">
                <a:latin typeface="+mn-lt"/>
              </a:defRPr>
            </a:lvl1pPr>
            <a:extLst/>
          </a:lstStyle>
          <a:p>
            <a:r>
              <a:rPr kumimoji="0" lang="en-US" dirty="0"/>
              <a:t>Click to edit Master title style</a:t>
            </a:r>
          </a:p>
        </p:txBody>
      </p:sp>
      <p:sp>
        <p:nvSpPr>
          <p:cNvPr id="3" name="Content Placeholder 2"/>
          <p:cNvSpPr>
            <a:spLocks noGrp="1"/>
          </p:cNvSpPr>
          <p:nvPr>
            <p:ph idx="1"/>
          </p:nvPr>
        </p:nvSpPr>
        <p:spPr>
          <a:xfrm>
            <a:off x="558088" y="1066802"/>
            <a:ext cx="10045542" cy="5486401"/>
          </a:xfrm>
        </p:spPr>
        <p:txBody>
          <a:bodyPr/>
          <a:lstStyle>
            <a:lvl1pPr>
              <a:defRPr sz="2400">
                <a:latin typeface="+mn-lt"/>
                <a:cs typeface="Times New Roman" panose="02020603050405020304" pitchFamily="18" charset="0"/>
              </a:defRPr>
            </a:lvl1pPr>
            <a:lvl2pPr>
              <a:defRPr sz="2400">
                <a:latin typeface="+mn-lt"/>
                <a:cs typeface="Times New Roman" panose="02020603050405020304" pitchFamily="18" charset="0"/>
              </a:defRPr>
            </a:lvl2pPr>
            <a:lvl3pPr>
              <a:defRPr sz="2000">
                <a:latin typeface="+mn-lt"/>
                <a:cs typeface="Times New Roman" panose="02020603050405020304" pitchFamily="18" charset="0"/>
              </a:defRPr>
            </a:lvl3pPr>
            <a:lvl4pPr>
              <a:defRPr sz="2000">
                <a:latin typeface="+mn-lt"/>
                <a:cs typeface="Times New Roman" panose="02020603050405020304" pitchFamily="18" charset="0"/>
              </a:defRPr>
            </a:lvl4pPr>
            <a:lvl5pPr>
              <a:defRPr sz="1800">
                <a:latin typeface="+mn-lt"/>
                <a:cs typeface="Times New Roman" panose="02020603050405020304" pitchFamily="18" charset="0"/>
              </a:defRPr>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r>
              <a:rPr lang="en-US"/>
              <a:t>9/23/2021</a:t>
            </a:r>
          </a:p>
        </p:txBody>
      </p:sp>
      <p:sp>
        <p:nvSpPr>
          <p:cNvPr id="5" name="Footer Placeholder 4"/>
          <p:cNvSpPr>
            <a:spLocks noGrp="1"/>
          </p:cNvSpPr>
          <p:nvPr>
            <p:ph type="ftr" sz="quarter" idx="11"/>
          </p:nvPr>
        </p:nvSpPr>
        <p:spPr/>
        <p:txBody>
          <a:bodyPr/>
          <a:lstStyle/>
          <a:p>
            <a:r>
              <a:rPr lang="en-US"/>
              <a:t>Improved Spam Email Filtering Architecture </a:t>
            </a:r>
            <a:endParaRPr lang="en-US" dirty="0"/>
          </a:p>
        </p:txBody>
      </p:sp>
      <p:sp>
        <p:nvSpPr>
          <p:cNvPr id="6" name="Slide Number Placeholder 5"/>
          <p:cNvSpPr>
            <a:spLocks noGrp="1"/>
          </p:cNvSpPr>
          <p:nvPr>
            <p:ph type="sldNum" sz="quarter" idx="12"/>
          </p:nvPr>
        </p:nvSpPr>
        <p:spPr/>
        <p:txBody>
          <a:bodyPr/>
          <a:lstStyle>
            <a:lvl1pPr>
              <a:defRPr sz="2400" b="1">
                <a:solidFill>
                  <a:schemeClr val="accent4">
                    <a:lumMod val="75000"/>
                  </a:schemeClr>
                </a:solidFill>
              </a:defRPr>
            </a:lvl1pPr>
          </a:lstStyle>
          <a:p>
            <a:fld id="{302755A7-14C3-4271-9743-D1DE7E0E674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0914" y="155448"/>
            <a:ext cx="3082351"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544559" y="1484808"/>
            <a:ext cx="762594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00911" y="1728216"/>
            <a:ext cx="3013663"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00912" y="1170432"/>
            <a:ext cx="3080633" cy="201168"/>
          </a:xfrm>
        </p:spPr>
        <p:txBody>
          <a:bodyPr/>
          <a:lstStyle/>
          <a:p>
            <a:r>
              <a:rPr lang="en-US">
                <a:solidFill>
                  <a:prstClr val="black">
                    <a:tint val="95000"/>
                  </a:prstClr>
                </a:solidFill>
              </a:rPr>
              <a:t>9/23/2021</a:t>
            </a:r>
          </a:p>
        </p:txBody>
      </p:sp>
      <p:sp>
        <p:nvSpPr>
          <p:cNvPr id="11" name="Rectangle 10"/>
          <p:cNvSpPr/>
          <p:nvPr/>
        </p:nvSpPr>
        <p:spPr>
          <a:xfrm>
            <a:off x="3485884" y="0"/>
            <a:ext cx="55808"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bwMode="invGray">
          <a:xfrm>
            <a:off x="3485884" y="0"/>
            <a:ext cx="55808"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ooter Placeholder 5"/>
          <p:cNvSpPr>
            <a:spLocks noGrp="1"/>
          </p:cNvSpPr>
          <p:nvPr>
            <p:ph type="ftr" sz="quarter" idx="11"/>
          </p:nvPr>
        </p:nvSpPr>
        <p:spPr>
          <a:xfrm>
            <a:off x="3705690" y="1170432"/>
            <a:ext cx="6339853" cy="201168"/>
          </a:xfrm>
        </p:spPr>
        <p:txBody>
          <a:bodyPr/>
          <a:lstStyle>
            <a:lvl1pPr>
              <a:defRPr>
                <a:solidFill>
                  <a:schemeClr val="bg1">
                    <a:shade val="50000"/>
                  </a:schemeClr>
                </a:solidFill>
              </a:defRPr>
            </a:lvl1pPr>
          </a:lstStyle>
          <a:p>
            <a:r>
              <a:rPr lang="en-US">
                <a:solidFill>
                  <a:prstClr val="white">
                    <a:shade val="50000"/>
                  </a:prstClr>
                </a:solidFill>
              </a:rPr>
              <a:t>Improved Spam Email Filtering Architecture </a:t>
            </a:r>
            <a:endParaRPr lang="en-US" dirty="0">
              <a:solidFill>
                <a:prstClr val="white">
                  <a:shade val="50000"/>
                </a:prstClr>
              </a:solidFill>
            </a:endParaRPr>
          </a:p>
        </p:txBody>
      </p:sp>
      <p:sp>
        <p:nvSpPr>
          <p:cNvPr id="7" name="Slide Number Placeholder 6"/>
          <p:cNvSpPr>
            <a:spLocks noGrp="1"/>
          </p:cNvSpPr>
          <p:nvPr>
            <p:ph type="sldNum" sz="quarter" idx="12"/>
          </p:nvPr>
        </p:nvSpPr>
        <p:spPr>
          <a:xfrm>
            <a:off x="10179483" y="1170432"/>
            <a:ext cx="895798" cy="201168"/>
          </a:xfrm>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07184849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solidFill>
                  <a:prstClr val="black">
                    <a:tint val="95000"/>
                  </a:prstClr>
                </a:solidFill>
              </a:rPr>
              <a:t>9/23/2021</a:t>
            </a:r>
          </a:p>
        </p:txBody>
      </p:sp>
      <p:sp>
        <p:nvSpPr>
          <p:cNvPr id="5" name="Footer Placeholder 4"/>
          <p:cNvSpPr>
            <a:spLocks noGrp="1"/>
          </p:cNvSpPr>
          <p:nvPr>
            <p:ph type="ftr" sz="quarter" idx="11"/>
          </p:nvPr>
        </p:nvSpPr>
        <p:spPr/>
        <p:txBody>
          <a:bodyPr/>
          <a:lstStyle/>
          <a:p>
            <a:r>
              <a:rPr lang="en-US">
                <a:solidFill>
                  <a:prstClr val="black">
                    <a:tint val="95000"/>
                  </a:prstClr>
                </a:solidFill>
              </a:rPr>
              <a:t>Improved Spam Email Filtering Architecture </a:t>
            </a:r>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026605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055037" y="0"/>
            <a:ext cx="55808"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bwMode="ltGray">
          <a:xfrm>
            <a:off x="8114566" y="0"/>
            <a:ext cx="3069473"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Vertical Title 1"/>
          <p:cNvSpPr>
            <a:spLocks noGrp="1"/>
          </p:cNvSpPr>
          <p:nvPr>
            <p:ph type="title" orient="vert"/>
          </p:nvPr>
        </p:nvSpPr>
        <p:spPr>
          <a:xfrm>
            <a:off x="8278272" y="274644"/>
            <a:ext cx="2325357"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58086" y="304804"/>
            <a:ext cx="7348128"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solidFill>
                  <a:prstClr val="black">
                    <a:tint val="95000"/>
                  </a:prstClr>
                </a:solidFill>
              </a:rPr>
              <a:t>9/23/2021</a:t>
            </a:r>
          </a:p>
        </p:txBody>
      </p:sp>
      <p:sp>
        <p:nvSpPr>
          <p:cNvPr id="5" name="Footer Placeholder 4"/>
          <p:cNvSpPr>
            <a:spLocks noGrp="1"/>
          </p:cNvSpPr>
          <p:nvPr>
            <p:ph type="ftr" sz="quarter" idx="11"/>
          </p:nvPr>
        </p:nvSpPr>
        <p:spPr>
          <a:xfrm>
            <a:off x="3223272" y="6377463"/>
            <a:ext cx="4682944" cy="365125"/>
          </a:xfrm>
        </p:spPr>
        <p:txBody>
          <a:bodyPr/>
          <a:lstStyle/>
          <a:p>
            <a:r>
              <a:rPr lang="en-US">
                <a:solidFill>
                  <a:prstClr val="black">
                    <a:tint val="95000"/>
                  </a:prstClr>
                </a:solidFill>
              </a:rPr>
              <a:t>Improved Spam Email Filtering Architecture </a:t>
            </a:r>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514064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1161713"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11617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915261" y="118872"/>
            <a:ext cx="9781381"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904100" y="1828800"/>
            <a:ext cx="9792542"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9/23/2021</a:t>
            </a:r>
          </a:p>
        </p:txBody>
      </p:sp>
      <p:sp>
        <p:nvSpPr>
          <p:cNvPr id="5" name="Footer Placeholder 4"/>
          <p:cNvSpPr>
            <a:spLocks noGrp="1"/>
          </p:cNvSpPr>
          <p:nvPr>
            <p:ph type="ftr" sz="quarter" idx="11"/>
          </p:nvPr>
        </p:nvSpPr>
        <p:spPr/>
        <p:txBody>
          <a:bodyPr/>
          <a:lstStyle/>
          <a:p>
            <a:r>
              <a:rPr lang="en-US"/>
              <a:t>Improved Spam Email Filtering Architecture </a:t>
            </a:r>
            <a:endParaRPr lang="en-US" dirty="0"/>
          </a:p>
        </p:txBody>
      </p:sp>
      <p:sp>
        <p:nvSpPr>
          <p:cNvPr id="6" name="Slide Number Placeholder 5"/>
          <p:cNvSpPr>
            <a:spLocks noGrp="1"/>
          </p:cNvSpPr>
          <p:nvPr>
            <p:ph type="sldNum" sz="quarter" idx="12"/>
          </p:nvPr>
        </p:nvSpPr>
        <p:spPr/>
        <p:txBody>
          <a:bodyPr/>
          <a:lstStyle/>
          <a:p>
            <a:fld id="{302755A7-14C3-4271-9743-D1DE7E0E67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Content Placeholder 2"/>
          <p:cNvSpPr>
            <a:spLocks noGrp="1"/>
          </p:cNvSpPr>
          <p:nvPr>
            <p:ph sz="half" idx="1"/>
          </p:nvPr>
        </p:nvSpPr>
        <p:spPr>
          <a:xfrm>
            <a:off x="558087" y="1066800"/>
            <a:ext cx="4929756" cy="533095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673871" y="1066800"/>
            <a:ext cx="4929756" cy="53309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9/23/2021</a:t>
            </a:r>
          </a:p>
        </p:txBody>
      </p:sp>
      <p:sp>
        <p:nvSpPr>
          <p:cNvPr id="6" name="Footer Placeholder 5"/>
          <p:cNvSpPr>
            <a:spLocks noGrp="1"/>
          </p:cNvSpPr>
          <p:nvPr>
            <p:ph type="ftr" sz="quarter" idx="11"/>
          </p:nvPr>
        </p:nvSpPr>
        <p:spPr/>
        <p:txBody>
          <a:bodyPr/>
          <a:lstStyle/>
          <a:p>
            <a:r>
              <a:rPr lang="en-US"/>
              <a:t>Improved Spam Email Filtering Architecture </a:t>
            </a:r>
            <a:endParaRPr lang="en-US" dirty="0"/>
          </a:p>
        </p:txBody>
      </p:sp>
      <p:sp>
        <p:nvSpPr>
          <p:cNvPr id="7" name="Slide Number Placeholder 6"/>
          <p:cNvSpPr>
            <a:spLocks noGrp="1"/>
          </p:cNvSpPr>
          <p:nvPr>
            <p:ph type="sldNum" sz="quarter" idx="12"/>
          </p:nvPr>
        </p:nvSpPr>
        <p:spPr/>
        <p:txBody>
          <a:bodyPr/>
          <a:lstStyle/>
          <a:p>
            <a:fld id="{302755A7-14C3-4271-9743-D1DE7E0E67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558088" y="1698990"/>
            <a:ext cx="493169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558088" y="2449512"/>
            <a:ext cx="493169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5669998" y="1698990"/>
            <a:ext cx="4933632"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5669998" y="2449512"/>
            <a:ext cx="49336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9/23/2021</a:t>
            </a:r>
          </a:p>
        </p:txBody>
      </p:sp>
      <p:sp>
        <p:nvSpPr>
          <p:cNvPr id="8" name="Footer Placeholder 7"/>
          <p:cNvSpPr>
            <a:spLocks noGrp="1"/>
          </p:cNvSpPr>
          <p:nvPr>
            <p:ph type="ftr" sz="quarter" idx="11"/>
          </p:nvPr>
        </p:nvSpPr>
        <p:spPr/>
        <p:txBody>
          <a:bodyPr/>
          <a:lstStyle/>
          <a:p>
            <a:r>
              <a:rPr lang="en-US"/>
              <a:t>Improved Spam Email Filtering Architecture </a:t>
            </a:r>
            <a:endParaRPr lang="en-US" dirty="0"/>
          </a:p>
        </p:txBody>
      </p:sp>
      <p:sp>
        <p:nvSpPr>
          <p:cNvPr id="9" name="Slide Number Placeholder 8"/>
          <p:cNvSpPr>
            <a:spLocks noGrp="1"/>
          </p:cNvSpPr>
          <p:nvPr>
            <p:ph type="sldNum" sz="quarter" idx="12"/>
          </p:nvPr>
        </p:nvSpPr>
        <p:spPr/>
        <p:txBody>
          <a:bodyPr/>
          <a:lstStyle/>
          <a:p>
            <a:fld id="{302755A7-14C3-4271-9743-D1DE7E0E67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9/23/2021</a:t>
            </a:r>
          </a:p>
        </p:txBody>
      </p:sp>
      <p:sp>
        <p:nvSpPr>
          <p:cNvPr id="4" name="Footer Placeholder 3"/>
          <p:cNvSpPr>
            <a:spLocks noGrp="1"/>
          </p:cNvSpPr>
          <p:nvPr>
            <p:ph type="ftr" sz="quarter" idx="11"/>
          </p:nvPr>
        </p:nvSpPr>
        <p:spPr/>
        <p:txBody>
          <a:bodyPr/>
          <a:lstStyle/>
          <a:p>
            <a:r>
              <a:rPr lang="en-US"/>
              <a:t>Improved Spam Email Filtering Architecture </a:t>
            </a:r>
            <a:endParaRPr lang="en-US" dirty="0"/>
          </a:p>
        </p:txBody>
      </p:sp>
      <p:sp>
        <p:nvSpPr>
          <p:cNvPr id="5" name="Slide Number Placeholder 4"/>
          <p:cNvSpPr>
            <a:spLocks noGrp="1"/>
          </p:cNvSpPr>
          <p:nvPr>
            <p:ph type="sldNum" sz="quarter" idx="12"/>
          </p:nvPr>
        </p:nvSpPr>
        <p:spPr/>
        <p:txBody>
          <a:bodyPr/>
          <a:lstStyle/>
          <a:p>
            <a:fld id="{302755A7-14C3-4271-9743-D1DE7E0E67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9/23/2021</a:t>
            </a:r>
          </a:p>
        </p:txBody>
      </p:sp>
      <p:sp>
        <p:nvSpPr>
          <p:cNvPr id="3" name="Footer Placeholder 2"/>
          <p:cNvSpPr>
            <a:spLocks noGrp="1"/>
          </p:cNvSpPr>
          <p:nvPr>
            <p:ph type="ftr" sz="quarter" idx="11"/>
          </p:nvPr>
        </p:nvSpPr>
        <p:spPr/>
        <p:txBody>
          <a:bodyPr/>
          <a:lstStyle/>
          <a:p>
            <a:r>
              <a:rPr lang="en-US"/>
              <a:t>Improved Spam Email Filtering Architecture </a:t>
            </a:r>
            <a:endParaRPr lang="en-US" dirty="0"/>
          </a:p>
        </p:txBody>
      </p:sp>
      <p:sp>
        <p:nvSpPr>
          <p:cNvPr id="4" name="Slide Number Placeholder 3"/>
          <p:cNvSpPr>
            <a:spLocks noGrp="1"/>
          </p:cNvSpPr>
          <p:nvPr>
            <p:ph type="sldNum" sz="quarter" idx="12"/>
          </p:nvPr>
        </p:nvSpPr>
        <p:spPr/>
        <p:txBody>
          <a:bodyPr/>
          <a:lstStyle/>
          <a:p>
            <a:fld id="{302755A7-14C3-4271-9743-D1DE7E0E67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4875" y="152400"/>
            <a:ext cx="3080633"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685634" y="1743134"/>
            <a:ext cx="7227089"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04874" y="1730018"/>
            <a:ext cx="3013663"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9/23/2021</a:t>
            </a:r>
          </a:p>
        </p:txBody>
      </p:sp>
      <p:sp>
        <p:nvSpPr>
          <p:cNvPr id="6" name="Footer Placeholder 5"/>
          <p:cNvSpPr>
            <a:spLocks noGrp="1"/>
          </p:cNvSpPr>
          <p:nvPr>
            <p:ph type="ftr" sz="quarter" idx="11"/>
          </p:nvPr>
        </p:nvSpPr>
        <p:spPr/>
        <p:txBody>
          <a:bodyPr/>
          <a:lstStyle/>
          <a:p>
            <a:r>
              <a:rPr lang="en-US"/>
              <a:t>Improved Spam Email Filtering Architecture </a:t>
            </a:r>
            <a:endParaRPr lang="en-US" dirty="0"/>
          </a:p>
        </p:txBody>
      </p:sp>
      <p:sp>
        <p:nvSpPr>
          <p:cNvPr id="7" name="Slide Number Placeholder 6"/>
          <p:cNvSpPr>
            <a:spLocks noGrp="1"/>
          </p:cNvSpPr>
          <p:nvPr>
            <p:ph type="sldNum" sz="quarter" idx="12"/>
          </p:nvPr>
        </p:nvSpPr>
        <p:spPr/>
        <p:txBody>
          <a:bodyPr/>
          <a:lstStyle/>
          <a:p>
            <a:fld id="{302755A7-14C3-4271-9743-D1DE7E0E674B}" type="slidenum">
              <a:rPr lang="en-US" smtClean="0"/>
              <a:pPr/>
              <a:t>‹#›</a:t>
            </a:fld>
            <a:endParaRPr lang="en-US"/>
          </a:p>
        </p:txBody>
      </p:sp>
      <p:sp>
        <p:nvSpPr>
          <p:cNvPr id="12" name="Rectangle 11"/>
          <p:cNvSpPr/>
          <p:nvPr/>
        </p:nvSpPr>
        <p:spPr bwMode="invGray">
          <a:xfrm>
            <a:off x="3485884" y="0"/>
            <a:ext cx="55808"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485884" y="0"/>
            <a:ext cx="55808"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0914" y="155448"/>
            <a:ext cx="3082351"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544559" y="1484808"/>
            <a:ext cx="762594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00911" y="1728216"/>
            <a:ext cx="3013663"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00912" y="1170432"/>
            <a:ext cx="3080633" cy="201168"/>
          </a:xfrm>
        </p:spPr>
        <p:txBody>
          <a:bodyPr/>
          <a:lstStyle/>
          <a:p>
            <a:r>
              <a:rPr lang="en-US"/>
              <a:t>9/23/2021</a:t>
            </a:r>
          </a:p>
        </p:txBody>
      </p:sp>
      <p:sp>
        <p:nvSpPr>
          <p:cNvPr id="11" name="Rectangle 10"/>
          <p:cNvSpPr/>
          <p:nvPr/>
        </p:nvSpPr>
        <p:spPr>
          <a:xfrm>
            <a:off x="3485884" y="0"/>
            <a:ext cx="55808"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485884" y="0"/>
            <a:ext cx="55808"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705690" y="1170432"/>
            <a:ext cx="6339853" cy="201168"/>
          </a:xfrm>
        </p:spPr>
        <p:txBody>
          <a:bodyPr/>
          <a:lstStyle>
            <a:lvl1pPr>
              <a:defRPr>
                <a:solidFill>
                  <a:schemeClr val="bg1">
                    <a:shade val="50000"/>
                  </a:schemeClr>
                </a:solidFill>
              </a:defRPr>
            </a:lvl1pPr>
          </a:lstStyle>
          <a:p>
            <a:r>
              <a:rPr lang="en-US"/>
              <a:t>Improved Spam Email Filtering Architecture </a:t>
            </a:r>
            <a:endParaRPr lang="en-US" dirty="0"/>
          </a:p>
        </p:txBody>
      </p:sp>
      <p:sp>
        <p:nvSpPr>
          <p:cNvPr id="7" name="Slide Number Placeholder 6"/>
          <p:cNvSpPr>
            <a:spLocks noGrp="1"/>
          </p:cNvSpPr>
          <p:nvPr>
            <p:ph type="sldNum" sz="quarter" idx="12"/>
          </p:nvPr>
        </p:nvSpPr>
        <p:spPr>
          <a:xfrm>
            <a:off x="10179483" y="1170432"/>
            <a:ext cx="895798" cy="201168"/>
          </a:xfrm>
        </p:spPr>
        <p:txBody>
          <a:bodyPr/>
          <a:lstStyle/>
          <a:p>
            <a:fld id="{302755A7-14C3-4271-9743-D1DE7E0E674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944883"/>
            <a:ext cx="11161713" cy="45719"/>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5" y="3"/>
            <a:ext cx="11161712" cy="91439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Placeholder 1"/>
          <p:cNvSpPr>
            <a:spLocks noGrp="1"/>
          </p:cNvSpPr>
          <p:nvPr>
            <p:ph type="title"/>
          </p:nvPr>
        </p:nvSpPr>
        <p:spPr>
          <a:xfrm>
            <a:off x="558088" y="114301"/>
            <a:ext cx="10045542" cy="685800"/>
          </a:xfrm>
          <a:prstGeom prst="rect">
            <a:avLst/>
          </a:prstGeom>
        </p:spPr>
        <p:txBody>
          <a:bodyPr vert="horz" lIns="91440" rIns="45720" rtlCol="0" anchor="ctr">
            <a:no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558086" y="1066802"/>
            <a:ext cx="10138556" cy="54864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558086" y="6476999"/>
            <a:ext cx="26044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a:t>9/23/2021</a:t>
            </a:r>
          </a:p>
        </p:txBody>
      </p:sp>
      <p:sp>
        <p:nvSpPr>
          <p:cNvPr id="5" name="Footer Placeholder 4"/>
          <p:cNvSpPr>
            <a:spLocks noGrp="1"/>
          </p:cNvSpPr>
          <p:nvPr>
            <p:ph type="ftr" sz="quarter" idx="3"/>
          </p:nvPr>
        </p:nvSpPr>
        <p:spPr>
          <a:xfrm>
            <a:off x="3223273" y="6476999"/>
            <a:ext cx="6723051"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a:t>Improved Spam Email Filtering Architecture </a:t>
            </a:r>
            <a:endParaRPr lang="en-US" dirty="0"/>
          </a:p>
        </p:txBody>
      </p:sp>
      <p:sp>
        <p:nvSpPr>
          <p:cNvPr id="6" name="Slide Number Placeholder 5"/>
          <p:cNvSpPr>
            <a:spLocks noGrp="1"/>
          </p:cNvSpPr>
          <p:nvPr>
            <p:ph type="sldNum" sz="quarter" idx="4"/>
          </p:nvPr>
        </p:nvSpPr>
        <p:spPr>
          <a:xfrm>
            <a:off x="10014776" y="6476999"/>
            <a:ext cx="895798"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02755A7-14C3-4271-9743-D1DE7E0E67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1" latinLnBrk="0" hangingPunct="1">
        <a:spcBef>
          <a:spcPct val="0"/>
        </a:spcBef>
        <a:buNone/>
        <a:defRPr kumimoji="0" sz="40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944883"/>
            <a:ext cx="11161713" cy="45719"/>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ltGray">
          <a:xfrm>
            <a:off x="5" y="3"/>
            <a:ext cx="11161712" cy="91439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558088" y="114301"/>
            <a:ext cx="10045542" cy="685800"/>
          </a:xfrm>
          <a:prstGeom prst="rect">
            <a:avLst/>
          </a:prstGeom>
        </p:spPr>
        <p:txBody>
          <a:bodyPr vert="horz" lIns="91440" rIns="45720" rtlCol="0" anchor="ctr">
            <a:no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558086" y="1066802"/>
            <a:ext cx="10138556" cy="54864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558086" y="6476999"/>
            <a:ext cx="26044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a:solidFill>
                  <a:prstClr val="black">
                    <a:tint val="95000"/>
                  </a:prstClr>
                </a:solidFill>
              </a:rPr>
              <a:t>9/23/2021</a:t>
            </a:r>
          </a:p>
        </p:txBody>
      </p:sp>
      <p:sp>
        <p:nvSpPr>
          <p:cNvPr id="5" name="Footer Placeholder 4"/>
          <p:cNvSpPr>
            <a:spLocks noGrp="1"/>
          </p:cNvSpPr>
          <p:nvPr>
            <p:ph type="ftr" sz="quarter" idx="3"/>
          </p:nvPr>
        </p:nvSpPr>
        <p:spPr>
          <a:xfrm>
            <a:off x="3223273" y="6476999"/>
            <a:ext cx="6723051"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a:solidFill>
                  <a:prstClr val="black">
                    <a:tint val="95000"/>
                  </a:prstClr>
                </a:solidFill>
              </a:rPr>
              <a:t>Improved Spam Email Filtering Architecture </a:t>
            </a:r>
            <a:endParaRPr lang="en-US" dirty="0">
              <a:solidFill>
                <a:prstClr val="black">
                  <a:tint val="95000"/>
                </a:prstClr>
              </a:solidFill>
            </a:endParaRPr>
          </a:p>
        </p:txBody>
      </p:sp>
      <p:sp>
        <p:nvSpPr>
          <p:cNvPr id="6" name="Slide Number Placeholder 5"/>
          <p:cNvSpPr>
            <a:spLocks noGrp="1"/>
          </p:cNvSpPr>
          <p:nvPr>
            <p:ph type="sldNum" sz="quarter" idx="4"/>
          </p:nvPr>
        </p:nvSpPr>
        <p:spPr>
          <a:xfrm>
            <a:off x="10014776" y="6476999"/>
            <a:ext cx="895798"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65543541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p:txStyles>
    <p:titleStyle>
      <a:lvl1pPr algn="l" rtl="0" eaLnBrk="1" latinLnBrk="0" hangingPunct="1">
        <a:spcBef>
          <a:spcPct val="0"/>
        </a:spcBef>
        <a:buNone/>
        <a:defRPr kumimoji="0" sz="40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4"/>
            <a:ext cx="11161713" cy="5247503"/>
          </a:xfrm>
          <a:solidFill>
            <a:schemeClr val="tx1"/>
          </a:solidFill>
        </p:spPr>
        <p:txBody>
          <a:bodyPr>
            <a:noAutofit/>
          </a:bodyPr>
          <a:lstStyle/>
          <a:p>
            <a:pPr algn="ctr"/>
            <a:br>
              <a:rPr lang="en-US" sz="3200" dirty="0">
                <a:solidFill>
                  <a:schemeClr val="bg1"/>
                </a:solidFill>
              </a:rPr>
            </a:br>
            <a:br>
              <a:rPr lang="en-US" sz="3200" dirty="0">
                <a:solidFill>
                  <a:schemeClr val="bg1"/>
                </a:solidFill>
              </a:rPr>
            </a:br>
            <a:br>
              <a:rPr lang="en-US" sz="3200" dirty="0">
                <a:solidFill>
                  <a:schemeClr val="bg1"/>
                </a:solidFill>
              </a:rPr>
            </a:br>
            <a:r>
              <a:rPr lang="en-US" sz="2600" dirty="0">
                <a:solidFill>
                  <a:srgbClr val="C00000"/>
                </a:solidFill>
              </a:rPr>
              <a:t>Paper Id: 1237</a:t>
            </a:r>
            <a:br>
              <a:rPr lang="en-US" sz="2800" dirty="0">
                <a:solidFill>
                  <a:schemeClr val="bg1"/>
                </a:solidFill>
              </a:rPr>
            </a:br>
            <a:r>
              <a:rPr lang="en-US" sz="3200" dirty="0">
                <a:solidFill>
                  <a:schemeClr val="bg1"/>
                </a:solidFill>
              </a:rPr>
              <a:t>Improved Spam Email Filtering Architecture</a:t>
            </a:r>
            <a:br>
              <a:rPr lang="en-US" sz="3200" dirty="0">
                <a:solidFill>
                  <a:schemeClr val="bg1"/>
                </a:solidFill>
              </a:rPr>
            </a:br>
            <a:r>
              <a:rPr lang="en-US" sz="3200" dirty="0">
                <a:solidFill>
                  <a:schemeClr val="bg1"/>
                </a:solidFill>
              </a:rPr>
              <a:t>using Several Feature Extraction Techniques</a:t>
            </a:r>
            <a:br>
              <a:rPr lang="en-US" sz="3200" dirty="0">
                <a:solidFill>
                  <a:schemeClr val="bg1"/>
                </a:solidFill>
              </a:rPr>
            </a:br>
            <a:br>
              <a:rPr lang="en-US" sz="4000" dirty="0">
                <a:solidFill>
                  <a:schemeClr val="bg1"/>
                </a:solidFill>
              </a:rPr>
            </a:br>
            <a:r>
              <a:rPr lang="en-US" sz="2000" dirty="0" err="1">
                <a:solidFill>
                  <a:srgbClr val="00B0F0"/>
                </a:solidFill>
              </a:rPr>
              <a:t>Priyo</a:t>
            </a:r>
            <a:r>
              <a:rPr lang="en-US" sz="2000" dirty="0">
                <a:solidFill>
                  <a:srgbClr val="00B0F0"/>
                </a:solidFill>
              </a:rPr>
              <a:t> Ranjan Kundu </a:t>
            </a:r>
            <a:r>
              <a:rPr lang="en-US" sz="2000" dirty="0" err="1">
                <a:solidFill>
                  <a:srgbClr val="00B0F0"/>
                </a:solidFill>
              </a:rPr>
              <a:t>Prosun</a:t>
            </a:r>
            <a:r>
              <a:rPr lang="en-US" sz="2000" dirty="0">
                <a:solidFill>
                  <a:srgbClr val="00B0F0"/>
                </a:solidFill>
              </a:rPr>
              <a:t>, </a:t>
            </a:r>
            <a:r>
              <a:rPr lang="en-US" sz="2000" dirty="0" err="1">
                <a:solidFill>
                  <a:srgbClr val="00B0F0"/>
                </a:solidFill>
              </a:rPr>
              <a:t>Kazi</a:t>
            </a:r>
            <a:r>
              <a:rPr lang="en-US" sz="2000" dirty="0">
                <a:solidFill>
                  <a:srgbClr val="00B0F0"/>
                </a:solidFill>
              </a:rPr>
              <a:t> Saeed </a:t>
            </a:r>
            <a:r>
              <a:rPr lang="en-US" sz="2000" dirty="0" err="1">
                <a:solidFill>
                  <a:srgbClr val="00B0F0"/>
                </a:solidFill>
              </a:rPr>
              <a:t>Alam</a:t>
            </a:r>
            <a:r>
              <a:rPr lang="en-US" sz="2000" dirty="0">
                <a:solidFill>
                  <a:srgbClr val="00B0F0"/>
                </a:solidFill>
              </a:rPr>
              <a:t>, and Shovan Bhowmik</a:t>
            </a:r>
            <a:br>
              <a:rPr lang="en-US" sz="2000" dirty="0">
                <a:solidFill>
                  <a:srgbClr val="00B0F0"/>
                </a:solidFill>
              </a:rPr>
            </a:br>
            <a:r>
              <a:rPr lang="en-US" sz="2000" dirty="0">
                <a:solidFill>
                  <a:srgbClr val="C00000"/>
                </a:solidFill>
              </a:rPr>
              <a:t>Presenting Author: Shovan Bhowmik</a:t>
            </a:r>
            <a:endParaRPr lang="en-US" sz="4000" dirty="0">
              <a:solidFill>
                <a:srgbClr val="C00000"/>
              </a:solidFill>
            </a:endParaRPr>
          </a:p>
        </p:txBody>
      </p:sp>
      <p:sp>
        <p:nvSpPr>
          <p:cNvPr id="8" name="Subtitle 2"/>
          <p:cNvSpPr txBox="1">
            <a:spLocks/>
          </p:cNvSpPr>
          <p:nvPr/>
        </p:nvSpPr>
        <p:spPr>
          <a:xfrm>
            <a:off x="2075656" y="5247507"/>
            <a:ext cx="8153401" cy="785673"/>
          </a:xfrm>
          <a:prstGeom prst="rect">
            <a:avLst/>
          </a:prstGeom>
          <a:solidFill>
            <a:schemeClr val="tx1"/>
          </a:solidFill>
        </p:spPr>
        <p:txBody>
          <a:bodyPr vert="horz" lIns="118872" tIns="0" rIns="45720" bIns="0" rtlCol="0" anchor="b">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Times New Roman" panose="02020603050405020304" pitchFamily="18" charset="0"/>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pPr algn="ctr">
              <a:buClr>
                <a:srgbClr val="F0AD00"/>
              </a:buClr>
            </a:pPr>
            <a:r>
              <a:rPr lang="en-US" b="1" dirty="0">
                <a:solidFill>
                  <a:prstClr val="black"/>
                </a:solidFill>
              </a:rPr>
              <a:t>International Conference on Big Data, IoT and Machine Learning (BIM 2021)</a:t>
            </a:r>
            <a:br>
              <a:rPr lang="en-US" b="1" dirty="0">
                <a:solidFill>
                  <a:prstClr val="black"/>
                </a:solidFill>
              </a:rPr>
            </a:br>
            <a:r>
              <a:rPr lang="en-US" b="1" dirty="0">
                <a:solidFill>
                  <a:prstClr val="black"/>
                </a:solidFill>
              </a:rPr>
              <a:t>Date: September 23-25, 2021</a:t>
            </a:r>
          </a:p>
        </p:txBody>
      </p:sp>
      <p:pic>
        <p:nvPicPr>
          <p:cNvPr id="5" name="Picture 4">
            <a:extLst>
              <a:ext uri="{FF2B5EF4-FFF2-40B4-BE49-F238E27FC236}">
                <a16:creationId xmlns:a16="http://schemas.microsoft.com/office/drawing/2014/main" id="{D9C096BE-F65D-4135-BEDA-85548D92B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57" y="4875962"/>
            <a:ext cx="1528762" cy="1528762"/>
          </a:xfrm>
          <a:prstGeom prst="rect">
            <a:avLst/>
          </a:prstGeom>
        </p:spPr>
      </p:pic>
    </p:spTree>
    <p:extLst>
      <p:ext uri="{BB962C8B-B14F-4D97-AF65-F5344CB8AC3E}">
        <p14:creationId xmlns:p14="http://schemas.microsoft.com/office/powerpoint/2010/main" val="3335165993"/>
      </p:ext>
    </p:extLst>
  </p:cSld>
  <p:clrMapOvr>
    <a:masterClrMapping/>
  </p:clrMapOvr>
  <p:transition spd="slow" advTm="10246">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Methodology</a:t>
            </a:r>
          </a:p>
        </p:txBody>
      </p:sp>
      <p:sp>
        <p:nvSpPr>
          <p:cNvPr id="3" name="Content Placeholder 2"/>
          <p:cNvSpPr>
            <a:spLocks noGrp="1"/>
          </p:cNvSpPr>
          <p:nvPr>
            <p:ph idx="1"/>
          </p:nvPr>
        </p:nvSpPr>
        <p:spPr>
          <a:xfrm>
            <a:off x="558088" y="1143001"/>
            <a:ext cx="10045542" cy="5410200"/>
          </a:xfrm>
        </p:spPr>
        <p:txBody>
          <a:bodyPr>
            <a:normAutofit/>
          </a:bodyPr>
          <a:lstStyle/>
          <a:p>
            <a:pPr algn="just">
              <a:buFont typeface="Wingdings" pitchFamily="2" charset="2"/>
              <a:buChar char="q"/>
            </a:pPr>
            <a:r>
              <a:rPr lang="en-US" b="1" dirty="0">
                <a:solidFill>
                  <a:srgbClr val="C00000"/>
                </a:solidFill>
                <a:latin typeface="Times New Roman" panose="02020603050405020304" pitchFamily="18" charset="0"/>
              </a:rPr>
              <a:t>Dataset Description: </a:t>
            </a:r>
          </a:p>
          <a:p>
            <a:pPr lvl="1" algn="just">
              <a:buClr>
                <a:srgbClr val="C00000"/>
              </a:buClr>
              <a:buFont typeface="Wingdings" pitchFamily="2" charset="2"/>
              <a:buChar char="Ø"/>
            </a:pPr>
            <a:r>
              <a:rPr lang="en-US" b="1" dirty="0">
                <a:solidFill>
                  <a:srgbClr val="C00000"/>
                </a:solidFill>
                <a:latin typeface="Times New Roman" panose="02020603050405020304" pitchFamily="18" charset="0"/>
              </a:rPr>
              <a:t> </a:t>
            </a:r>
            <a:r>
              <a:rPr lang="en-US" dirty="0">
                <a:latin typeface="Times New Roman" panose="02020603050405020304" pitchFamily="18" charset="0"/>
              </a:rPr>
              <a:t>For our work, </a:t>
            </a:r>
            <a:r>
              <a:rPr lang="en-US" b="1" dirty="0">
                <a:solidFill>
                  <a:srgbClr val="C00000"/>
                </a:solidFill>
                <a:latin typeface="Times New Roman" panose="02020603050405020304" pitchFamily="18" charset="0"/>
              </a:rPr>
              <a:t> </a:t>
            </a:r>
            <a:r>
              <a:rPr lang="en-US" dirty="0">
                <a:latin typeface="Times New Roman" panose="02020603050405020304" pitchFamily="18" charset="0"/>
              </a:rPr>
              <a:t>we have used a benchmark dataset [Spam Assassin dataset] containing </a:t>
            </a:r>
            <a:r>
              <a:rPr lang="en-US" dirty="0">
                <a:solidFill>
                  <a:srgbClr val="C00000"/>
                </a:solidFill>
                <a:latin typeface="Times New Roman" panose="02020603050405020304" pitchFamily="18" charset="0"/>
              </a:rPr>
              <a:t>15,736</a:t>
            </a:r>
            <a:r>
              <a:rPr lang="en-US" dirty="0">
                <a:latin typeface="Times New Roman" panose="02020603050405020304" pitchFamily="18" charset="0"/>
              </a:rPr>
              <a:t> emails with proper labeling. </a:t>
            </a:r>
          </a:p>
          <a:p>
            <a:pPr marL="457200" lvl="1" indent="0" algn="just">
              <a:buClr>
                <a:srgbClr val="C00000"/>
              </a:buClr>
              <a:buNone/>
            </a:pPr>
            <a:endParaRPr lang="en-US" dirty="0">
              <a:latin typeface="Times New Roman" panose="02020603050405020304" pitchFamily="18" charset="0"/>
            </a:endParaRPr>
          </a:p>
          <a:p>
            <a:pPr lvl="1" algn="just">
              <a:buClr>
                <a:srgbClr val="C00000"/>
              </a:buClr>
              <a:buFont typeface="Wingdings" pitchFamily="2" charset="2"/>
              <a:buChar char="Ø"/>
            </a:pPr>
            <a:r>
              <a:rPr lang="en-US" dirty="0">
                <a:latin typeface="Times New Roman" panose="02020603050405020304" pitchFamily="18" charset="0"/>
              </a:rPr>
              <a:t> Labeling categorizes all the existing emails into two groups- ‘</a:t>
            </a:r>
            <a:r>
              <a:rPr lang="en-US" dirty="0">
                <a:solidFill>
                  <a:srgbClr val="C00000"/>
                </a:solidFill>
                <a:latin typeface="Times New Roman" panose="02020603050405020304" pitchFamily="18" charset="0"/>
              </a:rPr>
              <a:t>Spam</a:t>
            </a:r>
            <a:r>
              <a:rPr lang="en-US" dirty="0">
                <a:latin typeface="Times New Roman" panose="02020603050405020304" pitchFamily="18" charset="0"/>
              </a:rPr>
              <a:t>’ and ‘</a:t>
            </a:r>
            <a:r>
              <a:rPr lang="en-US" dirty="0">
                <a:solidFill>
                  <a:srgbClr val="C00000"/>
                </a:solidFill>
                <a:latin typeface="Times New Roman" panose="02020603050405020304" pitchFamily="18" charset="0"/>
              </a:rPr>
              <a:t>Ham</a:t>
            </a:r>
            <a:r>
              <a:rPr lang="en-US" dirty="0">
                <a:latin typeface="Times New Roman" panose="02020603050405020304" pitchFamily="18" charset="0"/>
              </a:rPr>
              <a:t>’.</a:t>
            </a:r>
          </a:p>
          <a:p>
            <a:pPr marL="457200" lvl="1" indent="0" algn="just">
              <a:buClr>
                <a:srgbClr val="C00000"/>
              </a:buClr>
              <a:buNone/>
            </a:pPr>
            <a:r>
              <a:rPr lang="en-US" dirty="0">
                <a:latin typeface="Times New Roman" panose="02020603050405020304" pitchFamily="18" charset="0"/>
              </a:rPr>
              <a:t> </a:t>
            </a:r>
          </a:p>
          <a:p>
            <a:pPr lvl="1" algn="just">
              <a:buClr>
                <a:srgbClr val="C00000"/>
              </a:buClr>
              <a:buFont typeface="Wingdings" pitchFamily="2" charset="2"/>
              <a:buChar char="Ø"/>
            </a:pPr>
            <a:r>
              <a:rPr lang="en-US" dirty="0">
                <a:latin typeface="Times New Roman" panose="02020603050405020304" pitchFamily="18" charset="0"/>
              </a:rPr>
              <a:t> </a:t>
            </a:r>
            <a:r>
              <a:rPr lang="en-US" dirty="0">
                <a:solidFill>
                  <a:srgbClr val="C00000"/>
                </a:solidFill>
                <a:latin typeface="Times New Roman" panose="02020603050405020304" pitchFamily="18" charset="0"/>
              </a:rPr>
              <a:t>7850 </a:t>
            </a:r>
            <a:r>
              <a:rPr lang="en-US" dirty="0">
                <a:latin typeface="Times New Roman" panose="02020603050405020304" pitchFamily="18" charset="0"/>
              </a:rPr>
              <a:t>(</a:t>
            </a:r>
            <a:r>
              <a:rPr lang="en-US" dirty="0">
                <a:solidFill>
                  <a:srgbClr val="C00000"/>
                </a:solidFill>
                <a:latin typeface="Times New Roman" panose="02020603050405020304" pitchFamily="18" charset="0"/>
              </a:rPr>
              <a:t>49.9%</a:t>
            </a:r>
            <a:r>
              <a:rPr lang="en-US" dirty="0">
                <a:latin typeface="Times New Roman" panose="02020603050405020304" pitchFamily="18" charset="0"/>
              </a:rPr>
              <a:t>) are tagged as ‘</a:t>
            </a:r>
            <a:r>
              <a:rPr lang="en-US" dirty="0">
                <a:solidFill>
                  <a:srgbClr val="C00000"/>
                </a:solidFill>
                <a:latin typeface="Times New Roman" panose="02020603050405020304" pitchFamily="18" charset="0"/>
              </a:rPr>
              <a:t>Ham</a:t>
            </a:r>
            <a:r>
              <a:rPr lang="en-US" dirty="0">
                <a:latin typeface="Times New Roman" panose="02020603050405020304" pitchFamily="18" charset="0"/>
              </a:rPr>
              <a:t>’(0) and the remaining </a:t>
            </a:r>
            <a:r>
              <a:rPr lang="en-US" dirty="0">
                <a:solidFill>
                  <a:srgbClr val="C00000"/>
                </a:solidFill>
                <a:latin typeface="Times New Roman" panose="02020603050405020304" pitchFamily="18" charset="0"/>
              </a:rPr>
              <a:t>7886</a:t>
            </a:r>
            <a:r>
              <a:rPr lang="en-US" dirty="0">
                <a:latin typeface="Times New Roman" panose="02020603050405020304" pitchFamily="18" charset="0"/>
              </a:rPr>
              <a:t> (</a:t>
            </a:r>
            <a:r>
              <a:rPr lang="en-US" dirty="0">
                <a:solidFill>
                  <a:srgbClr val="C00000"/>
                </a:solidFill>
                <a:latin typeface="Times New Roman" panose="02020603050405020304" pitchFamily="18" charset="0"/>
              </a:rPr>
              <a:t>50.1%</a:t>
            </a:r>
            <a:r>
              <a:rPr lang="en-US" dirty="0">
                <a:latin typeface="Times New Roman" panose="02020603050405020304" pitchFamily="18" charset="0"/>
              </a:rPr>
              <a:t>) emails are tagged as ‘</a:t>
            </a:r>
            <a:r>
              <a:rPr lang="en-US" dirty="0">
                <a:solidFill>
                  <a:srgbClr val="C00000"/>
                </a:solidFill>
                <a:latin typeface="Times New Roman" panose="02020603050405020304" pitchFamily="18" charset="0"/>
              </a:rPr>
              <a:t>Spam</a:t>
            </a:r>
            <a:r>
              <a:rPr lang="en-US" dirty="0">
                <a:latin typeface="Times New Roman" panose="02020603050405020304" pitchFamily="18" charset="0"/>
              </a:rPr>
              <a:t>’.</a:t>
            </a:r>
            <a:endParaRPr lang="en-US" dirty="0"/>
          </a:p>
          <a:p>
            <a:endParaRPr lang="en-US" dirty="0"/>
          </a:p>
        </p:txBody>
      </p:sp>
      <p:sp>
        <p:nvSpPr>
          <p:cNvPr id="7" name="Date Placeholder 6"/>
          <p:cNvSpPr>
            <a:spLocks noGrp="1"/>
          </p:cNvSpPr>
          <p:nvPr>
            <p:ph type="dt" sz="half" idx="10"/>
          </p:nvPr>
        </p:nvSpPr>
        <p:spPr/>
        <p:txBody>
          <a:bodyPr/>
          <a:lstStyle/>
          <a:p>
            <a:r>
              <a:rPr lang="en-US"/>
              <a:t>9/23/2021</a:t>
            </a:r>
          </a:p>
        </p:txBody>
      </p:sp>
      <p:sp>
        <p:nvSpPr>
          <p:cNvPr id="8" name="Slide Number Placeholder 7"/>
          <p:cNvSpPr>
            <a:spLocks noGrp="1"/>
          </p:cNvSpPr>
          <p:nvPr>
            <p:ph type="sldNum" sz="quarter" idx="12"/>
          </p:nvPr>
        </p:nvSpPr>
        <p:spPr/>
        <p:txBody>
          <a:bodyPr/>
          <a:lstStyle/>
          <a:p>
            <a:fld id="{302755A7-14C3-4271-9743-D1DE7E0E674B}" type="slidenum">
              <a:rPr lang="en-US" smtClean="0"/>
              <a:pPr/>
              <a:t>10</a:t>
            </a:fld>
            <a:endParaRPr lang="en-US" dirty="0"/>
          </a:p>
        </p:txBody>
      </p:sp>
    </p:spTree>
    <p:custDataLst>
      <p:tags r:id="rId1"/>
    </p:custDataLst>
    <p:extLst>
      <p:ext uri="{BB962C8B-B14F-4D97-AF65-F5344CB8AC3E}">
        <p14:creationId xmlns:p14="http://schemas.microsoft.com/office/powerpoint/2010/main" val="2537650537"/>
      </p:ext>
    </p:extLst>
  </p:cSld>
  <p:clrMapOvr>
    <a:masterClrMapping/>
  </p:clrMapOvr>
  <p:transition spd="slow" advTm="2342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Methodology (Cont..)</a:t>
            </a:r>
          </a:p>
        </p:txBody>
      </p:sp>
      <p:sp>
        <p:nvSpPr>
          <p:cNvPr id="3" name="Content Placeholder 2"/>
          <p:cNvSpPr>
            <a:spLocks noGrp="1"/>
          </p:cNvSpPr>
          <p:nvPr>
            <p:ph idx="1"/>
          </p:nvPr>
        </p:nvSpPr>
        <p:spPr>
          <a:xfrm>
            <a:off x="558088" y="1143001"/>
            <a:ext cx="10045542" cy="5410200"/>
          </a:xfrm>
        </p:spPr>
        <p:txBody>
          <a:bodyPr>
            <a:normAutofit/>
          </a:bodyPr>
          <a:lstStyle/>
          <a:p>
            <a:pPr algn="just">
              <a:buFont typeface="Wingdings" pitchFamily="2" charset="2"/>
              <a:buChar char="q"/>
            </a:pPr>
            <a:r>
              <a:rPr lang="en-US" b="1" dirty="0">
                <a:solidFill>
                  <a:srgbClr val="C00000"/>
                </a:solidFill>
                <a:latin typeface="Times New Roman" panose="02020603050405020304" pitchFamily="18" charset="0"/>
              </a:rPr>
              <a:t>Overall Workflow: </a:t>
            </a:r>
          </a:p>
          <a:p>
            <a:pPr marL="457200" lvl="1" indent="0" algn="just">
              <a:buClr>
                <a:srgbClr val="C00000"/>
              </a:buClr>
              <a:buNone/>
            </a:pPr>
            <a:endParaRPr lang="en-US" dirty="0"/>
          </a:p>
          <a:p>
            <a:pPr marL="118872" indent="0">
              <a:buNone/>
            </a:pPr>
            <a:endParaRPr lang="en-US" dirty="0"/>
          </a:p>
        </p:txBody>
      </p:sp>
      <p:sp>
        <p:nvSpPr>
          <p:cNvPr id="7" name="Date Placeholder 6"/>
          <p:cNvSpPr>
            <a:spLocks noGrp="1"/>
          </p:cNvSpPr>
          <p:nvPr>
            <p:ph type="dt" sz="half" idx="10"/>
          </p:nvPr>
        </p:nvSpPr>
        <p:spPr/>
        <p:txBody>
          <a:bodyPr/>
          <a:lstStyle/>
          <a:p>
            <a:r>
              <a:rPr lang="en-US"/>
              <a:t>9/23/2021</a:t>
            </a:r>
          </a:p>
        </p:txBody>
      </p:sp>
      <p:sp>
        <p:nvSpPr>
          <p:cNvPr id="8" name="Slide Number Placeholder 7"/>
          <p:cNvSpPr>
            <a:spLocks noGrp="1"/>
          </p:cNvSpPr>
          <p:nvPr>
            <p:ph type="sldNum" sz="quarter" idx="12"/>
          </p:nvPr>
        </p:nvSpPr>
        <p:spPr/>
        <p:txBody>
          <a:bodyPr/>
          <a:lstStyle/>
          <a:p>
            <a:fld id="{302755A7-14C3-4271-9743-D1DE7E0E674B}" type="slidenum">
              <a:rPr lang="en-US" smtClean="0"/>
              <a:pPr/>
              <a:t>11</a:t>
            </a:fld>
            <a:endParaRPr lang="en-US" dirty="0"/>
          </a:p>
        </p:txBody>
      </p:sp>
      <p:sp>
        <p:nvSpPr>
          <p:cNvPr id="9" name="Footer Placeholder 5">
            <a:extLst>
              <a:ext uri="{FF2B5EF4-FFF2-40B4-BE49-F238E27FC236}">
                <a16:creationId xmlns:a16="http://schemas.microsoft.com/office/drawing/2014/main" id="{8FD9381F-DB5F-4B09-BF6E-5962DA25A83C}"/>
              </a:ext>
            </a:extLst>
          </p:cNvPr>
          <p:cNvSpPr txBox="1">
            <a:spLocks/>
          </p:cNvSpPr>
          <p:nvPr/>
        </p:nvSpPr>
        <p:spPr>
          <a:xfrm>
            <a:off x="2685256" y="6476999"/>
            <a:ext cx="6723051" cy="274320"/>
          </a:xfrm>
          <a:prstGeom prst="rect">
            <a:avLst/>
          </a:prstGeom>
        </p:spPr>
        <p:txBody>
          <a:bodyPr vert="horz" lIns="45720" rIns="45720" bIns="0" rtlCol="0" anchor="b"/>
          <a:lstStyle>
            <a:defPPr>
              <a:defRPr lang="en-US"/>
            </a:defPPr>
            <a:lvl1pPr marL="0" algn="l"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Improved Spam Email Filtering Architecture </a:t>
            </a:r>
            <a:endParaRPr lang="en-US" dirty="0"/>
          </a:p>
        </p:txBody>
      </p:sp>
      <p:pic>
        <p:nvPicPr>
          <p:cNvPr id="5" name="Picture 4">
            <a:extLst>
              <a:ext uri="{FF2B5EF4-FFF2-40B4-BE49-F238E27FC236}">
                <a16:creationId xmlns:a16="http://schemas.microsoft.com/office/drawing/2014/main" id="{3662AE9C-EFCE-4241-A837-821745C03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102" y="2414013"/>
            <a:ext cx="7452154" cy="3080779"/>
          </a:xfrm>
          <a:prstGeom prst="rect">
            <a:avLst/>
          </a:prstGeom>
        </p:spPr>
      </p:pic>
    </p:spTree>
    <p:custDataLst>
      <p:tags r:id="rId1"/>
    </p:custDataLst>
    <p:extLst>
      <p:ext uri="{BB962C8B-B14F-4D97-AF65-F5344CB8AC3E}">
        <p14:creationId xmlns:p14="http://schemas.microsoft.com/office/powerpoint/2010/main" val="2264316181"/>
      </p:ext>
    </p:extLst>
  </p:cSld>
  <p:clrMapOvr>
    <a:masterClrMapping/>
  </p:clrMapOvr>
  <p:transition spd="slow" advTm="2342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Methodology (Cont..)</a:t>
            </a:r>
          </a:p>
        </p:txBody>
      </p:sp>
      <p:sp>
        <p:nvSpPr>
          <p:cNvPr id="3" name="Content Placeholder 2"/>
          <p:cNvSpPr>
            <a:spLocks noGrp="1"/>
          </p:cNvSpPr>
          <p:nvPr>
            <p:ph idx="1"/>
          </p:nvPr>
        </p:nvSpPr>
        <p:spPr>
          <a:xfrm>
            <a:off x="558088" y="1143001"/>
            <a:ext cx="10045542" cy="5410200"/>
          </a:xfrm>
        </p:spPr>
        <p:txBody>
          <a:bodyPr>
            <a:normAutofit/>
          </a:bodyPr>
          <a:lstStyle/>
          <a:p>
            <a:pPr algn="just">
              <a:buFont typeface="Wingdings" pitchFamily="2" charset="2"/>
              <a:buChar char="q"/>
            </a:pPr>
            <a:r>
              <a:rPr lang="en-US" b="1" dirty="0">
                <a:solidFill>
                  <a:srgbClr val="C00000"/>
                </a:solidFill>
                <a:latin typeface="Times New Roman" panose="02020603050405020304" pitchFamily="18" charset="0"/>
              </a:rPr>
              <a:t>Text Preprocessing: </a:t>
            </a:r>
          </a:p>
          <a:p>
            <a:pPr marL="457200" lvl="1" indent="0" algn="just">
              <a:buClr>
                <a:srgbClr val="C00000"/>
              </a:buClr>
              <a:buNone/>
            </a:pPr>
            <a:endParaRPr lang="en-US" dirty="0"/>
          </a:p>
          <a:p>
            <a:pPr marL="118872" indent="0">
              <a:buNone/>
            </a:pPr>
            <a:endParaRPr lang="en-US" dirty="0"/>
          </a:p>
        </p:txBody>
      </p:sp>
      <p:sp>
        <p:nvSpPr>
          <p:cNvPr id="7" name="Date Placeholder 6"/>
          <p:cNvSpPr>
            <a:spLocks noGrp="1"/>
          </p:cNvSpPr>
          <p:nvPr>
            <p:ph type="dt" sz="half" idx="10"/>
          </p:nvPr>
        </p:nvSpPr>
        <p:spPr/>
        <p:txBody>
          <a:bodyPr/>
          <a:lstStyle/>
          <a:p>
            <a:r>
              <a:rPr lang="en-US"/>
              <a:t>9/23/2021</a:t>
            </a:r>
          </a:p>
        </p:txBody>
      </p:sp>
      <p:sp>
        <p:nvSpPr>
          <p:cNvPr id="8" name="Slide Number Placeholder 7"/>
          <p:cNvSpPr>
            <a:spLocks noGrp="1"/>
          </p:cNvSpPr>
          <p:nvPr>
            <p:ph type="sldNum" sz="quarter" idx="12"/>
          </p:nvPr>
        </p:nvSpPr>
        <p:spPr/>
        <p:txBody>
          <a:bodyPr/>
          <a:lstStyle/>
          <a:p>
            <a:fld id="{302755A7-14C3-4271-9743-D1DE7E0E674B}" type="slidenum">
              <a:rPr lang="en-US" smtClean="0"/>
              <a:pPr/>
              <a:t>12</a:t>
            </a:fld>
            <a:endParaRPr lang="en-US" dirty="0"/>
          </a:p>
        </p:txBody>
      </p:sp>
      <p:sp>
        <p:nvSpPr>
          <p:cNvPr id="9" name="Footer Placeholder 5">
            <a:extLst>
              <a:ext uri="{FF2B5EF4-FFF2-40B4-BE49-F238E27FC236}">
                <a16:creationId xmlns:a16="http://schemas.microsoft.com/office/drawing/2014/main" id="{8FD9381F-DB5F-4B09-BF6E-5962DA25A83C}"/>
              </a:ext>
            </a:extLst>
          </p:cNvPr>
          <p:cNvSpPr txBox="1">
            <a:spLocks/>
          </p:cNvSpPr>
          <p:nvPr/>
        </p:nvSpPr>
        <p:spPr>
          <a:xfrm>
            <a:off x="2685256" y="6476999"/>
            <a:ext cx="6723051" cy="274320"/>
          </a:xfrm>
          <a:prstGeom prst="rect">
            <a:avLst/>
          </a:prstGeom>
        </p:spPr>
        <p:txBody>
          <a:bodyPr vert="horz" lIns="45720" rIns="45720" bIns="0" rtlCol="0" anchor="b"/>
          <a:lstStyle>
            <a:defPPr>
              <a:defRPr lang="en-US"/>
            </a:defPPr>
            <a:lvl1pPr marL="0" algn="l"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Improved Spam Email Filtering Architecture </a:t>
            </a:r>
            <a:endParaRPr lang="en-US" dirty="0"/>
          </a:p>
        </p:txBody>
      </p:sp>
      <p:pic>
        <p:nvPicPr>
          <p:cNvPr id="6" name="Picture 5">
            <a:extLst>
              <a:ext uri="{FF2B5EF4-FFF2-40B4-BE49-F238E27FC236}">
                <a16:creationId xmlns:a16="http://schemas.microsoft.com/office/drawing/2014/main" id="{C60F4701-63A5-41C7-BBD8-43E304C44B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2256" y="2237229"/>
            <a:ext cx="7866051" cy="3020571"/>
          </a:xfrm>
          <a:prstGeom prst="rect">
            <a:avLst/>
          </a:prstGeom>
        </p:spPr>
      </p:pic>
    </p:spTree>
    <p:custDataLst>
      <p:tags r:id="rId1"/>
    </p:custDataLst>
    <p:extLst>
      <p:ext uri="{BB962C8B-B14F-4D97-AF65-F5344CB8AC3E}">
        <p14:creationId xmlns:p14="http://schemas.microsoft.com/office/powerpoint/2010/main" val="736817653"/>
      </p:ext>
    </p:extLst>
  </p:cSld>
  <p:clrMapOvr>
    <a:masterClrMapping/>
  </p:clrMapOvr>
  <p:transition spd="slow" advTm="2342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Methodology (Cont..)</a:t>
            </a:r>
          </a:p>
        </p:txBody>
      </p:sp>
      <p:sp>
        <p:nvSpPr>
          <p:cNvPr id="7" name="Date Placeholder 6"/>
          <p:cNvSpPr>
            <a:spLocks noGrp="1"/>
          </p:cNvSpPr>
          <p:nvPr>
            <p:ph type="dt" sz="half" idx="10"/>
          </p:nvPr>
        </p:nvSpPr>
        <p:spPr/>
        <p:txBody>
          <a:bodyPr/>
          <a:lstStyle/>
          <a:p>
            <a:r>
              <a:rPr lang="en-US"/>
              <a:t>9/23/2021</a:t>
            </a:r>
          </a:p>
        </p:txBody>
      </p:sp>
      <p:sp>
        <p:nvSpPr>
          <p:cNvPr id="8" name="Slide Number Placeholder 7"/>
          <p:cNvSpPr>
            <a:spLocks noGrp="1"/>
          </p:cNvSpPr>
          <p:nvPr>
            <p:ph type="sldNum" sz="quarter" idx="12"/>
          </p:nvPr>
        </p:nvSpPr>
        <p:spPr/>
        <p:txBody>
          <a:bodyPr/>
          <a:lstStyle/>
          <a:p>
            <a:fld id="{302755A7-14C3-4271-9743-D1DE7E0E674B}" type="slidenum">
              <a:rPr lang="en-US" smtClean="0"/>
              <a:pPr/>
              <a:t>13</a:t>
            </a:fld>
            <a:endParaRPr lang="en-US" dirty="0"/>
          </a:p>
        </p:txBody>
      </p:sp>
      <p:sp>
        <p:nvSpPr>
          <p:cNvPr id="9" name="Footer Placeholder 5">
            <a:extLst>
              <a:ext uri="{FF2B5EF4-FFF2-40B4-BE49-F238E27FC236}">
                <a16:creationId xmlns:a16="http://schemas.microsoft.com/office/drawing/2014/main" id="{8FD9381F-DB5F-4B09-BF6E-5962DA25A83C}"/>
              </a:ext>
            </a:extLst>
          </p:cNvPr>
          <p:cNvSpPr txBox="1">
            <a:spLocks/>
          </p:cNvSpPr>
          <p:nvPr/>
        </p:nvSpPr>
        <p:spPr>
          <a:xfrm>
            <a:off x="2685256" y="6476999"/>
            <a:ext cx="6723051" cy="274320"/>
          </a:xfrm>
          <a:prstGeom prst="rect">
            <a:avLst/>
          </a:prstGeom>
        </p:spPr>
        <p:txBody>
          <a:bodyPr vert="horz" lIns="45720" rIns="45720" bIns="0" rtlCol="0" anchor="b"/>
          <a:lstStyle>
            <a:defPPr>
              <a:defRPr lang="en-US"/>
            </a:defPPr>
            <a:lvl1pPr marL="0" algn="l"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Improved Spam Email Filtering Architecture </a:t>
            </a:r>
            <a:endParaRPr lang="en-US" dirty="0"/>
          </a:p>
        </p:txBody>
      </p:sp>
      <p:sp>
        <p:nvSpPr>
          <p:cNvPr id="13" name="Content Placeholder 2">
            <a:extLst>
              <a:ext uri="{FF2B5EF4-FFF2-40B4-BE49-F238E27FC236}">
                <a16:creationId xmlns:a16="http://schemas.microsoft.com/office/drawing/2014/main" id="{83DD2DAE-1067-42D5-9B6A-331BB5CEC7AD}"/>
              </a:ext>
            </a:extLst>
          </p:cNvPr>
          <p:cNvSpPr>
            <a:spLocks noGrp="1"/>
          </p:cNvSpPr>
          <p:nvPr>
            <p:ph idx="1"/>
          </p:nvPr>
        </p:nvSpPr>
        <p:spPr>
          <a:xfrm>
            <a:off x="418562" y="994116"/>
            <a:ext cx="10044113" cy="5486400"/>
          </a:xfrm>
        </p:spPr>
        <p:txBody>
          <a:bodyPr>
            <a:normAutofit/>
          </a:bodyPr>
          <a:lstStyle/>
          <a:p>
            <a:pPr algn="just">
              <a:buFont typeface="Wingdings" pitchFamily="2" charset="2"/>
              <a:buChar char="q"/>
            </a:pPr>
            <a:r>
              <a:rPr lang="en-US" b="1" dirty="0">
                <a:solidFill>
                  <a:srgbClr val="C00000"/>
                </a:solidFill>
                <a:latin typeface="Times New Roman" panose="02020603050405020304" pitchFamily="18" charset="0"/>
              </a:rPr>
              <a:t>Feature Extraction: </a:t>
            </a:r>
            <a:r>
              <a:rPr lang="en-US" dirty="0">
                <a:latin typeface="Times New Roman" panose="02020603050405020304" pitchFamily="18" charset="0"/>
              </a:rPr>
              <a:t>One of the challenges of text categorization is learning from high dimensional data. Thus, it is best to perform feature reduction to reduce the text feature. Two different features selection methods are used:</a:t>
            </a:r>
          </a:p>
          <a:p>
            <a:pPr lvl="1" algn="just">
              <a:buClr>
                <a:srgbClr val="C00000"/>
              </a:buClr>
              <a:buFont typeface="Wingdings" pitchFamily="2" charset="2"/>
              <a:buChar char="Ø"/>
            </a:pPr>
            <a:r>
              <a:rPr lang="en-US" b="1" dirty="0">
                <a:solidFill>
                  <a:srgbClr val="C00000"/>
                </a:solidFill>
                <a:latin typeface="Times New Roman" panose="02020603050405020304" pitchFamily="18" charset="0"/>
              </a:rPr>
              <a:t> Bag of Words (</a:t>
            </a:r>
            <a:r>
              <a:rPr lang="en-US" b="1" dirty="0" err="1">
                <a:solidFill>
                  <a:srgbClr val="C00000"/>
                </a:solidFill>
                <a:latin typeface="Times New Roman" panose="02020603050405020304" pitchFamily="18" charset="0"/>
              </a:rPr>
              <a:t>BoW</a:t>
            </a:r>
            <a:r>
              <a:rPr lang="en-US" b="1" dirty="0">
                <a:solidFill>
                  <a:srgbClr val="C00000"/>
                </a:solidFill>
                <a:latin typeface="Times New Roman" panose="02020603050405020304" pitchFamily="18" charset="0"/>
              </a:rPr>
              <a:t>): </a:t>
            </a:r>
            <a:r>
              <a:rPr lang="en-US" dirty="0">
                <a:latin typeface="Times New Roman" panose="02020603050405020304" pitchFamily="18" charset="0"/>
              </a:rPr>
              <a:t>It takes each document as input and calculates the number of occurrences of each word in that article, which then generates a numerical representation of the text known as feature vectors of fixed length.</a:t>
            </a:r>
          </a:p>
          <a:p>
            <a:pPr lvl="1" algn="just">
              <a:buClr>
                <a:srgbClr val="C00000"/>
              </a:buClr>
              <a:buFont typeface="Wingdings" pitchFamily="2" charset="2"/>
              <a:buChar char="Ø"/>
            </a:pPr>
            <a:r>
              <a:rPr lang="en-US" b="1" dirty="0">
                <a:solidFill>
                  <a:srgbClr val="C00000"/>
                </a:solidFill>
                <a:latin typeface="Times New Roman" panose="02020603050405020304" pitchFamily="18" charset="0"/>
              </a:rPr>
              <a:t> Term Frequency-Inverted Document Frequency (TF-IDF): </a:t>
            </a:r>
            <a:r>
              <a:rPr lang="en-US" dirty="0">
                <a:latin typeface="Times New Roman" panose="02020603050405020304" pitchFamily="18" charset="0"/>
              </a:rPr>
              <a:t>It is a statistical metric used to measure how important a term is to a document in a dataset. It weights down the term frequency while scaling up the rare ones.</a:t>
            </a:r>
          </a:p>
          <a:p>
            <a:pPr lvl="1" algn="just">
              <a:buClr>
                <a:srgbClr val="C00000"/>
              </a:buClr>
              <a:buFont typeface="Wingdings" pitchFamily="2" charset="2"/>
              <a:buChar char="Ø"/>
            </a:pPr>
            <a:endParaRPr lang="en-US" b="1" dirty="0">
              <a:solidFill>
                <a:srgbClr val="C00000"/>
              </a:solidFill>
            </a:endParaRPr>
          </a:p>
          <a:p>
            <a:pPr algn="just">
              <a:buFont typeface="Wingdings" pitchFamily="2" charset="2"/>
              <a:buChar char="q"/>
            </a:pPr>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498744873"/>
      </p:ext>
    </p:extLst>
  </p:cSld>
  <p:clrMapOvr>
    <a:masterClrMapping/>
  </p:clrMapOvr>
  <p:transition spd="slow" advTm="2342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Methodology (Cont..)</a:t>
            </a:r>
          </a:p>
        </p:txBody>
      </p:sp>
      <p:sp>
        <p:nvSpPr>
          <p:cNvPr id="3" name="Content Placeholder 2"/>
          <p:cNvSpPr>
            <a:spLocks noGrp="1"/>
          </p:cNvSpPr>
          <p:nvPr>
            <p:ph idx="1"/>
          </p:nvPr>
        </p:nvSpPr>
        <p:spPr>
          <a:xfrm>
            <a:off x="558088" y="1143001"/>
            <a:ext cx="10045542" cy="5410200"/>
          </a:xfrm>
        </p:spPr>
        <p:txBody>
          <a:bodyPr>
            <a:normAutofit/>
          </a:bodyPr>
          <a:lstStyle/>
          <a:p>
            <a:pPr algn="just">
              <a:buFont typeface="Wingdings" pitchFamily="2" charset="2"/>
              <a:buChar char="q"/>
            </a:pPr>
            <a:r>
              <a:rPr lang="en-US" b="1" dirty="0">
                <a:solidFill>
                  <a:srgbClr val="C00000"/>
                </a:solidFill>
                <a:latin typeface="Times New Roman" panose="02020603050405020304" pitchFamily="18" charset="0"/>
              </a:rPr>
              <a:t>Classification Process: </a:t>
            </a:r>
          </a:p>
          <a:p>
            <a:pPr marL="457200" lvl="1" indent="0" algn="just">
              <a:buClr>
                <a:srgbClr val="C00000"/>
              </a:buClr>
              <a:buNone/>
            </a:pPr>
            <a:endParaRPr lang="en-US" dirty="0"/>
          </a:p>
          <a:p>
            <a:pPr marL="118872" indent="0">
              <a:buNone/>
            </a:pPr>
            <a:endParaRPr lang="en-US" dirty="0"/>
          </a:p>
        </p:txBody>
      </p:sp>
      <p:sp>
        <p:nvSpPr>
          <p:cNvPr id="7" name="Date Placeholder 6"/>
          <p:cNvSpPr>
            <a:spLocks noGrp="1"/>
          </p:cNvSpPr>
          <p:nvPr>
            <p:ph type="dt" sz="half" idx="10"/>
          </p:nvPr>
        </p:nvSpPr>
        <p:spPr/>
        <p:txBody>
          <a:bodyPr/>
          <a:lstStyle/>
          <a:p>
            <a:r>
              <a:rPr lang="en-US"/>
              <a:t>9/23/2021</a:t>
            </a:r>
          </a:p>
        </p:txBody>
      </p:sp>
      <p:sp>
        <p:nvSpPr>
          <p:cNvPr id="8" name="Slide Number Placeholder 7"/>
          <p:cNvSpPr>
            <a:spLocks noGrp="1"/>
          </p:cNvSpPr>
          <p:nvPr>
            <p:ph type="sldNum" sz="quarter" idx="12"/>
          </p:nvPr>
        </p:nvSpPr>
        <p:spPr/>
        <p:txBody>
          <a:bodyPr/>
          <a:lstStyle/>
          <a:p>
            <a:fld id="{302755A7-14C3-4271-9743-D1DE7E0E674B}" type="slidenum">
              <a:rPr lang="en-US" smtClean="0"/>
              <a:pPr/>
              <a:t>14</a:t>
            </a:fld>
            <a:endParaRPr lang="en-US" dirty="0"/>
          </a:p>
        </p:txBody>
      </p:sp>
      <p:sp>
        <p:nvSpPr>
          <p:cNvPr id="9" name="Footer Placeholder 5">
            <a:extLst>
              <a:ext uri="{FF2B5EF4-FFF2-40B4-BE49-F238E27FC236}">
                <a16:creationId xmlns:a16="http://schemas.microsoft.com/office/drawing/2014/main" id="{8FD9381F-DB5F-4B09-BF6E-5962DA25A83C}"/>
              </a:ext>
            </a:extLst>
          </p:cNvPr>
          <p:cNvSpPr txBox="1">
            <a:spLocks/>
          </p:cNvSpPr>
          <p:nvPr/>
        </p:nvSpPr>
        <p:spPr>
          <a:xfrm>
            <a:off x="2685256" y="6476999"/>
            <a:ext cx="6723051" cy="274320"/>
          </a:xfrm>
          <a:prstGeom prst="rect">
            <a:avLst/>
          </a:prstGeom>
        </p:spPr>
        <p:txBody>
          <a:bodyPr vert="horz" lIns="45720" rIns="45720" bIns="0" rtlCol="0" anchor="b"/>
          <a:lstStyle>
            <a:defPPr>
              <a:defRPr lang="en-US"/>
            </a:defPPr>
            <a:lvl1pPr marL="0" algn="l"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Improved Spam Email Filtering Architecture </a:t>
            </a:r>
          </a:p>
        </p:txBody>
      </p:sp>
      <p:pic>
        <p:nvPicPr>
          <p:cNvPr id="5" name="Picture 4">
            <a:extLst>
              <a:ext uri="{FF2B5EF4-FFF2-40B4-BE49-F238E27FC236}">
                <a16:creationId xmlns:a16="http://schemas.microsoft.com/office/drawing/2014/main" id="{03E08FAD-8398-4B10-A7E7-1C5FE4503E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8456" y="1776987"/>
            <a:ext cx="8001000" cy="4501894"/>
          </a:xfrm>
          <a:prstGeom prst="rect">
            <a:avLst/>
          </a:prstGeom>
        </p:spPr>
      </p:pic>
    </p:spTree>
    <p:custDataLst>
      <p:tags r:id="rId1"/>
    </p:custDataLst>
    <p:extLst>
      <p:ext uri="{BB962C8B-B14F-4D97-AF65-F5344CB8AC3E}">
        <p14:creationId xmlns:p14="http://schemas.microsoft.com/office/powerpoint/2010/main" val="2132249215"/>
      </p:ext>
    </p:extLst>
  </p:cSld>
  <p:clrMapOvr>
    <a:masterClrMapping/>
  </p:clrMapOvr>
  <p:transition spd="slow" advTm="2342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7" name="Date Placeholder 6"/>
          <p:cNvSpPr>
            <a:spLocks noGrp="1"/>
          </p:cNvSpPr>
          <p:nvPr>
            <p:ph type="dt" sz="half" idx="10"/>
          </p:nvPr>
        </p:nvSpPr>
        <p:spPr/>
        <p:txBody>
          <a:bodyPr/>
          <a:lstStyle/>
          <a:p>
            <a:r>
              <a:rPr lang="en-US"/>
              <a:t>9/23/2021</a:t>
            </a:r>
          </a:p>
        </p:txBody>
      </p:sp>
      <p:sp>
        <p:nvSpPr>
          <p:cNvPr id="8" name="Slide Number Placeholder 7"/>
          <p:cNvSpPr>
            <a:spLocks noGrp="1"/>
          </p:cNvSpPr>
          <p:nvPr>
            <p:ph type="sldNum" sz="quarter" idx="12"/>
          </p:nvPr>
        </p:nvSpPr>
        <p:spPr/>
        <p:txBody>
          <a:bodyPr/>
          <a:lstStyle/>
          <a:p>
            <a:fld id="{302755A7-14C3-4271-9743-D1DE7E0E674B}" type="slidenum">
              <a:rPr lang="en-US" smtClean="0"/>
              <a:pPr/>
              <a:t>15</a:t>
            </a:fld>
            <a:endParaRPr lang="en-US" dirty="0"/>
          </a:p>
        </p:txBody>
      </p:sp>
      <p:sp>
        <p:nvSpPr>
          <p:cNvPr id="9" name="Content Placeholder 4"/>
          <p:cNvSpPr txBox="1">
            <a:spLocks/>
          </p:cNvSpPr>
          <p:nvPr/>
        </p:nvSpPr>
        <p:spPr>
          <a:xfrm>
            <a:off x="558086" y="1066799"/>
            <a:ext cx="10045542" cy="54864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2400" kern="1200">
                <a:solidFill>
                  <a:schemeClr val="tx1"/>
                </a:solidFill>
                <a:latin typeface="+mn-lt"/>
                <a:ea typeface="+mn-ea"/>
                <a:cs typeface="Times New Roman" panose="02020603050405020304" pitchFamily="18" charset="0"/>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Times New Roman" panose="02020603050405020304" pitchFamily="18" charset="0"/>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Times New Roman" panose="02020603050405020304" pitchFamily="18" charset="0"/>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Times New Roman" panose="02020603050405020304" pitchFamily="18" charset="0"/>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Times New Roman" panose="02020603050405020304" pitchFamily="18"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endParaRPr lang="en-US" i="1" dirty="0"/>
          </a:p>
        </p:txBody>
      </p:sp>
      <p:sp>
        <p:nvSpPr>
          <p:cNvPr id="5" name="Content Placeholder 4"/>
          <p:cNvSpPr>
            <a:spLocks noGrp="1"/>
          </p:cNvSpPr>
          <p:nvPr>
            <p:ph idx="1"/>
          </p:nvPr>
        </p:nvSpPr>
        <p:spPr>
          <a:xfrm>
            <a:off x="558088" y="1066802"/>
            <a:ext cx="10356768" cy="5486401"/>
          </a:xfrm>
        </p:spPr>
        <p:txBody>
          <a:bodyPr/>
          <a:lstStyle/>
          <a:p>
            <a:pPr algn="just">
              <a:buFont typeface="Wingdings" panose="05000000000000000000" pitchFamily="2" charset="2"/>
              <a:buChar char="q"/>
            </a:pPr>
            <a:r>
              <a:rPr lang="en-US" dirty="0">
                <a:latin typeface="Times New Roman" panose="02020603050405020304" pitchFamily="18" charset="0"/>
              </a:rPr>
              <a:t>Performance Comparison of various classifier models are given below:</a:t>
            </a:r>
          </a:p>
          <a:p>
            <a:pPr marL="118872" indent="0" algn="just">
              <a:buNone/>
            </a:pPr>
            <a:endParaRPr lang="en-US" dirty="0">
              <a:latin typeface="Times New Roman" panose="02020603050405020304" pitchFamily="18" charset="0"/>
            </a:endParaRPr>
          </a:p>
        </p:txBody>
      </p:sp>
      <p:sp>
        <p:nvSpPr>
          <p:cNvPr id="10" name="Footer Placeholder 5">
            <a:extLst>
              <a:ext uri="{FF2B5EF4-FFF2-40B4-BE49-F238E27FC236}">
                <a16:creationId xmlns:a16="http://schemas.microsoft.com/office/drawing/2014/main" id="{E5DC8C54-604F-4284-87B3-9B7AFBC0DBBE}"/>
              </a:ext>
            </a:extLst>
          </p:cNvPr>
          <p:cNvSpPr txBox="1">
            <a:spLocks/>
          </p:cNvSpPr>
          <p:nvPr/>
        </p:nvSpPr>
        <p:spPr>
          <a:xfrm>
            <a:off x="2685256" y="6476999"/>
            <a:ext cx="6723051" cy="274320"/>
          </a:xfrm>
          <a:prstGeom prst="rect">
            <a:avLst/>
          </a:prstGeom>
        </p:spPr>
        <p:txBody>
          <a:bodyPr vert="horz" lIns="45720" rIns="45720" bIns="0" rtlCol="0" anchor="b"/>
          <a:lstStyle>
            <a:defPPr>
              <a:defRPr lang="en-US"/>
            </a:defPPr>
            <a:lvl1pPr marL="0" algn="l"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Improved Spam Email Filtering Architecture </a:t>
            </a:r>
          </a:p>
        </p:txBody>
      </p:sp>
      <p:pic>
        <p:nvPicPr>
          <p:cNvPr id="6" name="Picture 5">
            <a:extLst>
              <a:ext uri="{FF2B5EF4-FFF2-40B4-BE49-F238E27FC236}">
                <a16:creationId xmlns:a16="http://schemas.microsoft.com/office/drawing/2014/main" id="{6A007E8D-D24C-41BE-A19C-E42B535A8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956" y="1634491"/>
            <a:ext cx="6019800" cy="4274817"/>
          </a:xfrm>
          <a:prstGeom prst="rect">
            <a:avLst/>
          </a:prstGeom>
        </p:spPr>
      </p:pic>
    </p:spTree>
    <p:extLst>
      <p:ext uri="{BB962C8B-B14F-4D97-AF65-F5344CB8AC3E}">
        <p14:creationId xmlns:p14="http://schemas.microsoft.com/office/powerpoint/2010/main" val="2719490411"/>
      </p:ext>
    </p:extLst>
  </p:cSld>
  <p:clrMapOvr>
    <a:masterClrMapping/>
  </p:clrMapOvr>
  <p:transition spd="slow" advTm="23477">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7" name="Date Placeholder 6"/>
          <p:cNvSpPr>
            <a:spLocks noGrp="1"/>
          </p:cNvSpPr>
          <p:nvPr>
            <p:ph type="dt" sz="half" idx="10"/>
          </p:nvPr>
        </p:nvSpPr>
        <p:spPr/>
        <p:txBody>
          <a:bodyPr/>
          <a:lstStyle/>
          <a:p>
            <a:r>
              <a:rPr lang="en-US"/>
              <a:t>9/23/2021</a:t>
            </a:r>
          </a:p>
        </p:txBody>
      </p:sp>
      <p:sp>
        <p:nvSpPr>
          <p:cNvPr id="8" name="Slide Number Placeholder 7"/>
          <p:cNvSpPr>
            <a:spLocks noGrp="1"/>
          </p:cNvSpPr>
          <p:nvPr>
            <p:ph type="sldNum" sz="quarter" idx="12"/>
          </p:nvPr>
        </p:nvSpPr>
        <p:spPr/>
        <p:txBody>
          <a:bodyPr/>
          <a:lstStyle/>
          <a:p>
            <a:fld id="{302755A7-14C3-4271-9743-D1DE7E0E674B}" type="slidenum">
              <a:rPr lang="en-US" smtClean="0"/>
              <a:pPr/>
              <a:t>16</a:t>
            </a:fld>
            <a:endParaRPr lang="en-US" dirty="0"/>
          </a:p>
        </p:txBody>
      </p:sp>
      <p:sp>
        <p:nvSpPr>
          <p:cNvPr id="9" name="Content Placeholder 4"/>
          <p:cNvSpPr txBox="1">
            <a:spLocks/>
          </p:cNvSpPr>
          <p:nvPr/>
        </p:nvSpPr>
        <p:spPr>
          <a:xfrm>
            <a:off x="558086" y="1066799"/>
            <a:ext cx="10045542" cy="54864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2400" kern="1200">
                <a:solidFill>
                  <a:schemeClr val="tx1"/>
                </a:solidFill>
                <a:latin typeface="+mn-lt"/>
                <a:ea typeface="+mn-ea"/>
                <a:cs typeface="Times New Roman" panose="02020603050405020304" pitchFamily="18" charset="0"/>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Times New Roman" panose="02020603050405020304" pitchFamily="18" charset="0"/>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Times New Roman" panose="02020603050405020304" pitchFamily="18" charset="0"/>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Times New Roman" panose="02020603050405020304" pitchFamily="18" charset="0"/>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Times New Roman" panose="02020603050405020304" pitchFamily="18"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endParaRPr lang="en-US" i="1" dirty="0"/>
          </a:p>
        </p:txBody>
      </p:sp>
      <p:sp>
        <p:nvSpPr>
          <p:cNvPr id="5" name="Content Placeholder 4"/>
          <p:cNvSpPr>
            <a:spLocks noGrp="1"/>
          </p:cNvSpPr>
          <p:nvPr>
            <p:ph idx="1"/>
          </p:nvPr>
        </p:nvSpPr>
        <p:spPr>
          <a:xfrm>
            <a:off x="558088" y="1066802"/>
            <a:ext cx="10356768" cy="5486401"/>
          </a:xfrm>
        </p:spPr>
        <p:txBody>
          <a:bodyPr/>
          <a:lstStyle/>
          <a:p>
            <a:pPr algn="just">
              <a:buFont typeface="Wingdings" panose="05000000000000000000" pitchFamily="2" charset="2"/>
              <a:buChar char="q"/>
            </a:pPr>
            <a:r>
              <a:rPr lang="en-US" dirty="0">
                <a:latin typeface="Times New Roman" panose="02020603050405020304" pitchFamily="18" charset="0"/>
              </a:rPr>
              <a:t> Training Time Summary for Voting Models</a:t>
            </a:r>
          </a:p>
          <a:p>
            <a:pPr algn="just">
              <a:buFont typeface="Wingdings" panose="05000000000000000000" pitchFamily="2" charset="2"/>
              <a:buChar char="q"/>
            </a:pPr>
            <a:endParaRPr lang="en-US" dirty="0">
              <a:latin typeface="Times New Roman" panose="02020603050405020304" pitchFamily="18" charset="0"/>
            </a:endParaRPr>
          </a:p>
        </p:txBody>
      </p:sp>
      <p:sp>
        <p:nvSpPr>
          <p:cNvPr id="10" name="Footer Placeholder 5">
            <a:extLst>
              <a:ext uri="{FF2B5EF4-FFF2-40B4-BE49-F238E27FC236}">
                <a16:creationId xmlns:a16="http://schemas.microsoft.com/office/drawing/2014/main" id="{E5DC8C54-604F-4284-87B3-9B7AFBC0DBBE}"/>
              </a:ext>
            </a:extLst>
          </p:cNvPr>
          <p:cNvSpPr txBox="1">
            <a:spLocks/>
          </p:cNvSpPr>
          <p:nvPr/>
        </p:nvSpPr>
        <p:spPr>
          <a:xfrm>
            <a:off x="2685256" y="6476999"/>
            <a:ext cx="6723051" cy="274320"/>
          </a:xfrm>
          <a:prstGeom prst="rect">
            <a:avLst/>
          </a:prstGeom>
        </p:spPr>
        <p:txBody>
          <a:bodyPr vert="horz" lIns="45720" rIns="45720" bIns="0" rtlCol="0" anchor="b"/>
          <a:lstStyle>
            <a:defPPr>
              <a:defRPr lang="en-US"/>
            </a:defPPr>
            <a:lvl1pPr marL="0" algn="l"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Improved Spam Email Filtering Architecture </a:t>
            </a:r>
          </a:p>
        </p:txBody>
      </p:sp>
      <p:pic>
        <p:nvPicPr>
          <p:cNvPr id="4" name="Picture 3">
            <a:extLst>
              <a:ext uri="{FF2B5EF4-FFF2-40B4-BE49-F238E27FC236}">
                <a16:creationId xmlns:a16="http://schemas.microsoft.com/office/drawing/2014/main" id="{517A29A4-AF76-42D7-9665-E176F00D2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181" y="1929689"/>
            <a:ext cx="5181600" cy="3760620"/>
          </a:xfrm>
          <a:prstGeom prst="rect">
            <a:avLst/>
          </a:prstGeom>
        </p:spPr>
      </p:pic>
      <p:pic>
        <p:nvPicPr>
          <p:cNvPr id="13" name="Picture 12">
            <a:extLst>
              <a:ext uri="{FF2B5EF4-FFF2-40B4-BE49-F238E27FC236}">
                <a16:creationId xmlns:a16="http://schemas.microsoft.com/office/drawing/2014/main" id="{0B375C2C-053F-4FDB-BBB4-EEB2325B4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036" y="3086100"/>
            <a:ext cx="4398065" cy="685800"/>
          </a:xfrm>
          <a:prstGeom prst="rect">
            <a:avLst/>
          </a:prstGeom>
        </p:spPr>
      </p:pic>
      <p:sp>
        <p:nvSpPr>
          <p:cNvPr id="14" name="TextBox 13">
            <a:extLst>
              <a:ext uri="{FF2B5EF4-FFF2-40B4-BE49-F238E27FC236}">
                <a16:creationId xmlns:a16="http://schemas.microsoft.com/office/drawing/2014/main" id="{2F0CE143-B255-4E6B-80BE-F362B7FD6AB1}"/>
              </a:ext>
            </a:extLst>
          </p:cNvPr>
          <p:cNvSpPr txBox="1"/>
          <p:nvPr/>
        </p:nvSpPr>
        <p:spPr>
          <a:xfrm>
            <a:off x="6654524" y="3785355"/>
            <a:ext cx="384047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Average model training time (seconds)</a:t>
            </a:r>
          </a:p>
        </p:txBody>
      </p:sp>
    </p:spTree>
    <p:extLst>
      <p:ext uri="{BB962C8B-B14F-4D97-AF65-F5344CB8AC3E}">
        <p14:creationId xmlns:p14="http://schemas.microsoft.com/office/powerpoint/2010/main" val="3160492437"/>
      </p:ext>
    </p:extLst>
  </p:cSld>
  <p:clrMapOvr>
    <a:masterClrMapping/>
  </p:clrMapOvr>
  <p:transition spd="slow" advTm="23477">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 (Cont..)</a:t>
            </a:r>
          </a:p>
        </p:txBody>
      </p:sp>
      <p:sp>
        <p:nvSpPr>
          <p:cNvPr id="7" name="Date Placeholder 6"/>
          <p:cNvSpPr>
            <a:spLocks noGrp="1"/>
          </p:cNvSpPr>
          <p:nvPr>
            <p:ph type="dt" sz="half" idx="10"/>
          </p:nvPr>
        </p:nvSpPr>
        <p:spPr/>
        <p:txBody>
          <a:bodyPr/>
          <a:lstStyle/>
          <a:p>
            <a:r>
              <a:rPr lang="en-US"/>
              <a:t>9/23/2021</a:t>
            </a:r>
          </a:p>
        </p:txBody>
      </p:sp>
      <p:sp>
        <p:nvSpPr>
          <p:cNvPr id="8" name="Slide Number Placeholder 7"/>
          <p:cNvSpPr>
            <a:spLocks noGrp="1"/>
          </p:cNvSpPr>
          <p:nvPr>
            <p:ph type="sldNum" sz="quarter" idx="12"/>
          </p:nvPr>
        </p:nvSpPr>
        <p:spPr/>
        <p:txBody>
          <a:bodyPr/>
          <a:lstStyle/>
          <a:p>
            <a:fld id="{302755A7-14C3-4271-9743-D1DE7E0E674B}" type="slidenum">
              <a:rPr lang="en-US" smtClean="0"/>
              <a:pPr/>
              <a:t>17</a:t>
            </a:fld>
            <a:endParaRPr lang="en-US" dirty="0"/>
          </a:p>
        </p:txBody>
      </p:sp>
      <p:sp>
        <p:nvSpPr>
          <p:cNvPr id="9" name="Content Placeholder 4"/>
          <p:cNvSpPr txBox="1">
            <a:spLocks/>
          </p:cNvSpPr>
          <p:nvPr/>
        </p:nvSpPr>
        <p:spPr>
          <a:xfrm>
            <a:off x="558086" y="1066799"/>
            <a:ext cx="10045542" cy="54864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2400" kern="1200">
                <a:solidFill>
                  <a:schemeClr val="tx1"/>
                </a:solidFill>
                <a:latin typeface="+mn-lt"/>
                <a:ea typeface="+mn-ea"/>
                <a:cs typeface="Times New Roman" panose="02020603050405020304" pitchFamily="18" charset="0"/>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Times New Roman" panose="02020603050405020304" pitchFamily="18" charset="0"/>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Times New Roman" panose="02020603050405020304" pitchFamily="18" charset="0"/>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Times New Roman" panose="02020603050405020304" pitchFamily="18" charset="0"/>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Times New Roman" panose="02020603050405020304" pitchFamily="18"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endParaRPr lang="en-US" i="1" dirty="0"/>
          </a:p>
        </p:txBody>
      </p:sp>
      <p:sp>
        <p:nvSpPr>
          <p:cNvPr id="5" name="Content Placeholder 4"/>
          <p:cNvSpPr>
            <a:spLocks noGrp="1"/>
          </p:cNvSpPr>
          <p:nvPr>
            <p:ph idx="1"/>
          </p:nvPr>
        </p:nvSpPr>
        <p:spPr>
          <a:xfrm>
            <a:off x="558088" y="1066802"/>
            <a:ext cx="10356768" cy="5486401"/>
          </a:xfrm>
        </p:spPr>
        <p:txBody>
          <a:bodyPr/>
          <a:lstStyle/>
          <a:p>
            <a:pPr algn="just">
              <a:buFont typeface="Wingdings" panose="05000000000000000000" pitchFamily="2" charset="2"/>
              <a:buChar char="q"/>
            </a:pPr>
            <a:r>
              <a:rPr lang="en-US" dirty="0">
                <a:latin typeface="Times New Roman" panose="02020603050405020304" pitchFamily="18" charset="0"/>
              </a:rPr>
              <a:t>Mean Accuracy of the ML models:</a:t>
            </a:r>
          </a:p>
        </p:txBody>
      </p:sp>
      <p:pic>
        <p:nvPicPr>
          <p:cNvPr id="6" name="Picture 5">
            <a:extLst>
              <a:ext uri="{FF2B5EF4-FFF2-40B4-BE49-F238E27FC236}">
                <a16:creationId xmlns:a16="http://schemas.microsoft.com/office/drawing/2014/main" id="{FF5A4630-CDD6-4B10-B588-6D68BF62E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292" y="2217285"/>
            <a:ext cx="5825128" cy="3573913"/>
          </a:xfrm>
          <a:prstGeom prst="rect">
            <a:avLst/>
          </a:prstGeom>
        </p:spPr>
      </p:pic>
      <p:sp>
        <p:nvSpPr>
          <p:cNvPr id="11" name="Footer Placeholder 5">
            <a:extLst>
              <a:ext uri="{FF2B5EF4-FFF2-40B4-BE49-F238E27FC236}">
                <a16:creationId xmlns:a16="http://schemas.microsoft.com/office/drawing/2014/main" id="{03FF1B1E-FED3-46DD-982F-3F83E6B1BE3E}"/>
              </a:ext>
            </a:extLst>
          </p:cNvPr>
          <p:cNvSpPr txBox="1">
            <a:spLocks/>
          </p:cNvSpPr>
          <p:nvPr/>
        </p:nvSpPr>
        <p:spPr>
          <a:xfrm>
            <a:off x="2685256" y="6476999"/>
            <a:ext cx="6723051" cy="274320"/>
          </a:xfrm>
          <a:prstGeom prst="rect">
            <a:avLst/>
          </a:prstGeom>
        </p:spPr>
        <p:txBody>
          <a:bodyPr vert="horz" lIns="45720" rIns="45720" bIns="0" rtlCol="0" anchor="b"/>
          <a:lstStyle>
            <a:defPPr>
              <a:defRPr lang="en-US"/>
            </a:defPPr>
            <a:lvl1pPr marL="0" algn="l"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Improved Spam Email Filtering Architecture </a:t>
            </a:r>
          </a:p>
        </p:txBody>
      </p:sp>
    </p:spTree>
    <p:extLst>
      <p:ext uri="{BB962C8B-B14F-4D97-AF65-F5344CB8AC3E}">
        <p14:creationId xmlns:p14="http://schemas.microsoft.com/office/powerpoint/2010/main" val="201260383"/>
      </p:ext>
    </p:extLst>
  </p:cSld>
  <p:clrMapOvr>
    <a:masterClrMapping/>
  </p:clrMapOvr>
  <p:transition spd="slow" advTm="23477">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a:xfrm>
            <a:off x="558086" y="1143001"/>
            <a:ext cx="10045542" cy="5410200"/>
          </a:xfrm>
        </p:spPr>
        <p:txBody>
          <a:bodyPr>
            <a:normAutofit/>
          </a:bodyPr>
          <a:lstStyle/>
          <a:p>
            <a:pPr algn="just">
              <a:buFont typeface="Wingdings" panose="05000000000000000000" pitchFamily="2" charset="2"/>
              <a:buChar char="q"/>
            </a:pPr>
            <a:r>
              <a:rPr lang="en-US" dirty="0">
                <a:latin typeface="Times New Roman" panose="02020603050405020304" pitchFamily="18" charset="0"/>
              </a:rPr>
              <a:t>Spam email messages continue to have an impact on people’s daily lives, whether deliberately or accidentally.</a:t>
            </a:r>
          </a:p>
          <a:p>
            <a:pPr algn="just">
              <a:buFont typeface="Wingdings" panose="05000000000000000000" pitchFamily="2" charset="2"/>
              <a:buChar char="q"/>
            </a:pPr>
            <a:endParaRPr lang="en-US" dirty="0">
              <a:latin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rPr>
              <a:t>Our proposed voting classifier is designed with only Machine Learning algorithms for specific features in order to increase accuracy. </a:t>
            </a:r>
          </a:p>
          <a:p>
            <a:pPr algn="just">
              <a:buFont typeface="Wingdings" panose="05000000000000000000" pitchFamily="2" charset="2"/>
              <a:buChar char="q"/>
            </a:pPr>
            <a:endParaRPr lang="en-US" dirty="0">
              <a:latin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rPr>
              <a:t>We have performed different </a:t>
            </a:r>
            <a:r>
              <a:rPr lang="en-US" dirty="0">
                <a:solidFill>
                  <a:srgbClr val="C00000"/>
                </a:solidFill>
                <a:latin typeface="Times New Roman" panose="02020603050405020304" pitchFamily="18" charset="0"/>
              </a:rPr>
              <a:t>N-Gram</a:t>
            </a:r>
            <a:r>
              <a:rPr lang="en-US" dirty="0">
                <a:latin typeface="Times New Roman" panose="02020603050405020304" pitchFamily="18" charset="0"/>
              </a:rPr>
              <a:t> feature extraction for spam email classification.</a:t>
            </a:r>
          </a:p>
          <a:p>
            <a:pPr algn="just">
              <a:buFont typeface="Wingdings" panose="05000000000000000000" pitchFamily="2" charset="2"/>
              <a:buChar char="q"/>
            </a:pPr>
            <a:endParaRPr lang="en-US" dirty="0">
              <a:latin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rPr>
              <a:t>The highest accuracy of </a:t>
            </a:r>
            <a:r>
              <a:rPr lang="en-US" dirty="0">
                <a:solidFill>
                  <a:srgbClr val="C00000"/>
                </a:solidFill>
                <a:latin typeface="Times New Roman" panose="02020603050405020304" pitchFamily="18" charset="0"/>
              </a:rPr>
              <a:t>98%</a:t>
            </a:r>
            <a:r>
              <a:rPr lang="en-US" dirty="0">
                <a:latin typeface="Times New Roman" panose="02020603050405020304" pitchFamily="18" charset="0"/>
              </a:rPr>
              <a:t> was achieved using the ML-based voting classifier using </a:t>
            </a:r>
            <a:r>
              <a:rPr lang="en-US" dirty="0">
                <a:solidFill>
                  <a:srgbClr val="C00000"/>
                </a:solidFill>
                <a:latin typeface="Times New Roman" panose="02020603050405020304" pitchFamily="18" charset="0"/>
              </a:rPr>
              <a:t>‘Bag of Words’</a:t>
            </a:r>
            <a:r>
              <a:rPr lang="en-US" dirty="0">
                <a:latin typeface="Times New Roman" panose="02020603050405020304" pitchFamily="18" charset="0"/>
              </a:rPr>
              <a:t> as an extracted feature.</a:t>
            </a:r>
          </a:p>
          <a:p>
            <a:pPr algn="just">
              <a:buFont typeface="Wingdings" panose="05000000000000000000" pitchFamily="2" charset="2"/>
              <a:buChar char="q"/>
            </a:pPr>
            <a:endParaRPr lang="en-US" dirty="0">
              <a:latin typeface="Times New Roman" panose="02020603050405020304" pitchFamily="18" charset="0"/>
            </a:endParaRPr>
          </a:p>
          <a:p>
            <a:pPr algn="just">
              <a:buFont typeface="Wingdings" panose="05000000000000000000" pitchFamily="2" charset="2"/>
              <a:buChar char="q"/>
            </a:pPr>
            <a:endParaRPr lang="en-US" dirty="0">
              <a:latin typeface="Times New Roman" panose="02020603050405020304" pitchFamily="18" charset="0"/>
            </a:endParaRPr>
          </a:p>
        </p:txBody>
      </p:sp>
      <p:sp>
        <p:nvSpPr>
          <p:cNvPr id="7" name="Date Placeholder 6"/>
          <p:cNvSpPr>
            <a:spLocks noGrp="1"/>
          </p:cNvSpPr>
          <p:nvPr>
            <p:ph type="dt" sz="half" idx="10"/>
          </p:nvPr>
        </p:nvSpPr>
        <p:spPr/>
        <p:txBody>
          <a:bodyPr/>
          <a:lstStyle/>
          <a:p>
            <a:r>
              <a:rPr lang="en-US"/>
              <a:t>9/23/2021</a:t>
            </a:r>
          </a:p>
        </p:txBody>
      </p:sp>
      <p:sp>
        <p:nvSpPr>
          <p:cNvPr id="8" name="Slide Number Placeholder 7"/>
          <p:cNvSpPr>
            <a:spLocks noGrp="1"/>
          </p:cNvSpPr>
          <p:nvPr>
            <p:ph type="sldNum" sz="quarter" idx="12"/>
          </p:nvPr>
        </p:nvSpPr>
        <p:spPr/>
        <p:txBody>
          <a:bodyPr/>
          <a:lstStyle/>
          <a:p>
            <a:fld id="{302755A7-14C3-4271-9743-D1DE7E0E674B}" type="slidenum">
              <a:rPr lang="en-US" smtClean="0"/>
              <a:pPr/>
              <a:t>18</a:t>
            </a:fld>
            <a:endParaRPr lang="en-US" dirty="0"/>
          </a:p>
        </p:txBody>
      </p:sp>
      <p:sp>
        <p:nvSpPr>
          <p:cNvPr id="10" name="Footer Placeholder 5">
            <a:extLst>
              <a:ext uri="{FF2B5EF4-FFF2-40B4-BE49-F238E27FC236}">
                <a16:creationId xmlns:a16="http://schemas.microsoft.com/office/drawing/2014/main" id="{FC6C4F72-8C52-4F90-BF60-EDB69D8F803F}"/>
              </a:ext>
            </a:extLst>
          </p:cNvPr>
          <p:cNvSpPr txBox="1">
            <a:spLocks/>
          </p:cNvSpPr>
          <p:nvPr/>
        </p:nvSpPr>
        <p:spPr>
          <a:xfrm>
            <a:off x="2685256" y="6476999"/>
            <a:ext cx="6723051" cy="274320"/>
          </a:xfrm>
          <a:prstGeom prst="rect">
            <a:avLst/>
          </a:prstGeom>
        </p:spPr>
        <p:txBody>
          <a:bodyPr vert="horz" lIns="45720" rIns="45720" bIns="0" rtlCol="0" anchor="b"/>
          <a:lstStyle>
            <a:defPPr>
              <a:defRPr lang="en-US"/>
            </a:defPPr>
            <a:lvl1pPr marL="0" algn="l"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Improved Spam Email Filtering Architecture </a:t>
            </a:r>
          </a:p>
        </p:txBody>
      </p:sp>
    </p:spTree>
    <p:custDataLst>
      <p:tags r:id="rId1"/>
    </p:custDataLst>
    <p:extLst>
      <p:ext uri="{BB962C8B-B14F-4D97-AF65-F5344CB8AC3E}">
        <p14:creationId xmlns:p14="http://schemas.microsoft.com/office/powerpoint/2010/main" val="1955177568"/>
      </p:ext>
    </p:extLst>
  </p:cSld>
  <p:clrMapOvr>
    <a:masterClrMapping/>
  </p:clrMapOvr>
  <p:transition spd="slow" advTm="38817">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Research Direction </a:t>
            </a:r>
          </a:p>
        </p:txBody>
      </p:sp>
      <p:sp>
        <p:nvSpPr>
          <p:cNvPr id="3" name="Content Placeholder 2"/>
          <p:cNvSpPr>
            <a:spLocks noGrp="1"/>
          </p:cNvSpPr>
          <p:nvPr>
            <p:ph idx="1"/>
          </p:nvPr>
        </p:nvSpPr>
        <p:spPr>
          <a:xfrm>
            <a:off x="558086" y="1143001"/>
            <a:ext cx="10045542" cy="5410200"/>
          </a:xfrm>
        </p:spPr>
        <p:txBody>
          <a:bodyPr>
            <a:normAutofit/>
          </a:bodyPr>
          <a:lstStyle/>
          <a:p>
            <a:pPr algn="just">
              <a:buFont typeface="Wingdings" panose="05000000000000000000" pitchFamily="2" charset="2"/>
              <a:buChar char="q"/>
            </a:pPr>
            <a:r>
              <a:rPr lang="en-US" dirty="0">
                <a:latin typeface="Times New Roman" panose="02020603050405020304" pitchFamily="18" charset="0"/>
              </a:rPr>
              <a:t>More dataset can be utilized for the validation of the models.</a:t>
            </a:r>
          </a:p>
          <a:p>
            <a:pPr algn="just">
              <a:buFont typeface="Wingdings" panose="05000000000000000000" pitchFamily="2" charset="2"/>
              <a:buChar char="q"/>
            </a:pPr>
            <a:endParaRPr lang="en-US" dirty="0">
              <a:latin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rPr>
              <a:t>Cross-validation can be applied.</a:t>
            </a:r>
          </a:p>
          <a:p>
            <a:pPr algn="just">
              <a:buFont typeface="Wingdings" panose="05000000000000000000" pitchFamily="2" charset="2"/>
              <a:buChar char="q"/>
            </a:pPr>
            <a:endParaRPr lang="en-US" dirty="0">
              <a:latin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rPr>
              <a:t>‘</a:t>
            </a:r>
            <a:r>
              <a:rPr lang="en-US" dirty="0">
                <a:solidFill>
                  <a:srgbClr val="C00000"/>
                </a:solidFill>
                <a:latin typeface="Times New Roman" panose="02020603050405020304" pitchFamily="18" charset="0"/>
              </a:rPr>
              <a:t>Word-to-</a:t>
            </a:r>
            <a:r>
              <a:rPr lang="en-US" dirty="0" err="1">
                <a:solidFill>
                  <a:srgbClr val="C00000"/>
                </a:solidFill>
                <a:latin typeface="Times New Roman" panose="02020603050405020304" pitchFamily="18" charset="0"/>
              </a:rPr>
              <a:t>Vec</a:t>
            </a:r>
            <a:r>
              <a:rPr lang="en-US" dirty="0">
                <a:latin typeface="Times New Roman" panose="02020603050405020304" pitchFamily="18" charset="0"/>
              </a:rPr>
              <a:t>’ and ‘</a:t>
            </a:r>
            <a:r>
              <a:rPr lang="en-US" dirty="0">
                <a:solidFill>
                  <a:srgbClr val="C00000"/>
                </a:solidFill>
                <a:latin typeface="Times New Roman" panose="02020603050405020304" pitchFamily="18" charset="0"/>
              </a:rPr>
              <a:t>Seq-to-Seq</a:t>
            </a:r>
            <a:r>
              <a:rPr lang="en-US" dirty="0">
                <a:latin typeface="Times New Roman" panose="02020603050405020304" pitchFamily="18" charset="0"/>
              </a:rPr>
              <a:t>’ techniques can be incorporated.</a:t>
            </a:r>
          </a:p>
          <a:p>
            <a:pPr algn="just">
              <a:buFont typeface="Wingdings" panose="05000000000000000000" pitchFamily="2" charset="2"/>
              <a:buChar char="q"/>
            </a:pPr>
            <a:endParaRPr lang="en-US" dirty="0">
              <a:latin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rPr>
              <a:t>It can be applied in other opinion mining tasks.</a:t>
            </a:r>
          </a:p>
        </p:txBody>
      </p:sp>
      <p:sp>
        <p:nvSpPr>
          <p:cNvPr id="7" name="Date Placeholder 6"/>
          <p:cNvSpPr>
            <a:spLocks noGrp="1"/>
          </p:cNvSpPr>
          <p:nvPr>
            <p:ph type="dt" sz="half" idx="10"/>
          </p:nvPr>
        </p:nvSpPr>
        <p:spPr/>
        <p:txBody>
          <a:bodyPr/>
          <a:lstStyle/>
          <a:p>
            <a:r>
              <a:rPr lang="en-US"/>
              <a:t>9/23/2021</a:t>
            </a:r>
          </a:p>
        </p:txBody>
      </p:sp>
      <p:sp>
        <p:nvSpPr>
          <p:cNvPr id="8" name="Slide Number Placeholder 7"/>
          <p:cNvSpPr>
            <a:spLocks noGrp="1"/>
          </p:cNvSpPr>
          <p:nvPr>
            <p:ph type="sldNum" sz="quarter" idx="12"/>
          </p:nvPr>
        </p:nvSpPr>
        <p:spPr/>
        <p:txBody>
          <a:bodyPr/>
          <a:lstStyle/>
          <a:p>
            <a:fld id="{302755A7-14C3-4271-9743-D1DE7E0E674B}" type="slidenum">
              <a:rPr lang="en-US" smtClean="0"/>
              <a:pPr/>
              <a:t>19</a:t>
            </a:fld>
            <a:endParaRPr lang="en-US" dirty="0"/>
          </a:p>
        </p:txBody>
      </p:sp>
      <p:sp>
        <p:nvSpPr>
          <p:cNvPr id="10" name="Footer Placeholder 5">
            <a:extLst>
              <a:ext uri="{FF2B5EF4-FFF2-40B4-BE49-F238E27FC236}">
                <a16:creationId xmlns:a16="http://schemas.microsoft.com/office/drawing/2014/main" id="{CB760BDB-7030-4C25-AB4F-34B77ABE9C1B}"/>
              </a:ext>
            </a:extLst>
          </p:cNvPr>
          <p:cNvSpPr txBox="1">
            <a:spLocks/>
          </p:cNvSpPr>
          <p:nvPr/>
        </p:nvSpPr>
        <p:spPr>
          <a:xfrm>
            <a:off x="2685256" y="6476999"/>
            <a:ext cx="6723051" cy="274320"/>
          </a:xfrm>
          <a:prstGeom prst="rect">
            <a:avLst/>
          </a:prstGeom>
        </p:spPr>
        <p:txBody>
          <a:bodyPr vert="horz" lIns="45720" rIns="45720" bIns="0" rtlCol="0" anchor="b"/>
          <a:lstStyle>
            <a:defPPr>
              <a:defRPr lang="en-US"/>
            </a:defPPr>
            <a:lvl1pPr marL="0" algn="l"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Improved Spam Email Filtering Architecture </a:t>
            </a:r>
          </a:p>
        </p:txBody>
      </p:sp>
    </p:spTree>
    <p:custDataLst>
      <p:tags r:id="rId1"/>
    </p:custDataLst>
    <p:extLst>
      <p:ext uri="{BB962C8B-B14F-4D97-AF65-F5344CB8AC3E}">
        <p14:creationId xmlns:p14="http://schemas.microsoft.com/office/powerpoint/2010/main" val="3237569141"/>
      </p:ext>
    </p:extLst>
  </p:cSld>
  <p:clrMapOvr>
    <a:masterClrMapping/>
  </p:clrMapOvr>
  <p:transition spd="slow" advTm="38817">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558088" y="1143001"/>
            <a:ext cx="10045542" cy="5410200"/>
          </a:xfrm>
        </p:spPr>
        <p:txBody>
          <a:bodyPr>
            <a:normAutofit/>
          </a:bodyPr>
          <a:lstStyle/>
          <a:p>
            <a:pPr>
              <a:buFont typeface="Wingdings" pitchFamily="2" charset="2"/>
              <a:buChar char="q"/>
            </a:pPr>
            <a:r>
              <a:rPr lang="en-US" sz="2600" dirty="0">
                <a:latin typeface="Times New Roman" panose="02020603050405020304" pitchFamily="18" charset="0"/>
              </a:rPr>
              <a:t>Introduction </a:t>
            </a:r>
          </a:p>
          <a:p>
            <a:pPr>
              <a:buFont typeface="Wingdings" pitchFamily="2" charset="2"/>
              <a:buChar char="q"/>
            </a:pPr>
            <a:r>
              <a:rPr lang="en-US" sz="2600" dirty="0">
                <a:latin typeface="Times New Roman" panose="02020603050405020304" pitchFamily="18" charset="0"/>
              </a:rPr>
              <a:t>Problem Statement</a:t>
            </a:r>
          </a:p>
          <a:p>
            <a:pPr>
              <a:buFont typeface="Wingdings" pitchFamily="2" charset="2"/>
              <a:buChar char="q"/>
            </a:pPr>
            <a:r>
              <a:rPr lang="en-US" sz="2600" dirty="0">
                <a:latin typeface="Times New Roman" panose="02020603050405020304" pitchFamily="18" charset="0"/>
              </a:rPr>
              <a:t>Literature Review</a:t>
            </a:r>
          </a:p>
          <a:p>
            <a:pPr>
              <a:buFont typeface="Wingdings" pitchFamily="2" charset="2"/>
              <a:buChar char="q"/>
            </a:pPr>
            <a:r>
              <a:rPr lang="en-US" sz="2600" dirty="0">
                <a:latin typeface="Times New Roman" panose="02020603050405020304" pitchFamily="18" charset="0"/>
              </a:rPr>
              <a:t>Research Questions</a:t>
            </a:r>
          </a:p>
          <a:p>
            <a:pPr>
              <a:buFont typeface="Wingdings" pitchFamily="2" charset="2"/>
              <a:buChar char="q"/>
            </a:pPr>
            <a:r>
              <a:rPr lang="en-US" sz="2600" dirty="0">
                <a:latin typeface="Times New Roman" panose="02020603050405020304" pitchFamily="18" charset="0"/>
              </a:rPr>
              <a:t>Objectives</a:t>
            </a:r>
          </a:p>
          <a:p>
            <a:pPr>
              <a:buFont typeface="Wingdings" pitchFamily="2" charset="2"/>
              <a:buChar char="q"/>
            </a:pPr>
            <a:r>
              <a:rPr lang="en-US" sz="2600" dirty="0">
                <a:latin typeface="Times New Roman" panose="02020603050405020304" pitchFamily="18" charset="0"/>
              </a:rPr>
              <a:t>Outcomes and Impacts </a:t>
            </a:r>
          </a:p>
          <a:p>
            <a:pPr>
              <a:buFont typeface="Wingdings" pitchFamily="2" charset="2"/>
              <a:buChar char="q"/>
            </a:pPr>
            <a:r>
              <a:rPr lang="en-US" sz="2600" dirty="0">
                <a:latin typeface="Times New Roman" panose="02020603050405020304" pitchFamily="18" charset="0"/>
              </a:rPr>
              <a:t>Methodology</a:t>
            </a:r>
          </a:p>
          <a:p>
            <a:pPr>
              <a:buFont typeface="Wingdings" pitchFamily="2" charset="2"/>
              <a:buChar char="q"/>
            </a:pPr>
            <a:r>
              <a:rPr lang="en-US" sz="2600" dirty="0">
                <a:latin typeface="Times New Roman" panose="02020603050405020304" pitchFamily="18" charset="0"/>
              </a:rPr>
              <a:t>Experimental Results</a:t>
            </a:r>
          </a:p>
          <a:p>
            <a:pPr>
              <a:buFont typeface="Wingdings" pitchFamily="2" charset="2"/>
              <a:buChar char="q"/>
            </a:pPr>
            <a:r>
              <a:rPr lang="en-US" sz="2600" dirty="0">
                <a:latin typeface="Times New Roman" panose="02020603050405020304" pitchFamily="18" charset="0"/>
              </a:rPr>
              <a:t>Conclusion</a:t>
            </a:r>
          </a:p>
          <a:p>
            <a:pPr>
              <a:buFont typeface="Wingdings" pitchFamily="2" charset="2"/>
              <a:buChar char="q"/>
            </a:pPr>
            <a:r>
              <a:rPr lang="en-US" sz="2600" dirty="0">
                <a:latin typeface="Times New Roman" panose="02020603050405020304" pitchFamily="18" charset="0"/>
              </a:rPr>
              <a:t>Future Research Direction</a:t>
            </a:r>
          </a:p>
          <a:p>
            <a:pPr>
              <a:buFont typeface="Wingdings" pitchFamily="2" charset="2"/>
              <a:buChar char="q"/>
            </a:pPr>
            <a:r>
              <a:rPr lang="en-US" sz="2600" dirty="0">
                <a:latin typeface="Times New Roman" panose="02020603050405020304" pitchFamily="18" charset="0"/>
              </a:rPr>
              <a:t>References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Date Placeholder 6"/>
          <p:cNvSpPr>
            <a:spLocks noGrp="1"/>
          </p:cNvSpPr>
          <p:nvPr>
            <p:ph type="dt" sz="half" idx="10"/>
          </p:nvPr>
        </p:nvSpPr>
        <p:spPr/>
        <p:txBody>
          <a:bodyPr/>
          <a:lstStyle/>
          <a:p>
            <a:r>
              <a:rPr lang="en-US"/>
              <a:t>9/23/2021</a:t>
            </a:r>
            <a:endParaRPr lang="en-US" dirty="0"/>
          </a:p>
        </p:txBody>
      </p:sp>
      <p:sp>
        <p:nvSpPr>
          <p:cNvPr id="8" name="Slide Number Placeholder 7"/>
          <p:cNvSpPr>
            <a:spLocks noGrp="1"/>
          </p:cNvSpPr>
          <p:nvPr>
            <p:ph type="sldNum" sz="quarter" idx="12"/>
          </p:nvPr>
        </p:nvSpPr>
        <p:spPr/>
        <p:txBody>
          <a:bodyPr/>
          <a:lstStyle/>
          <a:p>
            <a:fld id="{302755A7-14C3-4271-9743-D1DE7E0E674B}" type="slidenum">
              <a:rPr lang="en-US" smtClean="0"/>
              <a:pPr/>
              <a:t>2</a:t>
            </a:fld>
            <a:endParaRPr lang="en-US" dirty="0"/>
          </a:p>
        </p:txBody>
      </p:sp>
    </p:spTree>
    <p:extLst>
      <p:ext uri="{BB962C8B-B14F-4D97-AF65-F5344CB8AC3E}">
        <p14:creationId xmlns:p14="http://schemas.microsoft.com/office/powerpoint/2010/main" val="2828356898"/>
      </p:ext>
    </p:extLst>
  </p:cSld>
  <p:clrMapOvr>
    <a:masterClrMapping/>
  </p:clrMapOvr>
  <p:transition spd="slow" advTm="31072">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n-lt"/>
              </a:rPr>
              <a:t>References</a:t>
            </a:r>
          </a:p>
        </p:txBody>
      </p:sp>
      <p:sp>
        <p:nvSpPr>
          <p:cNvPr id="3" name="Content Placeholder 2"/>
          <p:cNvSpPr>
            <a:spLocks noGrp="1"/>
          </p:cNvSpPr>
          <p:nvPr>
            <p:ph sz="half" idx="1"/>
          </p:nvPr>
        </p:nvSpPr>
        <p:spPr>
          <a:xfrm>
            <a:off x="511579" y="1066800"/>
            <a:ext cx="10138556" cy="5330952"/>
          </a:xfrm>
        </p:spPr>
        <p:txBody>
          <a:bodyPr>
            <a:normAutofit fontScale="85000" lnSpcReduction="20000"/>
          </a:bodyPr>
          <a:lstStyle/>
          <a:p>
            <a:pPr marL="0" indent="0">
              <a:lnSpc>
                <a:spcPct val="120000"/>
              </a:lnSpc>
              <a:buNone/>
            </a:pPr>
            <a:r>
              <a:rPr lang="en-US" sz="1800" b="0" i="0" dirty="0">
                <a:solidFill>
                  <a:srgbClr val="C00000"/>
                </a:solidFill>
                <a:effectLst/>
                <a:latin typeface="Times New Roman" panose="02020603050405020304" pitchFamily="18" charset="0"/>
                <a:cs typeface="Times New Roman" panose="02020603050405020304" pitchFamily="18" charset="0"/>
              </a:rPr>
              <a:t>1. </a:t>
            </a:r>
            <a:r>
              <a:rPr lang="en-US" sz="1800" b="0" i="0" dirty="0" err="1">
                <a:solidFill>
                  <a:srgbClr val="000000"/>
                </a:solidFill>
                <a:effectLst/>
                <a:latin typeface="Times New Roman" panose="02020603050405020304" pitchFamily="18" charset="0"/>
                <a:cs typeface="Times New Roman" panose="02020603050405020304" pitchFamily="18" charset="0"/>
              </a:rPr>
              <a:t>Colladon</a:t>
            </a:r>
            <a:r>
              <a:rPr lang="en-US" sz="1800" b="0" i="0" dirty="0">
                <a:solidFill>
                  <a:srgbClr val="000000"/>
                </a:solidFill>
                <a:effectLst/>
                <a:latin typeface="Times New Roman" panose="02020603050405020304" pitchFamily="18" charset="0"/>
                <a:cs typeface="Times New Roman" panose="02020603050405020304" pitchFamily="18" charset="0"/>
              </a:rPr>
              <a:t>, A. F., &amp; </a:t>
            </a:r>
            <a:r>
              <a:rPr lang="en-US" sz="1800" b="0" i="0" dirty="0" err="1">
                <a:solidFill>
                  <a:srgbClr val="000000"/>
                </a:solidFill>
                <a:effectLst/>
                <a:latin typeface="Times New Roman" panose="02020603050405020304" pitchFamily="18" charset="0"/>
                <a:cs typeface="Times New Roman" panose="02020603050405020304" pitchFamily="18" charset="0"/>
              </a:rPr>
              <a:t>Gloor</a:t>
            </a:r>
            <a:r>
              <a:rPr lang="en-US" sz="1800" b="0" i="0" dirty="0">
                <a:solidFill>
                  <a:srgbClr val="000000"/>
                </a:solidFill>
                <a:effectLst/>
                <a:latin typeface="Times New Roman" panose="02020603050405020304" pitchFamily="18" charset="0"/>
                <a:cs typeface="Times New Roman" panose="02020603050405020304" pitchFamily="18" charset="0"/>
              </a:rPr>
              <a:t>, P. A. (2019). Measuring the impact of spammers on email and Twitter networks. International Journal of Information Management, 48, 254-262.</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C00000"/>
                </a:solidFill>
                <a:effectLst/>
                <a:latin typeface="Times New Roman" panose="02020603050405020304" pitchFamily="18" charset="0"/>
                <a:cs typeface="Times New Roman" panose="02020603050405020304" pitchFamily="18" charset="0"/>
              </a:rPr>
              <a:t>2. </a:t>
            </a:r>
            <a:r>
              <a:rPr lang="en-US" sz="1800" b="0" i="0" dirty="0" err="1">
                <a:solidFill>
                  <a:srgbClr val="000000"/>
                </a:solidFill>
                <a:effectLst/>
                <a:latin typeface="Times New Roman" panose="02020603050405020304" pitchFamily="18" charset="0"/>
                <a:cs typeface="Times New Roman" panose="02020603050405020304" pitchFamily="18" charset="0"/>
              </a:rPr>
              <a:t>Guzella</a:t>
            </a:r>
            <a:r>
              <a:rPr lang="en-US" sz="1800" b="0" i="0" dirty="0">
                <a:solidFill>
                  <a:srgbClr val="000000"/>
                </a:solidFill>
                <a:effectLst/>
                <a:latin typeface="Times New Roman" panose="02020603050405020304" pitchFamily="18" charset="0"/>
                <a:cs typeface="Times New Roman" panose="02020603050405020304" pitchFamily="18" charset="0"/>
              </a:rPr>
              <a:t>, T. S., &amp; </a:t>
            </a:r>
            <a:r>
              <a:rPr lang="en-US" sz="1800" b="0" i="0" dirty="0" err="1">
                <a:solidFill>
                  <a:srgbClr val="000000"/>
                </a:solidFill>
                <a:effectLst/>
                <a:latin typeface="Times New Roman" panose="02020603050405020304" pitchFamily="18" charset="0"/>
                <a:cs typeface="Times New Roman" panose="02020603050405020304" pitchFamily="18" charset="0"/>
              </a:rPr>
              <a:t>Caminhas</a:t>
            </a:r>
            <a:r>
              <a:rPr lang="en-US" sz="1800" b="0" i="0" dirty="0">
                <a:solidFill>
                  <a:srgbClr val="000000"/>
                </a:solidFill>
                <a:effectLst/>
                <a:latin typeface="Times New Roman" panose="02020603050405020304" pitchFamily="18" charset="0"/>
                <a:cs typeface="Times New Roman" panose="02020603050405020304" pitchFamily="18" charset="0"/>
              </a:rPr>
              <a:t>, W. M. (2009). A review of machine learning approaches to spam filtering. Expert Systems with Applications, 36(7), 10206-10222.</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C00000"/>
                </a:solidFill>
                <a:effectLst/>
                <a:latin typeface="Times New Roman" panose="02020603050405020304" pitchFamily="18" charset="0"/>
                <a:cs typeface="Times New Roman" panose="02020603050405020304" pitchFamily="18" charset="0"/>
              </a:rPr>
              <a:t>3. </a:t>
            </a:r>
            <a:r>
              <a:rPr lang="en-US" sz="1800" b="0" i="0" dirty="0" err="1">
                <a:solidFill>
                  <a:srgbClr val="000000"/>
                </a:solidFill>
                <a:effectLst/>
                <a:latin typeface="Times New Roman" panose="02020603050405020304" pitchFamily="18" charset="0"/>
                <a:cs typeface="Times New Roman" panose="02020603050405020304" pitchFamily="18" charset="0"/>
              </a:rPr>
              <a:t>Awad</a:t>
            </a:r>
            <a:r>
              <a:rPr lang="en-US" sz="1800" b="0" i="0" dirty="0">
                <a:solidFill>
                  <a:srgbClr val="000000"/>
                </a:solidFill>
                <a:effectLst/>
                <a:latin typeface="Times New Roman" panose="02020603050405020304" pitchFamily="18" charset="0"/>
                <a:cs typeface="Times New Roman" panose="02020603050405020304" pitchFamily="18" charset="0"/>
              </a:rPr>
              <a:t>, W. A., &amp; </a:t>
            </a:r>
            <a:r>
              <a:rPr lang="en-US" sz="1800" b="0" i="0" dirty="0" err="1">
                <a:solidFill>
                  <a:srgbClr val="000000"/>
                </a:solidFill>
                <a:effectLst/>
                <a:latin typeface="Times New Roman" panose="02020603050405020304" pitchFamily="18" charset="0"/>
                <a:cs typeface="Times New Roman" panose="02020603050405020304" pitchFamily="18" charset="0"/>
              </a:rPr>
              <a:t>ELseuofi</a:t>
            </a:r>
            <a:r>
              <a:rPr lang="en-US" sz="1800" b="0" i="0" dirty="0">
                <a:solidFill>
                  <a:srgbClr val="000000"/>
                </a:solidFill>
                <a:effectLst/>
                <a:latin typeface="Times New Roman" panose="02020603050405020304" pitchFamily="18" charset="0"/>
                <a:cs typeface="Times New Roman" panose="02020603050405020304" pitchFamily="18" charset="0"/>
              </a:rPr>
              <a:t>, S. M. (2011). Machine learning methods for spam e-mail classification. International Journal of Computer Science &amp; Information Technology (IJCSIT), 3(1), 173-184.</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C00000"/>
                </a:solidFill>
                <a:effectLst/>
                <a:latin typeface="Times New Roman" panose="02020603050405020304" pitchFamily="18" charset="0"/>
                <a:cs typeface="Times New Roman" panose="02020603050405020304" pitchFamily="18" charset="0"/>
              </a:rPr>
              <a:t>4. </a:t>
            </a:r>
            <a:r>
              <a:rPr lang="en-US" sz="1800" b="0" i="0" dirty="0" err="1">
                <a:solidFill>
                  <a:srgbClr val="000000"/>
                </a:solidFill>
                <a:effectLst/>
                <a:latin typeface="Times New Roman" panose="02020603050405020304" pitchFamily="18" charset="0"/>
                <a:cs typeface="Times New Roman" panose="02020603050405020304" pitchFamily="18" charset="0"/>
              </a:rPr>
              <a:t>Saeedian</a:t>
            </a:r>
            <a:r>
              <a:rPr lang="en-US" sz="1800" b="0" i="0" dirty="0">
                <a:solidFill>
                  <a:srgbClr val="000000"/>
                </a:solidFill>
                <a:effectLst/>
                <a:latin typeface="Times New Roman" panose="02020603050405020304" pitchFamily="18" charset="0"/>
                <a:cs typeface="Times New Roman" panose="02020603050405020304" pitchFamily="18" charset="0"/>
              </a:rPr>
              <a:t>, M. F., &amp; Beigy, H. (2012). Learning to filter spam emails: An ensemble learning approach. International Journal of Hybrid Intelligent Systems, 9(1), 27-43.</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C00000"/>
                </a:solidFill>
                <a:effectLst/>
                <a:latin typeface="Times New Roman" panose="02020603050405020304" pitchFamily="18" charset="0"/>
                <a:cs typeface="Times New Roman" panose="02020603050405020304" pitchFamily="18" charset="0"/>
              </a:rPr>
              <a:t>5. </a:t>
            </a:r>
            <a:r>
              <a:rPr lang="en-US" sz="1800" b="0" i="0" dirty="0">
                <a:solidFill>
                  <a:srgbClr val="000000"/>
                </a:solidFill>
                <a:effectLst/>
                <a:latin typeface="Times New Roman" panose="02020603050405020304" pitchFamily="18" charset="0"/>
                <a:cs typeface="Times New Roman" panose="02020603050405020304" pitchFamily="18" charset="0"/>
              </a:rPr>
              <a:t>Saab, S. A., </a:t>
            </a:r>
            <a:r>
              <a:rPr lang="en-US" sz="1800" b="0" i="0" dirty="0" err="1">
                <a:solidFill>
                  <a:srgbClr val="000000"/>
                </a:solidFill>
                <a:effectLst/>
                <a:latin typeface="Times New Roman" panose="02020603050405020304" pitchFamily="18" charset="0"/>
                <a:cs typeface="Times New Roman" panose="02020603050405020304" pitchFamily="18" charset="0"/>
              </a:rPr>
              <a:t>Mitri</a:t>
            </a:r>
            <a:r>
              <a:rPr lang="en-US" sz="1800" b="0" i="0" dirty="0">
                <a:solidFill>
                  <a:srgbClr val="000000"/>
                </a:solidFill>
                <a:effectLst/>
                <a:latin typeface="Times New Roman" panose="02020603050405020304" pitchFamily="18" charset="0"/>
                <a:cs typeface="Times New Roman" panose="02020603050405020304" pitchFamily="18" charset="0"/>
              </a:rPr>
              <a:t>, N., &amp; </a:t>
            </a:r>
            <a:r>
              <a:rPr lang="en-US" sz="1800" b="0" i="0" dirty="0" err="1">
                <a:solidFill>
                  <a:srgbClr val="000000"/>
                </a:solidFill>
                <a:effectLst/>
                <a:latin typeface="Times New Roman" panose="02020603050405020304" pitchFamily="18" charset="0"/>
                <a:cs typeface="Times New Roman" panose="02020603050405020304" pitchFamily="18" charset="0"/>
              </a:rPr>
              <a:t>Awad</a:t>
            </a:r>
            <a:r>
              <a:rPr lang="en-US" sz="1800" b="0" i="0" dirty="0">
                <a:solidFill>
                  <a:srgbClr val="000000"/>
                </a:solidFill>
                <a:effectLst/>
                <a:latin typeface="Times New Roman" panose="02020603050405020304" pitchFamily="18" charset="0"/>
                <a:cs typeface="Times New Roman" panose="02020603050405020304" pitchFamily="18" charset="0"/>
              </a:rPr>
              <a:t>, M. (2014, April). Ham or spam? A comparative study for some content-based classification algorithms for email filtering. In</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MELECON 2014-2014 17th IEEE Mediterranean Electrotechnical Conference (pp. 339-343). IEEE.</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C00000"/>
                </a:solidFill>
                <a:effectLst/>
                <a:latin typeface="Times New Roman" panose="02020603050405020304" pitchFamily="18" charset="0"/>
                <a:cs typeface="Times New Roman" panose="02020603050405020304" pitchFamily="18" charset="0"/>
              </a:rPr>
              <a:t>6. </a:t>
            </a:r>
            <a:r>
              <a:rPr lang="en-US" sz="1800" b="0" i="0" dirty="0">
                <a:solidFill>
                  <a:srgbClr val="000000"/>
                </a:solidFill>
                <a:effectLst/>
                <a:latin typeface="Times New Roman" panose="02020603050405020304" pitchFamily="18" charset="0"/>
                <a:cs typeface="Times New Roman" panose="02020603050405020304" pitchFamily="18" charset="0"/>
              </a:rPr>
              <a:t>G. Mujtaba, L. </a:t>
            </a:r>
            <a:r>
              <a:rPr lang="en-US" sz="1800" b="0" i="0" dirty="0" err="1">
                <a:solidFill>
                  <a:srgbClr val="000000"/>
                </a:solidFill>
                <a:effectLst/>
                <a:latin typeface="Times New Roman" panose="02020603050405020304" pitchFamily="18" charset="0"/>
                <a:cs typeface="Times New Roman" panose="02020603050405020304" pitchFamily="18" charset="0"/>
              </a:rPr>
              <a:t>Shuib</a:t>
            </a:r>
            <a:r>
              <a:rPr lang="en-US" sz="1800" b="0" i="0" dirty="0">
                <a:solidFill>
                  <a:srgbClr val="000000"/>
                </a:solidFill>
                <a:effectLst/>
                <a:latin typeface="Times New Roman" panose="02020603050405020304" pitchFamily="18" charset="0"/>
                <a:cs typeface="Times New Roman" panose="02020603050405020304" pitchFamily="18" charset="0"/>
              </a:rPr>
              <a:t>, R. G. Raj, N. Majeed and M. A. Al-</a:t>
            </a:r>
            <a:r>
              <a:rPr lang="en-US" sz="1800" b="0" i="0" dirty="0" err="1">
                <a:solidFill>
                  <a:srgbClr val="000000"/>
                </a:solidFill>
                <a:effectLst/>
                <a:latin typeface="Times New Roman" panose="02020603050405020304" pitchFamily="18" charset="0"/>
                <a:cs typeface="Times New Roman" panose="02020603050405020304" pitchFamily="18" charset="0"/>
              </a:rPr>
              <a:t>Garadi</a:t>
            </a:r>
            <a:r>
              <a:rPr lang="en-US" sz="1800" b="0" i="0" dirty="0">
                <a:solidFill>
                  <a:srgbClr val="000000"/>
                </a:solidFill>
                <a:effectLst/>
                <a:latin typeface="Times New Roman" panose="02020603050405020304" pitchFamily="18" charset="0"/>
                <a:cs typeface="Times New Roman" panose="02020603050405020304" pitchFamily="18" charset="0"/>
              </a:rPr>
              <a:t>, \Email classification research trends: review and open issues", IEEE Access, 2017, 5, 9044-9064.</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C00000"/>
                </a:solidFill>
                <a:effectLst/>
                <a:latin typeface="Times New Roman" panose="02020603050405020304" pitchFamily="18" charset="0"/>
                <a:cs typeface="Times New Roman" panose="02020603050405020304" pitchFamily="18" charset="0"/>
              </a:rPr>
              <a:t>7. </a:t>
            </a:r>
            <a:r>
              <a:rPr lang="en-US" sz="1800" b="0" i="0" dirty="0">
                <a:solidFill>
                  <a:srgbClr val="000000"/>
                </a:solidFill>
                <a:effectLst/>
                <a:latin typeface="Times New Roman" panose="02020603050405020304" pitchFamily="18" charset="0"/>
                <a:cs typeface="Times New Roman" panose="02020603050405020304" pitchFamily="18" charset="0"/>
              </a:rPr>
              <a:t>P. Chhabra, R. </a:t>
            </a:r>
            <a:r>
              <a:rPr lang="en-US" sz="1800" b="0" i="0" dirty="0" err="1">
                <a:solidFill>
                  <a:srgbClr val="000000"/>
                </a:solidFill>
                <a:effectLst/>
                <a:latin typeface="Times New Roman" panose="02020603050405020304" pitchFamily="18" charset="0"/>
                <a:cs typeface="Times New Roman" panose="02020603050405020304" pitchFamily="18" charset="0"/>
              </a:rPr>
              <a:t>Wadhvani</a:t>
            </a:r>
            <a:r>
              <a:rPr lang="en-US" sz="1800" b="0" i="0" dirty="0">
                <a:solidFill>
                  <a:srgbClr val="000000"/>
                </a:solidFill>
                <a:effectLst/>
                <a:latin typeface="Times New Roman" panose="02020603050405020304" pitchFamily="18" charset="0"/>
                <a:cs typeface="Times New Roman" panose="02020603050405020304" pitchFamily="18" charset="0"/>
              </a:rPr>
              <a:t> and S. Shukla, \Spam filtering using support vector machine", International Journal of Computer &amp; Communication Technology, 2010, 1(2), 322-341.</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C00000"/>
                </a:solidFill>
                <a:effectLst/>
                <a:latin typeface="Times New Roman" panose="02020603050405020304" pitchFamily="18" charset="0"/>
                <a:cs typeface="Times New Roman" panose="02020603050405020304" pitchFamily="18" charset="0"/>
              </a:rPr>
              <a:t>8. </a:t>
            </a:r>
            <a:r>
              <a:rPr lang="en-US" sz="1800" b="0" i="0" dirty="0" err="1">
                <a:solidFill>
                  <a:srgbClr val="000000"/>
                </a:solidFill>
                <a:effectLst/>
                <a:latin typeface="Times New Roman" panose="02020603050405020304" pitchFamily="18" charset="0"/>
                <a:cs typeface="Times New Roman" panose="02020603050405020304" pitchFamily="18" charset="0"/>
              </a:rPr>
              <a:t>Rusland</a:t>
            </a:r>
            <a:r>
              <a:rPr lang="en-US" sz="1800" b="0" i="0" dirty="0">
                <a:solidFill>
                  <a:srgbClr val="000000"/>
                </a:solidFill>
                <a:effectLst/>
                <a:latin typeface="Times New Roman" panose="02020603050405020304" pitchFamily="18" charset="0"/>
                <a:cs typeface="Times New Roman" panose="02020603050405020304" pitchFamily="18" charset="0"/>
              </a:rPr>
              <a:t>, N. F., Wahid, N., Kasim, S., &amp; </a:t>
            </a:r>
            <a:r>
              <a:rPr lang="en-US" sz="1800" b="0" i="0" dirty="0" err="1">
                <a:solidFill>
                  <a:srgbClr val="000000"/>
                </a:solidFill>
                <a:effectLst/>
                <a:latin typeface="Times New Roman" panose="02020603050405020304" pitchFamily="18" charset="0"/>
                <a:cs typeface="Times New Roman" panose="02020603050405020304" pitchFamily="18" charset="0"/>
              </a:rPr>
              <a:t>Hafit</a:t>
            </a:r>
            <a:r>
              <a:rPr lang="en-US" sz="1800" b="0" i="0" dirty="0">
                <a:solidFill>
                  <a:srgbClr val="000000"/>
                </a:solidFill>
                <a:effectLst/>
                <a:latin typeface="Times New Roman" panose="02020603050405020304" pitchFamily="18" charset="0"/>
                <a:cs typeface="Times New Roman" panose="02020603050405020304" pitchFamily="18" charset="0"/>
              </a:rPr>
              <a:t>, H. (2017, August). Analysis of Naive Bayes algorithm for email spam filtering across multiple datasets. In IOP conference series: materials science and engineering (Vol. 226, No. 1, p. 012091). IOP Publishing.</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C00000"/>
                </a:solidFill>
                <a:effectLst/>
                <a:latin typeface="Times New Roman" panose="02020603050405020304" pitchFamily="18" charset="0"/>
                <a:cs typeface="Times New Roman" panose="02020603050405020304" pitchFamily="18" charset="0"/>
              </a:rPr>
              <a:t>9. </a:t>
            </a:r>
            <a:r>
              <a:rPr lang="en-US" sz="1800" b="0" i="0" dirty="0" err="1">
                <a:solidFill>
                  <a:srgbClr val="000000"/>
                </a:solidFill>
                <a:effectLst/>
                <a:latin typeface="Times New Roman" panose="02020603050405020304" pitchFamily="18" charset="0"/>
                <a:cs typeface="Times New Roman" panose="02020603050405020304" pitchFamily="18" charset="0"/>
              </a:rPr>
              <a:t>Barushka</a:t>
            </a:r>
            <a:r>
              <a:rPr lang="en-US" sz="1800" b="0" i="0" dirty="0">
                <a:solidFill>
                  <a:srgbClr val="000000"/>
                </a:solidFill>
                <a:effectLst/>
                <a:latin typeface="Times New Roman" panose="02020603050405020304" pitchFamily="18" charset="0"/>
                <a:cs typeface="Times New Roman" panose="02020603050405020304" pitchFamily="18" charset="0"/>
              </a:rPr>
              <a:t>, A., &amp; Hajek, P. (2018). Spam filtering using integrated </a:t>
            </a:r>
            <a:r>
              <a:rPr lang="en-US" sz="1800" b="0" i="0" dirty="0" err="1">
                <a:solidFill>
                  <a:srgbClr val="000000"/>
                </a:solidFill>
                <a:effectLst/>
                <a:latin typeface="Times New Roman" panose="02020603050405020304" pitchFamily="18" charset="0"/>
                <a:cs typeface="Times New Roman" panose="02020603050405020304" pitchFamily="18" charset="0"/>
              </a:rPr>
              <a:t>distributionbased</a:t>
            </a:r>
            <a:r>
              <a:rPr lang="en-US" sz="1800" b="0" i="0" dirty="0">
                <a:solidFill>
                  <a:srgbClr val="000000"/>
                </a:solidFill>
                <a:effectLst/>
                <a:latin typeface="Times New Roman" panose="02020603050405020304" pitchFamily="18" charset="0"/>
                <a:cs typeface="Times New Roman" panose="02020603050405020304" pitchFamily="18" charset="0"/>
              </a:rPr>
              <a:t> balancing approach and regularized deep neural networks. Applied Intelligence, 48(10), 3538-3556.</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C00000"/>
                </a:solidFill>
                <a:effectLst/>
                <a:latin typeface="Times New Roman" panose="02020603050405020304" pitchFamily="18" charset="0"/>
                <a:cs typeface="Times New Roman" panose="02020603050405020304" pitchFamily="18" charset="0"/>
              </a:rPr>
              <a:t>10. </a:t>
            </a:r>
            <a:r>
              <a:rPr lang="en-US" sz="1800" b="0" i="0" dirty="0" err="1">
                <a:solidFill>
                  <a:srgbClr val="000000"/>
                </a:solidFill>
                <a:effectLst/>
                <a:latin typeface="Times New Roman" panose="02020603050405020304" pitchFamily="18" charset="0"/>
                <a:cs typeface="Times New Roman" panose="02020603050405020304" pitchFamily="18" charset="0"/>
              </a:rPr>
              <a:t>Bahgat</a:t>
            </a:r>
            <a:r>
              <a:rPr lang="en-US" sz="1800" b="0" i="0" dirty="0">
                <a:solidFill>
                  <a:srgbClr val="000000"/>
                </a:solidFill>
                <a:effectLst/>
                <a:latin typeface="Times New Roman" panose="02020603050405020304" pitchFamily="18" charset="0"/>
                <a:cs typeface="Times New Roman" panose="02020603050405020304" pitchFamily="18" charset="0"/>
              </a:rPr>
              <a:t>, E. M., Rady, S., Gad, W., &amp; </a:t>
            </a:r>
            <a:r>
              <a:rPr lang="en-US" sz="1800" b="0" i="0" dirty="0" err="1">
                <a:solidFill>
                  <a:srgbClr val="000000"/>
                </a:solidFill>
                <a:effectLst/>
                <a:latin typeface="Times New Roman" panose="02020603050405020304" pitchFamily="18" charset="0"/>
                <a:cs typeface="Times New Roman" panose="02020603050405020304" pitchFamily="18" charset="0"/>
              </a:rPr>
              <a:t>Moawad</a:t>
            </a:r>
            <a:r>
              <a:rPr lang="en-US" sz="1800" b="0" i="0" dirty="0">
                <a:solidFill>
                  <a:srgbClr val="000000"/>
                </a:solidFill>
                <a:effectLst/>
                <a:latin typeface="Times New Roman" panose="02020603050405020304" pitchFamily="18" charset="0"/>
                <a:cs typeface="Times New Roman" panose="02020603050405020304" pitchFamily="18" charset="0"/>
              </a:rPr>
              <a:t>, I. F. (2018). Efficient email classification approach based on semantic methods. Ain Shams Engineering Journal, 9(4), 3259-3269.</a:t>
            </a:r>
            <a:r>
              <a:rPr lang="en-US" sz="1200" dirty="0">
                <a:latin typeface="Times New Roman" panose="02020603050405020304" pitchFamily="18" charset="0"/>
                <a:cs typeface="Times New Roman" panose="02020603050405020304" pitchFamily="18" charset="0"/>
              </a:rPr>
              <a:t> </a:t>
            </a:r>
            <a:br>
              <a:rPr lang="en-US" sz="1200" dirty="0"/>
            </a:br>
            <a:br>
              <a:rPr lang="en-US" sz="1000" dirty="0"/>
            </a:br>
            <a:endParaRPr lang="en-US" sz="1900" i="1" dirty="0">
              <a:solidFill>
                <a:srgbClr val="FF0000"/>
              </a:solidFill>
            </a:endParaRPr>
          </a:p>
        </p:txBody>
      </p:sp>
      <p:sp>
        <p:nvSpPr>
          <p:cNvPr id="9" name="Rectangle 2">
            <a:extLst>
              <a:ext uri="{FF2B5EF4-FFF2-40B4-BE49-F238E27FC236}">
                <a16:creationId xmlns:a16="http://schemas.microsoft.com/office/drawing/2014/main" id="{7938BBF1-73D5-453C-8DAD-9757B65D8AB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Date Placeholder 5"/>
          <p:cNvSpPr>
            <a:spLocks noGrp="1"/>
          </p:cNvSpPr>
          <p:nvPr>
            <p:ph type="dt" sz="half" idx="10"/>
          </p:nvPr>
        </p:nvSpPr>
        <p:spPr/>
        <p:txBody>
          <a:bodyPr/>
          <a:lstStyle/>
          <a:p>
            <a:r>
              <a:rPr lang="en-US"/>
              <a:t>9/23/2021</a:t>
            </a:r>
            <a:endParaRPr lang="en-US" dirty="0"/>
          </a:p>
        </p:txBody>
      </p:sp>
      <p:sp>
        <p:nvSpPr>
          <p:cNvPr id="7" name="Slide Number Placeholder 6"/>
          <p:cNvSpPr>
            <a:spLocks noGrp="1"/>
          </p:cNvSpPr>
          <p:nvPr>
            <p:ph type="sldNum" sz="quarter" idx="12"/>
          </p:nvPr>
        </p:nvSpPr>
        <p:spPr/>
        <p:txBody>
          <a:bodyPr/>
          <a:lstStyle/>
          <a:p>
            <a:fld id="{302755A7-14C3-4271-9743-D1DE7E0E674B}" type="slidenum">
              <a:rPr lang="en-US" sz="2400" b="1" smtClean="0">
                <a:solidFill>
                  <a:schemeClr val="accent4">
                    <a:lumMod val="75000"/>
                  </a:schemeClr>
                </a:solidFill>
              </a:rPr>
              <a:pPr/>
              <a:t>20</a:t>
            </a:fld>
            <a:endParaRPr lang="en-US" sz="2400" b="1" dirty="0">
              <a:solidFill>
                <a:schemeClr val="accent4">
                  <a:lumMod val="75000"/>
                </a:schemeClr>
              </a:solidFill>
            </a:endParaRPr>
          </a:p>
        </p:txBody>
      </p:sp>
    </p:spTree>
    <p:extLst>
      <p:ext uri="{BB962C8B-B14F-4D97-AF65-F5344CB8AC3E}">
        <p14:creationId xmlns:p14="http://schemas.microsoft.com/office/powerpoint/2010/main" val="581620677"/>
      </p:ext>
    </p:extLst>
  </p:cSld>
  <p:clrMapOvr>
    <a:masterClrMapping/>
  </p:clrMapOvr>
  <p:transition spd="slow" advTm="2534">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n-lt"/>
              </a:rPr>
              <a:t>References (Cont..)</a:t>
            </a:r>
          </a:p>
        </p:txBody>
      </p:sp>
      <p:sp>
        <p:nvSpPr>
          <p:cNvPr id="3" name="Content Placeholder 2"/>
          <p:cNvSpPr>
            <a:spLocks noGrp="1"/>
          </p:cNvSpPr>
          <p:nvPr>
            <p:ph sz="half" idx="1"/>
          </p:nvPr>
        </p:nvSpPr>
        <p:spPr>
          <a:xfrm>
            <a:off x="511579" y="1066800"/>
            <a:ext cx="10138556" cy="5330952"/>
          </a:xfrm>
        </p:spPr>
        <p:txBody>
          <a:bodyPr>
            <a:normAutofit fontScale="92500" lnSpcReduction="10000"/>
          </a:bodyPr>
          <a:lstStyle/>
          <a:p>
            <a:pPr marL="0" indent="0">
              <a:lnSpc>
                <a:spcPct val="120000"/>
              </a:lnSpc>
              <a:buNone/>
            </a:pPr>
            <a:r>
              <a:rPr lang="en-US" sz="1800" b="0" i="0" dirty="0">
                <a:solidFill>
                  <a:srgbClr val="C00000"/>
                </a:solidFill>
                <a:effectLst/>
                <a:latin typeface="Times New Roman" panose="02020603050405020304" pitchFamily="18" charset="0"/>
                <a:cs typeface="Times New Roman" panose="02020603050405020304" pitchFamily="18" charset="0"/>
              </a:rPr>
              <a:t>11. </a:t>
            </a:r>
            <a:r>
              <a:rPr lang="en-US" sz="1800" b="0" i="0" dirty="0">
                <a:solidFill>
                  <a:srgbClr val="000000"/>
                </a:solidFill>
                <a:effectLst/>
                <a:latin typeface="Times New Roman" panose="02020603050405020304" pitchFamily="18" charset="0"/>
                <a:cs typeface="Times New Roman" panose="02020603050405020304" pitchFamily="18" charset="0"/>
              </a:rPr>
              <a:t>Faris, H., </a:t>
            </a:r>
            <a:r>
              <a:rPr lang="en-US" sz="1800" b="0" i="0" dirty="0" err="1">
                <a:solidFill>
                  <a:srgbClr val="000000"/>
                </a:solidFill>
                <a:effectLst/>
                <a:latin typeface="Times New Roman" panose="02020603050405020304" pitchFamily="18" charset="0"/>
                <a:cs typeface="Times New Roman" panose="02020603050405020304" pitchFamily="18" charset="0"/>
              </a:rPr>
              <a:t>Ala’M</a:t>
            </a:r>
            <a:r>
              <a:rPr lang="en-US" sz="1800" b="0" i="0" dirty="0">
                <a:solidFill>
                  <a:srgbClr val="000000"/>
                </a:solidFill>
                <a:effectLst/>
                <a:latin typeface="Times New Roman" panose="02020603050405020304" pitchFamily="18" charset="0"/>
                <a:cs typeface="Times New Roman" panose="02020603050405020304" pitchFamily="18" charset="0"/>
              </a:rPr>
              <a:t>, A. Z., </a:t>
            </a:r>
            <a:r>
              <a:rPr lang="en-US" sz="1800" b="0" i="0" dirty="0" err="1">
                <a:solidFill>
                  <a:srgbClr val="000000"/>
                </a:solidFill>
                <a:effectLst/>
                <a:latin typeface="Times New Roman" panose="02020603050405020304" pitchFamily="18" charset="0"/>
                <a:cs typeface="Times New Roman" panose="02020603050405020304" pitchFamily="18" charset="0"/>
              </a:rPr>
              <a:t>Heidari</a:t>
            </a:r>
            <a:r>
              <a:rPr lang="en-US" sz="1800" b="0" i="0" dirty="0">
                <a:solidFill>
                  <a:srgbClr val="000000"/>
                </a:solidFill>
                <a:effectLst/>
                <a:latin typeface="Times New Roman" panose="02020603050405020304" pitchFamily="18" charset="0"/>
                <a:cs typeface="Times New Roman" panose="02020603050405020304" pitchFamily="18" charset="0"/>
              </a:rPr>
              <a:t>, A. A., </a:t>
            </a:r>
            <a:r>
              <a:rPr lang="en-US" sz="1800" b="0" i="0" dirty="0" err="1">
                <a:solidFill>
                  <a:srgbClr val="000000"/>
                </a:solidFill>
                <a:effectLst/>
                <a:latin typeface="Times New Roman" panose="02020603050405020304" pitchFamily="18" charset="0"/>
                <a:cs typeface="Times New Roman" panose="02020603050405020304" pitchFamily="18" charset="0"/>
              </a:rPr>
              <a:t>Aljarah</a:t>
            </a:r>
            <a:r>
              <a:rPr lang="en-US" sz="1800" b="0" i="0" dirty="0">
                <a:solidFill>
                  <a:srgbClr val="000000"/>
                </a:solidFill>
                <a:effectLst/>
                <a:latin typeface="Times New Roman" panose="02020603050405020304" pitchFamily="18" charset="0"/>
                <a:cs typeface="Times New Roman" panose="02020603050405020304" pitchFamily="18" charset="0"/>
              </a:rPr>
              <a:t>, I., </a:t>
            </a:r>
            <a:r>
              <a:rPr lang="en-US" sz="1800" b="0" i="0" dirty="0" err="1">
                <a:solidFill>
                  <a:srgbClr val="000000"/>
                </a:solidFill>
                <a:effectLst/>
                <a:latin typeface="Times New Roman" panose="02020603050405020304" pitchFamily="18" charset="0"/>
                <a:cs typeface="Times New Roman" panose="02020603050405020304" pitchFamily="18" charset="0"/>
              </a:rPr>
              <a:t>Mafarja</a:t>
            </a:r>
            <a:r>
              <a:rPr lang="en-US" sz="1800" b="0" i="0" dirty="0">
                <a:solidFill>
                  <a:srgbClr val="000000"/>
                </a:solidFill>
                <a:effectLst/>
                <a:latin typeface="Times New Roman" panose="02020603050405020304" pitchFamily="18" charset="0"/>
                <a:cs typeface="Times New Roman" panose="02020603050405020304" pitchFamily="18" charset="0"/>
              </a:rPr>
              <a:t>, M., </a:t>
            </a:r>
            <a:r>
              <a:rPr lang="en-US" sz="1800" b="0" i="0" dirty="0" err="1">
                <a:solidFill>
                  <a:srgbClr val="000000"/>
                </a:solidFill>
                <a:effectLst/>
                <a:latin typeface="Times New Roman" panose="02020603050405020304" pitchFamily="18" charset="0"/>
                <a:cs typeface="Times New Roman" panose="02020603050405020304" pitchFamily="18" charset="0"/>
              </a:rPr>
              <a:t>Hassonah</a:t>
            </a:r>
            <a:r>
              <a:rPr lang="en-US" sz="1800" b="0" i="0" dirty="0">
                <a:solidFill>
                  <a:srgbClr val="000000"/>
                </a:solidFill>
                <a:effectLst/>
                <a:latin typeface="Times New Roman" panose="02020603050405020304" pitchFamily="18" charset="0"/>
                <a:cs typeface="Times New Roman" panose="02020603050405020304" pitchFamily="18" charset="0"/>
              </a:rPr>
              <a:t>, M. A., &amp; Fujita, H. (2019). An intelligent system for spam detection and identification of the most relevant features based on evolutionary random weight networks. Information</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Fusion, 48, 67-83.</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C00000"/>
                </a:solidFill>
                <a:effectLst/>
                <a:latin typeface="Times New Roman" panose="02020603050405020304" pitchFamily="18" charset="0"/>
                <a:cs typeface="Times New Roman" panose="02020603050405020304" pitchFamily="18" charset="0"/>
              </a:rPr>
              <a:t>12. </a:t>
            </a:r>
            <a:r>
              <a:rPr lang="en-US" sz="1800" b="0" i="0" dirty="0" err="1">
                <a:solidFill>
                  <a:srgbClr val="000000"/>
                </a:solidFill>
                <a:effectLst/>
                <a:latin typeface="Times New Roman" panose="02020603050405020304" pitchFamily="18" charset="0"/>
                <a:cs typeface="Times New Roman" panose="02020603050405020304" pitchFamily="18" charset="0"/>
              </a:rPr>
              <a:t>Ruano-Ordas</a:t>
            </a:r>
            <a:r>
              <a:rPr lang="en-US" sz="1800" b="0" i="0" dirty="0">
                <a:solidFill>
                  <a:srgbClr val="000000"/>
                </a:solidFill>
                <a:effectLst/>
                <a:latin typeface="Times New Roman" panose="02020603050405020304" pitchFamily="18" charset="0"/>
                <a:cs typeface="Times New Roman" panose="02020603050405020304" pitchFamily="18" charset="0"/>
              </a:rPr>
              <a:t>, D., </a:t>
            </a:r>
            <a:r>
              <a:rPr lang="en-US" sz="1800" b="0" i="0" dirty="0" err="1">
                <a:solidFill>
                  <a:srgbClr val="000000"/>
                </a:solidFill>
                <a:effectLst/>
                <a:latin typeface="Times New Roman" panose="02020603050405020304" pitchFamily="18" charset="0"/>
                <a:cs typeface="Times New Roman" panose="02020603050405020304" pitchFamily="18" charset="0"/>
              </a:rPr>
              <a:t>Fdez-Riverola</a:t>
            </a:r>
            <a:r>
              <a:rPr lang="en-US" sz="1800" b="0" i="0" dirty="0">
                <a:solidFill>
                  <a:srgbClr val="000000"/>
                </a:solidFill>
                <a:effectLst/>
                <a:latin typeface="Times New Roman" panose="02020603050405020304" pitchFamily="18" charset="0"/>
                <a:cs typeface="Times New Roman" panose="02020603050405020304" pitchFamily="18" charset="0"/>
              </a:rPr>
              <a:t>, F., &amp; </a:t>
            </a:r>
            <a:r>
              <a:rPr lang="en-US" sz="1800" b="0" i="0" dirty="0" err="1">
                <a:solidFill>
                  <a:srgbClr val="000000"/>
                </a:solidFill>
                <a:effectLst/>
                <a:latin typeface="Times New Roman" panose="02020603050405020304" pitchFamily="18" charset="0"/>
                <a:cs typeface="Times New Roman" panose="02020603050405020304" pitchFamily="18" charset="0"/>
              </a:rPr>
              <a:t>M´endez</a:t>
            </a:r>
            <a:r>
              <a:rPr lang="en-US" sz="1800" b="0" i="0" dirty="0">
                <a:solidFill>
                  <a:srgbClr val="000000"/>
                </a:solidFill>
                <a:effectLst/>
                <a:latin typeface="Times New Roman" panose="02020603050405020304" pitchFamily="18" charset="0"/>
                <a:cs typeface="Times New Roman" panose="02020603050405020304" pitchFamily="18" charset="0"/>
              </a:rPr>
              <a:t>, J. R. (2018). Concept drift in email datasets: An empirical study with practical implications. Information Sciences, 428, 120-135.</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C00000"/>
                </a:solidFill>
                <a:effectLst/>
                <a:latin typeface="Times New Roman" panose="02020603050405020304" pitchFamily="18" charset="0"/>
                <a:cs typeface="Times New Roman" panose="02020603050405020304" pitchFamily="18" charset="0"/>
              </a:rPr>
              <a:t>13. </a:t>
            </a:r>
            <a:r>
              <a:rPr lang="en-US" sz="1800" b="0" i="0" dirty="0">
                <a:solidFill>
                  <a:srgbClr val="000000"/>
                </a:solidFill>
                <a:effectLst/>
                <a:latin typeface="Times New Roman" panose="02020603050405020304" pitchFamily="18" charset="0"/>
                <a:cs typeface="Times New Roman" panose="02020603050405020304" pitchFamily="18" charset="0"/>
              </a:rPr>
              <a:t>https://www.kaggle.com/nitishabharathi/email-spam-dataset</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C00000"/>
                </a:solidFill>
                <a:effectLst/>
                <a:latin typeface="Times New Roman" panose="02020603050405020304" pitchFamily="18" charset="0"/>
                <a:cs typeface="Times New Roman" panose="02020603050405020304" pitchFamily="18" charset="0"/>
              </a:rPr>
              <a:t>14. </a:t>
            </a:r>
            <a:r>
              <a:rPr lang="en-US" sz="1800" b="0" i="0" dirty="0" err="1">
                <a:solidFill>
                  <a:srgbClr val="000000"/>
                </a:solidFill>
                <a:effectLst/>
                <a:latin typeface="Times New Roman" panose="02020603050405020304" pitchFamily="18" charset="0"/>
                <a:cs typeface="Times New Roman" panose="02020603050405020304" pitchFamily="18" charset="0"/>
              </a:rPr>
              <a:t>Alam</a:t>
            </a:r>
            <a:r>
              <a:rPr lang="en-US" sz="1800" b="0" i="0" dirty="0">
                <a:solidFill>
                  <a:srgbClr val="000000"/>
                </a:solidFill>
                <a:effectLst/>
                <a:latin typeface="Times New Roman" panose="02020603050405020304" pitchFamily="18" charset="0"/>
                <a:cs typeface="Times New Roman" panose="02020603050405020304" pitchFamily="18" charset="0"/>
              </a:rPr>
              <a:t>, K. S., Bhowmik, S., &amp; </a:t>
            </a:r>
            <a:r>
              <a:rPr lang="en-US" sz="1800" b="0" i="0" dirty="0" err="1">
                <a:solidFill>
                  <a:srgbClr val="000000"/>
                </a:solidFill>
                <a:effectLst/>
                <a:latin typeface="Times New Roman" panose="02020603050405020304" pitchFamily="18" charset="0"/>
                <a:cs typeface="Times New Roman" panose="02020603050405020304" pitchFamily="18" charset="0"/>
              </a:rPr>
              <a:t>Prosun</a:t>
            </a:r>
            <a:r>
              <a:rPr lang="en-US" sz="1800" b="0" i="0" dirty="0">
                <a:solidFill>
                  <a:srgbClr val="000000"/>
                </a:solidFill>
                <a:effectLst/>
                <a:latin typeface="Times New Roman" panose="02020603050405020304" pitchFamily="18" charset="0"/>
                <a:cs typeface="Times New Roman" panose="02020603050405020304" pitchFamily="18" charset="0"/>
              </a:rPr>
              <a:t>, P. R. K. (2021, February). Cyberbullying Detection: An Ensemble Based Machine Learning Approach. In 2021 Third International Conference on Intelligent Communication Technologies and Virtual Mobile Networks (ICICV) (pp. 710-715). IEEE.</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C00000"/>
                </a:solidFill>
                <a:effectLst/>
                <a:latin typeface="Times New Roman" panose="02020603050405020304" pitchFamily="18" charset="0"/>
                <a:cs typeface="Times New Roman" panose="02020603050405020304" pitchFamily="18" charset="0"/>
              </a:rPr>
              <a:t>15. </a:t>
            </a:r>
            <a:r>
              <a:rPr lang="en-US" sz="1800" b="0" i="0" dirty="0">
                <a:solidFill>
                  <a:srgbClr val="000000"/>
                </a:solidFill>
                <a:effectLst/>
                <a:latin typeface="Times New Roman" panose="02020603050405020304" pitchFamily="18" charset="0"/>
                <a:cs typeface="Times New Roman" panose="02020603050405020304" pitchFamily="18" charset="0"/>
              </a:rPr>
              <a:t>Bhowmik, S., </a:t>
            </a:r>
            <a:r>
              <a:rPr lang="en-US" sz="1800" b="0" i="0" dirty="0" err="1">
                <a:solidFill>
                  <a:srgbClr val="000000"/>
                </a:solidFill>
                <a:effectLst/>
                <a:latin typeface="Times New Roman" panose="02020603050405020304" pitchFamily="18" charset="0"/>
                <a:cs typeface="Times New Roman" panose="02020603050405020304" pitchFamily="18" charset="0"/>
              </a:rPr>
              <a:t>Prosun</a:t>
            </a:r>
            <a:r>
              <a:rPr lang="en-US" sz="1800" b="0" i="0" dirty="0">
                <a:solidFill>
                  <a:srgbClr val="000000"/>
                </a:solidFill>
                <a:effectLst/>
                <a:latin typeface="Times New Roman" panose="02020603050405020304" pitchFamily="18" charset="0"/>
                <a:cs typeface="Times New Roman" panose="02020603050405020304" pitchFamily="18" charset="0"/>
              </a:rPr>
              <a:t>, P. R. K., &amp; </a:t>
            </a:r>
            <a:r>
              <a:rPr lang="en-US" sz="1800" b="0" i="0" dirty="0" err="1">
                <a:solidFill>
                  <a:srgbClr val="000000"/>
                </a:solidFill>
                <a:effectLst/>
                <a:latin typeface="Times New Roman" panose="02020603050405020304" pitchFamily="18" charset="0"/>
                <a:cs typeface="Times New Roman" panose="02020603050405020304" pitchFamily="18" charset="0"/>
              </a:rPr>
              <a:t>Alam</a:t>
            </a:r>
            <a:r>
              <a:rPr lang="en-US" sz="1800" b="0" i="0" dirty="0">
                <a:solidFill>
                  <a:srgbClr val="000000"/>
                </a:solidFill>
                <a:effectLst/>
                <a:latin typeface="Times New Roman" panose="02020603050405020304" pitchFamily="18" charset="0"/>
                <a:cs typeface="Times New Roman" panose="02020603050405020304" pitchFamily="18" charset="0"/>
              </a:rPr>
              <a:t>, K. S. (2021). A Novel Three-Level Voting Model for Detecting Misleading Information on COVID-19. Paper presented at the 6th International Conference on Emerging Applications of Information Technology (EAIT) Kolkata, India.</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C00000"/>
                </a:solidFill>
                <a:effectLst/>
                <a:latin typeface="Times New Roman" panose="02020603050405020304" pitchFamily="18" charset="0"/>
                <a:cs typeface="Times New Roman" panose="02020603050405020304" pitchFamily="18" charset="0"/>
              </a:rPr>
              <a:t>16. </a:t>
            </a:r>
            <a:r>
              <a:rPr lang="en-US" sz="1800" b="0" i="0" dirty="0">
                <a:solidFill>
                  <a:srgbClr val="000000"/>
                </a:solidFill>
                <a:effectLst/>
                <a:latin typeface="Times New Roman" panose="02020603050405020304" pitchFamily="18" charset="0"/>
                <a:cs typeface="Times New Roman" panose="02020603050405020304" pitchFamily="18" charset="0"/>
              </a:rPr>
              <a:t>Ajao, O., Bhowmik, D., &amp; Zargari, S. (2018, July). Fake news identification on twitter with hybrid </a:t>
            </a:r>
            <a:r>
              <a:rPr lang="en-US" sz="1800" b="0" i="0" dirty="0" err="1">
                <a:solidFill>
                  <a:srgbClr val="000000"/>
                </a:solidFill>
                <a:effectLst/>
                <a:latin typeface="Times New Roman" panose="02020603050405020304" pitchFamily="18" charset="0"/>
                <a:cs typeface="Times New Roman" panose="02020603050405020304" pitchFamily="18" charset="0"/>
              </a:rPr>
              <a:t>cnn</a:t>
            </a:r>
            <a:r>
              <a:rPr lang="en-US" sz="1800" b="0" i="0" dirty="0">
                <a:solidFill>
                  <a:srgbClr val="000000"/>
                </a:solidFill>
                <a:effectLst/>
                <a:latin typeface="Times New Roman" panose="02020603050405020304" pitchFamily="18" charset="0"/>
                <a:cs typeface="Times New Roman" panose="02020603050405020304" pitchFamily="18" charset="0"/>
              </a:rPr>
              <a:t> and </a:t>
            </a:r>
            <a:r>
              <a:rPr lang="en-US" sz="1800" b="0" i="0" dirty="0" err="1">
                <a:solidFill>
                  <a:srgbClr val="000000"/>
                </a:solidFill>
                <a:effectLst/>
                <a:latin typeface="Times New Roman" panose="02020603050405020304" pitchFamily="18" charset="0"/>
                <a:cs typeface="Times New Roman" panose="02020603050405020304" pitchFamily="18" charset="0"/>
              </a:rPr>
              <a:t>rnn</a:t>
            </a:r>
            <a:r>
              <a:rPr lang="en-US" sz="1800" b="0" i="0" dirty="0">
                <a:solidFill>
                  <a:srgbClr val="000000"/>
                </a:solidFill>
                <a:effectLst/>
                <a:latin typeface="Times New Roman" panose="02020603050405020304" pitchFamily="18" charset="0"/>
                <a:cs typeface="Times New Roman" panose="02020603050405020304" pitchFamily="18" charset="0"/>
              </a:rPr>
              <a:t> models. In Proceedings of the 9th international conference on social media and society (pp. 226-230).</a:t>
            </a:r>
            <a:r>
              <a:rPr lang="en-US" sz="1200" dirty="0">
                <a:latin typeface="Times New Roman" panose="02020603050405020304" pitchFamily="18" charset="0"/>
                <a:cs typeface="Times New Roman" panose="02020603050405020304" pitchFamily="18" charset="0"/>
              </a:rPr>
              <a:t> </a:t>
            </a:r>
            <a:br>
              <a:rPr lang="en-US" sz="1200" dirty="0"/>
            </a:br>
            <a:br>
              <a:rPr lang="en-US" sz="1200" dirty="0"/>
            </a:br>
            <a:br>
              <a:rPr lang="en-US" sz="1000" dirty="0"/>
            </a:br>
            <a:endParaRPr lang="en-US" sz="1900" i="1" dirty="0">
              <a:solidFill>
                <a:srgbClr val="FF0000"/>
              </a:solidFill>
            </a:endParaRPr>
          </a:p>
        </p:txBody>
      </p:sp>
      <p:sp>
        <p:nvSpPr>
          <p:cNvPr id="9" name="Rectangle 2">
            <a:extLst>
              <a:ext uri="{FF2B5EF4-FFF2-40B4-BE49-F238E27FC236}">
                <a16:creationId xmlns:a16="http://schemas.microsoft.com/office/drawing/2014/main" id="{7938BBF1-73D5-453C-8DAD-9757B65D8AB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Date Placeholder 5"/>
          <p:cNvSpPr>
            <a:spLocks noGrp="1"/>
          </p:cNvSpPr>
          <p:nvPr>
            <p:ph type="dt" sz="half" idx="10"/>
          </p:nvPr>
        </p:nvSpPr>
        <p:spPr/>
        <p:txBody>
          <a:bodyPr/>
          <a:lstStyle/>
          <a:p>
            <a:r>
              <a:rPr lang="en-US"/>
              <a:t>9/23/2021</a:t>
            </a:r>
            <a:endParaRPr lang="en-US" dirty="0"/>
          </a:p>
        </p:txBody>
      </p:sp>
      <p:sp>
        <p:nvSpPr>
          <p:cNvPr id="7" name="Slide Number Placeholder 6"/>
          <p:cNvSpPr>
            <a:spLocks noGrp="1"/>
          </p:cNvSpPr>
          <p:nvPr>
            <p:ph type="sldNum" sz="quarter" idx="12"/>
          </p:nvPr>
        </p:nvSpPr>
        <p:spPr/>
        <p:txBody>
          <a:bodyPr/>
          <a:lstStyle/>
          <a:p>
            <a:fld id="{302755A7-14C3-4271-9743-D1DE7E0E674B}" type="slidenum">
              <a:rPr lang="en-US" sz="2400" b="1" smtClean="0">
                <a:solidFill>
                  <a:schemeClr val="accent4">
                    <a:lumMod val="75000"/>
                  </a:schemeClr>
                </a:solidFill>
              </a:rPr>
              <a:pPr/>
              <a:t>21</a:t>
            </a:fld>
            <a:endParaRPr lang="en-US" sz="2400" b="1" dirty="0">
              <a:solidFill>
                <a:schemeClr val="accent4">
                  <a:lumMod val="75000"/>
                </a:schemeClr>
              </a:solidFill>
            </a:endParaRPr>
          </a:p>
        </p:txBody>
      </p:sp>
    </p:spTree>
    <p:extLst>
      <p:ext uri="{BB962C8B-B14F-4D97-AF65-F5344CB8AC3E}">
        <p14:creationId xmlns:p14="http://schemas.microsoft.com/office/powerpoint/2010/main" val="1262179080"/>
      </p:ext>
    </p:extLst>
  </p:cSld>
  <p:clrMapOvr>
    <a:masterClrMapping/>
  </p:clrMapOvr>
  <p:transition spd="slow" advTm="2534">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1386" y="838200"/>
            <a:ext cx="6510999" cy="1636776"/>
          </a:xfrm>
        </p:spPr>
        <p:txBody>
          <a:bodyPr>
            <a:normAutofit/>
          </a:bodyPr>
          <a:lstStyle/>
          <a:p>
            <a:r>
              <a:rPr lang="en-US" sz="9600" dirty="0"/>
              <a:t>Thank You</a:t>
            </a:r>
          </a:p>
        </p:txBody>
      </p:sp>
      <p:sp>
        <p:nvSpPr>
          <p:cNvPr id="6" name="Date Placeholder 5"/>
          <p:cNvSpPr>
            <a:spLocks noGrp="1"/>
          </p:cNvSpPr>
          <p:nvPr>
            <p:ph type="dt" sz="half" idx="10"/>
          </p:nvPr>
        </p:nvSpPr>
        <p:spPr/>
        <p:txBody>
          <a:bodyPr/>
          <a:lstStyle/>
          <a:p>
            <a:r>
              <a:rPr lang="en-US"/>
              <a:t>9/23/2021</a:t>
            </a:r>
          </a:p>
        </p:txBody>
      </p:sp>
      <p:sp>
        <p:nvSpPr>
          <p:cNvPr id="7" name="Slide Number Placeholder 6"/>
          <p:cNvSpPr>
            <a:spLocks noGrp="1"/>
          </p:cNvSpPr>
          <p:nvPr>
            <p:ph type="sldNum" sz="quarter" idx="12"/>
          </p:nvPr>
        </p:nvSpPr>
        <p:spPr/>
        <p:txBody>
          <a:bodyPr/>
          <a:lstStyle/>
          <a:p>
            <a:fld id="{302755A7-14C3-4271-9743-D1DE7E0E674B}" type="slidenum">
              <a:rPr lang="en-US" smtClean="0"/>
              <a:pPr/>
              <a:t>22</a:t>
            </a:fld>
            <a:endParaRPr lang="en-US"/>
          </a:p>
        </p:txBody>
      </p:sp>
    </p:spTree>
    <p:extLst>
      <p:ext uri="{BB962C8B-B14F-4D97-AF65-F5344CB8AC3E}">
        <p14:creationId xmlns:p14="http://schemas.microsoft.com/office/powerpoint/2010/main" val="3314503712"/>
      </p:ext>
    </p:extLst>
  </p:cSld>
  <p:clrMapOvr>
    <a:masterClrMapping/>
  </p:clrMapOvr>
  <p:transition spd="slow" advTm="4935">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Introduction</a:t>
            </a:r>
          </a:p>
        </p:txBody>
      </p:sp>
      <p:sp>
        <p:nvSpPr>
          <p:cNvPr id="3" name="Content Placeholder 2"/>
          <p:cNvSpPr>
            <a:spLocks noGrp="1"/>
          </p:cNvSpPr>
          <p:nvPr>
            <p:ph idx="1"/>
          </p:nvPr>
        </p:nvSpPr>
        <p:spPr>
          <a:xfrm>
            <a:off x="417135" y="1143004"/>
            <a:ext cx="10465536" cy="5334001"/>
          </a:xfrm>
        </p:spPr>
        <p:txBody>
          <a:bodyPr>
            <a:normAutofit/>
          </a:bodyPr>
          <a:lstStyle/>
          <a:p>
            <a:pPr lvl="0" algn="just">
              <a:buClr>
                <a:srgbClr val="F0AD00"/>
              </a:buClr>
              <a:buFont typeface="Wingdings" pitchFamily="2" charset="2"/>
              <a:buChar char="q"/>
            </a:pPr>
            <a:r>
              <a:rPr lang="en-US" dirty="0">
                <a:solidFill>
                  <a:prstClr val="black"/>
                </a:solidFill>
                <a:latin typeface="Times New Roman" panose="02020603050405020304" pitchFamily="18" charset="0"/>
              </a:rPr>
              <a:t>Email services are amongst the most widely used communication tools because of their speed and effectiveness.</a:t>
            </a:r>
          </a:p>
          <a:p>
            <a:pPr marL="118872" lvl="0" indent="0" algn="just">
              <a:buClr>
                <a:srgbClr val="F0AD00"/>
              </a:buClr>
              <a:buNone/>
            </a:pPr>
            <a:r>
              <a:rPr lang="en-US" dirty="0">
                <a:solidFill>
                  <a:prstClr val="black"/>
                </a:solidFill>
                <a:latin typeface="Times New Roman" panose="02020603050405020304" pitchFamily="18" charset="0"/>
              </a:rPr>
              <a:t> </a:t>
            </a:r>
            <a:endParaRPr lang="en-US" dirty="0">
              <a:latin typeface="Times New Roman" panose="02020603050405020304" pitchFamily="18" charset="0"/>
              <a:ea typeface="Tahoma" pitchFamily="34" charset="0"/>
            </a:endParaRPr>
          </a:p>
          <a:p>
            <a:pPr algn="just">
              <a:buFont typeface="Wingdings" pitchFamily="2" charset="2"/>
              <a:buChar char="q"/>
            </a:pPr>
            <a:r>
              <a:rPr lang="en-US" dirty="0">
                <a:latin typeface="Times New Roman" panose="02020603050405020304" pitchFamily="18" charset="0"/>
                <a:ea typeface="Tahoma" pitchFamily="34" charset="0"/>
              </a:rPr>
              <a:t>The virtues of email seem to be ruined by the widespread use of unpleasant, damaging, immoral, and deceptive email messages, which are frequently sent haphazardly by dishonest people who have no direct connection with the recipient. </a:t>
            </a:r>
          </a:p>
          <a:p>
            <a:pPr marL="118872" indent="0" algn="just">
              <a:buNone/>
            </a:pPr>
            <a:endParaRPr lang="en-US" dirty="0">
              <a:latin typeface="Times New Roman" panose="02020603050405020304" pitchFamily="18" charset="0"/>
              <a:ea typeface="Tahoma" pitchFamily="34" charset="0"/>
            </a:endParaRPr>
          </a:p>
          <a:p>
            <a:pPr algn="just">
              <a:buFont typeface="Wingdings" pitchFamily="2" charset="2"/>
              <a:buChar char="q"/>
            </a:pPr>
            <a:r>
              <a:rPr lang="en-US" dirty="0">
                <a:latin typeface="Times New Roman" panose="02020603050405020304" pitchFamily="18" charset="0"/>
                <a:ea typeface="Tahoma" pitchFamily="34" charset="0"/>
              </a:rPr>
              <a:t>Although knowledge engineering can detect spam emails, these are not fruitful since lots of rules need to be maintained. Therefore, the machine learning (ML) can along with natural language processing can play a vital role in this case.</a:t>
            </a:r>
          </a:p>
        </p:txBody>
      </p:sp>
      <p:sp>
        <p:nvSpPr>
          <p:cNvPr id="7" name="Date Placeholder 6"/>
          <p:cNvSpPr>
            <a:spLocks noGrp="1"/>
          </p:cNvSpPr>
          <p:nvPr>
            <p:ph type="dt" sz="half" idx="10"/>
          </p:nvPr>
        </p:nvSpPr>
        <p:spPr/>
        <p:txBody>
          <a:bodyPr/>
          <a:lstStyle/>
          <a:p>
            <a:r>
              <a:rPr lang="en-US"/>
              <a:t>9/23/2021</a:t>
            </a:r>
          </a:p>
        </p:txBody>
      </p:sp>
      <p:sp>
        <p:nvSpPr>
          <p:cNvPr id="8" name="Slide Number Placeholder 7"/>
          <p:cNvSpPr>
            <a:spLocks noGrp="1"/>
          </p:cNvSpPr>
          <p:nvPr>
            <p:ph type="sldNum" sz="quarter" idx="12"/>
          </p:nvPr>
        </p:nvSpPr>
        <p:spPr/>
        <p:txBody>
          <a:bodyPr/>
          <a:lstStyle/>
          <a:p>
            <a:fld id="{302755A7-14C3-4271-9743-D1DE7E0E674B}" type="slidenum">
              <a:rPr lang="en-US" smtClean="0"/>
              <a:pPr/>
              <a:t>3</a:t>
            </a:fld>
            <a:endParaRPr lang="en-US" dirty="0"/>
          </a:p>
        </p:txBody>
      </p:sp>
    </p:spTree>
    <p:custDataLst>
      <p:tags r:id="rId1"/>
    </p:custDataLst>
    <p:extLst>
      <p:ext uri="{BB962C8B-B14F-4D97-AF65-F5344CB8AC3E}">
        <p14:creationId xmlns:p14="http://schemas.microsoft.com/office/powerpoint/2010/main" val="2077825867"/>
      </p:ext>
    </p:extLst>
  </p:cSld>
  <p:clrMapOvr>
    <a:masterClrMapping/>
  </p:clrMapOvr>
  <p:transition spd="slow" advTm="38395">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Problem Statement</a:t>
            </a:r>
          </a:p>
        </p:txBody>
      </p:sp>
      <p:sp>
        <p:nvSpPr>
          <p:cNvPr id="3" name="Content Placeholder 2"/>
          <p:cNvSpPr>
            <a:spLocks noGrp="1"/>
          </p:cNvSpPr>
          <p:nvPr>
            <p:ph idx="1"/>
          </p:nvPr>
        </p:nvSpPr>
        <p:spPr>
          <a:xfrm>
            <a:off x="417135" y="1143004"/>
            <a:ext cx="10465536" cy="5334001"/>
          </a:xfrm>
        </p:spPr>
        <p:txBody>
          <a:bodyPr>
            <a:normAutofit/>
          </a:bodyPr>
          <a:lstStyle/>
          <a:p>
            <a:pPr lvl="0" algn="just">
              <a:buClr>
                <a:srgbClr val="F0AD00"/>
              </a:buClr>
              <a:buFont typeface="Wingdings" pitchFamily="2" charset="2"/>
              <a:buChar char="q"/>
            </a:pPr>
            <a:r>
              <a:rPr lang="en-US" dirty="0">
                <a:latin typeface="Times New Roman" panose="02020603050405020304" pitchFamily="18" charset="0"/>
                <a:ea typeface="Tahoma" pitchFamily="34" charset="0"/>
              </a:rPr>
              <a:t>The overwhelming use of irritating, destructive, and misleading emails appears to have damaged the values of email.</a:t>
            </a:r>
          </a:p>
          <a:p>
            <a:pPr marL="118872" lvl="0" indent="0" algn="just">
              <a:buClr>
                <a:srgbClr val="F0AD00"/>
              </a:buClr>
              <a:buNone/>
            </a:pPr>
            <a:endParaRPr lang="en-US" dirty="0">
              <a:latin typeface="Times New Roman" panose="02020603050405020304" pitchFamily="18" charset="0"/>
              <a:ea typeface="Tahoma" pitchFamily="34" charset="0"/>
            </a:endParaRPr>
          </a:p>
          <a:p>
            <a:pPr lvl="0" algn="just">
              <a:buClr>
                <a:srgbClr val="F0AD00"/>
              </a:buClr>
              <a:buFont typeface="Wingdings" pitchFamily="2" charset="2"/>
              <a:buChar char="q"/>
            </a:pPr>
            <a:r>
              <a:rPr lang="en-US" dirty="0">
                <a:latin typeface="Times New Roman" panose="02020603050405020304" pitchFamily="18" charset="0"/>
                <a:ea typeface="Tahoma" pitchFamily="34" charset="0"/>
              </a:rPr>
              <a:t>The contents of spam emails can include commercials, online marketing, and scams including malware distribution, exposed data, and phishing.</a:t>
            </a:r>
          </a:p>
          <a:p>
            <a:pPr marL="118872" lvl="0" indent="0" algn="just">
              <a:buClr>
                <a:srgbClr val="F0AD00"/>
              </a:buClr>
              <a:buNone/>
            </a:pPr>
            <a:endParaRPr lang="en-US" dirty="0">
              <a:latin typeface="Times New Roman" panose="02020603050405020304" pitchFamily="18" charset="0"/>
              <a:ea typeface="Tahoma" pitchFamily="34" charset="0"/>
            </a:endParaRPr>
          </a:p>
          <a:p>
            <a:pPr lvl="0" algn="just">
              <a:buClr>
                <a:srgbClr val="F0AD00"/>
              </a:buClr>
              <a:buFont typeface="Wingdings" pitchFamily="2" charset="2"/>
              <a:buChar char="q"/>
            </a:pPr>
            <a:r>
              <a:rPr lang="en-US" dirty="0">
                <a:latin typeface="Times New Roman" panose="02020603050405020304" pitchFamily="18" charset="0"/>
                <a:ea typeface="Tahoma" pitchFamily="34" charset="0"/>
              </a:rPr>
              <a:t>People often become victim of fraudulent activities because of the underlying misleading information in these emails.</a:t>
            </a:r>
          </a:p>
        </p:txBody>
      </p:sp>
      <p:sp>
        <p:nvSpPr>
          <p:cNvPr id="7" name="Date Placeholder 6"/>
          <p:cNvSpPr>
            <a:spLocks noGrp="1"/>
          </p:cNvSpPr>
          <p:nvPr>
            <p:ph type="dt" sz="half" idx="10"/>
          </p:nvPr>
        </p:nvSpPr>
        <p:spPr/>
        <p:txBody>
          <a:bodyPr/>
          <a:lstStyle/>
          <a:p>
            <a:r>
              <a:rPr lang="en-US"/>
              <a:t>9/23/2021</a:t>
            </a:r>
          </a:p>
        </p:txBody>
      </p:sp>
      <p:sp>
        <p:nvSpPr>
          <p:cNvPr id="8" name="Slide Number Placeholder 7"/>
          <p:cNvSpPr>
            <a:spLocks noGrp="1"/>
          </p:cNvSpPr>
          <p:nvPr>
            <p:ph type="sldNum" sz="quarter" idx="12"/>
          </p:nvPr>
        </p:nvSpPr>
        <p:spPr/>
        <p:txBody>
          <a:bodyPr/>
          <a:lstStyle/>
          <a:p>
            <a:fld id="{302755A7-14C3-4271-9743-D1DE7E0E674B}" type="slidenum">
              <a:rPr lang="en-US" smtClean="0"/>
              <a:pPr/>
              <a:t>4</a:t>
            </a:fld>
            <a:endParaRPr lang="en-US" dirty="0"/>
          </a:p>
        </p:txBody>
      </p:sp>
    </p:spTree>
    <p:custDataLst>
      <p:tags r:id="rId1"/>
    </p:custDataLst>
    <p:extLst>
      <p:ext uri="{BB962C8B-B14F-4D97-AF65-F5344CB8AC3E}">
        <p14:creationId xmlns:p14="http://schemas.microsoft.com/office/powerpoint/2010/main" val="3487943122"/>
      </p:ext>
    </p:extLst>
  </p:cSld>
  <p:clrMapOvr>
    <a:masterClrMapping/>
  </p:clrMapOvr>
  <p:transition spd="slow" advTm="38395">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Literature Review</a:t>
            </a:r>
            <a:endParaRPr lang="en-US" sz="3500" dirty="0">
              <a:latin typeface="+mn-lt"/>
            </a:endParaRPr>
          </a:p>
        </p:txBody>
      </p:sp>
      <p:sp>
        <p:nvSpPr>
          <p:cNvPr id="3" name="Content Placeholder 2"/>
          <p:cNvSpPr>
            <a:spLocks noGrp="1"/>
          </p:cNvSpPr>
          <p:nvPr>
            <p:ph sz="half" idx="1"/>
          </p:nvPr>
        </p:nvSpPr>
        <p:spPr>
          <a:xfrm>
            <a:off x="511578" y="1066800"/>
            <a:ext cx="10532132" cy="5330952"/>
          </a:xfrm>
        </p:spPr>
        <p:txBody>
          <a:bodyPr>
            <a:normAutofit/>
          </a:bodyPr>
          <a:lstStyle/>
          <a:p>
            <a:pPr marL="342900" indent="-342900" algn="just">
              <a:buFont typeface="Wingdings" pitchFamily="2" charset="2"/>
              <a:buChar char="q"/>
            </a:pPr>
            <a:r>
              <a:rPr lang="en-US" sz="2000" dirty="0">
                <a:latin typeface="Times New Roman" panose="02020603050405020304" pitchFamily="18" charset="0"/>
                <a:cs typeface="Times New Roman" panose="02020603050405020304" pitchFamily="18" charset="0"/>
              </a:rPr>
              <a:t>So far many research contributions are available regarding sentiment analysis.</a:t>
            </a:r>
            <a:endParaRPr lang="en-US" sz="2000" dirty="0">
              <a:solidFill>
                <a:srgbClr val="C00000"/>
              </a:solidFill>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7938BBF1-73D5-453C-8DAD-9757B65D8AB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Date Placeholder 5"/>
          <p:cNvSpPr>
            <a:spLocks noGrp="1"/>
          </p:cNvSpPr>
          <p:nvPr>
            <p:ph type="dt" sz="half" idx="10"/>
          </p:nvPr>
        </p:nvSpPr>
        <p:spPr/>
        <p:txBody>
          <a:bodyPr/>
          <a:lstStyle/>
          <a:p>
            <a:r>
              <a:rPr lang="en-US"/>
              <a:t>9/23/2021</a:t>
            </a:r>
          </a:p>
        </p:txBody>
      </p:sp>
      <p:sp>
        <p:nvSpPr>
          <p:cNvPr id="7" name="Slide Number Placeholder 6"/>
          <p:cNvSpPr>
            <a:spLocks noGrp="1"/>
          </p:cNvSpPr>
          <p:nvPr>
            <p:ph type="sldNum" sz="quarter" idx="12"/>
          </p:nvPr>
        </p:nvSpPr>
        <p:spPr/>
        <p:txBody>
          <a:bodyPr/>
          <a:lstStyle/>
          <a:p>
            <a:fld id="{302755A7-14C3-4271-9743-D1DE7E0E674B}" type="slidenum">
              <a:rPr lang="en-US" sz="2400" b="1" smtClean="0">
                <a:solidFill>
                  <a:schemeClr val="accent4">
                    <a:lumMod val="75000"/>
                  </a:schemeClr>
                </a:solidFill>
              </a:rPr>
              <a:pPr/>
              <a:t>5</a:t>
            </a:fld>
            <a:endParaRPr lang="en-US" sz="2400" b="1" dirty="0">
              <a:solidFill>
                <a:schemeClr val="accent4">
                  <a:lumMod val="75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484614833"/>
              </p:ext>
            </p:extLst>
          </p:nvPr>
        </p:nvGraphicFramePr>
        <p:xfrm>
          <a:off x="558086" y="1676400"/>
          <a:ext cx="9823370" cy="4495800"/>
        </p:xfrm>
        <a:graphic>
          <a:graphicData uri="http://schemas.openxmlformats.org/drawingml/2006/table">
            <a:tbl>
              <a:tblPr firstRow="1" bandRow="1">
                <a:tableStyleId>{93296810-A885-4BE3-A3E7-6D5BEEA58F35}</a:tableStyleId>
              </a:tblPr>
              <a:tblGrid>
                <a:gridCol w="2629761">
                  <a:extLst>
                    <a:ext uri="{9D8B030D-6E8A-4147-A177-3AD203B41FA5}">
                      <a16:colId xmlns:a16="http://schemas.microsoft.com/office/drawing/2014/main" val="20000"/>
                    </a:ext>
                  </a:extLst>
                </a:gridCol>
                <a:gridCol w="3944642">
                  <a:extLst>
                    <a:ext uri="{9D8B030D-6E8A-4147-A177-3AD203B41FA5}">
                      <a16:colId xmlns:a16="http://schemas.microsoft.com/office/drawing/2014/main" val="20001"/>
                    </a:ext>
                  </a:extLst>
                </a:gridCol>
                <a:gridCol w="3248967">
                  <a:extLst>
                    <a:ext uri="{9D8B030D-6E8A-4147-A177-3AD203B41FA5}">
                      <a16:colId xmlns:a16="http://schemas.microsoft.com/office/drawing/2014/main" val="20003"/>
                    </a:ext>
                  </a:extLst>
                </a:gridCol>
              </a:tblGrid>
              <a:tr h="515881">
                <a:tc>
                  <a:txBody>
                    <a:bodyPr/>
                    <a:lstStyle/>
                    <a:p>
                      <a:pPr algn="ctr"/>
                      <a:r>
                        <a:rPr lang="en-US" sz="2000" dirty="0">
                          <a:latin typeface="Times New Roman" panose="02020603050405020304" pitchFamily="18" charset="0"/>
                          <a:cs typeface="Times New Roman" panose="02020603050405020304" pitchFamily="18" charset="0"/>
                        </a:rPr>
                        <a:t>Author</a:t>
                      </a:r>
                    </a:p>
                  </a:txBody>
                  <a:tcPr/>
                </a:tc>
                <a:tc>
                  <a:txBody>
                    <a:bodyPr/>
                    <a:lstStyle/>
                    <a:p>
                      <a:pPr algn="ctr"/>
                      <a:r>
                        <a:rPr lang="en-US" sz="2000" dirty="0">
                          <a:latin typeface="Times New Roman" panose="02020603050405020304" pitchFamily="18" charset="0"/>
                          <a:cs typeface="Times New Roman" panose="02020603050405020304" pitchFamily="18" charset="0"/>
                        </a:rPr>
                        <a:t>Work</a:t>
                      </a:r>
                    </a:p>
                  </a:txBody>
                  <a:tcPr/>
                </a:tc>
                <a:tc>
                  <a:txBody>
                    <a:bodyPr/>
                    <a:lstStyle/>
                    <a:p>
                      <a:pPr algn="ctr"/>
                      <a:r>
                        <a:rPr lang="en-US" sz="2000"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1241781">
                <a:tc>
                  <a:txBody>
                    <a:bodyPr/>
                    <a:lstStyle/>
                    <a:p>
                      <a:pPr algn="just"/>
                      <a:r>
                        <a:rPr lang="en-US" sz="1800" dirty="0">
                          <a:latin typeface="Times New Roman" panose="02020603050405020304" pitchFamily="18" charset="0"/>
                          <a:cs typeface="Times New Roman" panose="02020603050405020304" pitchFamily="18" charset="0"/>
                        </a:rPr>
                        <a:t>Mujtaba et al. [2017]</a:t>
                      </a:r>
                    </a:p>
                  </a:txBody>
                  <a:tcPr/>
                </a:tc>
                <a:tc>
                  <a:txBody>
                    <a:bodyPr/>
                    <a:lstStyle/>
                    <a:p>
                      <a:pPr algn="just"/>
                      <a:r>
                        <a:rPr lang="en-US" sz="1800" dirty="0">
                          <a:latin typeface="Times New Roman" panose="02020603050405020304" pitchFamily="18" charset="0"/>
                          <a:cs typeface="Times New Roman" panose="02020603050405020304" pitchFamily="18" charset="0"/>
                        </a:rPr>
                        <a:t>- Comparison between SVM, ANN, K-NN, Bayesian Classification was made.</a:t>
                      </a:r>
                    </a:p>
                  </a:txBody>
                  <a:tcPr/>
                </a:tc>
                <a:tc>
                  <a:txBody>
                    <a:bodyPr/>
                    <a:lstStyle/>
                    <a:p>
                      <a:pPr marL="342900" indent="-342900" algn="just">
                        <a:buFontTx/>
                        <a:buChar char="-"/>
                      </a:pPr>
                      <a:r>
                        <a:rPr lang="en-US" sz="1800" dirty="0">
                          <a:latin typeface="Times New Roman" panose="02020603050405020304" pitchFamily="18" charset="0"/>
                          <a:cs typeface="Times New Roman" panose="02020603050405020304" pitchFamily="18" charset="0"/>
                        </a:rPr>
                        <a:t>No comparison between Feature extraction techniques</a:t>
                      </a:r>
                    </a:p>
                  </a:txBody>
                  <a:tcPr/>
                </a:tc>
                <a:extLst>
                  <a:ext uri="{0D108BD9-81ED-4DB2-BD59-A6C34878D82A}">
                    <a16:rowId xmlns:a16="http://schemas.microsoft.com/office/drawing/2014/main" val="10001"/>
                  </a:ext>
                </a:extLst>
              </a:tr>
              <a:tr h="1190495">
                <a:tc>
                  <a:txBody>
                    <a:bodyPr/>
                    <a:lstStyle/>
                    <a:p>
                      <a:pPr algn="just"/>
                      <a:r>
                        <a:rPr lang="en-US" sz="1800" dirty="0">
                          <a:latin typeface="Times New Roman" panose="02020603050405020304" pitchFamily="18" charset="0"/>
                          <a:cs typeface="Times New Roman" panose="02020603050405020304" pitchFamily="18" charset="0"/>
                        </a:rPr>
                        <a:t>Chhabra</a:t>
                      </a:r>
                      <a:r>
                        <a:rPr lang="en-US" sz="1800" baseline="0" dirty="0">
                          <a:latin typeface="Times New Roman" panose="02020603050405020304" pitchFamily="18" charset="0"/>
                          <a:cs typeface="Times New Roman" panose="02020603050405020304" pitchFamily="18" charset="0"/>
                        </a:rPr>
                        <a:t> et al.[2010]</a:t>
                      </a:r>
                      <a:endParaRPr lang="en-US" sz="1800" dirty="0">
                        <a:latin typeface="Times New Roman" panose="02020603050405020304" pitchFamily="18" charset="0"/>
                        <a:cs typeface="Times New Roman" panose="02020603050405020304" pitchFamily="18" charset="0"/>
                      </a:endParaRPr>
                    </a:p>
                  </a:txBody>
                  <a:tcPr/>
                </a:tc>
                <a:tc>
                  <a:txBody>
                    <a:bodyPr/>
                    <a:lstStyle/>
                    <a:p>
                      <a:pPr algn="just"/>
                      <a:r>
                        <a:rPr lang="en-US" sz="1800" baseline="0" dirty="0">
                          <a:latin typeface="Times New Roman" panose="02020603050405020304" pitchFamily="18" charset="0"/>
                          <a:cs typeface="Times New Roman" panose="02020603050405020304" pitchFamily="18" charset="0"/>
                        </a:rPr>
                        <a:t>- Non-Linear with specified kernel function was utilized for spam filtering on Enron Dataset.</a:t>
                      </a:r>
                    </a:p>
                  </a:txBody>
                  <a:tcPr/>
                </a:tc>
                <a:tc>
                  <a:txBody>
                    <a:bodyPr/>
                    <a:lstStyle/>
                    <a:p>
                      <a:pPr marL="0" indent="0" algn="just">
                        <a:buFontTx/>
                        <a:buNone/>
                      </a:pPr>
                      <a:r>
                        <a:rPr lang="en-US" sz="1800" baseline="0" dirty="0">
                          <a:latin typeface="Times New Roman" panose="02020603050405020304" pitchFamily="18" charset="0"/>
                          <a:cs typeface="Times New Roman" panose="02020603050405020304" pitchFamily="18" charset="0"/>
                        </a:rPr>
                        <a:t>- Ensemble based algorithms were not applied.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547643">
                <a:tc>
                  <a:txBody>
                    <a:bodyPr/>
                    <a:lstStyle/>
                    <a:p>
                      <a:pPr algn="just"/>
                      <a:r>
                        <a:rPr lang="en-US" sz="1800" dirty="0" err="1">
                          <a:latin typeface="Times New Roman" panose="02020603050405020304" pitchFamily="18" charset="0"/>
                          <a:cs typeface="Times New Roman" panose="02020603050405020304" pitchFamily="18" charset="0"/>
                        </a:rPr>
                        <a:t>Rusland</a:t>
                      </a:r>
                      <a:r>
                        <a:rPr lang="en-US" sz="1800" dirty="0">
                          <a:latin typeface="Times New Roman" panose="02020603050405020304" pitchFamily="18" charset="0"/>
                          <a:cs typeface="Times New Roman" panose="02020603050405020304" pitchFamily="18" charset="0"/>
                        </a:rPr>
                        <a:t> et al. [2018]</a:t>
                      </a:r>
                    </a:p>
                  </a:txBody>
                  <a:tcPr/>
                </a:tc>
                <a:tc>
                  <a:txBody>
                    <a:bodyPr/>
                    <a:lstStyle/>
                    <a:p>
                      <a:pPr algn="just"/>
                      <a:r>
                        <a:rPr lang="en-US" sz="1800" dirty="0">
                          <a:latin typeface="Times New Roman" panose="02020603050405020304" pitchFamily="18" charset="0"/>
                          <a:cs typeface="Times New Roman" panose="02020603050405020304" pitchFamily="18" charset="0"/>
                        </a:rPr>
                        <a:t>- Naïve Bayes based classification was devised on two benchmark datasets and precision, recall and F1-Score was calculated.</a:t>
                      </a:r>
                    </a:p>
                  </a:txBody>
                  <a:tcPr/>
                </a:tc>
                <a:tc>
                  <a:txBody>
                    <a:bodyPr/>
                    <a:lstStyle/>
                    <a:p>
                      <a:pPr marL="285750" indent="-285750" algn="just">
                        <a:buFontTx/>
                        <a:buChar char="-"/>
                      </a:pPr>
                      <a:r>
                        <a:rPr lang="en-US" sz="1800" dirty="0">
                          <a:latin typeface="Times New Roman" panose="02020603050405020304" pitchFamily="18" charset="0"/>
                          <a:cs typeface="Times New Roman" panose="02020603050405020304" pitchFamily="18" charset="0"/>
                        </a:rPr>
                        <a:t>Majority voting was not introduced.</a:t>
                      </a:r>
                    </a:p>
                    <a:p>
                      <a:pPr marL="285750" indent="-285750" algn="just">
                        <a:buFontTx/>
                        <a:buChar char="-"/>
                      </a:pPr>
                      <a:r>
                        <a:rPr lang="en-US" sz="1800" dirty="0">
                          <a:latin typeface="Times New Roman" panose="02020603050405020304" pitchFamily="18" charset="0"/>
                          <a:cs typeface="Times New Roman" panose="02020603050405020304" pitchFamily="18" charset="0"/>
                        </a:rPr>
                        <a:t>Computational time was not considered.</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40484241"/>
      </p:ext>
    </p:extLst>
  </p:cSld>
  <p:clrMapOvr>
    <a:masterClrMapping/>
  </p:clrMapOvr>
  <p:transition spd="slow" advTm="15738">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Literature Review</a:t>
            </a:r>
            <a:endParaRPr lang="en-US" sz="3500" dirty="0">
              <a:latin typeface="+mn-lt"/>
            </a:endParaRPr>
          </a:p>
        </p:txBody>
      </p:sp>
      <p:sp>
        <p:nvSpPr>
          <p:cNvPr id="3" name="Content Placeholder 2"/>
          <p:cNvSpPr>
            <a:spLocks noGrp="1"/>
          </p:cNvSpPr>
          <p:nvPr>
            <p:ph sz="half" idx="1"/>
          </p:nvPr>
        </p:nvSpPr>
        <p:spPr>
          <a:xfrm>
            <a:off x="511578" y="1066800"/>
            <a:ext cx="10532132" cy="5330952"/>
          </a:xfrm>
        </p:spPr>
        <p:txBody>
          <a:bodyPr>
            <a:normAutofit/>
          </a:bodyPr>
          <a:lstStyle/>
          <a:p>
            <a:pPr marL="342900" indent="-342900" algn="just">
              <a:buFont typeface="Wingdings" pitchFamily="2" charset="2"/>
              <a:buChar char="q"/>
            </a:pPr>
            <a:r>
              <a:rPr lang="en-US" sz="2000" dirty="0">
                <a:latin typeface="Times New Roman" panose="02020603050405020304" pitchFamily="18" charset="0"/>
                <a:cs typeface="Times New Roman" panose="02020603050405020304" pitchFamily="18" charset="0"/>
              </a:rPr>
              <a:t>So far many research contributions are available regarding sentiment analysis.</a:t>
            </a:r>
            <a:endParaRPr lang="en-US" sz="2000" dirty="0">
              <a:solidFill>
                <a:srgbClr val="C00000"/>
              </a:solidFill>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7938BBF1-73D5-453C-8DAD-9757B65D8AB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Date Placeholder 5"/>
          <p:cNvSpPr>
            <a:spLocks noGrp="1"/>
          </p:cNvSpPr>
          <p:nvPr>
            <p:ph type="dt" sz="half" idx="10"/>
          </p:nvPr>
        </p:nvSpPr>
        <p:spPr/>
        <p:txBody>
          <a:bodyPr/>
          <a:lstStyle/>
          <a:p>
            <a:r>
              <a:rPr lang="en-US"/>
              <a:t>9/23/2021</a:t>
            </a:r>
          </a:p>
        </p:txBody>
      </p:sp>
      <p:sp>
        <p:nvSpPr>
          <p:cNvPr id="7" name="Slide Number Placeholder 6"/>
          <p:cNvSpPr>
            <a:spLocks noGrp="1"/>
          </p:cNvSpPr>
          <p:nvPr>
            <p:ph type="sldNum" sz="quarter" idx="12"/>
          </p:nvPr>
        </p:nvSpPr>
        <p:spPr/>
        <p:txBody>
          <a:bodyPr/>
          <a:lstStyle/>
          <a:p>
            <a:fld id="{302755A7-14C3-4271-9743-D1DE7E0E674B}" type="slidenum">
              <a:rPr lang="en-US" sz="2400" b="1" smtClean="0">
                <a:solidFill>
                  <a:schemeClr val="accent4">
                    <a:lumMod val="75000"/>
                  </a:schemeClr>
                </a:solidFill>
              </a:rPr>
              <a:pPr/>
              <a:t>6</a:t>
            </a:fld>
            <a:endParaRPr lang="en-US" sz="2400" b="1" dirty="0">
              <a:solidFill>
                <a:schemeClr val="accent4">
                  <a:lumMod val="75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425436661"/>
              </p:ext>
            </p:extLst>
          </p:nvPr>
        </p:nvGraphicFramePr>
        <p:xfrm>
          <a:off x="558086" y="1676400"/>
          <a:ext cx="9823370" cy="3305305"/>
        </p:xfrm>
        <a:graphic>
          <a:graphicData uri="http://schemas.openxmlformats.org/drawingml/2006/table">
            <a:tbl>
              <a:tblPr firstRow="1" bandRow="1">
                <a:tableStyleId>{93296810-A885-4BE3-A3E7-6D5BEEA58F35}</a:tableStyleId>
              </a:tblPr>
              <a:tblGrid>
                <a:gridCol w="2629761">
                  <a:extLst>
                    <a:ext uri="{9D8B030D-6E8A-4147-A177-3AD203B41FA5}">
                      <a16:colId xmlns:a16="http://schemas.microsoft.com/office/drawing/2014/main" val="20000"/>
                    </a:ext>
                  </a:extLst>
                </a:gridCol>
                <a:gridCol w="3944642">
                  <a:extLst>
                    <a:ext uri="{9D8B030D-6E8A-4147-A177-3AD203B41FA5}">
                      <a16:colId xmlns:a16="http://schemas.microsoft.com/office/drawing/2014/main" val="20001"/>
                    </a:ext>
                  </a:extLst>
                </a:gridCol>
                <a:gridCol w="3248967">
                  <a:extLst>
                    <a:ext uri="{9D8B030D-6E8A-4147-A177-3AD203B41FA5}">
                      <a16:colId xmlns:a16="http://schemas.microsoft.com/office/drawing/2014/main" val="20003"/>
                    </a:ext>
                  </a:extLst>
                </a:gridCol>
              </a:tblGrid>
              <a:tr h="515881">
                <a:tc>
                  <a:txBody>
                    <a:bodyPr/>
                    <a:lstStyle/>
                    <a:p>
                      <a:pPr algn="ctr"/>
                      <a:r>
                        <a:rPr lang="en-US" sz="2000" dirty="0">
                          <a:latin typeface="Times New Roman" panose="02020603050405020304" pitchFamily="18" charset="0"/>
                          <a:cs typeface="Times New Roman" panose="02020603050405020304" pitchFamily="18" charset="0"/>
                        </a:rPr>
                        <a:t>Author</a:t>
                      </a:r>
                    </a:p>
                  </a:txBody>
                  <a:tcPr/>
                </a:tc>
                <a:tc>
                  <a:txBody>
                    <a:bodyPr/>
                    <a:lstStyle/>
                    <a:p>
                      <a:pPr algn="ctr"/>
                      <a:r>
                        <a:rPr lang="en-US" sz="2000" dirty="0">
                          <a:latin typeface="Times New Roman" panose="02020603050405020304" pitchFamily="18" charset="0"/>
                          <a:cs typeface="Times New Roman" panose="02020603050405020304" pitchFamily="18" charset="0"/>
                        </a:rPr>
                        <a:t>Work</a:t>
                      </a:r>
                    </a:p>
                  </a:txBody>
                  <a:tcPr/>
                </a:tc>
                <a:tc>
                  <a:txBody>
                    <a:bodyPr/>
                    <a:lstStyle/>
                    <a:p>
                      <a:pPr algn="ctr"/>
                      <a:r>
                        <a:rPr lang="en-US" sz="2000"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1241781">
                <a:tc>
                  <a:txBody>
                    <a:bodyPr/>
                    <a:lstStyle/>
                    <a:p>
                      <a:pPr algn="just"/>
                      <a:r>
                        <a:rPr lang="en-US" sz="1800" dirty="0">
                          <a:latin typeface="Times New Roman" panose="02020603050405020304" pitchFamily="18" charset="0"/>
                          <a:cs typeface="Times New Roman" panose="02020603050405020304" pitchFamily="18" charset="0"/>
                        </a:rPr>
                        <a:t>Faris et al. [2019]</a:t>
                      </a:r>
                    </a:p>
                  </a:txBody>
                  <a:tcPr/>
                </a:tc>
                <a:tc>
                  <a:txBody>
                    <a:bodyPr/>
                    <a:lstStyle/>
                    <a:p>
                      <a:pPr algn="just"/>
                      <a:r>
                        <a:rPr lang="en-US" sz="1800" dirty="0">
                          <a:latin typeface="Times New Roman" panose="02020603050405020304" pitchFamily="18" charset="0"/>
                          <a:cs typeface="Times New Roman" panose="02020603050405020304" pitchFamily="18" charset="0"/>
                        </a:rPr>
                        <a:t>- Genetic Algorithm and Random Weight Network were employed to detect spams and achieved 96% accuracy.</a:t>
                      </a:r>
                    </a:p>
                  </a:txBody>
                  <a:tcPr/>
                </a:tc>
                <a:tc>
                  <a:txBody>
                    <a:bodyPr/>
                    <a:lstStyle/>
                    <a:p>
                      <a:pPr marL="342900" indent="-342900" algn="just">
                        <a:buFontTx/>
                        <a:buChar char="-"/>
                      </a:pPr>
                      <a:r>
                        <a:rPr lang="en-US" sz="1800" dirty="0">
                          <a:latin typeface="Times New Roman" panose="02020603050405020304" pitchFamily="18" charset="0"/>
                          <a:cs typeface="Times New Roman" panose="02020603050405020304" pitchFamily="18" charset="0"/>
                        </a:rPr>
                        <a:t>NLP associated feature extraction was not examined.</a:t>
                      </a:r>
                    </a:p>
                  </a:txBody>
                  <a:tcPr/>
                </a:tc>
                <a:extLst>
                  <a:ext uri="{0D108BD9-81ED-4DB2-BD59-A6C34878D82A}">
                    <a16:rowId xmlns:a16="http://schemas.microsoft.com/office/drawing/2014/main" val="10001"/>
                  </a:ext>
                </a:extLst>
              </a:tr>
              <a:tr h="1547643">
                <a:tc>
                  <a:txBody>
                    <a:bodyPr/>
                    <a:lstStyle/>
                    <a:p>
                      <a:pPr algn="just"/>
                      <a:r>
                        <a:rPr lang="en-US" sz="1800" b="1" dirty="0">
                          <a:latin typeface="Times New Roman" panose="02020603050405020304" pitchFamily="18" charset="0"/>
                          <a:cs typeface="Times New Roman" panose="02020603050405020304" pitchFamily="18" charset="0"/>
                        </a:rPr>
                        <a:t>Our Proposed Model</a:t>
                      </a:r>
                    </a:p>
                  </a:txBody>
                  <a:tcPr/>
                </a:tc>
                <a:tc gridSpan="2">
                  <a:txBody>
                    <a:bodyPr/>
                    <a:lstStyle/>
                    <a:p>
                      <a:pPr algn="just"/>
                      <a:r>
                        <a:rPr lang="en-US" sz="1800" b="1" dirty="0">
                          <a:latin typeface="Times New Roman" panose="02020603050405020304" pitchFamily="18" charset="0"/>
                          <a:cs typeface="Times New Roman" panose="02020603050405020304" pitchFamily="18" charset="0"/>
                        </a:rPr>
                        <a:t>Performance:</a:t>
                      </a:r>
                      <a:r>
                        <a:rPr lang="en-US" sz="1800" dirty="0">
                          <a:latin typeface="Times New Roman" panose="02020603050405020304" pitchFamily="18" charset="0"/>
                          <a:cs typeface="Times New Roman" panose="02020603050405020304" pitchFamily="18" charset="0"/>
                        </a:rPr>
                        <a:t> </a:t>
                      </a:r>
                    </a:p>
                    <a:p>
                      <a:pPr marL="285750" indent="-285750" algn="just">
                        <a:buFontTx/>
                        <a:buChar char="-"/>
                      </a:pPr>
                      <a:r>
                        <a:rPr lang="en-US" sz="1800" dirty="0">
                          <a:latin typeface="Times New Roman" panose="02020603050405020304" pitchFamily="18" charset="0"/>
                          <a:cs typeface="Times New Roman" panose="02020603050405020304" pitchFamily="18" charset="0"/>
                        </a:rPr>
                        <a:t>Two voting classifiers with ML and ensemble based algorithms for specific features in order to increase accuracy.</a:t>
                      </a:r>
                    </a:p>
                    <a:p>
                      <a:pPr marL="285750" indent="-285750" algn="just">
                        <a:buFontTx/>
                        <a:buChar char="-"/>
                      </a:pPr>
                      <a:r>
                        <a:rPr lang="en-US" sz="1800" dirty="0">
                          <a:latin typeface="Times New Roman" panose="02020603050405020304" pitchFamily="18" charset="0"/>
                          <a:cs typeface="Times New Roman" panose="02020603050405020304" pitchFamily="18" charset="0"/>
                        </a:rPr>
                        <a:t>Performance comparison with ML, ensemble and LSTM-CNN Hybrid.</a:t>
                      </a:r>
                    </a:p>
                    <a:p>
                      <a:pPr marL="285750" indent="-285750" algn="just">
                        <a:buFontTx/>
                        <a:buChar char="-"/>
                      </a:pPr>
                      <a:r>
                        <a:rPr lang="en-US" sz="1800" dirty="0">
                          <a:latin typeface="Times New Roman" panose="02020603050405020304" pitchFamily="18" charset="0"/>
                          <a:cs typeface="Times New Roman" panose="02020603050405020304" pitchFamily="18" charset="0"/>
                        </a:rPr>
                        <a:t>The highest 98% accuracy has been obtained.</a:t>
                      </a:r>
                    </a:p>
                  </a:txBody>
                  <a:tcPr/>
                </a:tc>
                <a:tc hMerge="1">
                  <a:txBody>
                    <a:bodyPr/>
                    <a:lstStyle/>
                    <a:p>
                      <a:pPr marL="285750" indent="-285750" algn="just">
                        <a:buFontTx/>
                        <a:buChar char="-"/>
                      </a:pPr>
                      <a:r>
                        <a:rPr lang="en-US" sz="1800" dirty="0">
                          <a:latin typeface="Times New Roman" panose="02020603050405020304" pitchFamily="18" charset="0"/>
                          <a:cs typeface="Times New Roman" panose="02020603050405020304" pitchFamily="18" charset="0"/>
                        </a:rPr>
                        <a:t>Majority voting was not introduced.</a:t>
                      </a:r>
                    </a:p>
                    <a:p>
                      <a:pPr marL="285750" indent="-285750" algn="just">
                        <a:buFontTx/>
                        <a:buChar char="-"/>
                      </a:pPr>
                      <a:r>
                        <a:rPr lang="en-US" sz="1800" dirty="0">
                          <a:latin typeface="Times New Roman" panose="02020603050405020304" pitchFamily="18" charset="0"/>
                          <a:cs typeface="Times New Roman" panose="02020603050405020304" pitchFamily="18" charset="0"/>
                        </a:rPr>
                        <a:t>Computational time was not considered.</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50357915"/>
      </p:ext>
    </p:extLst>
  </p:cSld>
  <p:clrMapOvr>
    <a:masterClrMapping/>
  </p:clrMapOvr>
  <p:transition spd="slow" advTm="15738">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Research Questions</a:t>
            </a:r>
          </a:p>
        </p:txBody>
      </p:sp>
      <p:sp>
        <p:nvSpPr>
          <p:cNvPr id="3" name="Content Placeholder 2"/>
          <p:cNvSpPr>
            <a:spLocks noGrp="1"/>
          </p:cNvSpPr>
          <p:nvPr>
            <p:ph idx="1"/>
          </p:nvPr>
        </p:nvSpPr>
        <p:spPr>
          <a:xfrm>
            <a:off x="417135" y="1143004"/>
            <a:ext cx="10465536" cy="5334001"/>
          </a:xfrm>
        </p:spPr>
        <p:txBody>
          <a:bodyPr>
            <a:normAutofit/>
          </a:bodyPr>
          <a:lstStyle/>
          <a:p>
            <a:pPr lvl="0" algn="just">
              <a:buClr>
                <a:srgbClr val="F0AD00"/>
              </a:buClr>
              <a:buFont typeface="Wingdings" pitchFamily="2" charset="2"/>
              <a:buChar char="q"/>
            </a:pPr>
            <a:r>
              <a:rPr lang="en-US" dirty="0">
                <a:latin typeface="Times New Roman" panose="02020603050405020304" pitchFamily="18" charset="0"/>
                <a:ea typeface="Tahoma" pitchFamily="34" charset="0"/>
              </a:rPr>
              <a:t>Can we devise a more efficient spam email filtering model with existing feature extraction techniques?</a:t>
            </a:r>
          </a:p>
          <a:p>
            <a:pPr marL="118872" lvl="0" indent="0" algn="just">
              <a:buClr>
                <a:srgbClr val="F0AD00"/>
              </a:buClr>
              <a:buNone/>
            </a:pPr>
            <a:endParaRPr lang="en-US" dirty="0">
              <a:latin typeface="Times New Roman" panose="02020603050405020304" pitchFamily="18" charset="0"/>
              <a:ea typeface="Tahoma" pitchFamily="34" charset="0"/>
            </a:endParaRPr>
          </a:p>
          <a:p>
            <a:pPr lvl="0" algn="just">
              <a:buClr>
                <a:srgbClr val="F0AD00"/>
              </a:buClr>
              <a:buFont typeface="Wingdings" pitchFamily="2" charset="2"/>
              <a:buChar char="q"/>
            </a:pPr>
            <a:endParaRPr lang="en-US" dirty="0">
              <a:latin typeface="Times New Roman" panose="02020603050405020304" pitchFamily="18" charset="0"/>
              <a:ea typeface="Tahoma" pitchFamily="34" charset="0"/>
            </a:endParaRPr>
          </a:p>
          <a:p>
            <a:pPr lvl="0" algn="just">
              <a:buClr>
                <a:srgbClr val="F0AD00"/>
              </a:buClr>
              <a:buFont typeface="Wingdings" pitchFamily="2" charset="2"/>
              <a:buChar char="q"/>
            </a:pPr>
            <a:r>
              <a:rPr lang="en-US" dirty="0">
                <a:latin typeface="Times New Roman" panose="02020603050405020304" pitchFamily="18" charset="0"/>
                <a:ea typeface="Tahoma" pitchFamily="34" charset="0"/>
              </a:rPr>
              <a:t>Can we give priority to all the algorithms while making a judgement?</a:t>
            </a:r>
          </a:p>
          <a:p>
            <a:pPr lvl="0" algn="just">
              <a:buClr>
                <a:srgbClr val="F0AD00"/>
              </a:buClr>
              <a:buFont typeface="Wingdings" pitchFamily="2" charset="2"/>
              <a:buChar char="q"/>
            </a:pPr>
            <a:endParaRPr lang="en-US" dirty="0">
              <a:latin typeface="Times New Roman" panose="02020603050405020304" pitchFamily="18" charset="0"/>
              <a:ea typeface="Tahoma" pitchFamily="34" charset="0"/>
            </a:endParaRPr>
          </a:p>
          <a:p>
            <a:pPr lvl="0" algn="just">
              <a:buClr>
                <a:srgbClr val="F0AD00"/>
              </a:buClr>
              <a:buFont typeface="Wingdings" pitchFamily="2" charset="2"/>
              <a:buChar char="q"/>
            </a:pPr>
            <a:r>
              <a:rPr lang="en-US" dirty="0">
                <a:latin typeface="Times New Roman" panose="02020603050405020304" pitchFamily="18" charset="0"/>
                <a:ea typeface="Tahoma" pitchFamily="34" charset="0"/>
              </a:rPr>
              <a:t>Is this possible to achieve the performance of Deep learning algorithms with traditional ML algorithms with more computational time efficient way?</a:t>
            </a:r>
          </a:p>
        </p:txBody>
      </p:sp>
      <p:sp>
        <p:nvSpPr>
          <p:cNvPr id="7" name="Date Placeholder 6"/>
          <p:cNvSpPr>
            <a:spLocks noGrp="1"/>
          </p:cNvSpPr>
          <p:nvPr>
            <p:ph type="dt" sz="half" idx="10"/>
          </p:nvPr>
        </p:nvSpPr>
        <p:spPr/>
        <p:txBody>
          <a:bodyPr/>
          <a:lstStyle/>
          <a:p>
            <a:r>
              <a:rPr lang="en-US"/>
              <a:t>9/23/2021</a:t>
            </a:r>
          </a:p>
        </p:txBody>
      </p:sp>
      <p:sp>
        <p:nvSpPr>
          <p:cNvPr id="8" name="Slide Number Placeholder 7"/>
          <p:cNvSpPr>
            <a:spLocks noGrp="1"/>
          </p:cNvSpPr>
          <p:nvPr>
            <p:ph type="sldNum" sz="quarter" idx="12"/>
          </p:nvPr>
        </p:nvSpPr>
        <p:spPr/>
        <p:txBody>
          <a:bodyPr/>
          <a:lstStyle/>
          <a:p>
            <a:fld id="{302755A7-14C3-4271-9743-D1DE7E0E674B}" type="slidenum">
              <a:rPr lang="en-US" smtClean="0"/>
              <a:pPr/>
              <a:t>7</a:t>
            </a:fld>
            <a:endParaRPr lang="en-US" dirty="0"/>
          </a:p>
        </p:txBody>
      </p:sp>
    </p:spTree>
    <p:custDataLst>
      <p:tags r:id="rId1"/>
    </p:custDataLst>
    <p:extLst>
      <p:ext uri="{BB962C8B-B14F-4D97-AF65-F5344CB8AC3E}">
        <p14:creationId xmlns:p14="http://schemas.microsoft.com/office/powerpoint/2010/main" val="3814761651"/>
      </p:ext>
    </p:extLst>
  </p:cSld>
  <p:clrMapOvr>
    <a:masterClrMapping/>
  </p:clrMapOvr>
  <p:transition spd="slow" advTm="38395">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Objectives</a:t>
            </a:r>
          </a:p>
        </p:txBody>
      </p:sp>
      <p:sp>
        <p:nvSpPr>
          <p:cNvPr id="3" name="Content Placeholder 2"/>
          <p:cNvSpPr>
            <a:spLocks noGrp="1"/>
          </p:cNvSpPr>
          <p:nvPr>
            <p:ph idx="1"/>
          </p:nvPr>
        </p:nvSpPr>
        <p:spPr>
          <a:xfrm>
            <a:off x="417135" y="1143004"/>
            <a:ext cx="10465536" cy="5334001"/>
          </a:xfrm>
        </p:spPr>
        <p:txBody>
          <a:bodyPr>
            <a:normAutofit/>
          </a:bodyPr>
          <a:lstStyle/>
          <a:p>
            <a:pPr lvl="0" algn="just">
              <a:buClr>
                <a:srgbClr val="F0AD00"/>
              </a:buClr>
              <a:buFont typeface="Wingdings" pitchFamily="2" charset="2"/>
              <a:buChar char="q"/>
            </a:pPr>
            <a:r>
              <a:rPr lang="en-US" dirty="0">
                <a:latin typeface="Times New Roman" panose="02020603050405020304" pitchFamily="18" charset="0"/>
                <a:ea typeface="Tahoma" pitchFamily="34" charset="0"/>
              </a:rPr>
              <a:t>To create voting models separately for specific type of machine learning algorithms.</a:t>
            </a:r>
          </a:p>
          <a:p>
            <a:pPr marL="118872" lvl="0" indent="0" algn="just">
              <a:buClr>
                <a:srgbClr val="F0AD00"/>
              </a:buClr>
              <a:buNone/>
            </a:pPr>
            <a:endParaRPr lang="en-US" dirty="0">
              <a:latin typeface="Times New Roman" panose="02020603050405020304" pitchFamily="18" charset="0"/>
              <a:ea typeface="Tahoma" pitchFamily="34" charset="0"/>
            </a:endParaRPr>
          </a:p>
          <a:p>
            <a:pPr lvl="0" algn="just">
              <a:buClr>
                <a:srgbClr val="F0AD00"/>
              </a:buClr>
              <a:buFont typeface="Wingdings" pitchFamily="2" charset="2"/>
              <a:buChar char="q"/>
            </a:pPr>
            <a:r>
              <a:rPr lang="en-US" dirty="0">
                <a:latin typeface="Times New Roman" panose="02020603050405020304" pitchFamily="18" charset="0"/>
                <a:ea typeface="Tahoma" pitchFamily="34" charset="0"/>
              </a:rPr>
              <a:t>To utilize various natural language feature extraction techniques.</a:t>
            </a:r>
          </a:p>
          <a:p>
            <a:pPr marL="118872" lvl="0" indent="0" algn="just">
              <a:buClr>
                <a:srgbClr val="F0AD00"/>
              </a:buClr>
              <a:buNone/>
            </a:pPr>
            <a:endParaRPr lang="en-US" dirty="0">
              <a:latin typeface="Times New Roman" panose="02020603050405020304" pitchFamily="18" charset="0"/>
              <a:ea typeface="Tahoma" pitchFamily="34" charset="0"/>
            </a:endParaRPr>
          </a:p>
          <a:p>
            <a:pPr lvl="0" algn="just">
              <a:buClr>
                <a:srgbClr val="F0AD00"/>
              </a:buClr>
              <a:buFont typeface="Wingdings" pitchFamily="2" charset="2"/>
              <a:buChar char="q"/>
            </a:pPr>
            <a:r>
              <a:rPr lang="en-US" dirty="0">
                <a:latin typeface="Times New Roman" panose="02020603050405020304" pitchFamily="18" charset="0"/>
                <a:ea typeface="Tahoma" pitchFamily="34" charset="0"/>
              </a:rPr>
              <a:t>To check whether majority voting models can reach deep learning algorithm performance or not.</a:t>
            </a:r>
          </a:p>
          <a:p>
            <a:pPr marL="118872" lvl="0" indent="0" algn="just">
              <a:buClr>
                <a:srgbClr val="F0AD00"/>
              </a:buClr>
              <a:buNone/>
            </a:pPr>
            <a:endParaRPr lang="en-US" dirty="0">
              <a:latin typeface="Times New Roman" panose="02020603050405020304" pitchFamily="18" charset="0"/>
              <a:ea typeface="Tahoma" pitchFamily="34" charset="0"/>
            </a:endParaRPr>
          </a:p>
          <a:p>
            <a:pPr lvl="0" algn="just">
              <a:buClr>
                <a:srgbClr val="F0AD00"/>
              </a:buClr>
              <a:buFont typeface="Wingdings" pitchFamily="2" charset="2"/>
              <a:buChar char="q"/>
            </a:pPr>
            <a:r>
              <a:rPr lang="en-US" dirty="0">
                <a:latin typeface="Times New Roman" panose="02020603050405020304" pitchFamily="18" charset="0"/>
                <a:ea typeface="Tahoma" pitchFamily="34" charset="0"/>
              </a:rPr>
              <a:t>To make a comparison between all the algorithms in spam filtering purpose.</a:t>
            </a:r>
          </a:p>
        </p:txBody>
      </p:sp>
      <p:sp>
        <p:nvSpPr>
          <p:cNvPr id="7" name="Date Placeholder 6"/>
          <p:cNvSpPr>
            <a:spLocks noGrp="1"/>
          </p:cNvSpPr>
          <p:nvPr>
            <p:ph type="dt" sz="half" idx="10"/>
          </p:nvPr>
        </p:nvSpPr>
        <p:spPr/>
        <p:txBody>
          <a:bodyPr/>
          <a:lstStyle/>
          <a:p>
            <a:r>
              <a:rPr lang="en-US"/>
              <a:t>9/23/2021</a:t>
            </a:r>
          </a:p>
        </p:txBody>
      </p:sp>
      <p:sp>
        <p:nvSpPr>
          <p:cNvPr id="8" name="Slide Number Placeholder 7"/>
          <p:cNvSpPr>
            <a:spLocks noGrp="1"/>
          </p:cNvSpPr>
          <p:nvPr>
            <p:ph type="sldNum" sz="quarter" idx="12"/>
          </p:nvPr>
        </p:nvSpPr>
        <p:spPr/>
        <p:txBody>
          <a:bodyPr/>
          <a:lstStyle/>
          <a:p>
            <a:fld id="{302755A7-14C3-4271-9743-D1DE7E0E674B}" type="slidenum">
              <a:rPr lang="en-US" smtClean="0"/>
              <a:pPr/>
              <a:t>8</a:t>
            </a:fld>
            <a:endParaRPr lang="en-US" dirty="0"/>
          </a:p>
        </p:txBody>
      </p:sp>
    </p:spTree>
    <p:custDataLst>
      <p:tags r:id="rId1"/>
    </p:custDataLst>
    <p:extLst>
      <p:ext uri="{BB962C8B-B14F-4D97-AF65-F5344CB8AC3E}">
        <p14:creationId xmlns:p14="http://schemas.microsoft.com/office/powerpoint/2010/main" val="2639163064"/>
      </p:ext>
    </p:extLst>
  </p:cSld>
  <p:clrMapOvr>
    <a:masterClrMapping/>
  </p:clrMapOvr>
  <p:transition spd="slow" advTm="38395">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Outcomes and Impacts</a:t>
            </a:r>
          </a:p>
        </p:txBody>
      </p:sp>
      <p:sp>
        <p:nvSpPr>
          <p:cNvPr id="3" name="Content Placeholder 2"/>
          <p:cNvSpPr>
            <a:spLocks noGrp="1"/>
          </p:cNvSpPr>
          <p:nvPr>
            <p:ph idx="1"/>
          </p:nvPr>
        </p:nvSpPr>
        <p:spPr>
          <a:xfrm>
            <a:off x="417135" y="1143004"/>
            <a:ext cx="10465536" cy="5334001"/>
          </a:xfrm>
        </p:spPr>
        <p:txBody>
          <a:bodyPr>
            <a:normAutofit/>
          </a:bodyPr>
          <a:lstStyle/>
          <a:p>
            <a:pPr marL="118872" lvl="0" indent="0" algn="just">
              <a:buClr>
                <a:srgbClr val="F0AD00"/>
              </a:buClr>
              <a:buNone/>
            </a:pPr>
            <a:r>
              <a:rPr lang="en-US" dirty="0">
                <a:solidFill>
                  <a:srgbClr val="C00000"/>
                </a:solidFill>
                <a:latin typeface="Times New Roman" panose="02020603050405020304" pitchFamily="18" charset="0"/>
                <a:ea typeface="Tahoma" pitchFamily="34" charset="0"/>
              </a:rPr>
              <a:t>OUTCOMES:</a:t>
            </a:r>
          </a:p>
          <a:p>
            <a:pPr marL="118872" lvl="0" indent="0" algn="just">
              <a:buClr>
                <a:srgbClr val="F0AD00"/>
              </a:buClr>
              <a:buNone/>
            </a:pPr>
            <a:endParaRPr lang="en-US" dirty="0">
              <a:solidFill>
                <a:srgbClr val="C00000"/>
              </a:solidFill>
              <a:latin typeface="Times New Roman" panose="02020603050405020304" pitchFamily="18" charset="0"/>
              <a:ea typeface="Tahoma" pitchFamily="34" charset="0"/>
            </a:endParaRPr>
          </a:p>
          <a:p>
            <a:pPr lvl="0" algn="just">
              <a:buClr>
                <a:srgbClr val="F0AD00"/>
              </a:buClr>
              <a:buFont typeface="Wingdings" pitchFamily="2" charset="2"/>
              <a:buChar char="q"/>
            </a:pPr>
            <a:r>
              <a:rPr lang="en-US" dirty="0">
                <a:latin typeface="Times New Roman" panose="02020603050405020304" pitchFamily="18" charset="0"/>
                <a:ea typeface="Tahoma" pitchFamily="34" charset="0"/>
              </a:rPr>
              <a:t> We have constructed a model for spam filtering with faster training time and</a:t>
            </a:r>
            <a:br>
              <a:rPr lang="en-US" dirty="0">
                <a:latin typeface="Times New Roman" panose="02020603050405020304" pitchFamily="18" charset="0"/>
                <a:ea typeface="Tahoma" pitchFamily="34" charset="0"/>
              </a:rPr>
            </a:br>
            <a:r>
              <a:rPr lang="en-US" dirty="0">
                <a:latin typeface="Times New Roman" panose="02020603050405020304" pitchFamily="18" charset="0"/>
                <a:ea typeface="Tahoma" pitchFamily="34" charset="0"/>
              </a:rPr>
              <a:t> enhanced accuracy.</a:t>
            </a:r>
          </a:p>
          <a:p>
            <a:pPr marL="118872" lvl="0" indent="0" algn="just">
              <a:buClr>
                <a:srgbClr val="F0AD00"/>
              </a:buClr>
              <a:buNone/>
            </a:pPr>
            <a:r>
              <a:rPr lang="en-US" dirty="0">
                <a:latin typeface="Times New Roman" panose="02020603050405020304" pitchFamily="18" charset="0"/>
                <a:ea typeface="Tahoma" pitchFamily="34" charset="0"/>
              </a:rPr>
              <a:t> </a:t>
            </a:r>
          </a:p>
          <a:p>
            <a:pPr marL="118872" lvl="0" indent="0" algn="just">
              <a:buClr>
                <a:srgbClr val="F0AD00"/>
              </a:buClr>
              <a:buNone/>
            </a:pPr>
            <a:r>
              <a:rPr lang="en-US" dirty="0">
                <a:solidFill>
                  <a:srgbClr val="C00000"/>
                </a:solidFill>
                <a:latin typeface="Times New Roman" panose="02020603050405020304" pitchFamily="18" charset="0"/>
                <a:ea typeface="Tahoma" pitchFamily="34" charset="0"/>
              </a:rPr>
              <a:t>IMPACTS:</a:t>
            </a:r>
          </a:p>
          <a:p>
            <a:pPr marL="118872" lvl="0" indent="0" algn="just">
              <a:buClr>
                <a:srgbClr val="F0AD00"/>
              </a:buClr>
              <a:buNone/>
            </a:pPr>
            <a:endParaRPr lang="en-US" dirty="0">
              <a:latin typeface="Times New Roman" panose="02020603050405020304" pitchFamily="18" charset="0"/>
              <a:ea typeface="Tahoma" pitchFamily="34" charset="0"/>
            </a:endParaRPr>
          </a:p>
          <a:p>
            <a:pPr lvl="0" algn="just">
              <a:buClr>
                <a:srgbClr val="F0AD00"/>
              </a:buClr>
              <a:buFont typeface="Wingdings" pitchFamily="2" charset="2"/>
              <a:buChar char="q"/>
            </a:pPr>
            <a:r>
              <a:rPr lang="en-US" dirty="0">
                <a:latin typeface="Times New Roman" panose="02020603050405020304" pitchFamily="18" charset="0"/>
                <a:ea typeface="Tahoma" pitchFamily="34" charset="0"/>
              </a:rPr>
              <a:t> The implementation of the model in the end-to-end systems can filter out</a:t>
            </a:r>
            <a:br>
              <a:rPr lang="en-US" dirty="0">
                <a:latin typeface="Times New Roman" panose="02020603050405020304" pitchFamily="18" charset="0"/>
                <a:ea typeface="Tahoma" pitchFamily="34" charset="0"/>
              </a:rPr>
            </a:br>
            <a:r>
              <a:rPr lang="en-US" dirty="0">
                <a:latin typeface="Times New Roman" panose="02020603050405020304" pitchFamily="18" charset="0"/>
                <a:ea typeface="Tahoma" pitchFamily="34" charset="0"/>
              </a:rPr>
              <a:t> unauthentic and irrational emails. </a:t>
            </a:r>
          </a:p>
          <a:p>
            <a:pPr marL="118872" lvl="0" indent="0" algn="just">
              <a:buClr>
                <a:srgbClr val="F0AD00"/>
              </a:buClr>
              <a:buNone/>
            </a:pPr>
            <a:endParaRPr lang="en-US" dirty="0">
              <a:latin typeface="Times New Roman" panose="02020603050405020304" pitchFamily="18" charset="0"/>
              <a:ea typeface="Tahoma" pitchFamily="34" charset="0"/>
            </a:endParaRPr>
          </a:p>
          <a:p>
            <a:pPr lvl="0" algn="just">
              <a:buClr>
                <a:srgbClr val="F0AD00"/>
              </a:buClr>
              <a:buFont typeface="Wingdings" pitchFamily="2" charset="2"/>
              <a:buChar char="q"/>
            </a:pPr>
            <a:r>
              <a:rPr lang="en-US" dirty="0">
                <a:latin typeface="Times New Roman" panose="02020603050405020304" pitchFamily="18" charset="0"/>
                <a:ea typeface="Tahoma" pitchFamily="34" charset="0"/>
              </a:rPr>
              <a:t> More research scope can be created to devise context based opinion mining. </a:t>
            </a:r>
          </a:p>
        </p:txBody>
      </p:sp>
      <p:sp>
        <p:nvSpPr>
          <p:cNvPr id="7" name="Date Placeholder 6"/>
          <p:cNvSpPr>
            <a:spLocks noGrp="1"/>
          </p:cNvSpPr>
          <p:nvPr>
            <p:ph type="dt" sz="half" idx="10"/>
          </p:nvPr>
        </p:nvSpPr>
        <p:spPr/>
        <p:txBody>
          <a:bodyPr/>
          <a:lstStyle/>
          <a:p>
            <a:r>
              <a:rPr lang="en-US"/>
              <a:t>9/23/2021</a:t>
            </a:r>
          </a:p>
        </p:txBody>
      </p:sp>
      <p:sp>
        <p:nvSpPr>
          <p:cNvPr id="8" name="Slide Number Placeholder 7"/>
          <p:cNvSpPr>
            <a:spLocks noGrp="1"/>
          </p:cNvSpPr>
          <p:nvPr>
            <p:ph type="sldNum" sz="quarter" idx="12"/>
          </p:nvPr>
        </p:nvSpPr>
        <p:spPr/>
        <p:txBody>
          <a:bodyPr/>
          <a:lstStyle/>
          <a:p>
            <a:fld id="{302755A7-14C3-4271-9743-D1DE7E0E674B}" type="slidenum">
              <a:rPr lang="en-US" smtClean="0"/>
              <a:pPr/>
              <a:t>9</a:t>
            </a:fld>
            <a:endParaRPr lang="en-US" dirty="0"/>
          </a:p>
        </p:txBody>
      </p:sp>
    </p:spTree>
    <p:custDataLst>
      <p:tags r:id="rId1"/>
    </p:custDataLst>
    <p:extLst>
      <p:ext uri="{BB962C8B-B14F-4D97-AF65-F5344CB8AC3E}">
        <p14:creationId xmlns:p14="http://schemas.microsoft.com/office/powerpoint/2010/main" val="64119325"/>
      </p:ext>
    </p:extLst>
  </p:cSld>
  <p:clrMapOvr>
    <a:masterClrMapping/>
  </p:clrMapOvr>
  <p:transition spd="slow" advTm="38395">
    <p:push dir="u"/>
  </p:transition>
</p:sld>
</file>

<file path=ppt/tags/tag1.xml><?xml version="1.0" encoding="utf-8"?>
<p:tagLst xmlns:a="http://schemas.openxmlformats.org/drawingml/2006/main" xmlns:r="http://schemas.openxmlformats.org/officeDocument/2006/relationships" xmlns:p="http://schemas.openxmlformats.org/presentationml/2006/main">
  <p:tag name="TIMING" val="|1.5|4.2|0.4|6|3.9|6.5"/>
</p:tagLst>
</file>

<file path=ppt/tags/tag10.xml><?xml version="1.0" encoding="utf-8"?>
<p:tagLst xmlns:a="http://schemas.openxmlformats.org/drawingml/2006/main" xmlns:r="http://schemas.openxmlformats.org/officeDocument/2006/relationships" xmlns:p="http://schemas.openxmlformats.org/presentationml/2006/main">
  <p:tag name="TIMING" val="|2.1|2.3|5.1|3.8|3.9"/>
</p:tagLst>
</file>

<file path=ppt/tags/tag11.xml><?xml version="1.0" encoding="utf-8"?>
<p:tagLst xmlns:a="http://schemas.openxmlformats.org/drawingml/2006/main" xmlns:r="http://schemas.openxmlformats.org/officeDocument/2006/relationships" xmlns:p="http://schemas.openxmlformats.org/presentationml/2006/main">
  <p:tag name="TIMING" val="|0.9|11|12.3"/>
</p:tagLst>
</file>

<file path=ppt/tags/tag12.xml><?xml version="1.0" encoding="utf-8"?>
<p:tagLst xmlns:a="http://schemas.openxmlformats.org/drawingml/2006/main" xmlns:r="http://schemas.openxmlformats.org/officeDocument/2006/relationships" xmlns:p="http://schemas.openxmlformats.org/presentationml/2006/main">
  <p:tag name="TIMING" val="|0.9|11|12.3"/>
</p:tagLst>
</file>

<file path=ppt/tags/tag2.xml><?xml version="1.0" encoding="utf-8"?>
<p:tagLst xmlns:a="http://schemas.openxmlformats.org/drawingml/2006/main" xmlns:r="http://schemas.openxmlformats.org/officeDocument/2006/relationships" xmlns:p="http://schemas.openxmlformats.org/presentationml/2006/main">
  <p:tag name="TIMING" val="|1.5|4.2|0.4|6|3.9|6.5"/>
</p:tagLst>
</file>

<file path=ppt/tags/tag3.xml><?xml version="1.0" encoding="utf-8"?>
<p:tagLst xmlns:a="http://schemas.openxmlformats.org/drawingml/2006/main" xmlns:r="http://schemas.openxmlformats.org/officeDocument/2006/relationships" xmlns:p="http://schemas.openxmlformats.org/presentationml/2006/main">
  <p:tag name="TIMING" val="|1.5|4.2|0.4|6|3.9|6.5"/>
</p:tagLst>
</file>

<file path=ppt/tags/tag4.xml><?xml version="1.0" encoding="utf-8"?>
<p:tagLst xmlns:a="http://schemas.openxmlformats.org/drawingml/2006/main" xmlns:r="http://schemas.openxmlformats.org/officeDocument/2006/relationships" xmlns:p="http://schemas.openxmlformats.org/presentationml/2006/main">
  <p:tag name="TIMING" val="|1.5|4.2|0.4|6|3.9|6.5"/>
</p:tagLst>
</file>

<file path=ppt/tags/tag5.xml><?xml version="1.0" encoding="utf-8"?>
<p:tagLst xmlns:a="http://schemas.openxmlformats.org/drawingml/2006/main" xmlns:r="http://schemas.openxmlformats.org/officeDocument/2006/relationships" xmlns:p="http://schemas.openxmlformats.org/presentationml/2006/main">
  <p:tag name="TIMING" val="|1.5|4.2|0.4|6|3.9|6.5"/>
</p:tagLst>
</file>

<file path=ppt/tags/tag6.xml><?xml version="1.0" encoding="utf-8"?>
<p:tagLst xmlns:a="http://schemas.openxmlformats.org/drawingml/2006/main" xmlns:r="http://schemas.openxmlformats.org/officeDocument/2006/relationships" xmlns:p="http://schemas.openxmlformats.org/presentationml/2006/main">
  <p:tag name="TIMING" val="|2.1|2.3|5.1|3.8|3.9"/>
</p:tagLst>
</file>

<file path=ppt/tags/tag7.xml><?xml version="1.0" encoding="utf-8"?>
<p:tagLst xmlns:a="http://schemas.openxmlformats.org/drawingml/2006/main" xmlns:r="http://schemas.openxmlformats.org/officeDocument/2006/relationships" xmlns:p="http://schemas.openxmlformats.org/presentationml/2006/main">
  <p:tag name="TIMING" val="|2.1|2.3|5.1|3.8|3.9"/>
</p:tagLst>
</file>

<file path=ppt/tags/tag8.xml><?xml version="1.0" encoding="utf-8"?>
<p:tagLst xmlns:a="http://schemas.openxmlformats.org/drawingml/2006/main" xmlns:r="http://schemas.openxmlformats.org/officeDocument/2006/relationships" xmlns:p="http://schemas.openxmlformats.org/presentationml/2006/main">
  <p:tag name="TIMING" val="|2.1|2.3|5.1|3.8|3.9"/>
</p:tagLst>
</file>

<file path=ppt/tags/tag9.xml><?xml version="1.0" encoding="utf-8"?>
<p:tagLst xmlns:a="http://schemas.openxmlformats.org/drawingml/2006/main" xmlns:r="http://schemas.openxmlformats.org/officeDocument/2006/relationships" xmlns:p="http://schemas.openxmlformats.org/presentationml/2006/main">
  <p:tag name="TIMING" val="|2.1|2.3|5.1|3.8|3.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ustom 2">
      <a:majorFont>
        <a:latin typeface="Calibri Light"/>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1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ustom 2">
      <a:majorFont>
        <a:latin typeface="Calibri Light"/>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8704</TotalTime>
  <Words>1832</Words>
  <Application>Microsoft Office PowerPoint</Application>
  <PresentationFormat>Custom</PresentationFormat>
  <Paragraphs>189</Paragraphs>
  <Slides>22</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Calibri Light</vt:lpstr>
      <vt:lpstr>Times New Roman</vt:lpstr>
      <vt:lpstr>Wingdings</vt:lpstr>
      <vt:lpstr>Wingdings 2</vt:lpstr>
      <vt:lpstr>Wingdings 3</vt:lpstr>
      <vt:lpstr>Module</vt:lpstr>
      <vt:lpstr>1_Module</vt:lpstr>
      <vt:lpstr>   Paper Id: 1237 Improved Spam Email Filtering Architecture using Several Feature Extraction Techniques  Priyo Ranjan Kundu Prosun, Kazi Saeed Alam, and Shovan Bhowmik Presenting Author: Shovan Bhowmik</vt:lpstr>
      <vt:lpstr>Outline</vt:lpstr>
      <vt:lpstr>Introduction</vt:lpstr>
      <vt:lpstr>Problem Statement</vt:lpstr>
      <vt:lpstr>Literature Review</vt:lpstr>
      <vt:lpstr>Literature Review</vt:lpstr>
      <vt:lpstr>Research Questions</vt:lpstr>
      <vt:lpstr>Objectives</vt:lpstr>
      <vt:lpstr>Outcomes and Impacts</vt:lpstr>
      <vt:lpstr>Methodology</vt:lpstr>
      <vt:lpstr>Methodology (Cont..)</vt:lpstr>
      <vt:lpstr>Methodology (Cont..)</vt:lpstr>
      <vt:lpstr>Methodology (Cont..)</vt:lpstr>
      <vt:lpstr>Methodology (Cont..)</vt:lpstr>
      <vt:lpstr>Experimental Results</vt:lpstr>
      <vt:lpstr>Experimental Results</vt:lpstr>
      <vt:lpstr>Experimental Results (Cont..)</vt:lpstr>
      <vt:lpstr>Conclusion </vt:lpstr>
      <vt:lpstr>Future Research Direction </vt:lpstr>
      <vt:lpstr>References</vt:lpstr>
      <vt:lpstr>References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Segregation of Foreground and Background from Video Source</dc:title>
  <dc:creator>Amit</dc:creator>
  <cp:lastModifiedBy>Shovon Bhowmik</cp:lastModifiedBy>
  <cp:revision>608</cp:revision>
  <dcterms:created xsi:type="dcterms:W3CDTF">2017-02-25T17:24:22Z</dcterms:created>
  <dcterms:modified xsi:type="dcterms:W3CDTF">2021-09-13T15:02:30Z</dcterms:modified>
</cp:coreProperties>
</file>