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32" r:id="rId1"/>
    <p:sldMasterId id="2147483744" r:id="rId2"/>
  </p:sldMasterIdLst>
  <p:notesMasterIdLst>
    <p:notesMasterId r:id="rId22"/>
  </p:notesMasterIdLst>
  <p:sldIdLst>
    <p:sldId id="368" r:id="rId3"/>
    <p:sldId id="326" r:id="rId4"/>
    <p:sldId id="257" r:id="rId5"/>
    <p:sldId id="382" r:id="rId6"/>
    <p:sldId id="381" r:id="rId7"/>
    <p:sldId id="342" r:id="rId8"/>
    <p:sldId id="370" r:id="rId9"/>
    <p:sldId id="371" r:id="rId10"/>
    <p:sldId id="369" r:id="rId11"/>
    <p:sldId id="359" r:id="rId12"/>
    <p:sldId id="372" r:id="rId13"/>
    <p:sldId id="360" r:id="rId14"/>
    <p:sldId id="373" r:id="rId15"/>
    <p:sldId id="374" r:id="rId16"/>
    <p:sldId id="375" r:id="rId17"/>
    <p:sldId id="376" r:id="rId18"/>
    <p:sldId id="379" r:id="rId19"/>
    <p:sldId id="380" r:id="rId20"/>
    <p:sldId id="291" r:id="rId21"/>
  </p:sldIdLst>
  <p:sldSz cx="111617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926" autoAdjust="0"/>
    <p:restoredTop sz="94810" autoAdjust="0"/>
  </p:normalViewPr>
  <p:slideViewPr>
    <p:cSldViewPr>
      <p:cViewPr varScale="1">
        <p:scale>
          <a:sx n="70" d="100"/>
          <a:sy n="70" d="100"/>
        </p:scale>
        <p:origin x="1338" y="54"/>
      </p:cViewPr>
      <p:guideLst>
        <p:guide orient="horz" pos="2160"/>
        <p:guide pos="2880"/>
        <p:guide pos="35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685800"/>
            <a:ext cx="557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9763" y="685800"/>
            <a:ext cx="5578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5" y="0"/>
            <a:ext cx="111617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9" y="3355848"/>
            <a:ext cx="9859513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9" y="1828800"/>
            <a:ext cx="9859513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0BFC-F946-4EE5-9EFA-23B818992526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4776" y="6476999"/>
            <a:ext cx="1053923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2D2C-BD4D-4EEE-AAAA-8F09B8CB9ECC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055037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114566" y="0"/>
            <a:ext cx="3069473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8272" y="274644"/>
            <a:ext cx="2325357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086" y="304804"/>
            <a:ext cx="7348128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1F-6E14-4EAF-B840-C7D972FF0808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272" y="6377463"/>
            <a:ext cx="4682944" cy="365125"/>
          </a:xfrm>
        </p:spPr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5" y="0"/>
            <a:ext cx="111617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9" y="3355848"/>
            <a:ext cx="9859513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9" y="1828800"/>
            <a:ext cx="9859513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C75A-9E3D-46E5-9283-4EF830B3D862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4776" y="6476999"/>
            <a:ext cx="1053923" cy="274320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88" y="76200"/>
            <a:ext cx="10045542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066802"/>
            <a:ext cx="10045542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B689-4027-4BC7-9020-5C699AC434F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>
                <a:solidFill>
                  <a:srgbClr val="6BB76D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6BB76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11617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61" y="118872"/>
            <a:ext cx="9781381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100" y="1828800"/>
            <a:ext cx="9792542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A1E9-FC2F-481B-A4F9-E9927193B3BD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87" y="1066800"/>
            <a:ext cx="4929756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1" y="1066800"/>
            <a:ext cx="4929756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0B19-DB49-4DA6-B508-72208FD3CB5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2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8" y="1698990"/>
            <a:ext cx="493169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88" y="2449512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998" y="1698990"/>
            <a:ext cx="49336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998" y="2449512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AB3E-4C04-488E-8B71-D9529886B55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1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8FF2-3703-45B6-B6E5-F7D4F1AC374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3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E24E-6F4E-41C6-93E1-4E53F776206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37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75" y="152400"/>
            <a:ext cx="3080633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634" y="1743134"/>
            <a:ext cx="7227089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74" y="1730018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D5E-498C-4FBF-B397-22773E2FD08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88" y="76200"/>
            <a:ext cx="10045542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066802"/>
            <a:ext cx="10045542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313E-735B-4EE4-962C-13D590E918D1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" y="155448"/>
            <a:ext cx="30823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4559" y="1484808"/>
            <a:ext cx="762594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11" y="1728216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0912" y="1170432"/>
            <a:ext cx="3080633" cy="201168"/>
          </a:xfrm>
        </p:spPr>
        <p:txBody>
          <a:bodyPr/>
          <a:lstStyle/>
          <a:p>
            <a:fld id="{1EDEADF4-2F8E-4C81-B2E5-B50DF9CA47F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05690" y="1170432"/>
            <a:ext cx="6339853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shade val="50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9483" y="1170432"/>
            <a:ext cx="895798" cy="201168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4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EE1F-03E5-4EA5-89FA-98231FFD8A8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05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055037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114566" y="0"/>
            <a:ext cx="3069473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8272" y="274644"/>
            <a:ext cx="2325357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086" y="304804"/>
            <a:ext cx="7348128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2CF7-4ED2-43F2-BB51-B44034ADC50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272" y="6377463"/>
            <a:ext cx="4682944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11617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11617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61" y="118872"/>
            <a:ext cx="9781381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100" y="1828800"/>
            <a:ext cx="9792542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7EA-BD29-4F6B-A835-FA865953AB6A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87" y="1066800"/>
            <a:ext cx="4929756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1" y="1066800"/>
            <a:ext cx="4929756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19EE-9D21-4ACA-82FF-168640F5B621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8" y="1698990"/>
            <a:ext cx="493169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88" y="2449512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998" y="1698990"/>
            <a:ext cx="49336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998" y="2449512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76B-A13C-43E9-8027-56EA780BDB48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262-BDA0-4B90-A24F-3C99306E11BB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302F-04C7-475C-ADE1-132539A7F8C2}" type="datetime1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75" y="152400"/>
            <a:ext cx="3080633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634" y="1743134"/>
            <a:ext cx="7227089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74" y="1730018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1C2C-8D53-4F41-8419-A790015F4C21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" y="155448"/>
            <a:ext cx="30823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4559" y="1484808"/>
            <a:ext cx="762594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911" y="1728216"/>
            <a:ext cx="30136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0912" y="1170432"/>
            <a:ext cx="3080633" cy="201168"/>
          </a:xfrm>
        </p:spPr>
        <p:txBody>
          <a:bodyPr/>
          <a:lstStyle/>
          <a:p>
            <a:fld id="{28793AAA-BA83-4B12-9332-2DEC5FA6C67B}" type="datetime1">
              <a:rPr lang="en-US" smtClean="0"/>
              <a:t>2/27/2021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485884" y="0"/>
            <a:ext cx="5580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05690" y="1170432"/>
            <a:ext cx="6339853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9483" y="1170432"/>
            <a:ext cx="895798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3"/>
            <a:ext cx="11161713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5" y="3"/>
            <a:ext cx="11161712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088" y="114301"/>
            <a:ext cx="10045542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6" y="1066802"/>
            <a:ext cx="10138556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86" y="6476999"/>
            <a:ext cx="2604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450B4B-D948-421E-9DD8-B58FEB907518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3273" y="6476999"/>
            <a:ext cx="672305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4776" y="6476999"/>
            <a:ext cx="89579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3"/>
            <a:ext cx="11161713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5" y="3"/>
            <a:ext cx="11161712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088" y="114301"/>
            <a:ext cx="10045542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86" y="1066802"/>
            <a:ext cx="10138556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86" y="6476999"/>
            <a:ext cx="2604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153512-1ED3-47FF-A961-3E290BE17A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2/27/2021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3273" y="6476999"/>
            <a:ext cx="672305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95000"/>
                  </a:prstClr>
                </a:solidFill>
              </a:rPr>
              <a:t>A Novel Three-Level Voting Model for Detecting Misleading Information</a:t>
            </a: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4776" y="6476999"/>
            <a:ext cx="89579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8.sv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12.sv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svg"/><Relationship Id="rId1" Type="http://schemas.openxmlformats.org/officeDocument/2006/relationships/tags" Target="../tags/tag2.xml"/><Relationship Id="rId15" Type="http://schemas.openxmlformats.org/officeDocument/2006/relationships/image" Target="../media/image5.png"/><Relationship Id="rId4" Type="http://schemas.openxmlformats.org/officeDocument/2006/relationships/image" Target="../media/image3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1161713" cy="524750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Paper Id: 178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 Novel Three-Level Voting Model for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Detecting Misleading Information on COVID-19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Shovan </a:t>
            </a:r>
            <a:r>
              <a:rPr lang="en-US" sz="2000" dirty="0">
                <a:solidFill>
                  <a:schemeClr val="bg1"/>
                </a:solidFill>
              </a:rPr>
              <a:t>Bhowmik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Priyo Ranjan Kundu </a:t>
            </a:r>
            <a:r>
              <a:rPr lang="en-US" sz="2000" dirty="0" smtClean="0">
                <a:solidFill>
                  <a:schemeClr val="bg1"/>
                </a:solidFill>
              </a:rPr>
              <a:t>Prosun, and Kazi Saeed Alam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18374" y="5486402"/>
            <a:ext cx="7970438" cy="785673"/>
          </a:xfrm>
          <a:prstGeom prst="rect">
            <a:avLst/>
          </a:prstGeom>
          <a:solidFill>
            <a:schemeClr val="tx1"/>
          </a:solidFill>
        </p:spPr>
        <p:txBody>
          <a:bodyPr vert="horz" lIns="118872" tIns="0" rIns="45720" bIns="0" rtlCol="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Clr>
                <a:srgbClr val="F0AD00"/>
              </a:buClr>
            </a:pPr>
            <a:r>
              <a:rPr lang="en-US" b="1" dirty="0" smtClean="0">
                <a:solidFill>
                  <a:prstClr val="black"/>
                </a:solidFill>
              </a:rPr>
              <a:t>6</a:t>
            </a:r>
            <a:r>
              <a:rPr lang="en-US" b="1" baseline="30000" dirty="0" smtClean="0">
                <a:solidFill>
                  <a:prstClr val="black"/>
                </a:solidFill>
              </a:rPr>
              <a:t>TH</a:t>
            </a:r>
            <a:r>
              <a:rPr lang="en-US" b="1" dirty="0" smtClean="0">
                <a:solidFill>
                  <a:prstClr val="black"/>
                </a:solidFill>
              </a:rPr>
              <a:t> INTERNATIONAL CONFERENCE ON EMERGING APPLICATIONS OF INFORMATION TECHNOLOGY (EAIT)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" y="5369086"/>
            <a:ext cx="1942918" cy="10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5993"/>
      </p:ext>
    </p:extLst>
  </p:cSld>
  <p:clrMapOvr>
    <a:masterClrMapping/>
  </p:clrMapOvr>
  <p:transition spd="slow" advTm="10246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Approach and </a:t>
            </a:r>
            <a:r>
              <a:rPr lang="en-US" sz="3600" dirty="0" smtClean="0"/>
              <a:t>Models(cont.)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Classification Process: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</a:rPr>
              <a:t>our work, we have compared the performance of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five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machine learning classifiers, namely, </a:t>
            </a:r>
            <a:r>
              <a:rPr lang="en-US" dirty="0">
                <a:latin typeface="Times New Roman" panose="02020603050405020304" pitchFamily="18" charset="0"/>
              </a:rPr>
              <a:t>Multinomial Naive Bayes (MNB), Logistic Regression (LR</a:t>
            </a:r>
            <a:r>
              <a:rPr lang="en-US" dirty="0" smtClean="0">
                <a:latin typeface="Times New Roman" panose="02020603050405020304" pitchFamily="18" charset="0"/>
              </a:rPr>
              <a:t>), Decision </a:t>
            </a:r>
            <a:r>
              <a:rPr lang="en-US" dirty="0">
                <a:latin typeface="Times New Roman" panose="02020603050405020304" pitchFamily="18" charset="0"/>
              </a:rPr>
              <a:t>Tree Model (DT), Linear Support Vector </a:t>
            </a:r>
            <a:r>
              <a:rPr lang="en-US" dirty="0" smtClean="0">
                <a:latin typeface="Times New Roman" panose="02020603050405020304" pitchFamily="18" charset="0"/>
              </a:rPr>
              <a:t>Classifier (LSVC</a:t>
            </a:r>
            <a:r>
              <a:rPr lang="en-US" dirty="0">
                <a:latin typeface="Times New Roman" panose="02020603050405020304" pitchFamily="18" charset="0"/>
              </a:rPr>
              <a:t>) and K-Nearest Neighbor (</a:t>
            </a:r>
            <a:r>
              <a:rPr lang="en-US" dirty="0" smtClean="0">
                <a:latin typeface="Times New Roman" panose="02020603050405020304" pitchFamily="18" charset="0"/>
              </a:rPr>
              <a:t>K-NN</a:t>
            </a:r>
            <a:r>
              <a:rPr lang="en-US" dirty="0">
                <a:latin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We </a:t>
            </a:r>
            <a:r>
              <a:rPr lang="en-US" dirty="0">
                <a:latin typeface="Times New Roman" panose="02020603050405020304" pitchFamily="18" charset="0"/>
              </a:rPr>
              <a:t>have also checked the performance of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three</a:t>
            </a:r>
            <a:r>
              <a:rPr lang="en-US" dirty="0">
                <a:latin typeface="Times New Roman" panose="02020603050405020304" pitchFamily="18" charset="0"/>
              </a:rPr>
              <a:t> Ensemble strategies known as </a:t>
            </a:r>
            <a:r>
              <a:rPr lang="en-US" dirty="0" smtClean="0">
                <a:latin typeface="Times New Roman" panose="02020603050405020304" pitchFamily="18" charset="0"/>
              </a:rPr>
              <a:t>Gradient Boosting </a:t>
            </a:r>
            <a:r>
              <a:rPr lang="en-US" dirty="0">
                <a:latin typeface="Times New Roman" panose="02020603050405020304" pitchFamily="18" charset="0"/>
              </a:rPr>
              <a:t>Classifier (</a:t>
            </a:r>
            <a:r>
              <a:rPr lang="en-US" dirty="0" err="1">
                <a:latin typeface="Times New Roman" panose="02020603050405020304" pitchFamily="18" charset="0"/>
              </a:rPr>
              <a:t>GBoost</a:t>
            </a:r>
            <a:r>
              <a:rPr lang="en-US" dirty="0">
                <a:latin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</a:rPr>
              <a:t>AdaBoost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</a:rPr>
              <a:t>AdB</a:t>
            </a:r>
            <a:r>
              <a:rPr lang="en-US" dirty="0">
                <a:latin typeface="Times New Roman" panose="02020603050405020304" pitchFamily="18" charset="0"/>
              </a:rPr>
              <a:t>) and Bagging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Finally, </a:t>
            </a:r>
            <a:r>
              <a:rPr lang="en-US" dirty="0">
                <a:latin typeface="Times New Roman" panose="02020603050405020304" pitchFamily="18" charset="0"/>
              </a:rPr>
              <a:t>we have </a:t>
            </a:r>
            <a:r>
              <a:rPr lang="en-US" dirty="0" smtClean="0">
                <a:latin typeface="Times New Roman" panose="02020603050405020304" pitchFamily="18" charset="0"/>
              </a:rPr>
              <a:t>implemented </a:t>
            </a:r>
            <a:r>
              <a:rPr lang="en-US" dirty="0">
                <a:latin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</a:rPr>
              <a:t>Three-Level Voting Model (TLV) </a:t>
            </a:r>
            <a:r>
              <a:rPr lang="en-US" dirty="0">
                <a:latin typeface="Times New Roman" panose="02020603050405020304" pitchFamily="18" charset="0"/>
              </a:rPr>
              <a:t>architecture to automatically identify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news-articles</a:t>
            </a:r>
            <a:r>
              <a:rPr lang="en-US" dirty="0" smtClean="0">
                <a:latin typeface="Times New Roman" panose="02020603050405020304" pitchFamily="18" charset="0"/>
              </a:rPr>
              <a:t> related to COVID-19 and classify them </a:t>
            </a:r>
            <a:r>
              <a:rPr lang="en-US" dirty="0">
                <a:latin typeface="Times New Roman" panose="02020603050405020304" pitchFamily="18" charset="0"/>
              </a:rPr>
              <a:t>into two groups as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‘misleading’ </a:t>
            </a:r>
            <a:r>
              <a:rPr lang="en-US" dirty="0">
                <a:latin typeface="Times New Roman" panose="02020603050405020304" pitchFamily="18" charset="0"/>
              </a:rPr>
              <a:t>and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‘real’.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63ED-4B16-4F9E-8B07-1E2FC168E0C3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924004"/>
      </p:ext>
    </p:extLst>
  </p:cSld>
  <p:clrMapOvr>
    <a:masterClrMapping/>
  </p:clrMapOvr>
  <p:transition spd="slow" advTm="43985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Approach and </a:t>
            </a:r>
            <a:r>
              <a:rPr lang="en-US" sz="3600" dirty="0" smtClean="0"/>
              <a:t>Models(cont.)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Classification Process: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C7F9-3AF4-4660-A14C-C5CEA5A902B2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6" y="1557516"/>
            <a:ext cx="9082120" cy="4782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1977560"/>
      </p:ext>
    </p:extLst>
  </p:cSld>
  <p:clrMapOvr>
    <a:masterClrMapping/>
  </p:clrMapOvr>
  <p:transition spd="slow" advTm="43985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3D2-4B5D-4772-869C-349B984D873A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7" y="2133600"/>
            <a:ext cx="10065304" cy="3170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871289"/>
      </p:ext>
    </p:extLst>
  </p:cSld>
  <p:clrMapOvr>
    <a:masterClrMapping/>
  </p:clrMapOvr>
  <p:transition spd="slow" advTm="24051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F45-1439-420C-BF2C-FA284F47DF41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295400"/>
            <a:ext cx="10045542" cy="52578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Three-Level Voting Model (TLV):</a:t>
            </a:r>
            <a:r>
              <a:rPr lang="en-US" dirty="0" smtClean="0"/>
              <a:t> 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latin typeface="Times New Roman" panose="02020603050405020304" pitchFamily="18" charset="0"/>
              </a:rPr>
              <a:t>We have incorporated similar types of algorithms in the same group which has helped us to preserve the neutrality of the models’ decision. 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Multiple voting levels have helped to predict the label of the contents accurately as in each level voting is applied for label identification.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We have achieved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94%</a:t>
            </a:r>
            <a:r>
              <a:rPr lang="en-US" dirty="0" smtClean="0">
                <a:latin typeface="Times New Roman" panose="02020603050405020304" pitchFamily="18" charset="0"/>
              </a:rPr>
              <a:t> accuracy for TLV when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‘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BoW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’ </a:t>
            </a:r>
            <a:r>
              <a:rPr lang="en-US" dirty="0" smtClean="0">
                <a:latin typeface="Times New Roman" panose="02020603050405020304" pitchFamily="18" charset="0"/>
              </a:rPr>
              <a:t>is used to extract</a:t>
            </a:r>
            <a:br>
              <a:rPr lang="en-US" dirty="0" smtClean="0">
                <a:latin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</a:rPr>
              <a:t>features.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Consideration of TF-IDF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(‘Unigram’)</a:t>
            </a:r>
            <a:r>
              <a:rPr lang="en-US" dirty="0" smtClean="0">
                <a:latin typeface="Times New Roman" panose="02020603050405020304" pitchFamily="18" charset="0"/>
              </a:rPr>
              <a:t> for feature retrieval has provided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96%</a:t>
            </a:r>
            <a:r>
              <a:rPr lang="en-US" dirty="0" smtClean="0">
                <a:latin typeface="Times New Roman" panose="02020603050405020304" pitchFamily="18" charset="0"/>
              </a:rPr>
              <a:t> accuracy. 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highest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79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%</a:t>
            </a:r>
            <a:r>
              <a:rPr lang="en-US" dirty="0">
                <a:latin typeface="Times New Roman" panose="02020603050405020304" pitchFamily="18" charset="0"/>
              </a:rPr>
              <a:t> accuracy has been attained for TF-IDF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(‘Tri-gram’) </a:t>
            </a:r>
            <a:r>
              <a:rPr lang="en-US" dirty="0" smtClean="0">
                <a:latin typeface="Times New Roman" panose="02020603050405020304" pitchFamily="18" charset="0"/>
              </a:rPr>
              <a:t>feature.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The notable result has been obtained for other features as well.</a:t>
            </a:r>
          </a:p>
        </p:txBody>
      </p:sp>
    </p:spTree>
    <p:extLst>
      <p:ext uri="{BB962C8B-B14F-4D97-AF65-F5344CB8AC3E}">
        <p14:creationId xmlns:p14="http://schemas.microsoft.com/office/powerpoint/2010/main" val="3704685670"/>
      </p:ext>
    </p:extLst>
  </p:cSld>
  <p:clrMapOvr>
    <a:masterClrMapping/>
  </p:clrMapOvr>
  <p:transition spd="slow" advTm="23477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Analysis(cont.)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1D7-7B62-4E58-9231-5C626C88BE63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066802"/>
            <a:ext cx="10356768" cy="5486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lang="en-US" dirty="0" smtClean="0"/>
              <a:t>omparative analysis of various classifiers based on performance evaluation: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2320" y="1030753"/>
            <a:ext cx="4937074" cy="59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0411"/>
      </p:ext>
    </p:extLst>
  </p:cSld>
  <p:clrMapOvr>
    <a:masterClrMapping/>
  </p:clrMapOvr>
  <p:transition spd="slow" advTm="23477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(cont.)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F80-36AD-4092-A7E9-3993FF22D31F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088" y="1143000"/>
            <a:ext cx="10045542" cy="5410203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The existing prediction accuracy </a:t>
            </a:r>
            <a:r>
              <a:rPr lang="en-US" dirty="0">
                <a:latin typeface="Times New Roman" panose="02020603050405020304" pitchFamily="18" charset="0"/>
              </a:rPr>
              <a:t>varied from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75%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to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96% </a:t>
            </a:r>
            <a:r>
              <a:rPr lang="en-US" dirty="0">
                <a:latin typeface="Times New Roman" panose="02020603050405020304" pitchFamily="18" charset="0"/>
              </a:rPr>
              <a:t>which </a:t>
            </a:r>
            <a:r>
              <a:rPr lang="en-US" dirty="0" smtClean="0">
                <a:latin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</a:rPr>
              <a:t>overcome in </a:t>
            </a:r>
            <a:r>
              <a:rPr lang="en-US" dirty="0" smtClean="0">
                <a:latin typeface="Times New Roman" panose="02020603050405020304" pitchFamily="18" charset="0"/>
              </a:rPr>
              <a:t>our proposed model with proper validation.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</a:rPr>
              <a:t>prevent our </a:t>
            </a:r>
            <a:r>
              <a:rPr lang="en-US" dirty="0" smtClean="0">
                <a:latin typeface="Times New Roman" panose="02020603050405020304" pitchFamily="18" charset="0"/>
              </a:rPr>
              <a:t>model from </a:t>
            </a:r>
            <a:r>
              <a:rPr lang="en-US" dirty="0">
                <a:latin typeface="Times New Roman" panose="02020603050405020304" pitchFamily="18" charset="0"/>
              </a:rPr>
              <a:t>bias, we </a:t>
            </a:r>
            <a:r>
              <a:rPr lang="en-US" dirty="0" smtClean="0">
                <a:latin typeface="Times New Roman" panose="02020603050405020304" pitchFamily="18" charset="0"/>
              </a:rPr>
              <a:t>have </a:t>
            </a:r>
            <a:r>
              <a:rPr lang="en-US" dirty="0">
                <a:latin typeface="Times New Roman" panose="02020603050405020304" pitchFamily="18" charset="0"/>
              </a:rPr>
              <a:t>validated our model by </a:t>
            </a:r>
            <a:r>
              <a:rPr lang="en-US" dirty="0" smtClean="0">
                <a:latin typeface="Times New Roman" panose="02020603050405020304" pitchFamily="18" charset="0"/>
              </a:rPr>
              <a:t>applying different </a:t>
            </a:r>
            <a:r>
              <a:rPr lang="en-US" dirty="0">
                <a:latin typeface="Times New Roman" panose="02020603050405020304" pitchFamily="18" charset="0"/>
              </a:rPr>
              <a:t>cross-validation techniques (K-Fold, Stratified </a:t>
            </a:r>
            <a:r>
              <a:rPr lang="en-US" dirty="0" smtClean="0">
                <a:latin typeface="Times New Roman" panose="02020603050405020304" pitchFamily="18" charset="0"/>
              </a:rPr>
              <a:t>K-Fold</a:t>
            </a:r>
            <a:r>
              <a:rPr lang="en-US" dirty="0">
                <a:latin typeface="Times New Roman" panose="02020603050405020304" pitchFamily="18" charset="0"/>
              </a:rPr>
              <a:t>, Shuffle Split, Stratified Shuffle Split</a:t>
            </a:r>
            <a:r>
              <a:rPr lang="en-US" dirty="0" smtClean="0">
                <a:latin typeface="Times New Roman" panose="02020603050405020304" pitchFamily="18" charset="0"/>
              </a:rPr>
              <a:t>). (K=10)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We have also achieved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95%</a:t>
            </a:r>
            <a:r>
              <a:rPr lang="en-US" dirty="0">
                <a:latin typeface="Times New Roman" panose="02020603050405020304" pitchFamily="18" charset="0"/>
              </a:rPr>
              <a:t> accuracy for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‘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BoW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</a:rPr>
              <a:t>when stratified </a:t>
            </a:r>
            <a:r>
              <a:rPr lang="en-US" dirty="0" smtClean="0">
                <a:latin typeface="Times New Roman" panose="02020603050405020304" pitchFamily="18" charset="0"/>
              </a:rPr>
              <a:t>K-Fold and Stratified </a:t>
            </a:r>
            <a:r>
              <a:rPr lang="en-US" dirty="0">
                <a:latin typeface="Times New Roman" panose="02020603050405020304" pitchFamily="18" charset="0"/>
              </a:rPr>
              <a:t>Shuffle Split techniques have been utilized.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96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</a:rPr>
              <a:t>has been </a:t>
            </a:r>
            <a:r>
              <a:rPr lang="en-US" dirty="0" smtClean="0">
                <a:latin typeface="Times New Roman" panose="02020603050405020304" pitchFamily="18" charset="0"/>
              </a:rPr>
              <a:t>obtained for </a:t>
            </a:r>
            <a:r>
              <a:rPr lang="en-US" dirty="0">
                <a:latin typeface="Times New Roman" panose="02020603050405020304" pitchFamily="18" charset="0"/>
              </a:rPr>
              <a:t>TF-IDF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(‘word’, ‘character’)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when Stratified shuffle split has been applied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152273"/>
      </p:ext>
    </p:extLst>
  </p:cSld>
  <p:clrMapOvr>
    <a:masterClrMapping/>
  </p:clrMapOvr>
  <p:transition spd="slow" advTm="23477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Analysis(cont.)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6DCF-B08A-4A21-BC43-B8FDC2FDD69D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5729" y="6516916"/>
            <a:ext cx="895798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8086" y="1066799"/>
            <a:ext cx="10045542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/>
              <a:t>P</a:t>
            </a:r>
            <a:r>
              <a:rPr lang="en-US" dirty="0" smtClean="0"/>
              <a:t>erformance evaluation of TLV model based on cross-validation techniques: </a:t>
            </a:r>
          </a:p>
          <a:p>
            <a:pPr marL="118872" indent="0" algn="just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7" y="1595538"/>
            <a:ext cx="6858000" cy="48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7098"/>
      </p:ext>
    </p:extLst>
  </p:cSld>
  <p:clrMapOvr>
    <a:masterClrMapping/>
  </p:clrMapOvr>
  <p:transition spd="slow" advTm="23477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&amp; Future </a:t>
            </a:r>
            <a:r>
              <a:rPr lang="en-US" dirty="0"/>
              <a:t>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6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Fake News on Covid-19 is continuously affecting the daily life of mankind </a:t>
            </a:r>
            <a:r>
              <a:rPr lang="en-US" dirty="0" smtClean="0">
                <a:latin typeface="Times New Roman" panose="02020603050405020304" pitchFamily="18" charset="0"/>
              </a:rPr>
              <a:t>either intentionally </a:t>
            </a:r>
            <a:r>
              <a:rPr lang="en-US" dirty="0">
                <a:latin typeface="Times New Roman" panose="02020603050405020304" pitchFamily="18" charset="0"/>
              </a:rPr>
              <a:t>or unintentionally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marL="118872" indent="0" algn="just">
              <a:buNone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Our proposed TLV model has surpassed </a:t>
            </a:r>
            <a:r>
              <a:rPr lang="en-US" dirty="0" smtClean="0">
                <a:latin typeface="Times New Roman" panose="02020603050405020304" pitchFamily="18" charset="0"/>
              </a:rPr>
              <a:t>general mining </a:t>
            </a:r>
            <a:r>
              <a:rPr lang="en-US" dirty="0">
                <a:latin typeface="Times New Roman" panose="02020603050405020304" pitchFamily="18" charset="0"/>
              </a:rPr>
              <a:t>techniques by voting </a:t>
            </a:r>
            <a:r>
              <a:rPr lang="en-US" dirty="0" smtClean="0">
                <a:latin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</a:rPr>
              <a:t>three </a:t>
            </a:r>
            <a:r>
              <a:rPr lang="en-US" dirty="0" smtClean="0">
                <a:latin typeface="Times New Roman" panose="02020603050405020304" pitchFamily="18" charset="0"/>
              </a:rPr>
              <a:t>stages and achieved highest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96%</a:t>
            </a:r>
            <a:r>
              <a:rPr lang="en-US" dirty="0" smtClean="0">
                <a:latin typeface="Times New Roman" panose="02020603050405020304" pitchFamily="18" charset="0"/>
              </a:rPr>
              <a:t> accuracy.</a:t>
            </a:r>
          </a:p>
          <a:p>
            <a:pPr marL="118872" indent="0" algn="just">
              <a:buNone/>
            </a:pP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In future, we will apply our model to more diversified datasets.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It would </a:t>
            </a:r>
            <a:r>
              <a:rPr lang="en-US" dirty="0" smtClean="0">
                <a:latin typeface="Times New Roman" panose="02020603050405020304" pitchFamily="18" charset="0"/>
              </a:rPr>
              <a:t>also be </a:t>
            </a:r>
            <a:r>
              <a:rPr lang="en-US" dirty="0">
                <a:latin typeface="Times New Roman" panose="02020603050405020304" pitchFamily="18" charset="0"/>
              </a:rPr>
              <a:t>great to extend and examine if the proposed model can work for the multi-class classification problem too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Our suggested models can be applied in other related text classification works for further meaningful analysis.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F6F5-0299-45D9-9322-8DC81D080727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77568"/>
      </p:ext>
    </p:extLst>
  </p:cSld>
  <p:clrMapOvr>
    <a:masterClrMapping/>
  </p:clrMapOvr>
  <p:transition spd="slow" advTm="38817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References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9" y="1066800"/>
            <a:ext cx="10138556" cy="53309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1. </a:t>
            </a:r>
            <a:r>
              <a:rPr lang="en-US" sz="1200" i="1" dirty="0" smtClean="0"/>
              <a:t>Higdon</a:t>
            </a:r>
            <a:r>
              <a:rPr lang="en-US" sz="1200" i="1" dirty="0"/>
              <a:t>, Nolan (August 15, 2020). ”The Anatomy of Fake News: A Critical </a:t>
            </a:r>
            <a:r>
              <a:rPr lang="en-US" sz="1200" i="1" dirty="0" smtClean="0"/>
              <a:t>News Literacy </a:t>
            </a:r>
            <a:r>
              <a:rPr lang="en-US" sz="1200" i="1" dirty="0"/>
              <a:t>Education”. University of California Press. Retrieved September 12, 2020.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2. </a:t>
            </a:r>
            <a:r>
              <a:rPr lang="en-US" sz="1200" i="1" dirty="0"/>
              <a:t>World Health Organization Official Website. Accessed: Mar. 21, 2020.[Online</a:t>
            </a:r>
            <a:r>
              <a:rPr lang="en-US" sz="1200" i="1" dirty="0" smtClean="0"/>
              <a:t>]. Available</a:t>
            </a:r>
            <a:r>
              <a:rPr lang="en-US" sz="1200" i="1" dirty="0"/>
              <a:t>: https://www.who.int.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3. </a:t>
            </a:r>
            <a:r>
              <a:rPr lang="en-US" sz="1200" i="1" dirty="0"/>
              <a:t>G. L. H. Teck and C. H. M. </a:t>
            </a:r>
            <a:r>
              <a:rPr lang="en-US" sz="1200" i="1" dirty="0" err="1"/>
              <a:t>Chyong</a:t>
            </a:r>
            <a:r>
              <a:rPr lang="en-US" sz="1200" i="1" dirty="0"/>
              <a:t>, ”Effects of the coronavirus (COVID-19) pandemic on social </a:t>
            </a:r>
            <a:r>
              <a:rPr lang="en-US" sz="1200" i="1" dirty="0" err="1"/>
              <a:t>behaviours</a:t>
            </a:r>
            <a:r>
              <a:rPr lang="en-US" sz="1200" i="1" dirty="0"/>
              <a:t>: From a social dilemma perspective,” Tech. Soc. Sci. J.,</a:t>
            </a:r>
          </a:p>
          <a:p>
            <a:pPr marL="0" indent="0" algn="just">
              <a:buNone/>
            </a:pPr>
            <a:r>
              <a:rPr lang="en-US" sz="1200" i="1" dirty="0"/>
              <a:t>vol. 7, no. 1, pp. 312-320, May 2020.</a:t>
            </a:r>
          </a:p>
          <a:p>
            <a:pPr marL="0" indent="0" algn="just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4. </a:t>
            </a:r>
            <a:r>
              <a:rPr lang="en-US" sz="1200" i="1" dirty="0" smtClean="0"/>
              <a:t>V</a:t>
            </a:r>
            <a:r>
              <a:rPr lang="en-US" sz="1200" i="1" dirty="0"/>
              <a:t>. L. Rubin, Y. Chen, and N.K. Conroy, (2015), Deception </a:t>
            </a:r>
            <a:r>
              <a:rPr lang="en-US" sz="1200" i="1" dirty="0" smtClean="0"/>
              <a:t>detection for </a:t>
            </a:r>
            <a:r>
              <a:rPr lang="en-US" sz="1200" i="1" dirty="0"/>
              <a:t>news: Three types of fakes. Proc. Assoc. Info. Sci. Tech., 52: </a:t>
            </a:r>
            <a:r>
              <a:rPr lang="en-US" sz="1200" i="1" dirty="0" smtClean="0"/>
              <a:t>1-4.</a:t>
            </a:r>
            <a:br>
              <a:rPr lang="en-US" sz="1200" i="1" dirty="0" smtClean="0"/>
            </a:br>
            <a:r>
              <a:rPr lang="en-US" sz="1200" i="1" dirty="0" smtClean="0"/>
              <a:t>https</a:t>
            </a:r>
            <a:r>
              <a:rPr lang="en-US" sz="1200" i="1" dirty="0"/>
              <a:t>://doi.org/10.1002/pra2.2015.145052010083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5. </a:t>
            </a:r>
            <a:r>
              <a:rPr lang="en-US" sz="1200" i="1" dirty="0"/>
              <a:t>Mohamed </a:t>
            </a:r>
            <a:r>
              <a:rPr lang="en-US" sz="1200" i="1" dirty="0" err="1"/>
              <a:t>Elhadad</a:t>
            </a:r>
            <a:r>
              <a:rPr lang="en-US" sz="1200" i="1" dirty="0"/>
              <a:t>, Kin Fun Li &amp; Fayez </a:t>
            </a:r>
            <a:r>
              <a:rPr lang="en-US" sz="1200" i="1" dirty="0" err="1"/>
              <a:t>Gebali</a:t>
            </a:r>
            <a:r>
              <a:rPr lang="en-US" sz="1200" i="1" dirty="0"/>
              <a:t>. (2020). Detecting Misleading Information on Covid-19. 10.1109/ACCESS.2020.3022867.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6. </a:t>
            </a:r>
            <a:r>
              <a:rPr lang="en-US" sz="1200" i="1" dirty="0"/>
              <a:t>William Yang Wang. ”liar, liar pants on fire”: A new benchmark dataset for </a:t>
            </a:r>
            <a:r>
              <a:rPr lang="en-US" sz="1200" i="1" dirty="0" smtClean="0"/>
              <a:t>fake news </a:t>
            </a:r>
            <a:r>
              <a:rPr lang="en-US" sz="1200" i="1" dirty="0"/>
              <a:t>detection.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arXiv:1705.00648, 2017.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7. </a:t>
            </a:r>
            <a:r>
              <a:rPr lang="en-US" sz="1200" i="1" dirty="0"/>
              <a:t>V.L. Rubin, N.J. Conroy, and Y. Chen, (2015). “Towards News Verification: Deception Detection Methods for News Discourse”. In Proceedings of the Hawaii International Conference on System Sciences (HICSS48) Symposium on Rapid </a:t>
            </a:r>
            <a:r>
              <a:rPr lang="en-US" sz="1200" i="1" dirty="0" smtClean="0"/>
              <a:t>Screening Technologies</a:t>
            </a:r>
            <a:r>
              <a:rPr lang="en-US" sz="1200" i="1" dirty="0"/>
              <a:t>, Deception Detection and Credibility Assessment Symposium, </a:t>
            </a:r>
            <a:r>
              <a:rPr lang="en-US" sz="1200" i="1" dirty="0" smtClean="0"/>
              <a:t>January 5-8</a:t>
            </a:r>
            <a:r>
              <a:rPr lang="en-US" sz="1200" i="1" dirty="0"/>
              <a:t>, 2015 Grand Hyatt, Kauai [Accessed 6 February 2020].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8. </a:t>
            </a:r>
            <a:r>
              <a:rPr lang="en-US" sz="1200" i="1" dirty="0" err="1"/>
              <a:t>Hadeer</a:t>
            </a:r>
            <a:r>
              <a:rPr lang="en-US" sz="1200" i="1" dirty="0"/>
              <a:t> Ahmed, </a:t>
            </a:r>
            <a:r>
              <a:rPr lang="en-US" sz="1200" i="1" dirty="0" err="1"/>
              <a:t>Issa</a:t>
            </a:r>
            <a:r>
              <a:rPr lang="en-US" sz="1200" i="1" dirty="0"/>
              <a:t> </a:t>
            </a:r>
            <a:r>
              <a:rPr lang="en-US" sz="1200" i="1" dirty="0" err="1"/>
              <a:t>Traore</a:t>
            </a:r>
            <a:r>
              <a:rPr lang="en-US" sz="1200" i="1" dirty="0"/>
              <a:t> &amp; </a:t>
            </a:r>
            <a:r>
              <a:rPr lang="en-US" sz="1200" i="1" dirty="0" err="1"/>
              <a:t>Sherif</a:t>
            </a:r>
            <a:r>
              <a:rPr lang="en-US" sz="1200" i="1" dirty="0"/>
              <a:t> </a:t>
            </a:r>
            <a:r>
              <a:rPr lang="en-US" sz="1200" i="1" dirty="0" err="1"/>
              <a:t>Saad</a:t>
            </a:r>
            <a:r>
              <a:rPr lang="en-US" sz="1200" i="1" dirty="0"/>
              <a:t> (2017). Detection of Online Fake </a:t>
            </a:r>
            <a:r>
              <a:rPr lang="en-US" sz="1200" i="1" dirty="0" smtClean="0"/>
              <a:t>News Using </a:t>
            </a:r>
            <a:r>
              <a:rPr lang="en-US" sz="1200" i="1" dirty="0"/>
              <a:t>N-Gram Analysis and Machine Learning Techniques. 127-138. 10.1007/978-3-319-69155-8 9.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9. </a:t>
            </a:r>
            <a:r>
              <a:rPr lang="en-US" sz="1200" i="1" dirty="0"/>
              <a:t>Amit </a:t>
            </a:r>
            <a:r>
              <a:rPr lang="en-US" sz="1200" i="1" dirty="0" err="1"/>
              <a:t>Purushottam</a:t>
            </a:r>
            <a:r>
              <a:rPr lang="en-US" sz="1200" i="1" dirty="0"/>
              <a:t> </a:t>
            </a:r>
            <a:r>
              <a:rPr lang="en-US" sz="1200" i="1" dirty="0" err="1"/>
              <a:t>Pimpalkar</a:t>
            </a:r>
            <a:r>
              <a:rPr lang="en-US" sz="1200" i="1" dirty="0"/>
              <a:t> &amp; </a:t>
            </a:r>
            <a:r>
              <a:rPr lang="en-US" sz="1200" i="1" dirty="0" err="1"/>
              <a:t>Jeberson</a:t>
            </a:r>
            <a:r>
              <a:rPr lang="en-US" sz="1200" i="1" dirty="0"/>
              <a:t> </a:t>
            </a:r>
            <a:r>
              <a:rPr lang="en-US" sz="1200" i="1" dirty="0" err="1"/>
              <a:t>Retna</a:t>
            </a:r>
            <a:r>
              <a:rPr lang="en-US" sz="1200" i="1" dirty="0"/>
              <a:t> Ra, ”Influence of </a:t>
            </a:r>
            <a:r>
              <a:rPr lang="en-US" sz="1200" i="1" dirty="0" smtClean="0"/>
              <a:t>Pre-Processing Strategies </a:t>
            </a:r>
            <a:r>
              <a:rPr lang="en-US" sz="1200" i="1" dirty="0"/>
              <a:t>on the Performance of ML Classifiers Exploiting TF-IDF and BOW </a:t>
            </a:r>
            <a:r>
              <a:rPr lang="en-US" sz="1200" i="1" dirty="0" smtClean="0"/>
              <a:t>Features.</a:t>
            </a:r>
            <a:endParaRPr lang="en-US" sz="1200" i="1" dirty="0"/>
          </a:p>
          <a:p>
            <a:pPr marL="0" indent="0" algn="just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10. </a:t>
            </a:r>
            <a:r>
              <a:rPr lang="en-US" sz="1200" i="1" dirty="0" err="1" smtClean="0"/>
              <a:t>Aswini</a:t>
            </a:r>
            <a:r>
              <a:rPr lang="en-US" sz="1200" i="1" dirty="0" smtClean="0"/>
              <a:t> </a:t>
            </a:r>
            <a:r>
              <a:rPr lang="en-US" sz="1200" i="1" dirty="0" err="1"/>
              <a:t>Thota</a:t>
            </a:r>
            <a:r>
              <a:rPr lang="en-US" sz="1200" i="1" dirty="0"/>
              <a:t>, Priyanka </a:t>
            </a:r>
            <a:r>
              <a:rPr lang="en-US" sz="1200" i="1" dirty="0" err="1"/>
              <a:t>Tilak</a:t>
            </a:r>
            <a:r>
              <a:rPr lang="en-US" sz="1200" i="1" dirty="0"/>
              <a:t>, </a:t>
            </a:r>
            <a:r>
              <a:rPr lang="en-US" sz="1200" i="1" dirty="0" err="1"/>
              <a:t>Simrat</a:t>
            </a:r>
            <a:r>
              <a:rPr lang="en-US" sz="1200" i="1" dirty="0"/>
              <a:t> Ahluwalia and </a:t>
            </a:r>
            <a:r>
              <a:rPr lang="en-US" sz="1200" i="1" dirty="0" err="1"/>
              <a:t>Nibrat</a:t>
            </a:r>
            <a:r>
              <a:rPr lang="en-US" sz="1200" i="1" dirty="0"/>
              <a:t> </a:t>
            </a:r>
            <a:r>
              <a:rPr lang="en-US" sz="1200" i="1" dirty="0" err="1"/>
              <a:t>Lohia</a:t>
            </a:r>
            <a:r>
              <a:rPr lang="en-US" sz="1200" i="1" dirty="0"/>
              <a:t>, (2018) ”Fake News Detection: A Deep Learning Approach,” </a:t>
            </a:r>
            <a:r>
              <a:rPr lang="en-US" sz="1200" i="1" dirty="0" smtClean="0"/>
              <a:t>SMU Data </a:t>
            </a:r>
            <a:r>
              <a:rPr lang="en-US" sz="1200" i="1" dirty="0"/>
              <a:t>Science Review: Vol. 1 : No. 3 , Article 10. Available </a:t>
            </a:r>
            <a:r>
              <a:rPr lang="en-US" sz="1200" i="1" dirty="0" smtClean="0"/>
              <a:t>at: https</a:t>
            </a:r>
            <a:r>
              <a:rPr lang="en-US" sz="1200" i="1" dirty="0"/>
              <a:t>://scholar.smu.edu/datasciencereview/vol1/iss3/10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11. </a:t>
            </a:r>
            <a:r>
              <a:rPr lang="en-US" sz="1200" i="1" dirty="0"/>
              <a:t>N. </a:t>
            </a:r>
            <a:r>
              <a:rPr lang="en-US" sz="1200" i="1" dirty="0" err="1"/>
              <a:t>Smitha</a:t>
            </a:r>
            <a:r>
              <a:rPr lang="en-US" sz="1200" i="1" dirty="0"/>
              <a:t> and R. </a:t>
            </a:r>
            <a:r>
              <a:rPr lang="en-US" sz="1200" i="1" dirty="0" err="1"/>
              <a:t>Bharath</a:t>
            </a:r>
            <a:r>
              <a:rPr lang="en-US" sz="1200" i="1" dirty="0"/>
              <a:t>, ”Performance Comparison of Machine Learning Classifiers for Fake News Detection,” 2020 Second International Conference </a:t>
            </a:r>
            <a:r>
              <a:rPr lang="en-US" sz="1200" i="1" dirty="0" smtClean="0"/>
              <a:t>on Inventive Research </a:t>
            </a:r>
            <a:r>
              <a:rPr lang="en-US" sz="1200" i="1" dirty="0"/>
              <a:t>in Computing Applications (ICIRCA), Coimbatore, India, 2020, pp. 696-700, </a:t>
            </a:r>
            <a:r>
              <a:rPr lang="en-US" sz="1200" i="1" dirty="0" err="1"/>
              <a:t>doi</a:t>
            </a:r>
            <a:r>
              <a:rPr lang="en-US" sz="1200" i="1" dirty="0"/>
              <a:t>: 10.1109/ICIRCA48905.2020.9183072.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12. </a:t>
            </a:r>
            <a:r>
              <a:rPr lang="en-US" sz="1200" i="1" dirty="0"/>
              <a:t>B. Al </a:t>
            </a:r>
            <a:r>
              <a:rPr lang="en-US" sz="1200" i="1" dirty="0" err="1"/>
              <a:t>Asaad</a:t>
            </a:r>
            <a:r>
              <a:rPr lang="en-US" sz="1200" i="1" dirty="0"/>
              <a:t> and M. </a:t>
            </a:r>
            <a:r>
              <a:rPr lang="en-US" sz="1200" i="1" dirty="0" err="1"/>
              <a:t>Erascu</a:t>
            </a:r>
            <a:r>
              <a:rPr lang="en-US" sz="1200" i="1" dirty="0"/>
              <a:t>, “A tool for fake news detection,” in Proc. 20th </a:t>
            </a:r>
            <a:r>
              <a:rPr lang="en-US" sz="1200" i="1" dirty="0" smtClean="0"/>
              <a:t>Int. </a:t>
            </a:r>
            <a:r>
              <a:rPr lang="en-US" sz="1200" i="1" dirty="0" err="1" smtClean="0"/>
              <a:t>Symp</a:t>
            </a:r>
            <a:r>
              <a:rPr lang="en-US" sz="1200" i="1" dirty="0"/>
              <a:t>. Symbolic Numeric Algorithms Scientific </a:t>
            </a:r>
            <a:r>
              <a:rPr lang="en-US" sz="1200" i="1" dirty="0" err="1"/>
              <a:t>Comput</a:t>
            </a:r>
            <a:r>
              <a:rPr lang="en-US" sz="1200" i="1" dirty="0"/>
              <a:t>. (SYNASC), Sep. 2018, pp.</a:t>
            </a:r>
          </a:p>
          <a:p>
            <a:pPr marL="0" indent="0" algn="just">
              <a:buNone/>
            </a:pPr>
            <a:r>
              <a:rPr lang="en-US" sz="1200" i="1" dirty="0"/>
              <a:t>379–386, </a:t>
            </a:r>
            <a:r>
              <a:rPr lang="en-US" sz="1200" i="1" dirty="0" err="1"/>
              <a:t>doi</a:t>
            </a:r>
            <a:r>
              <a:rPr lang="en-US" sz="1200" i="1" dirty="0"/>
              <a:t>: 10.1109/SYNASC.2018.00064.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13. </a:t>
            </a:r>
            <a:r>
              <a:rPr lang="en-US" sz="1200" i="1" dirty="0"/>
              <a:t>M. D. </a:t>
            </a:r>
            <a:r>
              <a:rPr lang="en-US" sz="1200" i="1" dirty="0" err="1"/>
              <a:t>Ibrishimova</a:t>
            </a:r>
            <a:r>
              <a:rPr lang="en-US" sz="1200" i="1" dirty="0"/>
              <a:t> and K. F. Li, “A machine learning approach to fake news detection using knowledge verification and natural language processing,” in Proc. </a:t>
            </a:r>
            <a:r>
              <a:rPr lang="en-US" sz="1200" i="1" dirty="0" err="1" smtClean="0"/>
              <a:t>INCoS</a:t>
            </a:r>
            <a:r>
              <a:rPr lang="en-US" sz="1200" i="1" dirty="0" smtClean="0"/>
              <a:t>, Oita</a:t>
            </a:r>
            <a:r>
              <a:rPr lang="en-US" sz="1200" i="1" dirty="0"/>
              <a:t>, Japan, 2020, pp. 223–234.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14. </a:t>
            </a:r>
            <a:r>
              <a:rPr lang="en-US" sz="1200" i="1" dirty="0"/>
              <a:t>L. Cui, D. Lee: </a:t>
            </a:r>
            <a:r>
              <a:rPr lang="en-US" sz="1200" i="1" dirty="0" err="1"/>
              <a:t>CoAID</a:t>
            </a:r>
            <a:r>
              <a:rPr lang="en-US" sz="1200" i="1" dirty="0"/>
              <a:t>: COVID-19 healthcare misinformation dataset. </a:t>
            </a:r>
            <a:r>
              <a:rPr lang="en-US" sz="1200" i="1" dirty="0" err="1" smtClean="0"/>
              <a:t>arXiv</a:t>
            </a:r>
            <a:r>
              <a:rPr lang="en-US" sz="1200" i="1" dirty="0" smtClean="0"/>
              <a:t> preprint </a:t>
            </a:r>
            <a:r>
              <a:rPr lang="en-US" sz="1200" i="1" dirty="0"/>
              <a:t>arXiv:2006.00885 (2020)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15. </a:t>
            </a:r>
            <a:r>
              <a:rPr lang="en-US" sz="1200" i="1" dirty="0"/>
              <a:t>P.S. Reddy, D. Roy, P. </a:t>
            </a:r>
            <a:r>
              <a:rPr lang="en-US" sz="1200" i="1" dirty="0" err="1"/>
              <a:t>Manoj</a:t>
            </a:r>
            <a:r>
              <a:rPr lang="en-US" sz="1200" i="1" dirty="0"/>
              <a:t>, M. </a:t>
            </a:r>
            <a:r>
              <a:rPr lang="en-US" sz="1200" i="1" dirty="0" err="1"/>
              <a:t>Keerthana</a:t>
            </a:r>
            <a:r>
              <a:rPr lang="en-US" sz="1200" i="1" dirty="0"/>
              <a:t>, &amp; P. </a:t>
            </a:r>
            <a:r>
              <a:rPr lang="en-US" sz="1200" i="1" dirty="0" err="1"/>
              <a:t>Tijare</a:t>
            </a:r>
            <a:r>
              <a:rPr lang="en-US" sz="1200" i="1" dirty="0"/>
              <a:t> (2019). A Study on </a:t>
            </a:r>
            <a:r>
              <a:rPr lang="en-US" sz="1200" i="1" dirty="0" smtClean="0"/>
              <a:t>Fake News </a:t>
            </a:r>
            <a:r>
              <a:rPr lang="en-US" sz="1200" i="1" dirty="0"/>
              <a:t>Detection Using </a:t>
            </a:r>
            <a:r>
              <a:rPr lang="en-US" sz="1200" i="1" dirty="0" err="1"/>
              <a:t>Na¨ıve</a:t>
            </a:r>
            <a:r>
              <a:rPr lang="en-US" sz="1200" i="1" dirty="0"/>
              <a:t> Bayes, SVM, Neural Networks and LSTM.</a:t>
            </a:r>
          </a:p>
          <a:p>
            <a:pPr marL="0" indent="0" algn="just">
              <a:buNone/>
            </a:pPr>
            <a:r>
              <a:rPr lang="en-US" sz="1200" i="1" dirty="0">
                <a:solidFill>
                  <a:srgbClr val="C00000"/>
                </a:solidFill>
              </a:rPr>
              <a:t>16. </a:t>
            </a:r>
            <a:r>
              <a:rPr lang="en-US" sz="1200" i="1" dirty="0" err="1"/>
              <a:t>Mykhailo</a:t>
            </a:r>
            <a:r>
              <a:rPr lang="en-US" sz="1200" i="1" dirty="0"/>
              <a:t> </a:t>
            </a:r>
            <a:r>
              <a:rPr lang="en-US" sz="1200" i="1" dirty="0" err="1"/>
              <a:t>Granik</a:t>
            </a:r>
            <a:r>
              <a:rPr lang="en-US" sz="1200" i="1" dirty="0"/>
              <a:t> and </a:t>
            </a:r>
            <a:r>
              <a:rPr lang="en-US" sz="1200" i="1" dirty="0" err="1"/>
              <a:t>Volodymyr</a:t>
            </a:r>
            <a:r>
              <a:rPr lang="en-US" sz="1200" i="1" dirty="0"/>
              <a:t> </a:t>
            </a:r>
            <a:r>
              <a:rPr lang="en-US" sz="1200" i="1" dirty="0" err="1"/>
              <a:t>Mesyura</a:t>
            </a:r>
            <a:r>
              <a:rPr lang="en-US" sz="1200" i="1" dirty="0"/>
              <a:t>. Fake news detection using naive </a:t>
            </a:r>
            <a:r>
              <a:rPr lang="en-US" sz="1200" i="1" dirty="0" err="1" smtClean="0"/>
              <a:t>bayes</a:t>
            </a:r>
            <a:r>
              <a:rPr lang="en-US" sz="1200" i="1" dirty="0" smtClean="0"/>
              <a:t> classifier. In </a:t>
            </a:r>
            <a:r>
              <a:rPr lang="en-US" sz="1200" i="1" dirty="0"/>
              <a:t>2017 IEEE First Ukraine Conference on Electrical and Computer Engineering (UKRCON), pages 900–903. IEEE, 2017.</a:t>
            </a:r>
            <a:endParaRPr lang="en-US" sz="1900" i="1" dirty="0"/>
          </a:p>
          <a:p>
            <a:pPr marL="0" indent="0">
              <a:buNone/>
            </a:pPr>
            <a:endParaRPr lang="en-US" sz="1900" i="1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60DA-F067-42E0-98BC-DC2C9FB780CA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18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20677"/>
      </p:ext>
    </p:extLst>
  </p:cSld>
  <p:clrMapOvr>
    <a:masterClrMapping/>
  </p:clrMapOvr>
  <p:transition spd="slow" advTm="2534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86" y="838200"/>
            <a:ext cx="6510999" cy="1636776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210F-0EC1-4929-9610-33E263548247}" type="datetime1">
              <a:rPr lang="en-US" smtClean="0"/>
              <a:t>2/27/2021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3712"/>
      </p:ext>
    </p:extLst>
  </p:cSld>
  <p:clrMapOvr>
    <a:masterClrMapping/>
  </p:clrMapOvr>
  <p:transition spd="slow" advTm="4935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Introduction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</a:rPr>
              <a:t>Challenges in Misleading Information Detection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Literature Review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Proposed Approach and Models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Methodology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Performance Analysis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Future Works &amp; Conclusion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</a:rPr>
              <a:t>References</a:t>
            </a:r>
            <a:endParaRPr lang="en-US" sz="2600" dirty="0"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Novel Three-Level Voting Model </a:t>
            </a:r>
            <a:r>
              <a:rPr lang="en-US" dirty="0" smtClean="0"/>
              <a:t>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2655-06B6-458C-97FD-215C9E2F16D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p:transition spd="slow" advTm="31072">
    <p:push dir="u"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35" y="1143004"/>
            <a:ext cx="10465536" cy="5334001"/>
          </a:xfrm>
        </p:spPr>
        <p:txBody>
          <a:bodyPr>
            <a:normAutofit/>
          </a:bodyPr>
          <a:lstStyle/>
          <a:p>
            <a:pPr lvl="0" algn="just">
              <a:buClr>
                <a:srgbClr val="F0AD00"/>
              </a:buClr>
              <a:buFont typeface="Wingdings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In the recent years,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online content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has been playing a significant role in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influencing user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decisions and opinions.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ea typeface="Tahom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Easy access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to social media 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sites has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accelerated the increase in the 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spread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rumors during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COVID-19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pandemic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ea typeface="Tahom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These rumors, conspiracy theories and false cures are affecting social as well as political sectors worldwide.</a:t>
            </a:r>
          </a:p>
          <a:p>
            <a:pPr marL="118872" indent="0" algn="just">
              <a:buNone/>
            </a:pPr>
            <a:endParaRPr lang="en-US" dirty="0" smtClean="0">
              <a:latin typeface="Times New Roman" panose="02020603050405020304" pitchFamily="18" charset="0"/>
              <a:ea typeface="Tahom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Thus, research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on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real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itchFamily="34" charset="0"/>
              </a:rPr>
              <a:t>misleading</a:t>
            </a:r>
            <a:r>
              <a:rPr lang="en-US" dirty="0">
                <a:latin typeface="Times New Roman" panose="02020603050405020304" pitchFamily="18" charset="0"/>
                <a:ea typeface="Tahoma" pitchFamily="34" charset="0"/>
              </a:rPr>
              <a:t> information detection is attracting 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</a:rPr>
              <a:t>researchers.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E496-5193-4F26-961C-111AA377BCEC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825867"/>
      </p:ext>
    </p:extLst>
  </p:cSld>
  <p:clrMapOvr>
    <a:masterClrMapping/>
  </p:clrMapOvr>
  <p:transition spd="slow" advTm="38395">
    <p:push dir="u"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Challenges in </a:t>
            </a:r>
            <a:r>
              <a:rPr lang="en-US" sz="3600" dirty="0" smtClean="0"/>
              <a:t>Misleading Information </a:t>
            </a:r>
            <a:r>
              <a:rPr lang="en-US" sz="3600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6" y="1104898"/>
            <a:ext cx="9829800" cy="563880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</a:rPr>
              <a:t>Misleading Information </a:t>
            </a:r>
            <a:r>
              <a:rPr lang="en-US" dirty="0">
                <a:latin typeface="Times New Roman" panose="02020603050405020304" pitchFamily="18" charset="0"/>
              </a:rPr>
              <a:t>detection is an emerging research area which is gaining interest but involved some challenges.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9ADA-CE34-46D1-BDB8-A08A024BB21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87886" y="6522719"/>
            <a:ext cx="581464" cy="22860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68532" y="2551837"/>
            <a:ext cx="2590800" cy="1569660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Limited amount of resources: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There are less number of datasets, published literature available which makes it hard to train data.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351755" y="4493675"/>
            <a:ext cx="2667001" cy="1815882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Vast Knowledge: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argued that  to manually identify fake news is to have a vast knowledge of the covered topic. Even with the knowledge, it is considerably hard to successfully identify.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431309" y="4498266"/>
            <a:ext cx="2590800" cy="2062103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intention, and the impact of creating propaganda 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 fake news cannot be measured or understood easily as it has shown 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complex and resource intensive.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441604" y="2305615"/>
            <a:ext cx="2590800" cy="1815882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Lack of Control: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anose="02020603050405020304" pitchFamily="18" charset="0"/>
                <a:cs typeface="Times New Roman" pitchFamily="18" charset="0"/>
              </a:rPr>
              <a:t>etecting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fake news is believed to be a complex task given that humans tend to believe misleading information and the lack of control of the spread of fake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7B659E-48B3-401A-B474-DFCC21959CF4}"/>
              </a:ext>
            </a:extLst>
          </p:cNvPr>
          <p:cNvGrpSpPr/>
          <p:nvPr/>
        </p:nvGrpSpPr>
        <p:grpSpPr>
          <a:xfrm>
            <a:off x="4213126" y="2810697"/>
            <a:ext cx="2968833" cy="2962511"/>
            <a:chOff x="4611584" y="2036594"/>
            <a:chExt cx="2968833" cy="2962511"/>
          </a:xfrm>
        </p:grpSpPr>
        <p:sp>
          <p:nvSpPr>
            <p:cNvPr id="88" name="Freeform: Shape 1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AE3111-F333-46D4-AC09-973A09DFC0B5}"/>
                </a:ext>
              </a:extLst>
            </p:cNvPr>
            <p:cNvSpPr/>
            <p:nvPr/>
          </p:nvSpPr>
          <p:spPr>
            <a:xfrm>
              <a:off x="6277014" y="2036594"/>
              <a:ext cx="1303403" cy="1320955"/>
            </a:xfrm>
            <a:custGeom>
              <a:avLst/>
              <a:gdLst>
                <a:gd name="connsiteX0" fmla="*/ 0 w 1303403"/>
                <a:gd name="connsiteY0" fmla="*/ 0 h 1392407"/>
                <a:gd name="connsiteX1" fmla="*/ 119937 w 1303403"/>
                <a:gd name="connsiteY1" fmla="*/ 18304 h 1392407"/>
                <a:gd name="connsiteX2" fmla="*/ 1281938 w 1303403"/>
                <a:gd name="connsiteY2" fmla="*/ 1180305 h 1392407"/>
                <a:gd name="connsiteX3" fmla="*/ 1303403 w 1303403"/>
                <a:gd name="connsiteY3" fmla="*/ 1320955 h 1392407"/>
                <a:gd name="connsiteX4" fmla="*/ 953980 w 1303403"/>
                <a:gd name="connsiteY4" fmla="*/ 1320955 h 1392407"/>
                <a:gd name="connsiteX5" fmla="*/ 958478 w 1303403"/>
                <a:gd name="connsiteY5" fmla="*/ 1350435 h 1392407"/>
                <a:gd name="connsiteX6" fmla="*/ 954946 w 1303403"/>
                <a:gd name="connsiteY6" fmla="*/ 1392407 h 1392407"/>
                <a:gd name="connsiteX7" fmla="*/ 953979 w 1303403"/>
                <a:gd name="connsiteY7" fmla="*/ 1320954 h 1392407"/>
                <a:gd name="connsiteX8" fmla="*/ 585979 w 1303403"/>
                <a:gd name="connsiteY8" fmla="*/ 1320954 h 1392407"/>
                <a:gd name="connsiteX9" fmla="*/ 541052 w 1303403"/>
                <a:gd name="connsiteY9" fmla="*/ 1176224 h 1392407"/>
                <a:gd name="connsiteX10" fmla="*/ 124018 w 1303403"/>
                <a:gd name="connsiteY10" fmla="*/ 759190 h 1392407"/>
                <a:gd name="connsiteX11" fmla="*/ 0 w 1303403"/>
                <a:gd name="connsiteY11" fmla="*/ 720693 h 1392407"/>
                <a:gd name="connsiteX12" fmla="*/ 0 w 1303403"/>
                <a:gd name="connsiteY12" fmla="*/ 54978 h 1392407"/>
                <a:gd name="connsiteX13" fmla="*/ 0 w 1303403"/>
                <a:gd name="connsiteY13" fmla="*/ 0 h 1392407"/>
                <a:gd name="connsiteX0" fmla="*/ 0 w 1303403"/>
                <a:gd name="connsiteY0" fmla="*/ 0 h 1350435"/>
                <a:gd name="connsiteX1" fmla="*/ 119937 w 1303403"/>
                <a:gd name="connsiteY1" fmla="*/ 18304 h 1350435"/>
                <a:gd name="connsiteX2" fmla="*/ 1281938 w 1303403"/>
                <a:gd name="connsiteY2" fmla="*/ 1180305 h 1350435"/>
                <a:gd name="connsiteX3" fmla="*/ 1303403 w 1303403"/>
                <a:gd name="connsiteY3" fmla="*/ 1320955 h 1350435"/>
                <a:gd name="connsiteX4" fmla="*/ 953980 w 1303403"/>
                <a:gd name="connsiteY4" fmla="*/ 1320955 h 1350435"/>
                <a:gd name="connsiteX5" fmla="*/ 958478 w 1303403"/>
                <a:gd name="connsiteY5" fmla="*/ 1350435 h 1350435"/>
                <a:gd name="connsiteX6" fmla="*/ 953979 w 1303403"/>
                <a:gd name="connsiteY6" fmla="*/ 1320954 h 1350435"/>
                <a:gd name="connsiteX7" fmla="*/ 585979 w 1303403"/>
                <a:gd name="connsiteY7" fmla="*/ 1320954 h 1350435"/>
                <a:gd name="connsiteX8" fmla="*/ 541052 w 1303403"/>
                <a:gd name="connsiteY8" fmla="*/ 1176224 h 1350435"/>
                <a:gd name="connsiteX9" fmla="*/ 124018 w 1303403"/>
                <a:gd name="connsiteY9" fmla="*/ 759190 h 1350435"/>
                <a:gd name="connsiteX10" fmla="*/ 0 w 1303403"/>
                <a:gd name="connsiteY10" fmla="*/ 720693 h 1350435"/>
                <a:gd name="connsiteX11" fmla="*/ 0 w 1303403"/>
                <a:gd name="connsiteY11" fmla="*/ 54978 h 1350435"/>
                <a:gd name="connsiteX12" fmla="*/ 0 w 1303403"/>
                <a:gd name="connsiteY12" fmla="*/ 0 h 135043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953980 w 1303403"/>
                <a:gd name="connsiteY4" fmla="*/ 1320955 h 1320955"/>
                <a:gd name="connsiteX5" fmla="*/ 953979 w 1303403"/>
                <a:gd name="connsiteY5" fmla="*/ 1320954 h 1320955"/>
                <a:gd name="connsiteX6" fmla="*/ 585979 w 1303403"/>
                <a:gd name="connsiteY6" fmla="*/ 1320954 h 1320955"/>
                <a:gd name="connsiteX7" fmla="*/ 541052 w 1303403"/>
                <a:gd name="connsiteY7" fmla="*/ 1176224 h 1320955"/>
                <a:gd name="connsiteX8" fmla="*/ 124018 w 1303403"/>
                <a:gd name="connsiteY8" fmla="*/ 759190 h 1320955"/>
                <a:gd name="connsiteX9" fmla="*/ 0 w 1303403"/>
                <a:gd name="connsiteY9" fmla="*/ 720693 h 1320955"/>
                <a:gd name="connsiteX10" fmla="*/ 0 w 1303403"/>
                <a:gd name="connsiteY10" fmla="*/ 54978 h 1320955"/>
                <a:gd name="connsiteX11" fmla="*/ 0 w 1303403"/>
                <a:gd name="connsiteY11" fmla="*/ 0 h 132095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953980 w 1303403"/>
                <a:gd name="connsiteY4" fmla="*/ 1320955 h 1320955"/>
                <a:gd name="connsiteX5" fmla="*/ 585979 w 1303403"/>
                <a:gd name="connsiteY5" fmla="*/ 1320954 h 1320955"/>
                <a:gd name="connsiteX6" fmla="*/ 541052 w 1303403"/>
                <a:gd name="connsiteY6" fmla="*/ 1176224 h 1320955"/>
                <a:gd name="connsiteX7" fmla="*/ 124018 w 1303403"/>
                <a:gd name="connsiteY7" fmla="*/ 759190 h 1320955"/>
                <a:gd name="connsiteX8" fmla="*/ 0 w 1303403"/>
                <a:gd name="connsiteY8" fmla="*/ 720693 h 1320955"/>
                <a:gd name="connsiteX9" fmla="*/ 0 w 1303403"/>
                <a:gd name="connsiteY9" fmla="*/ 54978 h 1320955"/>
                <a:gd name="connsiteX10" fmla="*/ 0 w 1303403"/>
                <a:gd name="connsiteY10" fmla="*/ 0 h 132095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585979 w 1303403"/>
                <a:gd name="connsiteY4" fmla="*/ 1320954 h 1320955"/>
                <a:gd name="connsiteX5" fmla="*/ 541052 w 1303403"/>
                <a:gd name="connsiteY5" fmla="*/ 1176224 h 1320955"/>
                <a:gd name="connsiteX6" fmla="*/ 124018 w 1303403"/>
                <a:gd name="connsiteY6" fmla="*/ 759190 h 1320955"/>
                <a:gd name="connsiteX7" fmla="*/ 0 w 1303403"/>
                <a:gd name="connsiteY7" fmla="*/ 720693 h 1320955"/>
                <a:gd name="connsiteX8" fmla="*/ 0 w 1303403"/>
                <a:gd name="connsiteY8" fmla="*/ 54978 h 1320955"/>
                <a:gd name="connsiteX9" fmla="*/ 0 w 1303403"/>
                <a:gd name="connsiteY9" fmla="*/ 0 h 13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403" h="1320955">
                  <a:moveTo>
                    <a:pt x="0" y="0"/>
                  </a:moveTo>
                  <a:lnTo>
                    <a:pt x="119937" y="18304"/>
                  </a:lnTo>
                  <a:cubicBezTo>
                    <a:pt x="703194" y="137656"/>
                    <a:pt x="1162586" y="597048"/>
                    <a:pt x="1281938" y="1180305"/>
                  </a:cubicBezTo>
                  <a:lnTo>
                    <a:pt x="1303403" y="1320955"/>
                  </a:lnTo>
                  <a:lnTo>
                    <a:pt x="585979" y="1320954"/>
                  </a:lnTo>
                  <a:lnTo>
                    <a:pt x="541052" y="1176224"/>
                  </a:lnTo>
                  <a:cubicBezTo>
                    <a:pt x="461743" y="988715"/>
                    <a:pt x="311527" y="838500"/>
                    <a:pt x="124018" y="759190"/>
                  </a:cubicBezTo>
                  <a:lnTo>
                    <a:pt x="0" y="720693"/>
                  </a:lnTo>
                  <a:lnTo>
                    <a:pt x="0" y="54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1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F3C2757-FF98-4BAB-885D-7A9D453997B9}"/>
                </a:ext>
              </a:extLst>
            </p:cNvPr>
            <p:cNvSpPr/>
            <p:nvPr/>
          </p:nvSpPr>
          <p:spPr>
            <a:xfrm>
              <a:off x="4611584" y="2036594"/>
              <a:ext cx="1303404" cy="1320955"/>
            </a:xfrm>
            <a:custGeom>
              <a:avLst/>
              <a:gdLst>
                <a:gd name="connsiteX0" fmla="*/ 1303403 w 1303404"/>
                <a:gd name="connsiteY0" fmla="*/ 0 h 1320955"/>
                <a:gd name="connsiteX1" fmla="*/ 1303403 w 1303404"/>
                <a:gd name="connsiteY1" fmla="*/ 54978 h 1320955"/>
                <a:gd name="connsiteX2" fmla="*/ 1303404 w 1303404"/>
                <a:gd name="connsiteY2" fmla="*/ 54978 h 1320955"/>
                <a:gd name="connsiteX3" fmla="*/ 1303404 w 1303404"/>
                <a:gd name="connsiteY3" fmla="*/ 720693 h 1320955"/>
                <a:gd name="connsiteX4" fmla="*/ 1179385 w 1303404"/>
                <a:gd name="connsiteY4" fmla="*/ 759190 h 1320955"/>
                <a:gd name="connsiteX5" fmla="*/ 762351 w 1303404"/>
                <a:gd name="connsiteY5" fmla="*/ 1176224 h 1320955"/>
                <a:gd name="connsiteX6" fmla="*/ 717425 w 1303404"/>
                <a:gd name="connsiteY6" fmla="*/ 1320954 h 1320955"/>
                <a:gd name="connsiteX7" fmla="*/ 339798 w 1303404"/>
                <a:gd name="connsiteY7" fmla="*/ 1320954 h 1320955"/>
                <a:gd name="connsiteX8" fmla="*/ 339797 w 1303404"/>
                <a:gd name="connsiteY8" fmla="*/ 1320955 h 1320955"/>
                <a:gd name="connsiteX9" fmla="*/ 0 w 1303404"/>
                <a:gd name="connsiteY9" fmla="*/ 1320955 h 1320955"/>
                <a:gd name="connsiteX10" fmla="*/ 21465 w 1303404"/>
                <a:gd name="connsiteY10" fmla="*/ 1180305 h 1320955"/>
                <a:gd name="connsiteX11" fmla="*/ 1183466 w 1303404"/>
                <a:gd name="connsiteY11" fmla="*/ 18304 h 1320955"/>
                <a:gd name="connsiteX12" fmla="*/ 1303403 w 1303404"/>
                <a:gd name="connsiteY12" fmla="*/ 0 h 13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3404" h="1320955">
                  <a:moveTo>
                    <a:pt x="1303403" y="0"/>
                  </a:moveTo>
                  <a:lnTo>
                    <a:pt x="1303403" y="54978"/>
                  </a:lnTo>
                  <a:lnTo>
                    <a:pt x="1303404" y="54978"/>
                  </a:lnTo>
                  <a:lnTo>
                    <a:pt x="1303404" y="720693"/>
                  </a:lnTo>
                  <a:lnTo>
                    <a:pt x="1179385" y="759190"/>
                  </a:lnTo>
                  <a:cubicBezTo>
                    <a:pt x="991876" y="838500"/>
                    <a:pt x="841661" y="988715"/>
                    <a:pt x="762351" y="1176224"/>
                  </a:cubicBezTo>
                  <a:lnTo>
                    <a:pt x="717425" y="1320954"/>
                  </a:lnTo>
                  <a:lnTo>
                    <a:pt x="339798" y="1320954"/>
                  </a:lnTo>
                  <a:lnTo>
                    <a:pt x="339797" y="1320955"/>
                  </a:lnTo>
                  <a:lnTo>
                    <a:pt x="0" y="1320955"/>
                  </a:lnTo>
                  <a:lnTo>
                    <a:pt x="21465" y="1180305"/>
                  </a:lnTo>
                  <a:cubicBezTo>
                    <a:pt x="140817" y="597048"/>
                    <a:pt x="600209" y="137656"/>
                    <a:pt x="1183466" y="18304"/>
                  </a:cubicBezTo>
                  <a:lnTo>
                    <a:pt x="130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Freeform: Shape 1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2D191C-D1CB-44B1-BF27-B609BBC6D44D}"/>
                </a:ext>
              </a:extLst>
            </p:cNvPr>
            <p:cNvSpPr/>
            <p:nvPr/>
          </p:nvSpPr>
          <p:spPr>
            <a:xfrm>
              <a:off x="6277014" y="3719573"/>
              <a:ext cx="1297081" cy="1279532"/>
            </a:xfrm>
            <a:custGeom>
              <a:avLst/>
              <a:gdLst>
                <a:gd name="connsiteX0" fmla="*/ 958296 w 1297081"/>
                <a:gd name="connsiteY0" fmla="*/ 0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13" fmla="*/ 958478 w 1297081"/>
                <a:gd name="connsiteY13" fmla="*/ 13441 h 1322453"/>
                <a:gd name="connsiteX14" fmla="*/ 958296 w 1297081"/>
                <a:gd name="connsiteY14" fmla="*/ 0 h 1322453"/>
                <a:gd name="connsiteX0" fmla="*/ 958478 w 1297081"/>
                <a:gd name="connsiteY0" fmla="*/ 13441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13" fmla="*/ 958478 w 1297081"/>
                <a:gd name="connsiteY13" fmla="*/ 13441 h 1322453"/>
                <a:gd name="connsiteX0" fmla="*/ 953978 w 1297081"/>
                <a:gd name="connsiteY0" fmla="*/ 42921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0" fmla="*/ 953978 w 1297081"/>
                <a:gd name="connsiteY0" fmla="*/ 42921 h 1322453"/>
                <a:gd name="connsiteX1" fmla="*/ 958603 w 1297081"/>
                <a:gd name="connsiteY1" fmla="*/ 0 h 1322453"/>
                <a:gd name="connsiteX2" fmla="*/ 953978 w 1297081"/>
                <a:gd name="connsiteY2" fmla="*/ 42923 h 1322453"/>
                <a:gd name="connsiteX3" fmla="*/ 1297081 w 1297081"/>
                <a:gd name="connsiteY3" fmla="*/ 42923 h 1322453"/>
                <a:gd name="connsiteX4" fmla="*/ 1281938 w 1297081"/>
                <a:gd name="connsiteY4" fmla="*/ 142148 h 1322453"/>
                <a:gd name="connsiteX5" fmla="*/ 119937 w 1297081"/>
                <a:gd name="connsiteY5" fmla="*/ 1304149 h 1322453"/>
                <a:gd name="connsiteX6" fmla="*/ 0 w 1297081"/>
                <a:gd name="connsiteY6" fmla="*/ 1322453 h 1322453"/>
                <a:gd name="connsiteX7" fmla="*/ 0 w 1297081"/>
                <a:gd name="connsiteY7" fmla="*/ 601761 h 1322453"/>
                <a:gd name="connsiteX8" fmla="*/ 124018 w 1297081"/>
                <a:gd name="connsiteY8" fmla="*/ 563263 h 1322453"/>
                <a:gd name="connsiteX9" fmla="*/ 541052 w 1297081"/>
                <a:gd name="connsiteY9" fmla="*/ 146229 h 1322453"/>
                <a:gd name="connsiteX10" fmla="*/ 573121 w 1297081"/>
                <a:gd name="connsiteY10" fmla="*/ 42921 h 1322453"/>
                <a:gd name="connsiteX11" fmla="*/ 953978 w 1297081"/>
                <a:gd name="connsiteY11" fmla="*/ 42921 h 1322453"/>
                <a:gd name="connsiteX0" fmla="*/ 953978 w 1297081"/>
                <a:gd name="connsiteY0" fmla="*/ 0 h 1279532"/>
                <a:gd name="connsiteX1" fmla="*/ 953978 w 1297081"/>
                <a:gd name="connsiteY1" fmla="*/ 2 h 1279532"/>
                <a:gd name="connsiteX2" fmla="*/ 1297081 w 1297081"/>
                <a:gd name="connsiteY2" fmla="*/ 2 h 1279532"/>
                <a:gd name="connsiteX3" fmla="*/ 1281938 w 1297081"/>
                <a:gd name="connsiteY3" fmla="*/ 99227 h 1279532"/>
                <a:gd name="connsiteX4" fmla="*/ 119937 w 1297081"/>
                <a:gd name="connsiteY4" fmla="*/ 1261228 h 1279532"/>
                <a:gd name="connsiteX5" fmla="*/ 0 w 1297081"/>
                <a:gd name="connsiteY5" fmla="*/ 1279532 h 1279532"/>
                <a:gd name="connsiteX6" fmla="*/ 0 w 1297081"/>
                <a:gd name="connsiteY6" fmla="*/ 558840 h 1279532"/>
                <a:gd name="connsiteX7" fmla="*/ 124018 w 1297081"/>
                <a:gd name="connsiteY7" fmla="*/ 520342 h 1279532"/>
                <a:gd name="connsiteX8" fmla="*/ 541052 w 1297081"/>
                <a:gd name="connsiteY8" fmla="*/ 103308 h 1279532"/>
                <a:gd name="connsiteX9" fmla="*/ 573121 w 1297081"/>
                <a:gd name="connsiteY9" fmla="*/ 0 h 1279532"/>
                <a:gd name="connsiteX10" fmla="*/ 953978 w 1297081"/>
                <a:gd name="connsiteY10" fmla="*/ 0 h 1279532"/>
                <a:gd name="connsiteX0" fmla="*/ 573121 w 1297081"/>
                <a:gd name="connsiteY0" fmla="*/ 0 h 1279532"/>
                <a:gd name="connsiteX1" fmla="*/ 953978 w 1297081"/>
                <a:gd name="connsiteY1" fmla="*/ 2 h 1279532"/>
                <a:gd name="connsiteX2" fmla="*/ 1297081 w 1297081"/>
                <a:gd name="connsiteY2" fmla="*/ 2 h 1279532"/>
                <a:gd name="connsiteX3" fmla="*/ 1281938 w 1297081"/>
                <a:gd name="connsiteY3" fmla="*/ 99227 h 1279532"/>
                <a:gd name="connsiteX4" fmla="*/ 119937 w 1297081"/>
                <a:gd name="connsiteY4" fmla="*/ 1261228 h 1279532"/>
                <a:gd name="connsiteX5" fmla="*/ 0 w 1297081"/>
                <a:gd name="connsiteY5" fmla="*/ 1279532 h 1279532"/>
                <a:gd name="connsiteX6" fmla="*/ 0 w 1297081"/>
                <a:gd name="connsiteY6" fmla="*/ 558840 h 1279532"/>
                <a:gd name="connsiteX7" fmla="*/ 124018 w 1297081"/>
                <a:gd name="connsiteY7" fmla="*/ 520342 h 1279532"/>
                <a:gd name="connsiteX8" fmla="*/ 541052 w 1297081"/>
                <a:gd name="connsiteY8" fmla="*/ 103308 h 1279532"/>
                <a:gd name="connsiteX9" fmla="*/ 573121 w 1297081"/>
                <a:gd name="connsiteY9" fmla="*/ 0 h 1279532"/>
                <a:gd name="connsiteX0" fmla="*/ 573121 w 1297081"/>
                <a:gd name="connsiteY0" fmla="*/ 0 h 1279532"/>
                <a:gd name="connsiteX1" fmla="*/ 1297081 w 1297081"/>
                <a:gd name="connsiteY1" fmla="*/ 2 h 1279532"/>
                <a:gd name="connsiteX2" fmla="*/ 1281938 w 1297081"/>
                <a:gd name="connsiteY2" fmla="*/ 99227 h 1279532"/>
                <a:gd name="connsiteX3" fmla="*/ 119937 w 1297081"/>
                <a:gd name="connsiteY3" fmla="*/ 1261228 h 1279532"/>
                <a:gd name="connsiteX4" fmla="*/ 0 w 1297081"/>
                <a:gd name="connsiteY4" fmla="*/ 1279532 h 1279532"/>
                <a:gd name="connsiteX5" fmla="*/ 0 w 1297081"/>
                <a:gd name="connsiteY5" fmla="*/ 558840 h 1279532"/>
                <a:gd name="connsiteX6" fmla="*/ 124018 w 1297081"/>
                <a:gd name="connsiteY6" fmla="*/ 520342 h 1279532"/>
                <a:gd name="connsiteX7" fmla="*/ 541052 w 1297081"/>
                <a:gd name="connsiteY7" fmla="*/ 103308 h 1279532"/>
                <a:gd name="connsiteX8" fmla="*/ 573121 w 1297081"/>
                <a:gd name="connsiteY8" fmla="*/ 0 h 12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81" h="1279532">
                  <a:moveTo>
                    <a:pt x="573121" y="0"/>
                  </a:moveTo>
                  <a:lnTo>
                    <a:pt x="1297081" y="2"/>
                  </a:lnTo>
                  <a:lnTo>
                    <a:pt x="1281938" y="99227"/>
                  </a:lnTo>
                  <a:cubicBezTo>
                    <a:pt x="1162586" y="682484"/>
                    <a:pt x="703194" y="1141876"/>
                    <a:pt x="119937" y="1261228"/>
                  </a:cubicBezTo>
                  <a:lnTo>
                    <a:pt x="0" y="1279532"/>
                  </a:lnTo>
                  <a:lnTo>
                    <a:pt x="0" y="558840"/>
                  </a:lnTo>
                  <a:lnTo>
                    <a:pt x="124018" y="520342"/>
                  </a:lnTo>
                  <a:cubicBezTo>
                    <a:pt x="311527" y="441033"/>
                    <a:pt x="461743" y="290817"/>
                    <a:pt x="541052" y="103308"/>
                  </a:cubicBezTo>
                  <a:lnTo>
                    <a:pt x="573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: Shape 1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1BDF6A5-9DFE-4A5E-8B03-432325C29D45}"/>
                </a:ext>
              </a:extLst>
            </p:cNvPr>
            <p:cNvSpPr/>
            <p:nvPr/>
          </p:nvSpPr>
          <p:spPr>
            <a:xfrm>
              <a:off x="4617906" y="3719571"/>
              <a:ext cx="1297082" cy="1279532"/>
            </a:xfrm>
            <a:custGeom>
              <a:avLst/>
              <a:gdLst>
                <a:gd name="connsiteX0" fmla="*/ 333476 w 1297082"/>
                <a:gd name="connsiteY0" fmla="*/ 0 h 1279532"/>
                <a:gd name="connsiteX1" fmla="*/ 723961 w 1297082"/>
                <a:gd name="connsiteY1" fmla="*/ 1 h 1279532"/>
                <a:gd name="connsiteX2" fmla="*/ 756029 w 1297082"/>
                <a:gd name="connsiteY2" fmla="*/ 103308 h 1279532"/>
                <a:gd name="connsiteX3" fmla="*/ 1173063 w 1297082"/>
                <a:gd name="connsiteY3" fmla="*/ 520342 h 1279532"/>
                <a:gd name="connsiteX4" fmla="*/ 1297082 w 1297082"/>
                <a:gd name="connsiteY4" fmla="*/ 558840 h 1279532"/>
                <a:gd name="connsiteX5" fmla="*/ 1297082 w 1297082"/>
                <a:gd name="connsiteY5" fmla="*/ 1279532 h 1279532"/>
                <a:gd name="connsiteX6" fmla="*/ 1177144 w 1297082"/>
                <a:gd name="connsiteY6" fmla="*/ 1261228 h 1279532"/>
                <a:gd name="connsiteX7" fmla="*/ 15143 w 1297082"/>
                <a:gd name="connsiteY7" fmla="*/ 99227 h 1279532"/>
                <a:gd name="connsiteX8" fmla="*/ 0 w 1297082"/>
                <a:gd name="connsiteY8" fmla="*/ 1 h 1279532"/>
                <a:gd name="connsiteX9" fmla="*/ 333475 w 1297082"/>
                <a:gd name="connsiteY9" fmla="*/ 1 h 1279532"/>
                <a:gd name="connsiteX10" fmla="*/ 333476 w 1297082"/>
                <a:gd name="connsiteY10" fmla="*/ 0 h 12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7082" h="1279532">
                  <a:moveTo>
                    <a:pt x="333476" y="0"/>
                  </a:moveTo>
                  <a:lnTo>
                    <a:pt x="723961" y="1"/>
                  </a:lnTo>
                  <a:lnTo>
                    <a:pt x="756029" y="103308"/>
                  </a:lnTo>
                  <a:cubicBezTo>
                    <a:pt x="835339" y="290817"/>
                    <a:pt x="985554" y="441033"/>
                    <a:pt x="1173063" y="520342"/>
                  </a:cubicBezTo>
                  <a:lnTo>
                    <a:pt x="1297082" y="558840"/>
                  </a:lnTo>
                  <a:lnTo>
                    <a:pt x="1297082" y="1279532"/>
                  </a:lnTo>
                  <a:lnTo>
                    <a:pt x="1177144" y="1261228"/>
                  </a:lnTo>
                  <a:cubicBezTo>
                    <a:pt x="593887" y="1141876"/>
                    <a:pt x="134495" y="682484"/>
                    <a:pt x="15143" y="99227"/>
                  </a:cubicBezTo>
                  <a:lnTo>
                    <a:pt x="0" y="1"/>
                  </a:lnTo>
                  <a:lnTo>
                    <a:pt x="333475" y="1"/>
                  </a:lnTo>
                  <a:lnTo>
                    <a:pt x="333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A37188-7ADB-4BC9-95C4-931778256A64}"/>
              </a:ext>
            </a:extLst>
          </p:cNvPr>
          <p:cNvSpPr/>
          <p:nvPr/>
        </p:nvSpPr>
        <p:spPr>
          <a:xfrm>
            <a:off x="4837898" y="3432308"/>
            <a:ext cx="1719288" cy="1719288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5" name="Graphic 120" descr="Download from cloud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9C478E-FEAE-4C6D-B641-8582E3F113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2"/>
              </a:ext>
            </a:extLst>
          </a:blip>
          <a:stretch>
            <a:fillRect/>
          </a:stretch>
        </p:blipFill>
        <p:spPr>
          <a:xfrm>
            <a:off x="6368469" y="4804777"/>
            <a:ext cx="457423" cy="457423"/>
          </a:xfrm>
          <a:prstGeom prst="rect">
            <a:avLst/>
          </a:prstGeom>
        </p:spPr>
      </p:pic>
      <p:pic>
        <p:nvPicPr>
          <p:cNvPr id="76" name="Graphic 121" descr="Coins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3502E0-7698-4332-ADC4-1C4083458AA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4"/>
              </a:ext>
            </a:extLst>
          </a:blip>
          <a:stretch>
            <a:fillRect/>
          </a:stretch>
        </p:blipFill>
        <p:spPr>
          <a:xfrm>
            <a:off x="4584530" y="3305817"/>
            <a:ext cx="457423" cy="457423"/>
          </a:xfrm>
          <a:prstGeom prst="rect">
            <a:avLst/>
          </a:prstGeom>
        </p:spPr>
      </p:pic>
      <p:pic>
        <p:nvPicPr>
          <p:cNvPr id="77" name="Graphic 119" descr="Chat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1CC5A4-5743-4D19-81E0-BC148057E35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6"/>
              </a:ext>
            </a:extLst>
          </a:blip>
          <a:stretch>
            <a:fillRect/>
          </a:stretch>
        </p:blipFill>
        <p:spPr>
          <a:xfrm>
            <a:off x="6366811" y="3299785"/>
            <a:ext cx="457423" cy="457423"/>
          </a:xfrm>
          <a:prstGeom prst="rect">
            <a:avLst/>
          </a:prstGeom>
        </p:spPr>
      </p:pic>
      <p:pic>
        <p:nvPicPr>
          <p:cNvPr id="78" name="Graphic 139" descr="Shopping bag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D447B7-1052-47E4-A835-FE5BA74B29F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8"/>
              </a:ext>
            </a:extLst>
          </a:blip>
          <a:stretch>
            <a:fillRect/>
          </a:stretch>
        </p:blipFill>
        <p:spPr>
          <a:xfrm>
            <a:off x="4660417" y="4904728"/>
            <a:ext cx="457423" cy="457423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827C9E-F28C-4F69-A80D-F4D9C7384413}"/>
              </a:ext>
            </a:extLst>
          </p:cNvPr>
          <p:cNvGrpSpPr/>
          <p:nvPr/>
        </p:nvGrpSpPr>
        <p:grpSpPr>
          <a:xfrm>
            <a:off x="4952806" y="3559922"/>
            <a:ext cx="1485172" cy="1485168"/>
            <a:chOff x="3836319" y="2805983"/>
            <a:chExt cx="1485172" cy="1485168"/>
          </a:xfrm>
        </p:grpSpPr>
        <p:sp>
          <p:nvSpPr>
            <p:cNvPr id="84" name="Freeform: Shap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A32C92B-ACAA-45E7-87E6-155F7C87B7B6}"/>
                </a:ext>
              </a:extLst>
            </p:cNvPr>
            <p:cNvSpPr/>
            <p:nvPr/>
          </p:nvSpPr>
          <p:spPr>
            <a:xfrm>
              <a:off x="4759918" y="2805983"/>
              <a:ext cx="561573" cy="561575"/>
            </a:xfrm>
            <a:custGeom>
              <a:avLst/>
              <a:gdLst>
                <a:gd name="connsiteX0" fmla="*/ 0 w 561573"/>
                <a:gd name="connsiteY0" fmla="*/ 0 h 561575"/>
                <a:gd name="connsiteX1" fmla="*/ 117304 w 561573"/>
                <a:gd name="connsiteY1" fmla="*/ 36413 h 561575"/>
                <a:gd name="connsiteX2" fmla="*/ 525158 w 561573"/>
                <a:gd name="connsiteY2" fmla="*/ 444267 h 561575"/>
                <a:gd name="connsiteX3" fmla="*/ 561573 w 561573"/>
                <a:gd name="connsiteY3" fmla="*/ 561575 h 561575"/>
                <a:gd name="connsiteX4" fmla="*/ 466127 w 561573"/>
                <a:gd name="connsiteY4" fmla="*/ 561575 h 561575"/>
                <a:gd name="connsiteX5" fmla="*/ 439242 w 561573"/>
                <a:gd name="connsiteY5" fmla="*/ 474968 h 561575"/>
                <a:gd name="connsiteX6" fmla="*/ 79117 w 561573"/>
                <a:gd name="connsiteY6" fmla="*/ 114843 h 561575"/>
                <a:gd name="connsiteX7" fmla="*/ 0 w 561573"/>
                <a:gd name="connsiteY7" fmla="*/ 90284 h 561575"/>
                <a:gd name="connsiteX8" fmla="*/ 0 w 561573"/>
                <a:gd name="connsiteY8" fmla="*/ 0 h 5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3" h="561575">
                  <a:moveTo>
                    <a:pt x="0" y="0"/>
                  </a:moveTo>
                  <a:lnTo>
                    <a:pt x="117304" y="36413"/>
                  </a:lnTo>
                  <a:cubicBezTo>
                    <a:pt x="300685" y="113977"/>
                    <a:pt x="447594" y="260886"/>
                    <a:pt x="525158" y="444267"/>
                  </a:cubicBezTo>
                  <a:lnTo>
                    <a:pt x="561573" y="561575"/>
                  </a:lnTo>
                  <a:lnTo>
                    <a:pt x="466127" y="561575"/>
                  </a:lnTo>
                  <a:lnTo>
                    <a:pt x="439242" y="474968"/>
                  </a:lnTo>
                  <a:cubicBezTo>
                    <a:pt x="370755" y="313047"/>
                    <a:pt x="241038" y="183330"/>
                    <a:pt x="79117" y="114843"/>
                  </a:cubicBezTo>
                  <a:lnTo>
                    <a:pt x="0" y="9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Freeform: Shap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39EF15-703C-4034-B6AC-F3F45AC61F8F}"/>
                </a:ext>
              </a:extLst>
            </p:cNvPr>
            <p:cNvSpPr/>
            <p:nvPr/>
          </p:nvSpPr>
          <p:spPr>
            <a:xfrm>
              <a:off x="3836319" y="2805983"/>
              <a:ext cx="561573" cy="561575"/>
            </a:xfrm>
            <a:custGeom>
              <a:avLst/>
              <a:gdLst>
                <a:gd name="connsiteX0" fmla="*/ 561573 w 561573"/>
                <a:gd name="connsiteY0" fmla="*/ 0 h 561575"/>
                <a:gd name="connsiteX1" fmla="*/ 561573 w 561573"/>
                <a:gd name="connsiteY1" fmla="*/ 88250 h 561575"/>
                <a:gd name="connsiteX2" fmla="*/ 475904 w 561573"/>
                <a:gd name="connsiteY2" fmla="*/ 114843 h 561575"/>
                <a:gd name="connsiteX3" fmla="*/ 115779 w 561573"/>
                <a:gd name="connsiteY3" fmla="*/ 474968 h 561575"/>
                <a:gd name="connsiteX4" fmla="*/ 88895 w 561573"/>
                <a:gd name="connsiteY4" fmla="*/ 561575 h 561575"/>
                <a:gd name="connsiteX5" fmla="*/ 0 w 561573"/>
                <a:gd name="connsiteY5" fmla="*/ 561575 h 561575"/>
                <a:gd name="connsiteX6" fmla="*/ 36415 w 561573"/>
                <a:gd name="connsiteY6" fmla="*/ 444267 h 561575"/>
                <a:gd name="connsiteX7" fmla="*/ 444269 w 561573"/>
                <a:gd name="connsiteY7" fmla="*/ 36413 h 561575"/>
                <a:gd name="connsiteX8" fmla="*/ 561573 w 561573"/>
                <a:gd name="connsiteY8" fmla="*/ 0 h 5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3" h="561575">
                  <a:moveTo>
                    <a:pt x="561573" y="0"/>
                  </a:moveTo>
                  <a:lnTo>
                    <a:pt x="561573" y="88250"/>
                  </a:lnTo>
                  <a:lnTo>
                    <a:pt x="475904" y="114843"/>
                  </a:lnTo>
                  <a:cubicBezTo>
                    <a:pt x="313983" y="183330"/>
                    <a:pt x="184266" y="313047"/>
                    <a:pt x="115779" y="474968"/>
                  </a:cubicBezTo>
                  <a:lnTo>
                    <a:pt x="88895" y="561575"/>
                  </a:lnTo>
                  <a:lnTo>
                    <a:pt x="0" y="561575"/>
                  </a:lnTo>
                  <a:lnTo>
                    <a:pt x="36415" y="444267"/>
                  </a:lnTo>
                  <a:cubicBezTo>
                    <a:pt x="113979" y="260886"/>
                    <a:pt x="260888" y="113977"/>
                    <a:pt x="444269" y="36413"/>
                  </a:cubicBezTo>
                  <a:lnTo>
                    <a:pt x="561573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Freeform: Shape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86E4A6-1C7E-4049-9042-178C8A31798A}"/>
                </a:ext>
              </a:extLst>
            </p:cNvPr>
            <p:cNvSpPr/>
            <p:nvPr/>
          </p:nvSpPr>
          <p:spPr>
            <a:xfrm>
              <a:off x="3836320" y="3729581"/>
              <a:ext cx="561572" cy="561570"/>
            </a:xfrm>
            <a:custGeom>
              <a:avLst/>
              <a:gdLst>
                <a:gd name="connsiteX0" fmla="*/ 0 w 561572"/>
                <a:gd name="connsiteY0" fmla="*/ 0 h 561570"/>
                <a:gd name="connsiteX1" fmla="*/ 91508 w 561572"/>
                <a:gd name="connsiteY1" fmla="*/ 0 h 561570"/>
                <a:gd name="connsiteX2" fmla="*/ 115777 w 561572"/>
                <a:gd name="connsiteY2" fmla="*/ 78181 h 561570"/>
                <a:gd name="connsiteX3" fmla="*/ 475902 w 561572"/>
                <a:gd name="connsiteY3" fmla="*/ 438306 h 561570"/>
                <a:gd name="connsiteX4" fmla="*/ 561572 w 561572"/>
                <a:gd name="connsiteY4" fmla="*/ 464900 h 561570"/>
                <a:gd name="connsiteX5" fmla="*/ 561572 w 561572"/>
                <a:gd name="connsiteY5" fmla="*/ 561570 h 561570"/>
                <a:gd name="connsiteX6" fmla="*/ 444267 w 561572"/>
                <a:gd name="connsiteY6" fmla="*/ 525156 h 561570"/>
                <a:gd name="connsiteX7" fmla="*/ 36413 w 561572"/>
                <a:gd name="connsiteY7" fmla="*/ 117302 h 561570"/>
                <a:gd name="connsiteX8" fmla="*/ 0 w 561572"/>
                <a:gd name="connsiteY8" fmla="*/ 0 h 56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2" h="561570">
                  <a:moveTo>
                    <a:pt x="0" y="0"/>
                  </a:moveTo>
                  <a:lnTo>
                    <a:pt x="91508" y="0"/>
                  </a:lnTo>
                  <a:lnTo>
                    <a:pt x="115777" y="78181"/>
                  </a:lnTo>
                  <a:cubicBezTo>
                    <a:pt x="184264" y="240102"/>
                    <a:pt x="313981" y="369819"/>
                    <a:pt x="475902" y="438306"/>
                  </a:cubicBezTo>
                  <a:lnTo>
                    <a:pt x="561572" y="464900"/>
                  </a:lnTo>
                  <a:lnTo>
                    <a:pt x="561572" y="561570"/>
                  </a:lnTo>
                  <a:lnTo>
                    <a:pt x="444267" y="525156"/>
                  </a:lnTo>
                  <a:cubicBezTo>
                    <a:pt x="260886" y="447592"/>
                    <a:pt x="113977" y="300683"/>
                    <a:pt x="36413" y="11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Freeform: Shape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4CB3A47-3DE1-4934-A8D8-3A1240E7680B}"/>
                </a:ext>
              </a:extLst>
            </p:cNvPr>
            <p:cNvSpPr/>
            <p:nvPr/>
          </p:nvSpPr>
          <p:spPr>
            <a:xfrm>
              <a:off x="4759918" y="3729582"/>
              <a:ext cx="561571" cy="561569"/>
            </a:xfrm>
            <a:custGeom>
              <a:avLst/>
              <a:gdLst>
                <a:gd name="connsiteX0" fmla="*/ 463511 w 561571"/>
                <a:gd name="connsiteY0" fmla="*/ 0 h 561569"/>
                <a:gd name="connsiteX1" fmla="*/ 561571 w 561571"/>
                <a:gd name="connsiteY1" fmla="*/ 0 h 561569"/>
                <a:gd name="connsiteX2" fmla="*/ 525158 w 561571"/>
                <a:gd name="connsiteY2" fmla="*/ 117302 h 561569"/>
                <a:gd name="connsiteX3" fmla="*/ 117304 w 561571"/>
                <a:gd name="connsiteY3" fmla="*/ 525156 h 561569"/>
                <a:gd name="connsiteX4" fmla="*/ 0 w 561571"/>
                <a:gd name="connsiteY4" fmla="*/ 561569 h 561569"/>
                <a:gd name="connsiteX5" fmla="*/ 0 w 561571"/>
                <a:gd name="connsiteY5" fmla="*/ 462866 h 561569"/>
                <a:gd name="connsiteX6" fmla="*/ 79117 w 561571"/>
                <a:gd name="connsiteY6" fmla="*/ 438306 h 561569"/>
                <a:gd name="connsiteX7" fmla="*/ 439242 w 561571"/>
                <a:gd name="connsiteY7" fmla="*/ 78181 h 561569"/>
                <a:gd name="connsiteX8" fmla="*/ 463511 w 561571"/>
                <a:gd name="connsiteY8" fmla="*/ 0 h 56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1" h="561569">
                  <a:moveTo>
                    <a:pt x="463511" y="0"/>
                  </a:moveTo>
                  <a:lnTo>
                    <a:pt x="561571" y="0"/>
                  </a:lnTo>
                  <a:lnTo>
                    <a:pt x="525158" y="117302"/>
                  </a:lnTo>
                  <a:cubicBezTo>
                    <a:pt x="447594" y="300683"/>
                    <a:pt x="300685" y="447592"/>
                    <a:pt x="117304" y="525156"/>
                  </a:cubicBezTo>
                  <a:lnTo>
                    <a:pt x="0" y="561569"/>
                  </a:lnTo>
                  <a:lnTo>
                    <a:pt x="0" y="462866"/>
                  </a:lnTo>
                  <a:lnTo>
                    <a:pt x="79117" y="438306"/>
                  </a:lnTo>
                  <a:cubicBezTo>
                    <a:pt x="241038" y="369819"/>
                    <a:pt x="370755" y="240102"/>
                    <a:pt x="439242" y="78181"/>
                  </a:cubicBezTo>
                  <a:lnTo>
                    <a:pt x="46351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6593709"/>
      </p:ext>
    </p:extLst>
  </p:cSld>
  <p:clrMapOvr>
    <a:masterClrMapping/>
  </p:clrMapOvr>
  <p:transition spd="slow" advTm="405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Literature Review</a:t>
            </a:r>
            <a:endParaRPr lang="en-US"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578" y="1066800"/>
            <a:ext cx="10532132" cy="533095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several approaches have been introduced for detecting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misleading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7938BBF1-73D5-453C-8DAD-9757B65D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392-2B63-4B86-9730-F41321F632E0}" type="datetime1">
              <a:rPr lang="en-US" smtClean="0"/>
              <a:t>2/27/2021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5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3273" y="6476999"/>
            <a:ext cx="6723051" cy="274320"/>
          </a:xfrm>
        </p:spPr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28452"/>
              </p:ext>
            </p:extLst>
          </p:nvPr>
        </p:nvGraphicFramePr>
        <p:xfrm>
          <a:off x="558086" y="1676400"/>
          <a:ext cx="10045544" cy="48701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8475"/>
                <a:gridCol w="2952713"/>
                <a:gridCol w="2952713"/>
                <a:gridCol w="2171643"/>
              </a:tblGrid>
              <a:tr h="3370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37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Rubin et el.[2015]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proposed a model to identify satire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humorous news articles using SVM.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highest precision of 90% was achieve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combining Absurdity, Grammar and Punctuation features.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accuracy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dropped in detecting other types of fake or misleading news.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460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el.[2017]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introduced LIAR a bigger dataset for fake news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- 75% accuracy in misleading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news detection.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poor accuracy.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not enough model was applied.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57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Thota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el. [2018]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proposed a deep learning architecture with multi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classification.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- 94% accuracy was achieved.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cross-validation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not considered for imbalanced dataset.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37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Reddy et el.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[2019]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performance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comparison was made for Naïve Bayes, SVM, NN and LSTM.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highest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94% accuracy was achieved for LSTM.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 ensemble technique was applied and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single feature vector was used.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156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proposed a novel voting model considering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different mining algorithms and ensemble techniques.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96% accuracy has been achieved 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various features extraction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 along with cross-validation techniques have been investigated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solely applied to COVID-19 related news articles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84241"/>
      </p:ext>
    </p:extLst>
  </p:cSld>
  <p:clrMapOvr>
    <a:masterClrMapping/>
  </p:clrMapOvr>
  <p:transition spd="slow" advTm="15738">
    <p:push dir="u"/>
  </p:transition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</a:t>
            </a:r>
            <a:r>
              <a:rPr lang="en-US" sz="3600" dirty="0" smtClean="0"/>
              <a:t>Approach and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Dataset Description: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For our work,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</a:rPr>
              <a:t>have used </a:t>
            </a:r>
            <a:r>
              <a:rPr lang="en-US" dirty="0" smtClean="0">
                <a:latin typeface="Times New Roman" panose="02020603050405020304" pitchFamily="18" charset="0"/>
              </a:rPr>
              <a:t>a newly </a:t>
            </a:r>
            <a:r>
              <a:rPr lang="en-US" dirty="0">
                <a:latin typeface="Times New Roman" panose="02020603050405020304" pitchFamily="18" charset="0"/>
              </a:rPr>
              <a:t>created benchmark </a:t>
            </a:r>
            <a:r>
              <a:rPr lang="en-US" dirty="0" smtClean="0">
                <a:latin typeface="Times New Roman" panose="02020603050405020304" pitchFamily="18" charset="0"/>
              </a:rPr>
              <a:t>dataset [</a:t>
            </a:r>
            <a:r>
              <a:rPr lang="en-US" dirty="0" err="1" smtClean="0">
                <a:latin typeface="Times New Roman" panose="02020603050405020304" pitchFamily="18" charset="0"/>
              </a:rPr>
              <a:t>CoAid</a:t>
            </a:r>
            <a:r>
              <a:rPr lang="en-US" dirty="0" smtClean="0">
                <a:latin typeface="Times New Roman" panose="02020603050405020304" pitchFamily="18" charset="0"/>
              </a:rPr>
              <a:t>] containing around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3,800</a:t>
            </a:r>
            <a:r>
              <a:rPr lang="en-US" dirty="0" smtClean="0">
                <a:latin typeface="Times New Roman" panose="02020603050405020304" pitchFamily="18" charset="0"/>
              </a:rPr>
              <a:t> articles related to COVID-19, both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misleading</a:t>
            </a:r>
            <a:r>
              <a:rPr lang="en-US" dirty="0" smtClean="0">
                <a:latin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real</a:t>
            </a:r>
            <a:r>
              <a:rPr lang="en-US" dirty="0" smtClean="0">
                <a:latin typeface="Times New Roman" panose="02020603050405020304" pitchFamily="18" charset="0"/>
              </a:rPr>
              <a:t>.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Articles </a:t>
            </a:r>
            <a:r>
              <a:rPr lang="en-US" dirty="0">
                <a:latin typeface="Times New Roman" panose="02020603050405020304" pitchFamily="18" charset="0"/>
              </a:rPr>
              <a:t>that are </a:t>
            </a:r>
            <a:r>
              <a:rPr lang="en-US" dirty="0" smtClean="0">
                <a:latin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</a:rPr>
              <a:t>are labeled as </a:t>
            </a:r>
            <a:r>
              <a:rPr lang="en-US" dirty="0" smtClean="0">
                <a:latin typeface="Times New Roman" panose="02020603050405020304" pitchFamily="18" charset="0"/>
              </a:rPr>
              <a:t>‘0</a:t>
            </a:r>
            <a:r>
              <a:rPr lang="en-US" dirty="0">
                <a:latin typeface="Times New Roman" panose="02020603050405020304" pitchFamily="18" charset="0"/>
              </a:rPr>
              <a:t>’ and the </a:t>
            </a:r>
            <a:r>
              <a:rPr lang="en-US" dirty="0" smtClean="0">
                <a:latin typeface="Times New Roman" panose="02020603050405020304" pitchFamily="18" charset="0"/>
              </a:rPr>
              <a:t>misleading </a:t>
            </a:r>
            <a:r>
              <a:rPr lang="en-US" dirty="0">
                <a:latin typeface="Times New Roman" panose="02020603050405020304" pitchFamily="18" charset="0"/>
              </a:rPr>
              <a:t>ones are labeled as </a:t>
            </a:r>
            <a:r>
              <a:rPr lang="en-US" dirty="0" smtClean="0">
                <a:latin typeface="Times New Roman" panose="02020603050405020304" pitchFamily="18" charset="0"/>
              </a:rPr>
              <a:t>‘1’. 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2,192 news </a:t>
            </a:r>
            <a:r>
              <a:rPr lang="en-US" dirty="0">
                <a:latin typeface="Times New Roman" panose="02020603050405020304" pitchFamily="18" charset="0"/>
              </a:rPr>
              <a:t>are labeled as </a:t>
            </a:r>
            <a:r>
              <a:rPr lang="en-US" dirty="0" smtClean="0">
                <a:latin typeface="Times New Roman" panose="02020603050405020304" pitchFamily="18" charset="0"/>
              </a:rPr>
              <a:t>real (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58.5%</a:t>
            </a:r>
            <a:r>
              <a:rPr lang="en-US" dirty="0" smtClean="0">
                <a:latin typeface="Times New Roman" panose="02020603050405020304" pitchFamily="18" charset="0"/>
              </a:rPr>
              <a:t>) and the </a:t>
            </a:r>
            <a:r>
              <a:rPr lang="en-US" dirty="0">
                <a:latin typeface="Times New Roman" panose="02020603050405020304" pitchFamily="18" charset="0"/>
              </a:rPr>
              <a:t>remaining </a:t>
            </a:r>
            <a:r>
              <a:rPr lang="en-US" dirty="0" smtClean="0">
                <a:latin typeface="Times New Roman" panose="02020603050405020304" pitchFamily="18" charset="0"/>
              </a:rPr>
              <a:t>1,557 news </a:t>
            </a:r>
            <a:r>
              <a:rPr lang="en-US" dirty="0">
                <a:latin typeface="Times New Roman" panose="02020603050405020304" pitchFamily="18" charset="0"/>
              </a:rPr>
              <a:t>are tagged as </a:t>
            </a:r>
            <a:r>
              <a:rPr lang="en-US" dirty="0" smtClean="0">
                <a:latin typeface="Times New Roman" panose="02020603050405020304" pitchFamily="18" charset="0"/>
              </a:rPr>
              <a:t>misleading (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41.5%</a:t>
            </a:r>
            <a:r>
              <a:rPr lang="en-US" dirty="0" smtClean="0">
                <a:latin typeface="Times New Roman" panose="02020603050405020304" pitchFamily="18" charset="0"/>
              </a:rPr>
              <a:t>).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</a:rPr>
              <a:t>cleaned </a:t>
            </a:r>
            <a:r>
              <a:rPr lang="en-US" dirty="0" smtClean="0">
                <a:latin typeface="Times New Roman" panose="02020603050405020304" pitchFamily="18" charset="0"/>
              </a:rPr>
              <a:t>labeled </a:t>
            </a:r>
            <a:r>
              <a:rPr lang="en-US" dirty="0">
                <a:latin typeface="Times New Roman" panose="02020603050405020304" pitchFamily="18" charset="0"/>
              </a:rPr>
              <a:t>dataset has been split into a train (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80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%</a:t>
            </a:r>
            <a:r>
              <a:rPr lang="en-US" dirty="0" smtClean="0">
                <a:latin typeface="Times New Roman" panose="02020603050405020304" pitchFamily="18" charset="0"/>
              </a:rPr>
              <a:t>) and </a:t>
            </a:r>
            <a:r>
              <a:rPr lang="en-US" dirty="0">
                <a:latin typeface="Times New Roman" panose="02020603050405020304" pitchFamily="18" charset="0"/>
              </a:rPr>
              <a:t>a test set (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20%</a:t>
            </a:r>
            <a:r>
              <a:rPr lang="en-US" dirty="0">
                <a:latin typeface="Times New Roman" panose="02020603050405020304" pitchFamily="18" charset="0"/>
              </a:rPr>
              <a:t>).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6238-29B6-4411-AE79-877C71FA65B7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3273" y="6476999"/>
            <a:ext cx="6723051" cy="274320"/>
          </a:xfrm>
        </p:spPr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650537"/>
      </p:ext>
    </p:extLst>
  </p:cSld>
  <p:clrMapOvr>
    <a:masterClrMapping/>
  </p:clrMapOvr>
  <p:transition spd="slow" advTm="2342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</a:t>
            </a:r>
            <a:r>
              <a:rPr lang="en-US" sz="3600" dirty="0" smtClean="0"/>
              <a:t>Approach and Models(cont.)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56" y="1143001"/>
            <a:ext cx="10432974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Data Preprocessing: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B08-3F21-4C91-AA7C-0C220B36E91E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6" y="1676400"/>
            <a:ext cx="10045544" cy="4526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721876"/>
      </p:ext>
    </p:extLst>
  </p:cSld>
  <p:clrMapOvr>
    <a:masterClrMapping/>
  </p:clrMapOvr>
  <p:transition spd="slow" advTm="2342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</a:t>
            </a:r>
            <a:r>
              <a:rPr lang="en-US" sz="3600" dirty="0" smtClean="0"/>
              <a:t>Approach and </a:t>
            </a:r>
            <a:r>
              <a:rPr lang="en-US" sz="3600" dirty="0"/>
              <a:t>Models(cont.)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Feature Extraction: </a:t>
            </a:r>
            <a:r>
              <a:rPr lang="en-US" dirty="0" smtClean="0">
                <a:latin typeface="Times New Roman" panose="02020603050405020304" pitchFamily="18" charset="0"/>
              </a:rPr>
              <a:t>One </a:t>
            </a:r>
            <a:r>
              <a:rPr lang="en-US" dirty="0">
                <a:latin typeface="Times New Roman" panose="02020603050405020304" pitchFamily="18" charset="0"/>
              </a:rPr>
              <a:t>of the challenges of text categorization is learning from high dimensional data. Thus, it is best </a:t>
            </a:r>
            <a:r>
              <a:rPr lang="en-US" dirty="0" smtClean="0">
                <a:latin typeface="Times New Roman" panose="02020603050405020304" pitchFamily="18" charset="0"/>
              </a:rPr>
              <a:t>to perform </a:t>
            </a:r>
            <a:r>
              <a:rPr lang="en-US" dirty="0">
                <a:latin typeface="Times New Roman" panose="02020603050405020304" pitchFamily="18" charset="0"/>
              </a:rPr>
              <a:t>feature reduction to reduce the text </a:t>
            </a:r>
            <a:r>
              <a:rPr lang="en-US" dirty="0" smtClean="0">
                <a:latin typeface="Times New Roman" panose="02020603050405020304" pitchFamily="18" charset="0"/>
              </a:rPr>
              <a:t>feature. Two </a:t>
            </a:r>
            <a:r>
              <a:rPr lang="en-US" dirty="0">
                <a:latin typeface="Times New Roman" panose="02020603050405020304" pitchFamily="18" charset="0"/>
              </a:rPr>
              <a:t>different features selection methods are used</a:t>
            </a:r>
            <a:r>
              <a:rPr lang="en-US" dirty="0" smtClean="0">
                <a:latin typeface="Times New Roman" panose="02020603050405020304" pitchFamily="18" charset="0"/>
              </a:rPr>
              <a:t>: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Bag of Words (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BoW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): </a:t>
            </a:r>
            <a:r>
              <a:rPr lang="en-US" dirty="0" smtClean="0">
                <a:latin typeface="Times New Roman" panose="02020603050405020304" pitchFamily="18" charset="0"/>
              </a:rPr>
              <a:t>It takes each document </a:t>
            </a:r>
            <a:r>
              <a:rPr lang="en-US" dirty="0">
                <a:latin typeface="Times New Roman" panose="02020603050405020304" pitchFamily="18" charset="0"/>
              </a:rPr>
              <a:t>as input </a:t>
            </a:r>
            <a:r>
              <a:rPr lang="en-US" dirty="0" smtClean="0">
                <a:latin typeface="Times New Roman" panose="02020603050405020304" pitchFamily="18" charset="0"/>
              </a:rPr>
              <a:t>and calculates </a:t>
            </a:r>
            <a:r>
              <a:rPr lang="en-US" dirty="0">
                <a:latin typeface="Times New Roman" panose="02020603050405020304" pitchFamily="18" charset="0"/>
              </a:rPr>
              <a:t>the number of occurrences of each word in </a:t>
            </a:r>
            <a:r>
              <a:rPr lang="en-US" dirty="0" smtClean="0">
                <a:latin typeface="Times New Roman" panose="02020603050405020304" pitchFamily="18" charset="0"/>
              </a:rPr>
              <a:t>that article, </a:t>
            </a:r>
            <a:r>
              <a:rPr lang="en-US" dirty="0">
                <a:latin typeface="Times New Roman" panose="02020603050405020304" pitchFamily="18" charset="0"/>
              </a:rPr>
              <a:t>which then generates a numerical representation of </a:t>
            </a:r>
            <a:r>
              <a:rPr lang="en-US" dirty="0" smtClean="0">
                <a:latin typeface="Times New Roman" panose="02020603050405020304" pitchFamily="18" charset="0"/>
              </a:rPr>
              <a:t>the text </a:t>
            </a:r>
            <a:r>
              <a:rPr lang="en-US" dirty="0">
                <a:latin typeface="Times New Roman" panose="02020603050405020304" pitchFamily="18" charset="0"/>
              </a:rPr>
              <a:t>known as </a:t>
            </a:r>
            <a:r>
              <a:rPr lang="en-US" dirty="0" smtClean="0">
                <a:latin typeface="Times New Roman" panose="02020603050405020304" pitchFamily="18" charset="0"/>
              </a:rPr>
              <a:t>feature vectors </a:t>
            </a:r>
            <a:r>
              <a:rPr lang="en-US" dirty="0">
                <a:latin typeface="Times New Roman" panose="02020603050405020304" pitchFamily="18" charset="0"/>
              </a:rPr>
              <a:t>of fixed length.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Term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Frequency-Inverted Document Frequency (TF-IDF): </a:t>
            </a:r>
            <a:r>
              <a:rPr lang="en-US" dirty="0">
                <a:latin typeface="Times New Roman" panose="02020603050405020304" pitchFamily="18" charset="0"/>
              </a:rPr>
              <a:t>It is a statistical metric used to measure how important a term is to a document in a dataset. </a:t>
            </a:r>
            <a:r>
              <a:rPr lang="en-US" dirty="0" smtClean="0">
                <a:latin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</a:rPr>
              <a:t>weights down the term frequency while scaling up the rare ones.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53DC-E012-4445-AF25-B68F49780845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3273" y="6476999"/>
            <a:ext cx="6723051" cy="274320"/>
          </a:xfrm>
        </p:spPr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880167"/>
      </p:ext>
    </p:extLst>
  </p:cSld>
  <p:clrMapOvr>
    <a:masterClrMapping/>
  </p:clrMapOvr>
  <p:transition spd="slow" advTm="2342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Proposed </a:t>
            </a:r>
            <a:r>
              <a:rPr lang="en-US" sz="3600" dirty="0" smtClean="0"/>
              <a:t>Approach and </a:t>
            </a:r>
            <a:r>
              <a:rPr lang="en-US" sz="3600" dirty="0"/>
              <a:t>Models(cont.)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88" y="1143001"/>
            <a:ext cx="10045542" cy="5410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N-gram Model: </a:t>
            </a:r>
            <a:r>
              <a:rPr lang="en-US" dirty="0">
                <a:latin typeface="Times New Roman" panose="02020603050405020304" pitchFamily="18" charset="0"/>
              </a:rPr>
              <a:t>N-gram modeling is a popular feature identification and analysis approach used </a:t>
            </a:r>
            <a:r>
              <a:rPr lang="en-US" dirty="0" smtClean="0">
                <a:latin typeface="Times New Roman" panose="02020603050405020304" pitchFamily="18" charset="0"/>
              </a:rPr>
              <a:t>in language </a:t>
            </a:r>
            <a:r>
              <a:rPr lang="en-US" dirty="0">
                <a:latin typeface="Times New Roman" panose="02020603050405020304" pitchFamily="18" charset="0"/>
              </a:rPr>
              <a:t>modeling and Natural language processing fields.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</a:rPr>
              <a:t>is a </a:t>
            </a:r>
            <a:r>
              <a:rPr lang="en-US" dirty="0" smtClean="0">
                <a:latin typeface="Times New Roman" panose="02020603050405020304" pitchFamily="18" charset="0"/>
              </a:rPr>
              <a:t>contiguous sequence </a:t>
            </a:r>
            <a:r>
              <a:rPr lang="en-US" dirty="0">
                <a:latin typeface="Times New Roman" panose="02020603050405020304" pitchFamily="18" charset="0"/>
              </a:rPr>
              <a:t>of items with length n.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</a:rPr>
              <a:t>could be a sequence of words, bytes, syllables, </a:t>
            </a:r>
            <a:r>
              <a:rPr lang="en-US" dirty="0" smtClean="0">
                <a:latin typeface="Times New Roman" panose="02020603050405020304" pitchFamily="18" charset="0"/>
              </a:rPr>
              <a:t>or characters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</a:rPr>
              <a:t>this work, </a:t>
            </a:r>
            <a:r>
              <a:rPr lang="en-US" dirty="0" smtClean="0">
                <a:latin typeface="Times New Roman" panose="02020603050405020304" pitchFamily="18" charset="0"/>
              </a:rPr>
              <a:t>we have used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character </a:t>
            </a:r>
            <a:r>
              <a:rPr lang="en-US" dirty="0" smtClean="0">
                <a:latin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word</a:t>
            </a:r>
            <a:r>
              <a:rPr lang="en-US" dirty="0" smtClean="0">
                <a:latin typeface="Times New Roman" panose="02020603050405020304" pitchFamily="18" charset="0"/>
              </a:rPr>
              <a:t> based </a:t>
            </a:r>
            <a:r>
              <a:rPr lang="en-US" dirty="0">
                <a:latin typeface="Times New Roman" panose="02020603050405020304" pitchFamily="18" charset="0"/>
              </a:rPr>
              <a:t>n-gram to represent </a:t>
            </a:r>
            <a:r>
              <a:rPr lang="en-US" dirty="0" smtClean="0">
                <a:latin typeface="Times New Roman" panose="02020603050405020304" pitchFamily="18" charset="0"/>
              </a:rPr>
              <a:t>the context </a:t>
            </a:r>
            <a:r>
              <a:rPr lang="en-US" dirty="0">
                <a:latin typeface="Times New Roman" panose="02020603050405020304" pitchFamily="18" charset="0"/>
              </a:rPr>
              <a:t>of the document and </a:t>
            </a:r>
            <a:r>
              <a:rPr lang="en-US" dirty="0" smtClean="0">
                <a:latin typeface="Times New Roman" panose="02020603050405020304" pitchFamily="18" charset="0"/>
              </a:rPr>
              <a:t>generated </a:t>
            </a:r>
            <a:r>
              <a:rPr lang="en-US" dirty="0">
                <a:latin typeface="Times New Roman" panose="02020603050405020304" pitchFamily="18" charset="0"/>
              </a:rPr>
              <a:t>features to classify the </a:t>
            </a:r>
            <a:r>
              <a:rPr lang="en-US" dirty="0" smtClean="0">
                <a:latin typeface="Times New Roman" panose="02020603050405020304" pitchFamily="18" charset="0"/>
              </a:rPr>
              <a:t>tweets.</a:t>
            </a:r>
          </a:p>
          <a:p>
            <a:pPr lvl="1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</a:rPr>
              <a:t>idea is to generate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various sets of n-gram</a:t>
            </a:r>
            <a:r>
              <a:rPr lang="en-US" dirty="0">
                <a:latin typeface="Times New Roman" panose="02020603050405020304" pitchFamily="18" charset="0"/>
              </a:rPr>
              <a:t> frequency profiles from the training </a:t>
            </a:r>
            <a:r>
              <a:rPr lang="en-US" dirty="0" smtClean="0">
                <a:latin typeface="Times New Roman" panose="02020603050405020304" pitchFamily="18" charset="0"/>
              </a:rPr>
              <a:t>data to </a:t>
            </a:r>
            <a:r>
              <a:rPr lang="en-US" dirty="0">
                <a:latin typeface="Times New Roman" panose="02020603050405020304" pitchFamily="18" charset="0"/>
              </a:rPr>
              <a:t>represent </a:t>
            </a:r>
            <a:r>
              <a:rPr lang="en-US" dirty="0" smtClean="0">
                <a:latin typeface="Times New Roman" panose="02020603050405020304" pitchFamily="18" charset="0"/>
              </a:rPr>
              <a:t>misleading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</a:rPr>
              <a:t>real articles.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Novel Three-Level Voting Model for Detecting Misleading Information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693A-16EB-42C2-ABB6-CC3C69243F90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283668"/>
      </p:ext>
    </p:extLst>
  </p:cSld>
  <p:clrMapOvr>
    <a:masterClrMapping/>
  </p:clrMapOvr>
  <p:transition spd="slow" advTm="2342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0.4|6|3.9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1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8|0.7|9.5|7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5.1|3.8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|12.8|9.9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|12.8|9.9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.9|1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7090</TotalTime>
  <Words>1619</Words>
  <Application>Microsoft Office PowerPoint</Application>
  <PresentationFormat>Custom</PresentationFormat>
  <Paragraphs>198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Wingdings 3</vt:lpstr>
      <vt:lpstr>Module</vt:lpstr>
      <vt:lpstr>1_Module</vt:lpstr>
      <vt:lpstr>    Paper Id: 178 A Novel Three-Level Voting Model for Detecting Misleading Information on COVID-19  Shovan Bhowmik, Priyo Ranjan Kundu Prosun, and Kazi Saeed Alam</vt:lpstr>
      <vt:lpstr>Outline</vt:lpstr>
      <vt:lpstr>Introduction</vt:lpstr>
      <vt:lpstr>Challenges in Misleading Information Detection</vt:lpstr>
      <vt:lpstr>Literature Review</vt:lpstr>
      <vt:lpstr>Proposed Approach and Models</vt:lpstr>
      <vt:lpstr>Proposed Approach and Models(cont.)</vt:lpstr>
      <vt:lpstr>Proposed Approach and Models(cont.)</vt:lpstr>
      <vt:lpstr>Proposed Approach and Models(cont.)</vt:lpstr>
      <vt:lpstr>Proposed Approach and Models(cont.)</vt:lpstr>
      <vt:lpstr>Proposed Approach and Models(cont.)</vt:lpstr>
      <vt:lpstr>Methodology</vt:lpstr>
      <vt:lpstr>Performance Analysis</vt:lpstr>
      <vt:lpstr>Performance Analysis(cont.)</vt:lpstr>
      <vt:lpstr>Performance Analysis (cont.)</vt:lpstr>
      <vt:lpstr>Performance Analysis(cont.)</vt:lpstr>
      <vt:lpstr>Conclusion &amp; Future Works 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Shovon Bhowmik</cp:lastModifiedBy>
  <cp:revision>602</cp:revision>
  <dcterms:created xsi:type="dcterms:W3CDTF">2017-02-25T17:24:22Z</dcterms:created>
  <dcterms:modified xsi:type="dcterms:W3CDTF">2021-02-27T05:53:55Z</dcterms:modified>
</cp:coreProperties>
</file>