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2"/>
  </p:notesMasterIdLst>
  <p:sldIdLst>
    <p:sldId id="318" r:id="rId2"/>
    <p:sldId id="316" r:id="rId3"/>
    <p:sldId id="311" r:id="rId4"/>
    <p:sldId id="317" r:id="rId5"/>
    <p:sldId id="319" r:id="rId6"/>
    <p:sldId id="330" r:id="rId7"/>
    <p:sldId id="331" r:id="rId8"/>
    <p:sldId id="320" r:id="rId9"/>
    <p:sldId id="321" r:id="rId10"/>
    <p:sldId id="332" r:id="rId11"/>
    <p:sldId id="333" r:id="rId12"/>
    <p:sldId id="334" r:id="rId13"/>
    <p:sldId id="328" r:id="rId14"/>
    <p:sldId id="323" r:id="rId15"/>
    <p:sldId id="324" r:id="rId16"/>
    <p:sldId id="325" r:id="rId17"/>
    <p:sldId id="326" r:id="rId18"/>
    <p:sldId id="329" r:id="rId19"/>
    <p:sldId id="315" r:id="rId20"/>
    <p:sldId id="32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663300"/>
    <a:srgbClr val="003300"/>
    <a:srgbClr val="00CC00"/>
    <a:srgbClr val="FA8C28"/>
    <a:srgbClr val="282878"/>
    <a:srgbClr val="40CAE6"/>
    <a:srgbClr val="5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7509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A54950-CE88-41E5-9987-E8C8574015E9}" type="datetimeFigureOut">
              <a:rPr lang="en-US"/>
              <a:pPr>
                <a:defRPr/>
              </a:pPr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D50367-F585-45AC-B928-C2E4C20714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089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50367-F585-45AC-B928-C2E4C207148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09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50367-F585-45AC-B928-C2E4C207148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9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D50367-F585-45AC-B928-C2E4C207148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4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3E199-4CDD-4838-AE97-26EE252B4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2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B418B-49A2-436B-BBDD-12A463E62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7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0E40A-CC0B-4F31-B6BA-889A7DA87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6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F0AD1-444F-45C4-B9C6-F5D782A28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71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267D-736D-47A8-A45A-951DA6A2C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8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70211-856C-4778-A4D8-B3F88BE6B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E5BF7-1B2A-4C2E-957E-812024A11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82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0AAC4-BB5B-428E-BE3A-3BA0577DB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82203-424A-4447-A60F-3C819F64B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887044-F4FA-420F-8CDA-26DDFB239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84C38-9080-43F9-AF42-C527BC552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6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F29A42-7C2B-4424-96B4-46978369D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32" r:id="rId2"/>
    <p:sldLayoutId id="2147484140" r:id="rId3"/>
    <p:sldLayoutId id="2147484133" r:id="rId4"/>
    <p:sldLayoutId id="2147484134" r:id="rId5"/>
    <p:sldLayoutId id="2147484135" r:id="rId6"/>
    <p:sldLayoutId id="2147484136" r:id="rId7"/>
    <p:sldLayoutId id="2147484141" r:id="rId8"/>
    <p:sldLayoutId id="2147484142" r:id="rId9"/>
    <p:sldLayoutId id="2147484137" r:id="rId10"/>
    <p:sldLayoutId id="21474841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58833" y="842963"/>
            <a:ext cx="9144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4000" dirty="0"/>
              <a:t>Robust Multi-Domain Descriptive Text Classification Leveraging Conventional and Hybrid Deep Learning Models </a:t>
            </a:r>
            <a:endParaRPr lang="en-US" altLang="en-US" sz="4000" u="sng" dirty="0">
              <a:latin typeface="Palatino Linotype" panose="02040502050505030304" pitchFamily="18" charset="0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26988" y="2757488"/>
            <a:ext cx="9144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500" dirty="0">
                <a:latin typeface="Palatino Linotype" panose="02040502050505030304" pitchFamily="18" charset="0"/>
              </a:rPr>
              <a:t>Shovan Bhowmik, Sharmin Sultana, Ahmed Arian Sajid, Saha Reno</a:t>
            </a: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14288" y="3810000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Palatino Linotype" panose="02040502050505030304" pitchFamily="18" charset="0"/>
              </a:rPr>
              <a:t>Bangladesh Army International University of Science and Technology (BAIUST), Bangladesh</a:t>
            </a:r>
          </a:p>
        </p:txBody>
      </p:sp>
      <p:pic>
        <p:nvPicPr>
          <p:cNvPr id="922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922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50200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-625475" y="14128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 (Cont.)</a:t>
            </a:r>
          </a:p>
        </p:txBody>
      </p:sp>
      <p:pic>
        <p:nvPicPr>
          <p:cNvPr id="1126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1270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D1A572-E41C-456E-943D-4C2E55C63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5026"/>
              </p:ext>
            </p:extLst>
          </p:nvPr>
        </p:nvGraphicFramePr>
        <p:xfrm>
          <a:off x="838200" y="1066671"/>
          <a:ext cx="7447280" cy="38736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4009">
                  <a:extLst>
                    <a:ext uri="{9D8B030D-6E8A-4147-A177-3AD203B41FA5}">
                      <a16:colId xmlns:a16="http://schemas.microsoft.com/office/drawing/2014/main" val="2280042046"/>
                    </a:ext>
                  </a:extLst>
                </a:gridCol>
                <a:gridCol w="1435508">
                  <a:extLst>
                    <a:ext uri="{9D8B030D-6E8A-4147-A177-3AD203B41FA5}">
                      <a16:colId xmlns:a16="http://schemas.microsoft.com/office/drawing/2014/main" val="4122106996"/>
                    </a:ext>
                  </a:extLst>
                </a:gridCol>
                <a:gridCol w="4100917">
                  <a:extLst>
                    <a:ext uri="{9D8B030D-6E8A-4147-A177-3AD203B41FA5}">
                      <a16:colId xmlns:a16="http://schemas.microsoft.com/office/drawing/2014/main" val="2681283742"/>
                    </a:ext>
                  </a:extLst>
                </a:gridCol>
                <a:gridCol w="1236846">
                  <a:extLst>
                    <a:ext uri="{9D8B030D-6E8A-4147-A177-3AD203B41FA5}">
                      <a16:colId xmlns:a16="http://schemas.microsoft.com/office/drawing/2014/main" val="3350412224"/>
                    </a:ext>
                  </a:extLst>
                </a:gridCol>
              </a:tblGrid>
              <a:tr h="925813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Arrangement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Params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01786"/>
                  </a:ext>
                </a:extLst>
              </a:tr>
              <a:tr h="426458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News 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Dense1(16), Dropout(0.3), Dense2(32), Dropout(0.4), Dense3(8), Flatten()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5,056,481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76141"/>
                  </a:ext>
                </a:extLst>
              </a:tr>
              <a:tr h="315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RNN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SimpleRNN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5,036,641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898320"/>
                  </a:ext>
                </a:extLst>
              </a:tr>
              <a:tr h="315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GRU(8)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5,037,449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821308"/>
                  </a:ext>
                </a:extLst>
              </a:tr>
              <a:tr h="315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LSTM(8)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5,037,817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491809"/>
                  </a:ext>
                </a:extLst>
              </a:tr>
              <a:tr h="3151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BLSTM(8)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5,039,393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385229"/>
                  </a:ext>
                </a:extLst>
              </a:tr>
              <a:tr h="6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Conv1D(40), Conv1D(20), Conv1D(10), GlobalMaxPooling1D()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5,047,321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80021"/>
                  </a:ext>
                </a:extLst>
              </a:tr>
              <a:tr h="6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CNN Hybrid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Conv1D(40), Dropout(0.2), Conv1D(20), Dropout(0.3), MaxPool1D(), LSTM(8)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5,047,637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83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1746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-625475" y="14128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 (Cont.)</a:t>
            </a:r>
          </a:p>
        </p:txBody>
      </p:sp>
      <p:pic>
        <p:nvPicPr>
          <p:cNvPr id="1126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1270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D1A572-E41C-456E-943D-4C2E55C63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4922"/>
              </p:ext>
            </p:extLst>
          </p:nvPr>
        </p:nvGraphicFramePr>
        <p:xfrm>
          <a:off x="838200" y="1066671"/>
          <a:ext cx="7447280" cy="38133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4009">
                  <a:extLst>
                    <a:ext uri="{9D8B030D-6E8A-4147-A177-3AD203B41FA5}">
                      <a16:colId xmlns:a16="http://schemas.microsoft.com/office/drawing/2014/main" val="2280042046"/>
                    </a:ext>
                  </a:extLst>
                </a:gridCol>
                <a:gridCol w="1435508">
                  <a:extLst>
                    <a:ext uri="{9D8B030D-6E8A-4147-A177-3AD203B41FA5}">
                      <a16:colId xmlns:a16="http://schemas.microsoft.com/office/drawing/2014/main" val="4122106996"/>
                    </a:ext>
                  </a:extLst>
                </a:gridCol>
                <a:gridCol w="4100917">
                  <a:extLst>
                    <a:ext uri="{9D8B030D-6E8A-4147-A177-3AD203B41FA5}">
                      <a16:colId xmlns:a16="http://schemas.microsoft.com/office/drawing/2014/main" val="2681283742"/>
                    </a:ext>
                  </a:extLst>
                </a:gridCol>
                <a:gridCol w="1236846">
                  <a:extLst>
                    <a:ext uri="{9D8B030D-6E8A-4147-A177-3AD203B41FA5}">
                      <a16:colId xmlns:a16="http://schemas.microsoft.com/office/drawing/2014/main" val="3350412224"/>
                    </a:ext>
                  </a:extLst>
                </a:gridCol>
              </a:tblGrid>
              <a:tr h="91139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Arrangement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Params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01786"/>
                  </a:ext>
                </a:extLst>
              </a:tr>
              <a:tr h="419817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Spam Email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Dense1(16), Dropout(0.3), Dense2(32), Dropout(0.4), Dense3(8), Flatten()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4,705,153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76141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RNN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SimpleRNN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4,677,401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898320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4,678,209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821308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4,678,577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491809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4,680,153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385229"/>
                  </a:ext>
                </a:extLst>
              </a:tr>
              <a:tr h="620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Conv1D(40), Conv1D(20), Conv1D(10), GlobalMaxPooling1D()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4,688,081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80021"/>
                  </a:ext>
                </a:extLst>
              </a:tr>
              <a:tr h="620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 – CNN 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Conv1D(40), Conv1D(20), Dropout(0.2), MaxPool1D(), Conv1D(10), Conv1D(8), MaxPool1D(), LSTM(8), LSTM(8)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4,689,415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83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656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-625475" y="14128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 (Cont.)</a:t>
            </a:r>
          </a:p>
        </p:txBody>
      </p:sp>
      <p:pic>
        <p:nvPicPr>
          <p:cNvPr id="1126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1270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D1A572-E41C-456E-943D-4C2E55C63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13818"/>
              </p:ext>
            </p:extLst>
          </p:nvPr>
        </p:nvGraphicFramePr>
        <p:xfrm>
          <a:off x="990601" y="1066671"/>
          <a:ext cx="7294879" cy="38133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0216">
                  <a:extLst>
                    <a:ext uri="{9D8B030D-6E8A-4147-A177-3AD203B41FA5}">
                      <a16:colId xmlns:a16="http://schemas.microsoft.com/office/drawing/2014/main" val="2280042046"/>
                    </a:ext>
                  </a:extLst>
                </a:gridCol>
                <a:gridCol w="1406132">
                  <a:extLst>
                    <a:ext uri="{9D8B030D-6E8A-4147-A177-3AD203B41FA5}">
                      <a16:colId xmlns:a16="http://schemas.microsoft.com/office/drawing/2014/main" val="4122106996"/>
                    </a:ext>
                  </a:extLst>
                </a:gridCol>
                <a:gridCol w="4016996">
                  <a:extLst>
                    <a:ext uri="{9D8B030D-6E8A-4147-A177-3AD203B41FA5}">
                      <a16:colId xmlns:a16="http://schemas.microsoft.com/office/drawing/2014/main" val="2681283742"/>
                    </a:ext>
                  </a:extLst>
                </a:gridCol>
                <a:gridCol w="1211535">
                  <a:extLst>
                    <a:ext uri="{9D8B030D-6E8A-4147-A177-3AD203B41FA5}">
                      <a16:colId xmlns:a16="http://schemas.microsoft.com/office/drawing/2014/main" val="3350412224"/>
                    </a:ext>
                  </a:extLst>
                </a:gridCol>
              </a:tblGrid>
              <a:tr h="911395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Arrangement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Params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01786"/>
                  </a:ext>
                </a:extLst>
              </a:tr>
              <a:tr h="419817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Bully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Dense1(16), Dropout(0.3), Dense2(32), Dropout(0.4), Dense3(8), Flatten()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543,409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76141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RNN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SimpleRNN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542,649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898320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GRU(16)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544,521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821308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LSTM(16)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545,385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491809"/>
                  </a:ext>
                </a:extLst>
              </a:tr>
              <a:tr h="310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BLSTM(16)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549,049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385229"/>
                  </a:ext>
                </a:extLst>
              </a:tr>
              <a:tr h="620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Conv1D(40), Conv1D(20), Conv1D(10), GlobalMaxPooling1D()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552,801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80021"/>
                  </a:ext>
                </a:extLst>
              </a:tr>
              <a:tr h="620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 – CNN 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Conv1D(40), Conv1D(20), MaxPool1D(), Conv1D(10), Conv1D(8), MaxPool1D(), BLSTM(8), BLSTM(8)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562,543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83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338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 (Cont.)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259850"/>
            <a:ext cx="8839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Other parameters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Learning Rate: </a:t>
            </a:r>
            <a:r>
              <a:rPr lang="en-US" altLang="en-US" sz="2200" b="0" dirty="0">
                <a:latin typeface="Palatino Linotype" panose="02040502050505030304" pitchFamily="18" charset="0"/>
              </a:rPr>
              <a:t>0.1/0.0001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Batch Size: </a:t>
            </a:r>
            <a:r>
              <a:rPr lang="en-US" altLang="en-US" sz="2200" b="0" dirty="0">
                <a:latin typeface="Palatino Linotype" panose="02040502050505030304" pitchFamily="18" charset="0"/>
              </a:rPr>
              <a:t>512/32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Optimizer: </a:t>
            </a:r>
            <a:r>
              <a:rPr lang="en-US" altLang="en-US" sz="2200" b="0" dirty="0">
                <a:latin typeface="Palatino Linotype" panose="02040502050505030304" pitchFamily="18" charset="0"/>
              </a:rPr>
              <a:t>Adam/SGD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Activation Function: </a:t>
            </a:r>
            <a:r>
              <a:rPr lang="en-US" altLang="en-US" sz="2200" b="0" dirty="0" err="1">
                <a:latin typeface="Palatino Linotype" panose="02040502050505030304" pitchFamily="18" charset="0"/>
              </a:rPr>
              <a:t>Relu</a:t>
            </a:r>
            <a:r>
              <a:rPr lang="en-US" altLang="en-US" sz="2200" b="0" dirty="0">
                <a:latin typeface="Palatino Linotype" panose="02040502050505030304" pitchFamily="18" charset="0"/>
              </a:rPr>
              <a:t>/</a:t>
            </a:r>
            <a:r>
              <a:rPr lang="en-US" altLang="en-US" sz="2200" b="0" dirty="0" err="1">
                <a:latin typeface="Palatino Linotype" panose="02040502050505030304" pitchFamily="18" charset="0"/>
              </a:rPr>
              <a:t>LeakyRelu</a:t>
            </a:r>
            <a:endParaRPr lang="en-US" altLang="en-US" sz="2200" b="0" dirty="0">
              <a:latin typeface="Palatino Linotype" panose="0204050205050503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Pooling Layer: </a:t>
            </a:r>
            <a:r>
              <a:rPr lang="en-US" altLang="en-US" sz="2200" b="0" dirty="0" err="1">
                <a:latin typeface="Palatino Linotype" panose="02040502050505030304" pitchFamily="18" charset="0"/>
              </a:rPr>
              <a:t>Maxpool</a:t>
            </a:r>
            <a:r>
              <a:rPr lang="en-US" altLang="en-US" sz="2200" b="0" dirty="0">
                <a:latin typeface="Palatino Linotype" panose="02040502050505030304" pitchFamily="18" charset="0"/>
              </a:rPr>
              <a:t>/</a:t>
            </a:r>
            <a:r>
              <a:rPr lang="en-US" altLang="en-US" sz="2200" b="0" dirty="0" err="1">
                <a:latin typeface="Palatino Linotype" panose="02040502050505030304" pitchFamily="18" charset="0"/>
              </a:rPr>
              <a:t>GlobalMaxPool</a:t>
            </a:r>
            <a:endParaRPr lang="en-US" altLang="en-US" sz="2200" b="0" dirty="0">
              <a:latin typeface="Palatino Linotype" panose="0204050205050503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Kernel Size: </a:t>
            </a:r>
            <a:r>
              <a:rPr lang="en-US" altLang="en-US" sz="2200" b="0" dirty="0">
                <a:latin typeface="Palatino Linotype" panose="02040502050505030304" pitchFamily="18" charset="0"/>
              </a:rPr>
              <a:t>3/5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</a:pPr>
            <a:endParaRPr lang="en-US" altLang="en-US" sz="2200" b="0" dirty="0">
              <a:latin typeface="Palatino Linotype" panose="0204050205050503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Model Splitting:</a:t>
            </a:r>
            <a:r>
              <a:rPr lang="en-US" altLang="en-US" sz="2200" b="0" dirty="0">
                <a:latin typeface="Palatino Linotype" panose="02040502050505030304" pitchFamily="18" charset="0"/>
              </a:rPr>
              <a:t> 67/33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8418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-342900" y="32326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u="sng" dirty="0">
                <a:latin typeface="Palatino Linotype" panose="02040502050505030304" pitchFamily="18" charset="0"/>
              </a:rPr>
              <a:t>Result</a:t>
            </a:r>
          </a:p>
        </p:txBody>
      </p:sp>
      <p:pic>
        <p:nvPicPr>
          <p:cNvPr id="1229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229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ECDB80-E61B-4D19-8DAA-E9C1660D35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8013933"/>
              </p:ext>
            </p:extLst>
          </p:nvPr>
        </p:nvGraphicFramePr>
        <p:xfrm>
          <a:off x="0" y="884236"/>
          <a:ext cx="5102225" cy="4056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9831">
                  <a:extLst>
                    <a:ext uri="{9D8B030D-6E8A-4147-A177-3AD203B41FA5}">
                      <a16:colId xmlns:a16="http://schemas.microsoft.com/office/drawing/2014/main" val="87339638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5189171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1451865522"/>
                    </a:ext>
                  </a:extLst>
                </a:gridCol>
                <a:gridCol w="691000">
                  <a:extLst>
                    <a:ext uri="{9D8B030D-6E8A-4147-A177-3AD203B41FA5}">
                      <a16:colId xmlns:a16="http://schemas.microsoft.com/office/drawing/2014/main" val="1334982965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96536722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698993118"/>
                    </a:ext>
                  </a:extLst>
                </a:gridCol>
                <a:gridCol w="716126">
                  <a:extLst>
                    <a:ext uri="{9D8B030D-6E8A-4147-A177-3AD203B41FA5}">
                      <a16:colId xmlns:a16="http://schemas.microsoft.com/office/drawing/2014/main" val="2933502082"/>
                    </a:ext>
                  </a:extLst>
                </a:gridCol>
              </a:tblGrid>
              <a:tr h="936014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Area (%)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per Epoch (Seconds)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Wrong Prediction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85716"/>
                  </a:ext>
                </a:extLst>
              </a:tr>
              <a:tr h="312005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Fake News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99.13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55.21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443212"/>
                  </a:ext>
                </a:extLst>
              </a:tr>
              <a:tr h="624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RNN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150.28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49824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634.10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81151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156.90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74727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155.66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710632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77.10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224950"/>
                  </a:ext>
                </a:extLst>
              </a:tr>
              <a:tr h="936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CNN Hybrid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721546"/>
                  </a:ext>
                </a:extLst>
              </a:tr>
            </a:tbl>
          </a:graphicData>
        </a:graphic>
      </p:graphicFrame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A4BD00B-F848-4E79-898F-FFE5F206E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181600" y="870240"/>
            <a:ext cx="3962400" cy="3274723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538DB4-4954-4042-8B3B-55B6352C5476}"/>
              </a:ext>
            </a:extLst>
          </p:cNvPr>
          <p:cNvSpPr txBox="1"/>
          <p:nvPr/>
        </p:nvSpPr>
        <p:spPr>
          <a:xfrm>
            <a:off x="5181600" y="4239885"/>
            <a:ext cx="396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vs Validation accuracy curve for  CNN model on Fake News classifier Domain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8132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-457200" y="29560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u="sng" dirty="0">
                <a:latin typeface="Palatino Linotype" panose="02040502050505030304" pitchFamily="18" charset="0"/>
              </a:rPr>
              <a:t>Result (Cont.)</a:t>
            </a:r>
          </a:p>
        </p:txBody>
      </p:sp>
      <p:pic>
        <p:nvPicPr>
          <p:cNvPr id="1229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229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ECDB80-E61B-4D19-8DAA-E9C1660D35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1996589"/>
              </p:ext>
            </p:extLst>
          </p:nvPr>
        </p:nvGraphicFramePr>
        <p:xfrm>
          <a:off x="0" y="884236"/>
          <a:ext cx="5102225" cy="4056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9831">
                  <a:extLst>
                    <a:ext uri="{9D8B030D-6E8A-4147-A177-3AD203B41FA5}">
                      <a16:colId xmlns:a16="http://schemas.microsoft.com/office/drawing/2014/main" val="87339638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5189171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1451865522"/>
                    </a:ext>
                  </a:extLst>
                </a:gridCol>
                <a:gridCol w="691000">
                  <a:extLst>
                    <a:ext uri="{9D8B030D-6E8A-4147-A177-3AD203B41FA5}">
                      <a16:colId xmlns:a16="http://schemas.microsoft.com/office/drawing/2014/main" val="1334982965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96536722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698993118"/>
                    </a:ext>
                  </a:extLst>
                </a:gridCol>
                <a:gridCol w="716126">
                  <a:extLst>
                    <a:ext uri="{9D8B030D-6E8A-4147-A177-3AD203B41FA5}">
                      <a16:colId xmlns:a16="http://schemas.microsoft.com/office/drawing/2014/main" val="2933502082"/>
                    </a:ext>
                  </a:extLst>
                </a:gridCol>
              </a:tblGrid>
              <a:tr h="936014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Area (%)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per Epoch (Seconds)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Wrong Prediction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85716"/>
                  </a:ext>
                </a:extLst>
              </a:tr>
              <a:tr h="312005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Spam Email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71.14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443212"/>
                  </a:ext>
                </a:extLst>
              </a:tr>
              <a:tr h="624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RNN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107.65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49824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95.92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282.58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81151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213.76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74727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798.30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710632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145.95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224950"/>
                  </a:ext>
                </a:extLst>
              </a:tr>
              <a:tr h="936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 – CNN 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97.57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98.00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192.77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7215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538DB4-4954-4042-8B3B-55B6352C5476}"/>
              </a:ext>
            </a:extLst>
          </p:cNvPr>
          <p:cNvSpPr txBox="1"/>
          <p:nvPr/>
        </p:nvSpPr>
        <p:spPr>
          <a:xfrm>
            <a:off x="5181600" y="4131101"/>
            <a:ext cx="396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vs Validation accuracy curve for  LSTM-CNN model on Spam Email classifier Domain 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577824-7E9D-4DB6-925B-E095D0744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181600" y="884237"/>
            <a:ext cx="3962400" cy="3260726"/>
          </a:xfrm>
        </p:spPr>
      </p:pic>
    </p:spTree>
    <p:extLst>
      <p:ext uri="{BB962C8B-B14F-4D97-AF65-F5344CB8AC3E}">
        <p14:creationId xmlns:p14="http://schemas.microsoft.com/office/powerpoint/2010/main" val="35293469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-342900" y="33656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u="sng" dirty="0">
                <a:latin typeface="Palatino Linotype" panose="02040502050505030304" pitchFamily="18" charset="0"/>
              </a:rPr>
              <a:t>Result (Cont.)</a:t>
            </a:r>
          </a:p>
        </p:txBody>
      </p:sp>
      <p:pic>
        <p:nvPicPr>
          <p:cNvPr id="1229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229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ECDB80-E61B-4D19-8DAA-E9C1660D35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3126332"/>
              </p:ext>
            </p:extLst>
          </p:nvPr>
        </p:nvGraphicFramePr>
        <p:xfrm>
          <a:off x="0" y="884236"/>
          <a:ext cx="5102225" cy="40560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9831">
                  <a:extLst>
                    <a:ext uri="{9D8B030D-6E8A-4147-A177-3AD203B41FA5}">
                      <a16:colId xmlns:a16="http://schemas.microsoft.com/office/drawing/2014/main" val="87339638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51891719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1451865522"/>
                    </a:ext>
                  </a:extLst>
                </a:gridCol>
                <a:gridCol w="691000">
                  <a:extLst>
                    <a:ext uri="{9D8B030D-6E8A-4147-A177-3AD203B41FA5}">
                      <a16:colId xmlns:a16="http://schemas.microsoft.com/office/drawing/2014/main" val="1334982965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96536722"/>
                    </a:ext>
                  </a:extLst>
                </a:gridCol>
                <a:gridCol w="753817">
                  <a:extLst>
                    <a:ext uri="{9D8B030D-6E8A-4147-A177-3AD203B41FA5}">
                      <a16:colId xmlns:a16="http://schemas.microsoft.com/office/drawing/2014/main" val="3698993118"/>
                    </a:ext>
                  </a:extLst>
                </a:gridCol>
                <a:gridCol w="716126">
                  <a:extLst>
                    <a:ext uri="{9D8B030D-6E8A-4147-A177-3AD203B41FA5}">
                      <a16:colId xmlns:a16="http://schemas.microsoft.com/office/drawing/2014/main" val="2933502082"/>
                    </a:ext>
                  </a:extLst>
                </a:gridCol>
              </a:tblGrid>
              <a:tr h="936014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Domain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 Models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Area (%)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per Epoch (Seconds)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Wrong Prediction (%)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85716"/>
                  </a:ext>
                </a:extLst>
              </a:tr>
              <a:tr h="312005">
                <a:tc rowSpan="7"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Bully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90.88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443212"/>
                  </a:ext>
                </a:extLst>
              </a:tr>
              <a:tr h="624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Simple RNN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749824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81151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91.90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74727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710632"/>
                  </a:ext>
                </a:extLst>
              </a:tr>
              <a:tr h="31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224950"/>
                  </a:ext>
                </a:extLst>
              </a:tr>
              <a:tr h="936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LSTM – CNN Hybrid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92.79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7215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538DB4-4954-4042-8B3B-55B6352C5476}"/>
              </a:ext>
            </a:extLst>
          </p:cNvPr>
          <p:cNvSpPr txBox="1"/>
          <p:nvPr/>
        </p:nvSpPr>
        <p:spPr>
          <a:xfrm>
            <a:off x="5181600" y="4131101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vs Validation accuracy curve for  CNN model on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Bully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classifier Domain </a:t>
            </a:r>
            <a:endParaRPr lang="en-US" sz="1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5DF533-DAE4-44C6-A962-7C825652D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181600" y="867935"/>
            <a:ext cx="3962400" cy="3246865"/>
          </a:xfrm>
        </p:spPr>
      </p:pic>
    </p:spTree>
    <p:extLst>
      <p:ext uri="{BB962C8B-B14F-4D97-AF65-F5344CB8AC3E}">
        <p14:creationId xmlns:p14="http://schemas.microsoft.com/office/powerpoint/2010/main" val="6552031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-304802" y="35434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u="sng" dirty="0">
                <a:latin typeface="Palatino Linotype" panose="02040502050505030304" pitchFamily="18" charset="0"/>
              </a:rPr>
              <a:t>Result (Cont.)</a:t>
            </a:r>
          </a:p>
        </p:txBody>
      </p:sp>
      <p:pic>
        <p:nvPicPr>
          <p:cNvPr id="1229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229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538DB4-4954-4042-8B3B-55B6352C5476}"/>
              </a:ext>
            </a:extLst>
          </p:cNvPr>
          <p:cNvSpPr txBox="1"/>
          <p:nvPr/>
        </p:nvSpPr>
        <p:spPr>
          <a:xfrm>
            <a:off x="4700588" y="4270730"/>
            <a:ext cx="4062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Compilation time per epoch for all the DL models in three text domains</a:t>
            </a: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500589-8C8E-413B-AB88-88B5C2D46B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" y="947738"/>
            <a:ext cx="4206875" cy="33229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508AB6-2B09-44D2-B196-9FE3A41736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947737"/>
            <a:ext cx="4062412" cy="3289259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65AD0E-3B4A-4612-835A-1D878B947479}"/>
              </a:ext>
            </a:extLst>
          </p:cNvPr>
          <p:cNvSpPr txBox="1"/>
          <p:nvPr/>
        </p:nvSpPr>
        <p:spPr>
          <a:xfrm>
            <a:off x="-1" y="4270730"/>
            <a:ext cx="4267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of all the DL models in three text domains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94815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259850"/>
            <a:ext cx="8839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We have focused our center of attention on descriptive documents to differentiate them into two classes using deep learning and feature engineering.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Our empirical results show the rigid performance of all models on a corpus with maximum accuracy of </a:t>
            </a:r>
            <a:r>
              <a:rPr lang="en-US" altLang="en-US" sz="2200" dirty="0">
                <a:latin typeface="Palatino Linotype" panose="02040502050505030304" pitchFamily="18" charset="0"/>
              </a:rPr>
              <a:t>99.55%</a:t>
            </a:r>
            <a:r>
              <a:rPr lang="en-US" altLang="en-US" sz="2200" b="0" dirty="0">
                <a:latin typeface="Palatino Linotype" panose="02040502050505030304" pitchFamily="18" charset="0"/>
              </a:rPr>
              <a:t>, </a:t>
            </a:r>
            <a:r>
              <a:rPr lang="en-US" altLang="en-US" sz="2200" dirty="0">
                <a:latin typeface="Palatino Linotype" panose="02040502050505030304" pitchFamily="18" charset="0"/>
              </a:rPr>
              <a:t>97.57%</a:t>
            </a:r>
            <a:r>
              <a:rPr lang="en-US" altLang="en-US" sz="2200" b="0" dirty="0">
                <a:latin typeface="Palatino Linotype" panose="02040502050505030304" pitchFamily="18" charset="0"/>
              </a:rPr>
              <a:t> and </a:t>
            </a:r>
            <a:r>
              <a:rPr lang="en-US" altLang="en-US" sz="2200" dirty="0">
                <a:latin typeface="Palatino Linotype" panose="02040502050505030304" pitchFamily="18" charset="0"/>
              </a:rPr>
              <a:t>93.00%</a:t>
            </a:r>
            <a:r>
              <a:rPr lang="en-US" altLang="en-US" sz="2200" b="0" dirty="0">
                <a:latin typeface="Palatino Linotype" panose="02040502050505030304" pitchFamily="18" charset="0"/>
              </a:rPr>
              <a:t> for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fake news</a:t>
            </a:r>
            <a:r>
              <a:rPr lang="en-US" altLang="en-US" sz="2200" b="0" dirty="0">
                <a:latin typeface="Palatino Linotype" panose="02040502050505030304" pitchFamily="18" charset="0"/>
              </a:rPr>
              <a:t>,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spam email </a:t>
            </a:r>
            <a:r>
              <a:rPr lang="en-US" altLang="en-US" sz="2200" b="0" dirty="0">
                <a:latin typeface="Palatino Linotype" panose="02040502050505030304" pitchFamily="18" charset="0"/>
              </a:rPr>
              <a:t>and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cyberbullying</a:t>
            </a:r>
            <a:r>
              <a:rPr lang="en-US" altLang="en-US" sz="2200" b="0" dirty="0">
                <a:latin typeface="Palatino Linotype" panose="02040502050505030304" pitchFamily="18" charset="0"/>
              </a:rPr>
              <a:t> domains.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Our models can be easily deployed to websites for the prediction of misleading news or spam emails as well as in harassment and fraudulent activity identification.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In the future, more advanced techniques related to NLP like transformers, attention models can be applied for further analysis. 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6927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C3C4C5"/>
            </a:gs>
            <a:gs pos="83000">
              <a:srgbClr val="C3C4C5"/>
            </a:gs>
            <a:gs pos="100000">
              <a:srgbClr val="D7D7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0638" y="1393825"/>
            <a:ext cx="9144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u="sng" dirty="0">
                <a:latin typeface="Palatino Linotype" panose="02040502050505030304" pitchFamily="18" charset="0"/>
              </a:rPr>
              <a:t>Thank You</a:t>
            </a:r>
          </a:p>
        </p:txBody>
      </p:sp>
      <p:pic>
        <p:nvPicPr>
          <p:cNvPr id="1331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331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259850"/>
            <a:ext cx="8839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Sequence data classification from semantic analysis is a promising application of NLP.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With easy access to the internet, people are continuously disseminating misleading information through websites and social media which are affecting daily social and political lives.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A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multi-domain text classification</a:t>
            </a:r>
            <a:r>
              <a:rPr lang="en-US" altLang="en-US" sz="2200" b="0" dirty="0">
                <a:latin typeface="Palatino Linotype" panose="02040502050505030304" pitchFamily="18" charset="0"/>
              </a:rPr>
              <a:t> model has been proposed.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Six conventional DL models along with one hybrid DL model have been utilized with the help of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customized word embedding</a:t>
            </a:r>
            <a:r>
              <a:rPr lang="en-US" altLang="en-US" sz="2200" b="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Improved accuracy and unvarying performance has been achieved.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Comparison among compilation time of all the models has been demonstrated.</a:t>
            </a:r>
            <a:endParaRPr lang="en-US" altLang="en-US" sz="2200" dirty="0">
              <a:latin typeface="Palatino Linotype" panose="02040502050505030304" pitchFamily="18" charset="0"/>
            </a:endParaRP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841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C3C4C5"/>
            </a:gs>
            <a:gs pos="83000">
              <a:srgbClr val="C3C4C5"/>
            </a:gs>
            <a:gs pos="100000">
              <a:srgbClr val="D7D7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0638" y="1393825"/>
            <a:ext cx="9144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u="sng" dirty="0">
                <a:latin typeface="Palatino Linotype" panose="02040502050505030304" pitchFamily="18" charset="0"/>
              </a:rPr>
              <a:t>Any Question?</a:t>
            </a:r>
          </a:p>
        </p:txBody>
      </p:sp>
      <p:pic>
        <p:nvPicPr>
          <p:cNvPr id="1331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331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1651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C3C4C5"/>
            </a:gs>
            <a:gs pos="83000">
              <a:srgbClr val="C3C4C5"/>
            </a:gs>
            <a:gs pos="100000">
              <a:srgbClr val="D7D7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7852" y="439024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Challenges</a:t>
            </a:r>
          </a:p>
        </p:txBody>
      </p:sp>
      <p:pic>
        <p:nvPicPr>
          <p:cNvPr id="1126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127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7777" y="1008222"/>
            <a:ext cx="2590800" cy="1569660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Limited amount of resources: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There are less number of datasets, published literature available which makes it hard to train data.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2950060"/>
            <a:ext cx="2667001" cy="1815882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Vast Knowledge: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argued that  to manually identify sentiments is to have a vast knowledge of the covered topic. Even with the knowledge, it is considerably hard to successfully identify.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0849" y="2967097"/>
            <a:ext cx="2590800" cy="2062103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Resource Intensive: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intention, and the impact of creating propaganda 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 false contents cannot be measured or understood easily as it has shown to be complex and resource intensive.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0849" y="762000"/>
            <a:ext cx="2590800" cy="1815882"/>
          </a:xfrm>
          <a:prstGeom prst="rect">
            <a:avLst/>
          </a:prstGeom>
          <a:noFill/>
          <a:ln>
            <a:solidFill>
              <a:schemeClr val="tx1"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Lack of Control: </a:t>
            </a:r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Opinion mining is believed to be a complex task given that humans tend to believe misleading information and the lack of control of the spread of false contents.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7B659E-48B3-401A-B474-DFCC21959CF4}"/>
              </a:ext>
            </a:extLst>
          </p:cNvPr>
          <p:cNvGrpSpPr/>
          <p:nvPr/>
        </p:nvGrpSpPr>
        <p:grpSpPr>
          <a:xfrm>
            <a:off x="3242371" y="1267082"/>
            <a:ext cx="2968833" cy="2962511"/>
            <a:chOff x="4611584" y="2036594"/>
            <a:chExt cx="2968833" cy="2962511"/>
          </a:xfrm>
        </p:grpSpPr>
        <p:sp>
          <p:nvSpPr>
            <p:cNvPr id="28" name="Freeform: Shape 100">
              <a:extLst>
                <a:ext uri="{FF2B5EF4-FFF2-40B4-BE49-F238E27FC236}">
                  <a16:creationId xmlns:a16="http://schemas.microsoft.com/office/drawing/2014/main" id="{83AE3111-F333-46D4-AC09-973A09DFC0B5}"/>
                </a:ext>
              </a:extLst>
            </p:cNvPr>
            <p:cNvSpPr/>
            <p:nvPr/>
          </p:nvSpPr>
          <p:spPr>
            <a:xfrm>
              <a:off x="6277014" y="2036594"/>
              <a:ext cx="1303403" cy="1320955"/>
            </a:xfrm>
            <a:custGeom>
              <a:avLst/>
              <a:gdLst>
                <a:gd name="connsiteX0" fmla="*/ 0 w 1303403"/>
                <a:gd name="connsiteY0" fmla="*/ 0 h 1392407"/>
                <a:gd name="connsiteX1" fmla="*/ 119937 w 1303403"/>
                <a:gd name="connsiteY1" fmla="*/ 18304 h 1392407"/>
                <a:gd name="connsiteX2" fmla="*/ 1281938 w 1303403"/>
                <a:gd name="connsiteY2" fmla="*/ 1180305 h 1392407"/>
                <a:gd name="connsiteX3" fmla="*/ 1303403 w 1303403"/>
                <a:gd name="connsiteY3" fmla="*/ 1320955 h 1392407"/>
                <a:gd name="connsiteX4" fmla="*/ 953980 w 1303403"/>
                <a:gd name="connsiteY4" fmla="*/ 1320955 h 1392407"/>
                <a:gd name="connsiteX5" fmla="*/ 958478 w 1303403"/>
                <a:gd name="connsiteY5" fmla="*/ 1350435 h 1392407"/>
                <a:gd name="connsiteX6" fmla="*/ 954946 w 1303403"/>
                <a:gd name="connsiteY6" fmla="*/ 1392407 h 1392407"/>
                <a:gd name="connsiteX7" fmla="*/ 953979 w 1303403"/>
                <a:gd name="connsiteY7" fmla="*/ 1320954 h 1392407"/>
                <a:gd name="connsiteX8" fmla="*/ 585979 w 1303403"/>
                <a:gd name="connsiteY8" fmla="*/ 1320954 h 1392407"/>
                <a:gd name="connsiteX9" fmla="*/ 541052 w 1303403"/>
                <a:gd name="connsiteY9" fmla="*/ 1176224 h 1392407"/>
                <a:gd name="connsiteX10" fmla="*/ 124018 w 1303403"/>
                <a:gd name="connsiteY10" fmla="*/ 759190 h 1392407"/>
                <a:gd name="connsiteX11" fmla="*/ 0 w 1303403"/>
                <a:gd name="connsiteY11" fmla="*/ 720693 h 1392407"/>
                <a:gd name="connsiteX12" fmla="*/ 0 w 1303403"/>
                <a:gd name="connsiteY12" fmla="*/ 54978 h 1392407"/>
                <a:gd name="connsiteX13" fmla="*/ 0 w 1303403"/>
                <a:gd name="connsiteY13" fmla="*/ 0 h 1392407"/>
                <a:gd name="connsiteX0" fmla="*/ 0 w 1303403"/>
                <a:gd name="connsiteY0" fmla="*/ 0 h 1350435"/>
                <a:gd name="connsiteX1" fmla="*/ 119937 w 1303403"/>
                <a:gd name="connsiteY1" fmla="*/ 18304 h 1350435"/>
                <a:gd name="connsiteX2" fmla="*/ 1281938 w 1303403"/>
                <a:gd name="connsiteY2" fmla="*/ 1180305 h 1350435"/>
                <a:gd name="connsiteX3" fmla="*/ 1303403 w 1303403"/>
                <a:gd name="connsiteY3" fmla="*/ 1320955 h 1350435"/>
                <a:gd name="connsiteX4" fmla="*/ 953980 w 1303403"/>
                <a:gd name="connsiteY4" fmla="*/ 1320955 h 1350435"/>
                <a:gd name="connsiteX5" fmla="*/ 958478 w 1303403"/>
                <a:gd name="connsiteY5" fmla="*/ 1350435 h 1350435"/>
                <a:gd name="connsiteX6" fmla="*/ 953979 w 1303403"/>
                <a:gd name="connsiteY6" fmla="*/ 1320954 h 1350435"/>
                <a:gd name="connsiteX7" fmla="*/ 585979 w 1303403"/>
                <a:gd name="connsiteY7" fmla="*/ 1320954 h 1350435"/>
                <a:gd name="connsiteX8" fmla="*/ 541052 w 1303403"/>
                <a:gd name="connsiteY8" fmla="*/ 1176224 h 1350435"/>
                <a:gd name="connsiteX9" fmla="*/ 124018 w 1303403"/>
                <a:gd name="connsiteY9" fmla="*/ 759190 h 1350435"/>
                <a:gd name="connsiteX10" fmla="*/ 0 w 1303403"/>
                <a:gd name="connsiteY10" fmla="*/ 720693 h 1350435"/>
                <a:gd name="connsiteX11" fmla="*/ 0 w 1303403"/>
                <a:gd name="connsiteY11" fmla="*/ 54978 h 1350435"/>
                <a:gd name="connsiteX12" fmla="*/ 0 w 1303403"/>
                <a:gd name="connsiteY12" fmla="*/ 0 h 135043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953980 w 1303403"/>
                <a:gd name="connsiteY4" fmla="*/ 1320955 h 1320955"/>
                <a:gd name="connsiteX5" fmla="*/ 953979 w 1303403"/>
                <a:gd name="connsiteY5" fmla="*/ 1320954 h 1320955"/>
                <a:gd name="connsiteX6" fmla="*/ 585979 w 1303403"/>
                <a:gd name="connsiteY6" fmla="*/ 1320954 h 1320955"/>
                <a:gd name="connsiteX7" fmla="*/ 541052 w 1303403"/>
                <a:gd name="connsiteY7" fmla="*/ 1176224 h 1320955"/>
                <a:gd name="connsiteX8" fmla="*/ 124018 w 1303403"/>
                <a:gd name="connsiteY8" fmla="*/ 759190 h 1320955"/>
                <a:gd name="connsiteX9" fmla="*/ 0 w 1303403"/>
                <a:gd name="connsiteY9" fmla="*/ 720693 h 1320955"/>
                <a:gd name="connsiteX10" fmla="*/ 0 w 1303403"/>
                <a:gd name="connsiteY10" fmla="*/ 54978 h 1320955"/>
                <a:gd name="connsiteX11" fmla="*/ 0 w 1303403"/>
                <a:gd name="connsiteY11" fmla="*/ 0 h 132095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953980 w 1303403"/>
                <a:gd name="connsiteY4" fmla="*/ 1320955 h 1320955"/>
                <a:gd name="connsiteX5" fmla="*/ 585979 w 1303403"/>
                <a:gd name="connsiteY5" fmla="*/ 1320954 h 1320955"/>
                <a:gd name="connsiteX6" fmla="*/ 541052 w 1303403"/>
                <a:gd name="connsiteY6" fmla="*/ 1176224 h 1320955"/>
                <a:gd name="connsiteX7" fmla="*/ 124018 w 1303403"/>
                <a:gd name="connsiteY7" fmla="*/ 759190 h 1320955"/>
                <a:gd name="connsiteX8" fmla="*/ 0 w 1303403"/>
                <a:gd name="connsiteY8" fmla="*/ 720693 h 1320955"/>
                <a:gd name="connsiteX9" fmla="*/ 0 w 1303403"/>
                <a:gd name="connsiteY9" fmla="*/ 54978 h 1320955"/>
                <a:gd name="connsiteX10" fmla="*/ 0 w 1303403"/>
                <a:gd name="connsiteY10" fmla="*/ 0 h 1320955"/>
                <a:gd name="connsiteX0" fmla="*/ 0 w 1303403"/>
                <a:gd name="connsiteY0" fmla="*/ 0 h 1320955"/>
                <a:gd name="connsiteX1" fmla="*/ 119937 w 1303403"/>
                <a:gd name="connsiteY1" fmla="*/ 18304 h 1320955"/>
                <a:gd name="connsiteX2" fmla="*/ 1281938 w 1303403"/>
                <a:gd name="connsiteY2" fmla="*/ 1180305 h 1320955"/>
                <a:gd name="connsiteX3" fmla="*/ 1303403 w 1303403"/>
                <a:gd name="connsiteY3" fmla="*/ 1320955 h 1320955"/>
                <a:gd name="connsiteX4" fmla="*/ 585979 w 1303403"/>
                <a:gd name="connsiteY4" fmla="*/ 1320954 h 1320955"/>
                <a:gd name="connsiteX5" fmla="*/ 541052 w 1303403"/>
                <a:gd name="connsiteY5" fmla="*/ 1176224 h 1320955"/>
                <a:gd name="connsiteX6" fmla="*/ 124018 w 1303403"/>
                <a:gd name="connsiteY6" fmla="*/ 759190 h 1320955"/>
                <a:gd name="connsiteX7" fmla="*/ 0 w 1303403"/>
                <a:gd name="connsiteY7" fmla="*/ 720693 h 1320955"/>
                <a:gd name="connsiteX8" fmla="*/ 0 w 1303403"/>
                <a:gd name="connsiteY8" fmla="*/ 54978 h 1320955"/>
                <a:gd name="connsiteX9" fmla="*/ 0 w 1303403"/>
                <a:gd name="connsiteY9" fmla="*/ 0 h 13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403" h="1320955">
                  <a:moveTo>
                    <a:pt x="0" y="0"/>
                  </a:moveTo>
                  <a:lnTo>
                    <a:pt x="119937" y="18304"/>
                  </a:lnTo>
                  <a:cubicBezTo>
                    <a:pt x="703194" y="137656"/>
                    <a:pt x="1162586" y="597048"/>
                    <a:pt x="1281938" y="1180305"/>
                  </a:cubicBezTo>
                  <a:lnTo>
                    <a:pt x="1303403" y="1320955"/>
                  </a:lnTo>
                  <a:lnTo>
                    <a:pt x="585979" y="1320954"/>
                  </a:lnTo>
                  <a:lnTo>
                    <a:pt x="541052" y="1176224"/>
                  </a:lnTo>
                  <a:cubicBezTo>
                    <a:pt x="461743" y="988715"/>
                    <a:pt x="311527" y="838500"/>
                    <a:pt x="124018" y="759190"/>
                  </a:cubicBezTo>
                  <a:lnTo>
                    <a:pt x="0" y="720693"/>
                  </a:lnTo>
                  <a:lnTo>
                    <a:pt x="0" y="54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116">
              <a:extLst>
                <a:ext uri="{FF2B5EF4-FFF2-40B4-BE49-F238E27FC236}">
                  <a16:creationId xmlns:a16="http://schemas.microsoft.com/office/drawing/2014/main" id="{6F3C2757-FF98-4BAB-885D-7A9D453997B9}"/>
                </a:ext>
              </a:extLst>
            </p:cNvPr>
            <p:cNvSpPr/>
            <p:nvPr/>
          </p:nvSpPr>
          <p:spPr>
            <a:xfrm>
              <a:off x="4611584" y="2036594"/>
              <a:ext cx="1303404" cy="1320955"/>
            </a:xfrm>
            <a:custGeom>
              <a:avLst/>
              <a:gdLst>
                <a:gd name="connsiteX0" fmla="*/ 1303403 w 1303404"/>
                <a:gd name="connsiteY0" fmla="*/ 0 h 1320955"/>
                <a:gd name="connsiteX1" fmla="*/ 1303403 w 1303404"/>
                <a:gd name="connsiteY1" fmla="*/ 54978 h 1320955"/>
                <a:gd name="connsiteX2" fmla="*/ 1303404 w 1303404"/>
                <a:gd name="connsiteY2" fmla="*/ 54978 h 1320955"/>
                <a:gd name="connsiteX3" fmla="*/ 1303404 w 1303404"/>
                <a:gd name="connsiteY3" fmla="*/ 720693 h 1320955"/>
                <a:gd name="connsiteX4" fmla="*/ 1179385 w 1303404"/>
                <a:gd name="connsiteY4" fmla="*/ 759190 h 1320955"/>
                <a:gd name="connsiteX5" fmla="*/ 762351 w 1303404"/>
                <a:gd name="connsiteY5" fmla="*/ 1176224 h 1320955"/>
                <a:gd name="connsiteX6" fmla="*/ 717425 w 1303404"/>
                <a:gd name="connsiteY6" fmla="*/ 1320954 h 1320955"/>
                <a:gd name="connsiteX7" fmla="*/ 339798 w 1303404"/>
                <a:gd name="connsiteY7" fmla="*/ 1320954 h 1320955"/>
                <a:gd name="connsiteX8" fmla="*/ 339797 w 1303404"/>
                <a:gd name="connsiteY8" fmla="*/ 1320955 h 1320955"/>
                <a:gd name="connsiteX9" fmla="*/ 0 w 1303404"/>
                <a:gd name="connsiteY9" fmla="*/ 1320955 h 1320955"/>
                <a:gd name="connsiteX10" fmla="*/ 21465 w 1303404"/>
                <a:gd name="connsiteY10" fmla="*/ 1180305 h 1320955"/>
                <a:gd name="connsiteX11" fmla="*/ 1183466 w 1303404"/>
                <a:gd name="connsiteY11" fmla="*/ 18304 h 1320955"/>
                <a:gd name="connsiteX12" fmla="*/ 1303403 w 1303404"/>
                <a:gd name="connsiteY12" fmla="*/ 0 h 13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3404" h="1320955">
                  <a:moveTo>
                    <a:pt x="1303403" y="0"/>
                  </a:moveTo>
                  <a:lnTo>
                    <a:pt x="1303403" y="54978"/>
                  </a:lnTo>
                  <a:lnTo>
                    <a:pt x="1303404" y="54978"/>
                  </a:lnTo>
                  <a:lnTo>
                    <a:pt x="1303404" y="720693"/>
                  </a:lnTo>
                  <a:lnTo>
                    <a:pt x="1179385" y="759190"/>
                  </a:lnTo>
                  <a:cubicBezTo>
                    <a:pt x="991876" y="838500"/>
                    <a:pt x="841661" y="988715"/>
                    <a:pt x="762351" y="1176224"/>
                  </a:cubicBezTo>
                  <a:lnTo>
                    <a:pt x="717425" y="1320954"/>
                  </a:lnTo>
                  <a:lnTo>
                    <a:pt x="339798" y="1320954"/>
                  </a:lnTo>
                  <a:lnTo>
                    <a:pt x="339797" y="1320955"/>
                  </a:lnTo>
                  <a:lnTo>
                    <a:pt x="0" y="1320955"/>
                  </a:lnTo>
                  <a:lnTo>
                    <a:pt x="21465" y="1180305"/>
                  </a:lnTo>
                  <a:cubicBezTo>
                    <a:pt x="140817" y="597048"/>
                    <a:pt x="600209" y="137656"/>
                    <a:pt x="1183466" y="18304"/>
                  </a:cubicBezTo>
                  <a:lnTo>
                    <a:pt x="130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117">
              <a:extLst>
                <a:ext uri="{FF2B5EF4-FFF2-40B4-BE49-F238E27FC236}">
                  <a16:creationId xmlns:a16="http://schemas.microsoft.com/office/drawing/2014/main" id="{E42D191C-D1CB-44B1-BF27-B609BBC6D44D}"/>
                </a:ext>
              </a:extLst>
            </p:cNvPr>
            <p:cNvSpPr/>
            <p:nvPr/>
          </p:nvSpPr>
          <p:spPr>
            <a:xfrm>
              <a:off x="6277014" y="3719573"/>
              <a:ext cx="1297081" cy="1279532"/>
            </a:xfrm>
            <a:custGeom>
              <a:avLst/>
              <a:gdLst>
                <a:gd name="connsiteX0" fmla="*/ 958296 w 1297081"/>
                <a:gd name="connsiteY0" fmla="*/ 0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13" fmla="*/ 958478 w 1297081"/>
                <a:gd name="connsiteY13" fmla="*/ 13441 h 1322453"/>
                <a:gd name="connsiteX14" fmla="*/ 958296 w 1297081"/>
                <a:gd name="connsiteY14" fmla="*/ 0 h 1322453"/>
                <a:gd name="connsiteX0" fmla="*/ 958478 w 1297081"/>
                <a:gd name="connsiteY0" fmla="*/ 13441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13" fmla="*/ 958478 w 1297081"/>
                <a:gd name="connsiteY13" fmla="*/ 13441 h 1322453"/>
                <a:gd name="connsiteX0" fmla="*/ 953978 w 1297081"/>
                <a:gd name="connsiteY0" fmla="*/ 42921 h 1322453"/>
                <a:gd name="connsiteX1" fmla="*/ 958603 w 1297081"/>
                <a:gd name="connsiteY1" fmla="*/ 0 h 1322453"/>
                <a:gd name="connsiteX2" fmla="*/ 958479 w 1297081"/>
                <a:gd name="connsiteY2" fmla="*/ 13442 h 1322453"/>
                <a:gd name="connsiteX3" fmla="*/ 953978 w 1297081"/>
                <a:gd name="connsiteY3" fmla="*/ 42923 h 1322453"/>
                <a:gd name="connsiteX4" fmla="*/ 1297081 w 1297081"/>
                <a:gd name="connsiteY4" fmla="*/ 42923 h 1322453"/>
                <a:gd name="connsiteX5" fmla="*/ 1281938 w 1297081"/>
                <a:gd name="connsiteY5" fmla="*/ 142148 h 1322453"/>
                <a:gd name="connsiteX6" fmla="*/ 119937 w 1297081"/>
                <a:gd name="connsiteY6" fmla="*/ 1304149 h 1322453"/>
                <a:gd name="connsiteX7" fmla="*/ 0 w 1297081"/>
                <a:gd name="connsiteY7" fmla="*/ 1322453 h 1322453"/>
                <a:gd name="connsiteX8" fmla="*/ 0 w 1297081"/>
                <a:gd name="connsiteY8" fmla="*/ 601761 h 1322453"/>
                <a:gd name="connsiteX9" fmla="*/ 124018 w 1297081"/>
                <a:gd name="connsiteY9" fmla="*/ 563263 h 1322453"/>
                <a:gd name="connsiteX10" fmla="*/ 541052 w 1297081"/>
                <a:gd name="connsiteY10" fmla="*/ 146229 h 1322453"/>
                <a:gd name="connsiteX11" fmla="*/ 573121 w 1297081"/>
                <a:gd name="connsiteY11" fmla="*/ 42921 h 1322453"/>
                <a:gd name="connsiteX12" fmla="*/ 953978 w 1297081"/>
                <a:gd name="connsiteY12" fmla="*/ 42921 h 1322453"/>
                <a:gd name="connsiteX0" fmla="*/ 953978 w 1297081"/>
                <a:gd name="connsiteY0" fmla="*/ 42921 h 1322453"/>
                <a:gd name="connsiteX1" fmla="*/ 958603 w 1297081"/>
                <a:gd name="connsiteY1" fmla="*/ 0 h 1322453"/>
                <a:gd name="connsiteX2" fmla="*/ 953978 w 1297081"/>
                <a:gd name="connsiteY2" fmla="*/ 42923 h 1322453"/>
                <a:gd name="connsiteX3" fmla="*/ 1297081 w 1297081"/>
                <a:gd name="connsiteY3" fmla="*/ 42923 h 1322453"/>
                <a:gd name="connsiteX4" fmla="*/ 1281938 w 1297081"/>
                <a:gd name="connsiteY4" fmla="*/ 142148 h 1322453"/>
                <a:gd name="connsiteX5" fmla="*/ 119937 w 1297081"/>
                <a:gd name="connsiteY5" fmla="*/ 1304149 h 1322453"/>
                <a:gd name="connsiteX6" fmla="*/ 0 w 1297081"/>
                <a:gd name="connsiteY6" fmla="*/ 1322453 h 1322453"/>
                <a:gd name="connsiteX7" fmla="*/ 0 w 1297081"/>
                <a:gd name="connsiteY7" fmla="*/ 601761 h 1322453"/>
                <a:gd name="connsiteX8" fmla="*/ 124018 w 1297081"/>
                <a:gd name="connsiteY8" fmla="*/ 563263 h 1322453"/>
                <a:gd name="connsiteX9" fmla="*/ 541052 w 1297081"/>
                <a:gd name="connsiteY9" fmla="*/ 146229 h 1322453"/>
                <a:gd name="connsiteX10" fmla="*/ 573121 w 1297081"/>
                <a:gd name="connsiteY10" fmla="*/ 42921 h 1322453"/>
                <a:gd name="connsiteX11" fmla="*/ 953978 w 1297081"/>
                <a:gd name="connsiteY11" fmla="*/ 42921 h 1322453"/>
                <a:gd name="connsiteX0" fmla="*/ 953978 w 1297081"/>
                <a:gd name="connsiteY0" fmla="*/ 0 h 1279532"/>
                <a:gd name="connsiteX1" fmla="*/ 953978 w 1297081"/>
                <a:gd name="connsiteY1" fmla="*/ 2 h 1279532"/>
                <a:gd name="connsiteX2" fmla="*/ 1297081 w 1297081"/>
                <a:gd name="connsiteY2" fmla="*/ 2 h 1279532"/>
                <a:gd name="connsiteX3" fmla="*/ 1281938 w 1297081"/>
                <a:gd name="connsiteY3" fmla="*/ 99227 h 1279532"/>
                <a:gd name="connsiteX4" fmla="*/ 119937 w 1297081"/>
                <a:gd name="connsiteY4" fmla="*/ 1261228 h 1279532"/>
                <a:gd name="connsiteX5" fmla="*/ 0 w 1297081"/>
                <a:gd name="connsiteY5" fmla="*/ 1279532 h 1279532"/>
                <a:gd name="connsiteX6" fmla="*/ 0 w 1297081"/>
                <a:gd name="connsiteY6" fmla="*/ 558840 h 1279532"/>
                <a:gd name="connsiteX7" fmla="*/ 124018 w 1297081"/>
                <a:gd name="connsiteY7" fmla="*/ 520342 h 1279532"/>
                <a:gd name="connsiteX8" fmla="*/ 541052 w 1297081"/>
                <a:gd name="connsiteY8" fmla="*/ 103308 h 1279532"/>
                <a:gd name="connsiteX9" fmla="*/ 573121 w 1297081"/>
                <a:gd name="connsiteY9" fmla="*/ 0 h 1279532"/>
                <a:gd name="connsiteX10" fmla="*/ 953978 w 1297081"/>
                <a:gd name="connsiteY10" fmla="*/ 0 h 1279532"/>
                <a:gd name="connsiteX0" fmla="*/ 573121 w 1297081"/>
                <a:gd name="connsiteY0" fmla="*/ 0 h 1279532"/>
                <a:gd name="connsiteX1" fmla="*/ 953978 w 1297081"/>
                <a:gd name="connsiteY1" fmla="*/ 2 h 1279532"/>
                <a:gd name="connsiteX2" fmla="*/ 1297081 w 1297081"/>
                <a:gd name="connsiteY2" fmla="*/ 2 h 1279532"/>
                <a:gd name="connsiteX3" fmla="*/ 1281938 w 1297081"/>
                <a:gd name="connsiteY3" fmla="*/ 99227 h 1279532"/>
                <a:gd name="connsiteX4" fmla="*/ 119937 w 1297081"/>
                <a:gd name="connsiteY4" fmla="*/ 1261228 h 1279532"/>
                <a:gd name="connsiteX5" fmla="*/ 0 w 1297081"/>
                <a:gd name="connsiteY5" fmla="*/ 1279532 h 1279532"/>
                <a:gd name="connsiteX6" fmla="*/ 0 w 1297081"/>
                <a:gd name="connsiteY6" fmla="*/ 558840 h 1279532"/>
                <a:gd name="connsiteX7" fmla="*/ 124018 w 1297081"/>
                <a:gd name="connsiteY7" fmla="*/ 520342 h 1279532"/>
                <a:gd name="connsiteX8" fmla="*/ 541052 w 1297081"/>
                <a:gd name="connsiteY8" fmla="*/ 103308 h 1279532"/>
                <a:gd name="connsiteX9" fmla="*/ 573121 w 1297081"/>
                <a:gd name="connsiteY9" fmla="*/ 0 h 1279532"/>
                <a:gd name="connsiteX0" fmla="*/ 573121 w 1297081"/>
                <a:gd name="connsiteY0" fmla="*/ 0 h 1279532"/>
                <a:gd name="connsiteX1" fmla="*/ 1297081 w 1297081"/>
                <a:gd name="connsiteY1" fmla="*/ 2 h 1279532"/>
                <a:gd name="connsiteX2" fmla="*/ 1281938 w 1297081"/>
                <a:gd name="connsiteY2" fmla="*/ 99227 h 1279532"/>
                <a:gd name="connsiteX3" fmla="*/ 119937 w 1297081"/>
                <a:gd name="connsiteY3" fmla="*/ 1261228 h 1279532"/>
                <a:gd name="connsiteX4" fmla="*/ 0 w 1297081"/>
                <a:gd name="connsiteY4" fmla="*/ 1279532 h 1279532"/>
                <a:gd name="connsiteX5" fmla="*/ 0 w 1297081"/>
                <a:gd name="connsiteY5" fmla="*/ 558840 h 1279532"/>
                <a:gd name="connsiteX6" fmla="*/ 124018 w 1297081"/>
                <a:gd name="connsiteY6" fmla="*/ 520342 h 1279532"/>
                <a:gd name="connsiteX7" fmla="*/ 541052 w 1297081"/>
                <a:gd name="connsiteY7" fmla="*/ 103308 h 1279532"/>
                <a:gd name="connsiteX8" fmla="*/ 573121 w 1297081"/>
                <a:gd name="connsiteY8" fmla="*/ 0 h 12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081" h="1279532">
                  <a:moveTo>
                    <a:pt x="573121" y="0"/>
                  </a:moveTo>
                  <a:lnTo>
                    <a:pt x="1297081" y="2"/>
                  </a:lnTo>
                  <a:lnTo>
                    <a:pt x="1281938" y="99227"/>
                  </a:lnTo>
                  <a:cubicBezTo>
                    <a:pt x="1162586" y="682484"/>
                    <a:pt x="703194" y="1141876"/>
                    <a:pt x="119937" y="1261228"/>
                  </a:cubicBezTo>
                  <a:lnTo>
                    <a:pt x="0" y="1279532"/>
                  </a:lnTo>
                  <a:lnTo>
                    <a:pt x="0" y="558840"/>
                  </a:lnTo>
                  <a:lnTo>
                    <a:pt x="124018" y="520342"/>
                  </a:lnTo>
                  <a:cubicBezTo>
                    <a:pt x="311527" y="441033"/>
                    <a:pt x="461743" y="290817"/>
                    <a:pt x="541052" y="103308"/>
                  </a:cubicBezTo>
                  <a:lnTo>
                    <a:pt x="573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118">
              <a:extLst>
                <a:ext uri="{FF2B5EF4-FFF2-40B4-BE49-F238E27FC236}">
                  <a16:creationId xmlns:a16="http://schemas.microsoft.com/office/drawing/2014/main" id="{F1BDF6A5-9DFE-4A5E-8B03-432325C29D45}"/>
                </a:ext>
              </a:extLst>
            </p:cNvPr>
            <p:cNvSpPr/>
            <p:nvPr/>
          </p:nvSpPr>
          <p:spPr>
            <a:xfrm>
              <a:off x="4617906" y="3719571"/>
              <a:ext cx="1297082" cy="1279532"/>
            </a:xfrm>
            <a:custGeom>
              <a:avLst/>
              <a:gdLst>
                <a:gd name="connsiteX0" fmla="*/ 333476 w 1297082"/>
                <a:gd name="connsiteY0" fmla="*/ 0 h 1279532"/>
                <a:gd name="connsiteX1" fmla="*/ 723961 w 1297082"/>
                <a:gd name="connsiteY1" fmla="*/ 1 h 1279532"/>
                <a:gd name="connsiteX2" fmla="*/ 756029 w 1297082"/>
                <a:gd name="connsiteY2" fmla="*/ 103308 h 1279532"/>
                <a:gd name="connsiteX3" fmla="*/ 1173063 w 1297082"/>
                <a:gd name="connsiteY3" fmla="*/ 520342 h 1279532"/>
                <a:gd name="connsiteX4" fmla="*/ 1297082 w 1297082"/>
                <a:gd name="connsiteY4" fmla="*/ 558840 h 1279532"/>
                <a:gd name="connsiteX5" fmla="*/ 1297082 w 1297082"/>
                <a:gd name="connsiteY5" fmla="*/ 1279532 h 1279532"/>
                <a:gd name="connsiteX6" fmla="*/ 1177144 w 1297082"/>
                <a:gd name="connsiteY6" fmla="*/ 1261228 h 1279532"/>
                <a:gd name="connsiteX7" fmla="*/ 15143 w 1297082"/>
                <a:gd name="connsiteY7" fmla="*/ 99227 h 1279532"/>
                <a:gd name="connsiteX8" fmla="*/ 0 w 1297082"/>
                <a:gd name="connsiteY8" fmla="*/ 1 h 1279532"/>
                <a:gd name="connsiteX9" fmla="*/ 333475 w 1297082"/>
                <a:gd name="connsiteY9" fmla="*/ 1 h 1279532"/>
                <a:gd name="connsiteX10" fmla="*/ 333476 w 1297082"/>
                <a:gd name="connsiteY10" fmla="*/ 0 h 12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7082" h="1279532">
                  <a:moveTo>
                    <a:pt x="333476" y="0"/>
                  </a:moveTo>
                  <a:lnTo>
                    <a:pt x="723961" y="1"/>
                  </a:lnTo>
                  <a:lnTo>
                    <a:pt x="756029" y="103308"/>
                  </a:lnTo>
                  <a:cubicBezTo>
                    <a:pt x="835339" y="290817"/>
                    <a:pt x="985554" y="441033"/>
                    <a:pt x="1173063" y="520342"/>
                  </a:cubicBezTo>
                  <a:lnTo>
                    <a:pt x="1297082" y="558840"/>
                  </a:lnTo>
                  <a:lnTo>
                    <a:pt x="1297082" y="1279532"/>
                  </a:lnTo>
                  <a:lnTo>
                    <a:pt x="1177144" y="1261228"/>
                  </a:lnTo>
                  <a:cubicBezTo>
                    <a:pt x="593887" y="1141876"/>
                    <a:pt x="134495" y="682484"/>
                    <a:pt x="15143" y="99227"/>
                  </a:cubicBezTo>
                  <a:lnTo>
                    <a:pt x="0" y="1"/>
                  </a:lnTo>
                  <a:lnTo>
                    <a:pt x="333475" y="1"/>
                  </a:lnTo>
                  <a:lnTo>
                    <a:pt x="333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7DA37188-7ADB-4BC9-95C4-931778256A64}"/>
              </a:ext>
            </a:extLst>
          </p:cNvPr>
          <p:cNvSpPr/>
          <p:nvPr/>
        </p:nvSpPr>
        <p:spPr>
          <a:xfrm>
            <a:off x="3867143" y="1888693"/>
            <a:ext cx="1719288" cy="1719288"/>
          </a:xfrm>
          <a:prstGeom prst="ellipse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3" name="Graphic 120" descr="Download from cloud">
            <a:extLst>
              <a:ext uri="{FF2B5EF4-FFF2-40B4-BE49-F238E27FC236}">
                <a16:creationId xmlns:a16="http://schemas.microsoft.com/office/drawing/2014/main" id="{DF9C478E-FEAE-4C6D-B641-8582E3F113DD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14" y="3261162"/>
            <a:ext cx="457423" cy="457423"/>
          </a:xfrm>
          <a:prstGeom prst="rect">
            <a:avLst/>
          </a:prstGeom>
        </p:spPr>
      </p:pic>
      <p:pic>
        <p:nvPicPr>
          <p:cNvPr id="34" name="Graphic 121" descr="Coins">
            <a:extLst>
              <a:ext uri="{FF2B5EF4-FFF2-40B4-BE49-F238E27FC236}">
                <a16:creationId xmlns:a16="http://schemas.microsoft.com/office/drawing/2014/main" id="{D53502E0-7698-4332-ADC4-1C4083458AA6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75" y="1762202"/>
            <a:ext cx="457423" cy="457423"/>
          </a:xfrm>
          <a:prstGeom prst="rect">
            <a:avLst/>
          </a:prstGeom>
        </p:spPr>
      </p:pic>
      <p:pic>
        <p:nvPicPr>
          <p:cNvPr id="35" name="Graphic 119" descr="Chat">
            <a:extLst>
              <a:ext uri="{FF2B5EF4-FFF2-40B4-BE49-F238E27FC236}">
                <a16:creationId xmlns:a16="http://schemas.microsoft.com/office/drawing/2014/main" id="{9C1CC5A4-5743-4D19-81E0-BC148057E35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056" y="1756170"/>
            <a:ext cx="457423" cy="457423"/>
          </a:xfrm>
          <a:prstGeom prst="rect">
            <a:avLst/>
          </a:prstGeom>
        </p:spPr>
      </p:pic>
      <p:pic>
        <p:nvPicPr>
          <p:cNvPr id="36" name="Graphic 139" descr="Shopping bag">
            <a:extLst>
              <a:ext uri="{FF2B5EF4-FFF2-40B4-BE49-F238E27FC236}">
                <a16:creationId xmlns:a16="http://schemas.microsoft.com/office/drawing/2014/main" id="{98D447B7-1052-47E4-A835-FE5BA74B29F9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62" y="3361113"/>
            <a:ext cx="457423" cy="45742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7827C9E-F28C-4F69-A80D-F4D9C7384413}"/>
              </a:ext>
            </a:extLst>
          </p:cNvPr>
          <p:cNvGrpSpPr/>
          <p:nvPr/>
        </p:nvGrpSpPr>
        <p:grpSpPr>
          <a:xfrm>
            <a:off x="3982051" y="2016307"/>
            <a:ext cx="1485172" cy="1485168"/>
            <a:chOff x="3836319" y="2805983"/>
            <a:chExt cx="1485172" cy="148516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32C92B-ACAA-45E7-87E6-155F7C87B7B6}"/>
                </a:ext>
              </a:extLst>
            </p:cNvPr>
            <p:cNvSpPr/>
            <p:nvPr/>
          </p:nvSpPr>
          <p:spPr>
            <a:xfrm>
              <a:off x="4759918" y="2805983"/>
              <a:ext cx="561573" cy="561575"/>
            </a:xfrm>
            <a:custGeom>
              <a:avLst/>
              <a:gdLst>
                <a:gd name="connsiteX0" fmla="*/ 0 w 561573"/>
                <a:gd name="connsiteY0" fmla="*/ 0 h 561575"/>
                <a:gd name="connsiteX1" fmla="*/ 117304 w 561573"/>
                <a:gd name="connsiteY1" fmla="*/ 36413 h 561575"/>
                <a:gd name="connsiteX2" fmla="*/ 525158 w 561573"/>
                <a:gd name="connsiteY2" fmla="*/ 444267 h 561575"/>
                <a:gd name="connsiteX3" fmla="*/ 561573 w 561573"/>
                <a:gd name="connsiteY3" fmla="*/ 561575 h 561575"/>
                <a:gd name="connsiteX4" fmla="*/ 466127 w 561573"/>
                <a:gd name="connsiteY4" fmla="*/ 561575 h 561575"/>
                <a:gd name="connsiteX5" fmla="*/ 439242 w 561573"/>
                <a:gd name="connsiteY5" fmla="*/ 474968 h 561575"/>
                <a:gd name="connsiteX6" fmla="*/ 79117 w 561573"/>
                <a:gd name="connsiteY6" fmla="*/ 114843 h 561575"/>
                <a:gd name="connsiteX7" fmla="*/ 0 w 561573"/>
                <a:gd name="connsiteY7" fmla="*/ 90284 h 561575"/>
                <a:gd name="connsiteX8" fmla="*/ 0 w 561573"/>
                <a:gd name="connsiteY8" fmla="*/ 0 h 5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3" h="561575">
                  <a:moveTo>
                    <a:pt x="0" y="0"/>
                  </a:moveTo>
                  <a:lnTo>
                    <a:pt x="117304" y="36413"/>
                  </a:lnTo>
                  <a:cubicBezTo>
                    <a:pt x="300685" y="113977"/>
                    <a:pt x="447594" y="260886"/>
                    <a:pt x="525158" y="444267"/>
                  </a:cubicBezTo>
                  <a:lnTo>
                    <a:pt x="561573" y="561575"/>
                  </a:lnTo>
                  <a:lnTo>
                    <a:pt x="466127" y="561575"/>
                  </a:lnTo>
                  <a:lnTo>
                    <a:pt x="439242" y="474968"/>
                  </a:lnTo>
                  <a:cubicBezTo>
                    <a:pt x="370755" y="313047"/>
                    <a:pt x="241038" y="183330"/>
                    <a:pt x="79117" y="114843"/>
                  </a:cubicBezTo>
                  <a:lnTo>
                    <a:pt x="0" y="90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39EF15-703C-4034-B6AC-F3F45AC61F8F}"/>
                </a:ext>
              </a:extLst>
            </p:cNvPr>
            <p:cNvSpPr/>
            <p:nvPr/>
          </p:nvSpPr>
          <p:spPr>
            <a:xfrm>
              <a:off x="3836319" y="2805983"/>
              <a:ext cx="561573" cy="561575"/>
            </a:xfrm>
            <a:custGeom>
              <a:avLst/>
              <a:gdLst>
                <a:gd name="connsiteX0" fmla="*/ 561573 w 561573"/>
                <a:gd name="connsiteY0" fmla="*/ 0 h 561575"/>
                <a:gd name="connsiteX1" fmla="*/ 561573 w 561573"/>
                <a:gd name="connsiteY1" fmla="*/ 88250 h 561575"/>
                <a:gd name="connsiteX2" fmla="*/ 475904 w 561573"/>
                <a:gd name="connsiteY2" fmla="*/ 114843 h 561575"/>
                <a:gd name="connsiteX3" fmla="*/ 115779 w 561573"/>
                <a:gd name="connsiteY3" fmla="*/ 474968 h 561575"/>
                <a:gd name="connsiteX4" fmla="*/ 88895 w 561573"/>
                <a:gd name="connsiteY4" fmla="*/ 561575 h 561575"/>
                <a:gd name="connsiteX5" fmla="*/ 0 w 561573"/>
                <a:gd name="connsiteY5" fmla="*/ 561575 h 561575"/>
                <a:gd name="connsiteX6" fmla="*/ 36415 w 561573"/>
                <a:gd name="connsiteY6" fmla="*/ 444267 h 561575"/>
                <a:gd name="connsiteX7" fmla="*/ 444269 w 561573"/>
                <a:gd name="connsiteY7" fmla="*/ 36413 h 561575"/>
                <a:gd name="connsiteX8" fmla="*/ 561573 w 561573"/>
                <a:gd name="connsiteY8" fmla="*/ 0 h 5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3" h="561575">
                  <a:moveTo>
                    <a:pt x="561573" y="0"/>
                  </a:moveTo>
                  <a:lnTo>
                    <a:pt x="561573" y="88250"/>
                  </a:lnTo>
                  <a:lnTo>
                    <a:pt x="475904" y="114843"/>
                  </a:lnTo>
                  <a:cubicBezTo>
                    <a:pt x="313983" y="183330"/>
                    <a:pt x="184266" y="313047"/>
                    <a:pt x="115779" y="474968"/>
                  </a:cubicBezTo>
                  <a:lnTo>
                    <a:pt x="88895" y="561575"/>
                  </a:lnTo>
                  <a:lnTo>
                    <a:pt x="0" y="561575"/>
                  </a:lnTo>
                  <a:lnTo>
                    <a:pt x="36415" y="444267"/>
                  </a:lnTo>
                  <a:cubicBezTo>
                    <a:pt x="113979" y="260886"/>
                    <a:pt x="260888" y="113977"/>
                    <a:pt x="444269" y="36413"/>
                  </a:cubicBezTo>
                  <a:lnTo>
                    <a:pt x="561573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786E4A6-1C7E-4049-9042-178C8A31798A}"/>
                </a:ext>
              </a:extLst>
            </p:cNvPr>
            <p:cNvSpPr/>
            <p:nvPr/>
          </p:nvSpPr>
          <p:spPr>
            <a:xfrm>
              <a:off x="3836320" y="3729581"/>
              <a:ext cx="561572" cy="561570"/>
            </a:xfrm>
            <a:custGeom>
              <a:avLst/>
              <a:gdLst>
                <a:gd name="connsiteX0" fmla="*/ 0 w 561572"/>
                <a:gd name="connsiteY0" fmla="*/ 0 h 561570"/>
                <a:gd name="connsiteX1" fmla="*/ 91508 w 561572"/>
                <a:gd name="connsiteY1" fmla="*/ 0 h 561570"/>
                <a:gd name="connsiteX2" fmla="*/ 115777 w 561572"/>
                <a:gd name="connsiteY2" fmla="*/ 78181 h 561570"/>
                <a:gd name="connsiteX3" fmla="*/ 475902 w 561572"/>
                <a:gd name="connsiteY3" fmla="*/ 438306 h 561570"/>
                <a:gd name="connsiteX4" fmla="*/ 561572 w 561572"/>
                <a:gd name="connsiteY4" fmla="*/ 464900 h 561570"/>
                <a:gd name="connsiteX5" fmla="*/ 561572 w 561572"/>
                <a:gd name="connsiteY5" fmla="*/ 561570 h 561570"/>
                <a:gd name="connsiteX6" fmla="*/ 444267 w 561572"/>
                <a:gd name="connsiteY6" fmla="*/ 525156 h 561570"/>
                <a:gd name="connsiteX7" fmla="*/ 36413 w 561572"/>
                <a:gd name="connsiteY7" fmla="*/ 117302 h 561570"/>
                <a:gd name="connsiteX8" fmla="*/ 0 w 561572"/>
                <a:gd name="connsiteY8" fmla="*/ 0 h 56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2" h="561570">
                  <a:moveTo>
                    <a:pt x="0" y="0"/>
                  </a:moveTo>
                  <a:lnTo>
                    <a:pt x="91508" y="0"/>
                  </a:lnTo>
                  <a:lnTo>
                    <a:pt x="115777" y="78181"/>
                  </a:lnTo>
                  <a:cubicBezTo>
                    <a:pt x="184264" y="240102"/>
                    <a:pt x="313981" y="369819"/>
                    <a:pt x="475902" y="438306"/>
                  </a:cubicBezTo>
                  <a:lnTo>
                    <a:pt x="561572" y="464900"/>
                  </a:lnTo>
                  <a:lnTo>
                    <a:pt x="561572" y="561570"/>
                  </a:lnTo>
                  <a:lnTo>
                    <a:pt x="444267" y="525156"/>
                  </a:lnTo>
                  <a:cubicBezTo>
                    <a:pt x="260886" y="447592"/>
                    <a:pt x="113977" y="300683"/>
                    <a:pt x="36413" y="11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4CB3A47-3DE1-4934-A8D8-3A1240E7680B}"/>
                </a:ext>
              </a:extLst>
            </p:cNvPr>
            <p:cNvSpPr/>
            <p:nvPr/>
          </p:nvSpPr>
          <p:spPr>
            <a:xfrm>
              <a:off x="4759918" y="3729582"/>
              <a:ext cx="561571" cy="561569"/>
            </a:xfrm>
            <a:custGeom>
              <a:avLst/>
              <a:gdLst>
                <a:gd name="connsiteX0" fmla="*/ 463511 w 561571"/>
                <a:gd name="connsiteY0" fmla="*/ 0 h 561569"/>
                <a:gd name="connsiteX1" fmla="*/ 561571 w 561571"/>
                <a:gd name="connsiteY1" fmla="*/ 0 h 561569"/>
                <a:gd name="connsiteX2" fmla="*/ 525158 w 561571"/>
                <a:gd name="connsiteY2" fmla="*/ 117302 h 561569"/>
                <a:gd name="connsiteX3" fmla="*/ 117304 w 561571"/>
                <a:gd name="connsiteY3" fmla="*/ 525156 h 561569"/>
                <a:gd name="connsiteX4" fmla="*/ 0 w 561571"/>
                <a:gd name="connsiteY4" fmla="*/ 561569 h 561569"/>
                <a:gd name="connsiteX5" fmla="*/ 0 w 561571"/>
                <a:gd name="connsiteY5" fmla="*/ 462866 h 561569"/>
                <a:gd name="connsiteX6" fmla="*/ 79117 w 561571"/>
                <a:gd name="connsiteY6" fmla="*/ 438306 h 561569"/>
                <a:gd name="connsiteX7" fmla="*/ 439242 w 561571"/>
                <a:gd name="connsiteY7" fmla="*/ 78181 h 561569"/>
                <a:gd name="connsiteX8" fmla="*/ 463511 w 561571"/>
                <a:gd name="connsiteY8" fmla="*/ 0 h 56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71" h="561569">
                  <a:moveTo>
                    <a:pt x="463511" y="0"/>
                  </a:moveTo>
                  <a:lnTo>
                    <a:pt x="561571" y="0"/>
                  </a:lnTo>
                  <a:lnTo>
                    <a:pt x="525158" y="117302"/>
                  </a:lnTo>
                  <a:cubicBezTo>
                    <a:pt x="447594" y="300683"/>
                    <a:pt x="300685" y="447592"/>
                    <a:pt x="117304" y="525156"/>
                  </a:cubicBezTo>
                  <a:lnTo>
                    <a:pt x="0" y="561569"/>
                  </a:lnTo>
                  <a:lnTo>
                    <a:pt x="0" y="462866"/>
                  </a:lnTo>
                  <a:lnTo>
                    <a:pt x="79117" y="438306"/>
                  </a:lnTo>
                  <a:cubicBezTo>
                    <a:pt x="241038" y="369819"/>
                    <a:pt x="370755" y="240102"/>
                    <a:pt x="439242" y="78181"/>
                  </a:cubicBezTo>
                  <a:lnTo>
                    <a:pt x="46351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Theories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259850"/>
            <a:ext cx="8839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Feature Vector Representation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Word Embedding with One Hot Representation</a:t>
            </a:r>
          </a:p>
          <a:p>
            <a:pPr algn="just" eaLnBrk="1" hangingPunct="1">
              <a:spcBef>
                <a:spcPct val="0"/>
              </a:spcBef>
              <a:buClr>
                <a:schemeClr val="folHlink"/>
              </a:buClr>
            </a:pPr>
            <a:endParaRPr lang="en-US" altLang="en-US" sz="2200" dirty="0">
              <a:latin typeface="Palatino Linotype" panose="0204050205050503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Deep Learning Models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Artificial Neural Network (ANN)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Simple Recurrent Neural Network (Simple RNN)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Gated Recurrent Unit (GRU)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Long Short Term Memory RNN (LSTM)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Bi-Directional LSTM (BLSTM)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Convolutional Neural Network (CNN)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Palatino Linotype" panose="02040502050505030304" pitchFamily="18" charset="0"/>
              </a:rPr>
              <a:t>Hybrid LSTM-CNN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US" altLang="en-US" sz="2200" dirty="0">
              <a:latin typeface="Palatino Linotype" panose="02040502050505030304" pitchFamily="18" charset="0"/>
            </a:endParaRP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4645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Ideas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259850"/>
            <a:ext cx="8839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The exponential growth in the number of unstructured text data has necessitated the development of robust mechanisms for text classification.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Since an unprecedented amount of online information is generating daily on a large scale, it has become crucial to do fact-checking and to sieve the genuine data. Otherwise, misinformation will create tumult in society.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Feature Engineering </a:t>
            </a:r>
            <a:r>
              <a:rPr lang="en-US" altLang="en-US" sz="2200" b="0" dirty="0">
                <a:latin typeface="Palatino Linotype" panose="02040502050505030304" pitchFamily="18" charset="0"/>
              </a:rPr>
              <a:t>incorporating </a:t>
            </a:r>
            <a:r>
              <a:rPr lang="en-US" altLang="en-US" sz="2200" dirty="0">
                <a:solidFill>
                  <a:srgbClr val="FF0000"/>
                </a:solidFill>
                <a:latin typeface="Palatino Linotype" panose="02040502050505030304" pitchFamily="18" charset="0"/>
              </a:rPr>
              <a:t>DL models </a:t>
            </a:r>
            <a:r>
              <a:rPr lang="en-US" altLang="en-US" sz="2200" b="0" dirty="0">
                <a:latin typeface="Palatino Linotype" panose="02040502050505030304" pitchFamily="18" charset="0"/>
              </a:rPr>
              <a:t>can help to filter out these kind of unauthenticated news, bully and spam emails. </a:t>
            </a:r>
          </a:p>
          <a:p>
            <a:pPr marL="342900" indent="-342900"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0" dirty="0">
                <a:latin typeface="Palatino Linotype" panose="02040502050505030304" pitchFamily="18" charset="0"/>
              </a:rPr>
              <a:t>To find a model which can perform prediction in less time.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0248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-95250" y="206138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Literature Review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19FD7D-9AC1-4BB7-B892-CEE2C146A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29664"/>
              </p:ext>
            </p:extLst>
          </p:nvPr>
        </p:nvGraphicFramePr>
        <p:xfrm>
          <a:off x="0" y="834359"/>
          <a:ext cx="9138919" cy="42781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28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Author</a:t>
                      </a:r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Work</a:t>
                      </a:r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Limitation</a:t>
                      </a:r>
                    </a:p>
                  </a:txBody>
                  <a:tcPr marL="111617" marR="1116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669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Thota et al.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600" dirty="0"/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 DL model for multi-label fabricated news identification.</a:t>
                      </a:r>
                      <a:endParaRPr lang="en-US" sz="1600" dirty="0"/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 single model was proposed and no comparison with other traditional DL models were shown.</a:t>
                      </a:r>
                      <a:endParaRPr lang="en-US" sz="1600" dirty="0"/>
                    </a:p>
                  </a:txBody>
                  <a:tcPr marL="111617" marR="1116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Alanazi</a:t>
                      </a:r>
                      <a:r>
                        <a:rPr lang="en-US" sz="1600" dirty="0"/>
                        <a:t> </a:t>
                      </a:r>
                      <a:r>
                        <a:rPr kumimoji="0"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al.[2020]</a:t>
                      </a:r>
                      <a:endParaRPr lang="en-US" sz="1600" dirty="0"/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 and CNN models are applied in filtering spam emails.</a:t>
                      </a:r>
                      <a:endParaRPr lang="en-US" sz="1600" dirty="0"/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dataset was biased with a small number of spam emails.</a:t>
                      </a:r>
                      <a:r>
                        <a:rPr lang="en-US" sz="1600" dirty="0"/>
                        <a:t> </a:t>
                      </a:r>
                      <a:endParaRPr kumimoji="0"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617" marR="1116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99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r>
                        <a:rPr lang="en-US" sz="1600" dirty="0"/>
                        <a:t> [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en-US" sz="1600" dirty="0"/>
                        <a:t>]</a:t>
                      </a:r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an ensemble of conventional ML algorithms for detecting cyberbullying.</a:t>
                      </a:r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DL algorithms were applied for comparison.</a:t>
                      </a:r>
                      <a:endParaRPr lang="en-US" sz="1600" dirty="0"/>
                    </a:p>
                  </a:txBody>
                  <a:tcPr marL="111617" marR="1116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520">
                <a:tc>
                  <a:txBody>
                    <a:bodyPr/>
                    <a:lstStyle/>
                    <a:p>
                      <a:pPr algn="just"/>
                      <a:r>
                        <a:rPr lang="en-US" sz="1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Proposed Model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multi-domain text classification technique using six conventional DL models along with one hybrid DL model.</a:t>
                      </a:r>
                      <a:endParaRPr lang="en-US" sz="1600" dirty="0"/>
                    </a:p>
                  </a:txBody>
                  <a:tcPr marL="111617" marR="11161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Advantages</a:t>
                      </a:r>
                      <a:r>
                        <a:rPr lang="en-US" sz="1600" b="0" dirty="0">
                          <a:solidFill>
                            <a:schemeClr val="dk1"/>
                          </a:solidFill>
                        </a:rPr>
                        <a:t>: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dk1"/>
                          </a:solidFill>
                        </a:rPr>
                        <a:t>Descriptive text classification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dk1"/>
                          </a:solidFill>
                        </a:rPr>
                        <a:t>Comparison between several DL models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dk1"/>
                          </a:solidFill>
                        </a:rPr>
                        <a:t>Improved accuracy and execution time analysis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11617" marR="1116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3390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-95250" y="697706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Dataset Statistics</a:t>
            </a:r>
          </a:p>
        </p:txBody>
      </p:sp>
      <p:pic>
        <p:nvPicPr>
          <p:cNvPr id="1126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1270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453"/>
              </p:ext>
            </p:extLst>
          </p:nvPr>
        </p:nvGraphicFramePr>
        <p:xfrm>
          <a:off x="800100" y="1470166"/>
          <a:ext cx="7543800" cy="23189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52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Dataset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 Label Information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Longest Sentence Length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73"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Fake News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Fake News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Real News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18103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2347 words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9050 (50%)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9053 (50%)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73"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Spam Email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15736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3336 words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7886 (50.1%)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7850 (49.9%)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73"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Bully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Offensive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offensive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9093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 words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4929 (54.2%)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4164 (45.8%)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1506" y="3789125"/>
            <a:ext cx="80700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https://www.kaggle.com/clmentbisaillon/fake-and-real-news-dataset + </a:t>
            </a:r>
            <a:r>
              <a:rPr lang="en-US" sz="1600" b="1" dirty="0" err="1">
                <a:solidFill>
                  <a:srgbClr val="FF0000"/>
                </a:solidFill>
              </a:rPr>
              <a:t>Politifact</a:t>
            </a:r>
            <a:r>
              <a:rPr lang="en-US" sz="1600" b="1" dirty="0"/>
              <a:t> + </a:t>
            </a:r>
            <a:r>
              <a:rPr lang="en-US" sz="1600" b="1" dirty="0">
                <a:solidFill>
                  <a:srgbClr val="FF0000"/>
                </a:solidFill>
              </a:rPr>
              <a:t>Wikipedia</a:t>
            </a: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www.kaggle.com/nitishabharathi/email-spam-dataset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Davidson, T., </a:t>
            </a:r>
            <a:r>
              <a:rPr lang="en-US" sz="1600" b="1" dirty="0" err="1"/>
              <a:t>Warmsley</a:t>
            </a:r>
            <a:r>
              <a:rPr lang="en-US" sz="1600" b="1" dirty="0"/>
              <a:t>, D., Macy, M., Weber, I.: Automated hate speech detection and the problem of offensive language.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3160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1157872"/>
            <a:ext cx="7500937" cy="3166755"/>
          </a:xfrm>
          <a:prstGeom prst="rect">
            <a:avLst/>
          </a:prstGeom>
          <a:solidFill>
            <a:sysClr val="windowText" lastClr="000000"/>
          </a:solidFill>
        </p:spPr>
      </p:pic>
      <p:sp>
        <p:nvSpPr>
          <p:cNvPr id="2" name="Rectangle 1"/>
          <p:cNvSpPr/>
          <p:nvPr/>
        </p:nvSpPr>
        <p:spPr>
          <a:xfrm>
            <a:off x="1203253" y="4309076"/>
            <a:ext cx="6737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Overview of the proposed multi-domain text classification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u="sng" dirty="0">
                <a:latin typeface="Palatino Linotype" panose="02040502050505030304" pitchFamily="18" charset="0"/>
              </a:rPr>
              <a:t>Methods (Cont.)</a:t>
            </a:r>
          </a:p>
        </p:txBody>
      </p:sp>
      <p:pic>
        <p:nvPicPr>
          <p:cNvPr id="1024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0278"/>
            <a:ext cx="9144000" cy="178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381000" y="5389563"/>
            <a:ext cx="563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International Conference on Computing &amp; Technological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Solutions with Artificial Intelligence [23-25 April 2021]</a:t>
            </a:r>
          </a:p>
        </p:txBody>
      </p:sp>
      <p:pic>
        <p:nvPicPr>
          <p:cNvPr id="1024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2552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5400"/>
            <a:ext cx="143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571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76200"/>
            <a:ext cx="1555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3" y="1102517"/>
            <a:ext cx="6968333" cy="3347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5999" y="4448534"/>
            <a:ext cx="71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Stacking of LSTM-CNN Hybrid Model for Fake News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7709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1732</Words>
  <Application>Microsoft Office PowerPoint</Application>
  <PresentationFormat>On-screen Show (4:3)</PresentationFormat>
  <Paragraphs>385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Franklin Gothic Book</vt:lpstr>
      <vt:lpstr>Franklin Gothic Medium</vt:lpstr>
      <vt:lpstr>Palatino Linotype</vt:lpstr>
      <vt:lpstr>Times New Roman</vt:lpstr>
      <vt:lpstr>Wingdings</vt:lpstr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SEDSIC 07 - NAKSHATRA - Technical Paper Presentation</dc:title>
  <dc:creator>Mohsin Bin Latheef</dc:creator>
  <cp:lastModifiedBy>Shovon Bhowmik</cp:lastModifiedBy>
  <cp:revision>193</cp:revision>
  <dcterms:created xsi:type="dcterms:W3CDTF">2005-07-06T14:24:39Z</dcterms:created>
  <dcterms:modified xsi:type="dcterms:W3CDTF">2021-07-25T10:57:34Z</dcterms:modified>
</cp:coreProperties>
</file>