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7" r:id="rId6"/>
    <p:sldId id="265" r:id="rId7"/>
    <p:sldId id="268" r:id="rId8"/>
    <p:sldId id="266" r:id="rId9"/>
    <p:sldId id="269" r:id="rId10"/>
    <p:sldId id="270" r:id="rId11"/>
    <p:sldId id="271" r:id="rId12"/>
    <p:sldId id="272" r:id="rId13"/>
    <p:sldId id="273" r:id="rId14"/>
    <p:sldId id="262" r:id="rId15"/>
    <p:sldId id="263"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660"/>
  </p:normalViewPr>
  <p:slideViewPr>
    <p:cSldViewPr snapToGrid="0">
      <p:cViewPr varScale="1">
        <p:scale>
          <a:sx n="57" d="100"/>
          <a:sy n="57" d="100"/>
        </p:scale>
        <p:origin x="99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D6C480-48DD-4B6D-9056-E14555C01835}" type="datetimeFigureOut">
              <a:rPr lang="en-US" smtClean="0"/>
              <a:t>2/17/2021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C4BA55-2AD0-4B85-A55C-381EC6F056AC}" type="slidenum">
              <a:rPr lang="en-US" smtClean="0"/>
              <a:t>‹#›</a:t>
            </a:fld>
            <a:endParaRPr lang="en-US"/>
          </a:p>
        </p:txBody>
      </p:sp>
    </p:spTree>
    <p:extLst>
      <p:ext uri="{BB962C8B-B14F-4D97-AF65-F5344CB8AC3E}">
        <p14:creationId xmlns:p14="http://schemas.microsoft.com/office/powerpoint/2010/main" val="1908667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C4BA55-2AD0-4B85-A55C-381EC6F056AC}" type="slidenum">
              <a:rPr lang="en-US" smtClean="0"/>
              <a:t>2</a:t>
            </a:fld>
            <a:endParaRPr lang="en-US"/>
          </a:p>
        </p:txBody>
      </p:sp>
    </p:spTree>
    <p:extLst>
      <p:ext uri="{BB962C8B-B14F-4D97-AF65-F5344CB8AC3E}">
        <p14:creationId xmlns:p14="http://schemas.microsoft.com/office/powerpoint/2010/main" val="1041915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13F48-8552-4EB0-A4D3-89B8C581B3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5F6CCA-617E-4FD6-B009-E2D8A05A00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C8B6CD-2E8B-4FD2-A854-296FA0ECE347}"/>
              </a:ext>
            </a:extLst>
          </p:cNvPr>
          <p:cNvSpPr>
            <a:spLocks noGrp="1"/>
          </p:cNvSpPr>
          <p:nvPr>
            <p:ph type="dt" sz="half" idx="10"/>
          </p:nvPr>
        </p:nvSpPr>
        <p:spPr/>
        <p:txBody>
          <a:bodyPr/>
          <a:lstStyle/>
          <a:p>
            <a:fld id="{19E7BF76-66F4-4E8F-A55C-5F9E9C278085}" type="datetime1">
              <a:rPr lang="en-US" smtClean="0"/>
              <a:t>2/17/2021</a:t>
            </a:fld>
            <a:endParaRPr lang="en-US"/>
          </a:p>
        </p:txBody>
      </p:sp>
      <p:sp>
        <p:nvSpPr>
          <p:cNvPr id="5" name="Footer Placeholder 4">
            <a:extLst>
              <a:ext uri="{FF2B5EF4-FFF2-40B4-BE49-F238E27FC236}">
                <a16:creationId xmlns:a16="http://schemas.microsoft.com/office/drawing/2014/main" id="{34DF2D0F-F92E-4D3B-A006-BE3C4AA1479E}"/>
              </a:ext>
            </a:extLst>
          </p:cNvPr>
          <p:cNvSpPr>
            <a:spLocks noGrp="1"/>
          </p:cNvSpPr>
          <p:nvPr>
            <p:ph type="ftr" sz="quarter" idx="11"/>
          </p:nvPr>
        </p:nvSpPr>
        <p:spPr/>
        <p:txBody>
          <a:bodyPr/>
          <a:lstStyle/>
          <a:p>
            <a:r>
              <a:rPr lang="en-US" dirty="0"/>
              <a:t>Clusterization of Different Vulnerable Countries</a:t>
            </a:r>
          </a:p>
        </p:txBody>
      </p:sp>
      <p:sp>
        <p:nvSpPr>
          <p:cNvPr id="6" name="Slide Number Placeholder 5">
            <a:extLst>
              <a:ext uri="{FF2B5EF4-FFF2-40B4-BE49-F238E27FC236}">
                <a16:creationId xmlns:a16="http://schemas.microsoft.com/office/drawing/2014/main" id="{1356A305-738D-4912-82CA-E1DB945D6B45}"/>
              </a:ext>
            </a:extLst>
          </p:cNvPr>
          <p:cNvSpPr>
            <a:spLocks noGrp="1"/>
          </p:cNvSpPr>
          <p:nvPr>
            <p:ph type="sldNum" sz="quarter" idx="12"/>
          </p:nvPr>
        </p:nvSpPr>
        <p:spPr/>
        <p:txBody>
          <a:bodyPr/>
          <a:lstStyle/>
          <a:p>
            <a:fld id="{2480F647-2FE1-486A-9AB9-4FC3D3B5E255}" type="slidenum">
              <a:rPr lang="en-US" smtClean="0"/>
              <a:t>‹#›</a:t>
            </a:fld>
            <a:endParaRPr lang="en-US"/>
          </a:p>
        </p:txBody>
      </p:sp>
    </p:spTree>
    <p:extLst>
      <p:ext uri="{BB962C8B-B14F-4D97-AF65-F5344CB8AC3E}">
        <p14:creationId xmlns:p14="http://schemas.microsoft.com/office/powerpoint/2010/main" val="501356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87DEA-5897-4CD8-807D-D6B4B67049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2AA586-A049-44C5-8F63-8A9BA200F5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4C4D3-67FE-4D23-899A-903C203737CB}"/>
              </a:ext>
            </a:extLst>
          </p:cNvPr>
          <p:cNvSpPr>
            <a:spLocks noGrp="1"/>
          </p:cNvSpPr>
          <p:nvPr>
            <p:ph type="dt" sz="half" idx="10"/>
          </p:nvPr>
        </p:nvSpPr>
        <p:spPr/>
        <p:txBody>
          <a:bodyPr/>
          <a:lstStyle/>
          <a:p>
            <a:fld id="{10130A15-3A98-43D6-A6F2-A9AFAE371C77}" type="datetime1">
              <a:rPr lang="en-US" smtClean="0"/>
              <a:t>2/17/2021</a:t>
            </a:fld>
            <a:endParaRPr lang="en-US"/>
          </a:p>
        </p:txBody>
      </p:sp>
      <p:sp>
        <p:nvSpPr>
          <p:cNvPr id="5" name="Footer Placeholder 4">
            <a:extLst>
              <a:ext uri="{FF2B5EF4-FFF2-40B4-BE49-F238E27FC236}">
                <a16:creationId xmlns:a16="http://schemas.microsoft.com/office/drawing/2014/main" id="{4C9BEC21-014B-434B-A851-CF7978DB72AC}"/>
              </a:ext>
            </a:extLst>
          </p:cNvPr>
          <p:cNvSpPr>
            <a:spLocks noGrp="1"/>
          </p:cNvSpPr>
          <p:nvPr>
            <p:ph type="ftr" sz="quarter" idx="11"/>
          </p:nvPr>
        </p:nvSpPr>
        <p:spPr/>
        <p:txBody>
          <a:bodyPr/>
          <a:lstStyle/>
          <a:p>
            <a:r>
              <a:rPr lang="en-US" dirty="0"/>
              <a:t>Clusterization of Different Vulnerable Countries</a:t>
            </a:r>
          </a:p>
        </p:txBody>
      </p:sp>
      <p:sp>
        <p:nvSpPr>
          <p:cNvPr id="6" name="Slide Number Placeholder 5">
            <a:extLst>
              <a:ext uri="{FF2B5EF4-FFF2-40B4-BE49-F238E27FC236}">
                <a16:creationId xmlns:a16="http://schemas.microsoft.com/office/drawing/2014/main" id="{E6010A6F-65A4-4AC8-988C-9988201B0ED1}"/>
              </a:ext>
            </a:extLst>
          </p:cNvPr>
          <p:cNvSpPr>
            <a:spLocks noGrp="1"/>
          </p:cNvSpPr>
          <p:nvPr>
            <p:ph type="sldNum" sz="quarter" idx="12"/>
          </p:nvPr>
        </p:nvSpPr>
        <p:spPr/>
        <p:txBody>
          <a:bodyPr/>
          <a:lstStyle/>
          <a:p>
            <a:fld id="{2480F647-2FE1-486A-9AB9-4FC3D3B5E255}" type="slidenum">
              <a:rPr lang="en-US" smtClean="0"/>
              <a:t>‹#›</a:t>
            </a:fld>
            <a:endParaRPr lang="en-US"/>
          </a:p>
        </p:txBody>
      </p:sp>
    </p:spTree>
    <p:extLst>
      <p:ext uri="{BB962C8B-B14F-4D97-AF65-F5344CB8AC3E}">
        <p14:creationId xmlns:p14="http://schemas.microsoft.com/office/powerpoint/2010/main" val="1375863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6E8A94-985E-4CD5-B838-07C29337DB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8239C3-4D7A-4652-A06D-4DFB484DCC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C2AD4F-CAD1-466F-8D8D-462377AEB9F9}"/>
              </a:ext>
            </a:extLst>
          </p:cNvPr>
          <p:cNvSpPr>
            <a:spLocks noGrp="1"/>
          </p:cNvSpPr>
          <p:nvPr>
            <p:ph type="dt" sz="half" idx="10"/>
          </p:nvPr>
        </p:nvSpPr>
        <p:spPr/>
        <p:txBody>
          <a:bodyPr/>
          <a:lstStyle/>
          <a:p>
            <a:fld id="{746AE9F3-4DFA-4A65-9C76-31C39C4E5A21}" type="datetime1">
              <a:rPr lang="en-US" smtClean="0"/>
              <a:t>2/17/2021</a:t>
            </a:fld>
            <a:endParaRPr lang="en-US"/>
          </a:p>
        </p:txBody>
      </p:sp>
      <p:sp>
        <p:nvSpPr>
          <p:cNvPr id="5" name="Footer Placeholder 4">
            <a:extLst>
              <a:ext uri="{FF2B5EF4-FFF2-40B4-BE49-F238E27FC236}">
                <a16:creationId xmlns:a16="http://schemas.microsoft.com/office/drawing/2014/main" id="{D7399CB9-036D-41A0-84E4-A68A053DA419}"/>
              </a:ext>
            </a:extLst>
          </p:cNvPr>
          <p:cNvSpPr>
            <a:spLocks noGrp="1"/>
          </p:cNvSpPr>
          <p:nvPr>
            <p:ph type="ftr" sz="quarter" idx="11"/>
          </p:nvPr>
        </p:nvSpPr>
        <p:spPr/>
        <p:txBody>
          <a:bodyPr/>
          <a:lstStyle/>
          <a:p>
            <a:r>
              <a:rPr lang="en-US" dirty="0"/>
              <a:t>Clusterization of Different Vulnerable Countries</a:t>
            </a:r>
          </a:p>
        </p:txBody>
      </p:sp>
      <p:sp>
        <p:nvSpPr>
          <p:cNvPr id="6" name="Slide Number Placeholder 5">
            <a:extLst>
              <a:ext uri="{FF2B5EF4-FFF2-40B4-BE49-F238E27FC236}">
                <a16:creationId xmlns:a16="http://schemas.microsoft.com/office/drawing/2014/main" id="{4C6CEA21-837A-450E-94E6-570AB0A04A38}"/>
              </a:ext>
            </a:extLst>
          </p:cNvPr>
          <p:cNvSpPr>
            <a:spLocks noGrp="1"/>
          </p:cNvSpPr>
          <p:nvPr>
            <p:ph type="sldNum" sz="quarter" idx="12"/>
          </p:nvPr>
        </p:nvSpPr>
        <p:spPr/>
        <p:txBody>
          <a:bodyPr/>
          <a:lstStyle/>
          <a:p>
            <a:fld id="{2480F647-2FE1-486A-9AB9-4FC3D3B5E255}" type="slidenum">
              <a:rPr lang="en-US" smtClean="0"/>
              <a:t>‹#›</a:t>
            </a:fld>
            <a:endParaRPr lang="en-US"/>
          </a:p>
        </p:txBody>
      </p:sp>
    </p:spTree>
    <p:extLst>
      <p:ext uri="{BB962C8B-B14F-4D97-AF65-F5344CB8AC3E}">
        <p14:creationId xmlns:p14="http://schemas.microsoft.com/office/powerpoint/2010/main" val="2881725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2F041-D8C2-4E5A-B365-7F1E18BAAD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65942B-6068-4E96-ADE1-59E8CC0F22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00B775-1A44-428C-8133-5D531E9994B9}"/>
              </a:ext>
            </a:extLst>
          </p:cNvPr>
          <p:cNvSpPr>
            <a:spLocks noGrp="1"/>
          </p:cNvSpPr>
          <p:nvPr>
            <p:ph type="dt" sz="half" idx="10"/>
          </p:nvPr>
        </p:nvSpPr>
        <p:spPr/>
        <p:txBody>
          <a:bodyPr/>
          <a:lstStyle/>
          <a:p>
            <a:fld id="{765C7916-580A-450C-80D9-297A172F2B1C}" type="datetime1">
              <a:rPr lang="en-US" smtClean="0"/>
              <a:t>2/17/2021</a:t>
            </a:fld>
            <a:endParaRPr lang="en-US"/>
          </a:p>
        </p:txBody>
      </p:sp>
      <p:sp>
        <p:nvSpPr>
          <p:cNvPr id="5" name="Footer Placeholder 4">
            <a:extLst>
              <a:ext uri="{FF2B5EF4-FFF2-40B4-BE49-F238E27FC236}">
                <a16:creationId xmlns:a16="http://schemas.microsoft.com/office/drawing/2014/main" id="{1175D570-1FD4-4349-AFE3-98F636241141}"/>
              </a:ext>
            </a:extLst>
          </p:cNvPr>
          <p:cNvSpPr>
            <a:spLocks noGrp="1"/>
          </p:cNvSpPr>
          <p:nvPr>
            <p:ph type="ftr" sz="quarter" idx="11"/>
          </p:nvPr>
        </p:nvSpPr>
        <p:spPr/>
        <p:txBody>
          <a:bodyPr/>
          <a:lstStyle/>
          <a:p>
            <a:r>
              <a:rPr lang="en-US" dirty="0"/>
              <a:t>Clusterization of Different Vulnerable Countries</a:t>
            </a:r>
          </a:p>
        </p:txBody>
      </p:sp>
      <p:sp>
        <p:nvSpPr>
          <p:cNvPr id="6" name="Slide Number Placeholder 5">
            <a:extLst>
              <a:ext uri="{FF2B5EF4-FFF2-40B4-BE49-F238E27FC236}">
                <a16:creationId xmlns:a16="http://schemas.microsoft.com/office/drawing/2014/main" id="{1BD29898-9DC7-450B-9852-B73D5066F629}"/>
              </a:ext>
            </a:extLst>
          </p:cNvPr>
          <p:cNvSpPr>
            <a:spLocks noGrp="1"/>
          </p:cNvSpPr>
          <p:nvPr>
            <p:ph type="sldNum" sz="quarter" idx="12"/>
          </p:nvPr>
        </p:nvSpPr>
        <p:spPr/>
        <p:txBody>
          <a:bodyPr/>
          <a:lstStyle>
            <a:lvl1pPr>
              <a:defRPr sz="2000">
                <a:solidFill>
                  <a:schemeClr val="tx1"/>
                </a:solidFill>
                <a:latin typeface="Times New Roman" panose="02020603050405020304" pitchFamily="18" charset="0"/>
                <a:cs typeface="Times New Roman" panose="02020603050405020304" pitchFamily="18" charset="0"/>
              </a:defRPr>
            </a:lvl1pPr>
          </a:lstStyle>
          <a:p>
            <a:fld id="{2480F647-2FE1-486A-9AB9-4FC3D3B5E255}" type="slidenum">
              <a:rPr lang="en-US" smtClean="0"/>
              <a:pPr/>
              <a:t>‹#›</a:t>
            </a:fld>
            <a:endParaRPr lang="en-US" dirty="0"/>
          </a:p>
        </p:txBody>
      </p:sp>
    </p:spTree>
    <p:extLst>
      <p:ext uri="{BB962C8B-B14F-4D97-AF65-F5344CB8AC3E}">
        <p14:creationId xmlns:p14="http://schemas.microsoft.com/office/powerpoint/2010/main" val="2686979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AAD7C-8BBA-4ECC-A4BA-7E1919357D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7D4A54-AF5A-4DE2-AB86-2A5CB071F8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DE61CA-6934-4338-8093-F7117671D062}"/>
              </a:ext>
            </a:extLst>
          </p:cNvPr>
          <p:cNvSpPr>
            <a:spLocks noGrp="1"/>
          </p:cNvSpPr>
          <p:nvPr>
            <p:ph type="dt" sz="half" idx="10"/>
          </p:nvPr>
        </p:nvSpPr>
        <p:spPr/>
        <p:txBody>
          <a:bodyPr/>
          <a:lstStyle/>
          <a:p>
            <a:fld id="{F389739D-358D-472B-881D-5D66C741EAD5}" type="datetime1">
              <a:rPr lang="en-US" smtClean="0"/>
              <a:t>2/17/2021</a:t>
            </a:fld>
            <a:endParaRPr lang="en-US"/>
          </a:p>
        </p:txBody>
      </p:sp>
      <p:sp>
        <p:nvSpPr>
          <p:cNvPr id="5" name="Footer Placeholder 4">
            <a:extLst>
              <a:ext uri="{FF2B5EF4-FFF2-40B4-BE49-F238E27FC236}">
                <a16:creationId xmlns:a16="http://schemas.microsoft.com/office/drawing/2014/main" id="{DFB74127-C80E-48B9-9D86-FB988F6418D0}"/>
              </a:ext>
            </a:extLst>
          </p:cNvPr>
          <p:cNvSpPr>
            <a:spLocks noGrp="1"/>
          </p:cNvSpPr>
          <p:nvPr>
            <p:ph type="ftr" sz="quarter" idx="11"/>
          </p:nvPr>
        </p:nvSpPr>
        <p:spPr/>
        <p:txBody>
          <a:bodyPr/>
          <a:lstStyle/>
          <a:p>
            <a:r>
              <a:rPr lang="en-US" dirty="0"/>
              <a:t>Clusterization of Different Vulnerable Countries</a:t>
            </a:r>
          </a:p>
        </p:txBody>
      </p:sp>
      <p:sp>
        <p:nvSpPr>
          <p:cNvPr id="6" name="Slide Number Placeholder 5">
            <a:extLst>
              <a:ext uri="{FF2B5EF4-FFF2-40B4-BE49-F238E27FC236}">
                <a16:creationId xmlns:a16="http://schemas.microsoft.com/office/drawing/2014/main" id="{EA485BBE-C436-4652-A017-20FB24FFB2FC}"/>
              </a:ext>
            </a:extLst>
          </p:cNvPr>
          <p:cNvSpPr>
            <a:spLocks noGrp="1"/>
          </p:cNvSpPr>
          <p:nvPr>
            <p:ph type="sldNum" sz="quarter" idx="12"/>
          </p:nvPr>
        </p:nvSpPr>
        <p:spPr/>
        <p:txBody>
          <a:bodyPr/>
          <a:lstStyle/>
          <a:p>
            <a:fld id="{2480F647-2FE1-486A-9AB9-4FC3D3B5E255}" type="slidenum">
              <a:rPr lang="en-US" smtClean="0"/>
              <a:t>‹#›</a:t>
            </a:fld>
            <a:endParaRPr lang="en-US"/>
          </a:p>
        </p:txBody>
      </p:sp>
    </p:spTree>
    <p:extLst>
      <p:ext uri="{BB962C8B-B14F-4D97-AF65-F5344CB8AC3E}">
        <p14:creationId xmlns:p14="http://schemas.microsoft.com/office/powerpoint/2010/main" val="4136119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C526-1BA3-4C63-A60E-D2E7F4EDB9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C2ACC9-CA4C-477C-ACBC-7BB23BE432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DA1E8D-A9C9-4EB7-87E2-12EE4915CF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715D59-AFFA-4C86-A116-AA4ABEA08A21}"/>
              </a:ext>
            </a:extLst>
          </p:cNvPr>
          <p:cNvSpPr>
            <a:spLocks noGrp="1"/>
          </p:cNvSpPr>
          <p:nvPr>
            <p:ph type="dt" sz="half" idx="10"/>
          </p:nvPr>
        </p:nvSpPr>
        <p:spPr/>
        <p:txBody>
          <a:bodyPr/>
          <a:lstStyle/>
          <a:p>
            <a:fld id="{A0AF6060-86BE-42FD-B942-CA7BFEBF7C74}" type="datetime1">
              <a:rPr lang="en-US" smtClean="0"/>
              <a:t>2/17/2021</a:t>
            </a:fld>
            <a:endParaRPr lang="en-US"/>
          </a:p>
        </p:txBody>
      </p:sp>
      <p:sp>
        <p:nvSpPr>
          <p:cNvPr id="6" name="Footer Placeholder 5">
            <a:extLst>
              <a:ext uri="{FF2B5EF4-FFF2-40B4-BE49-F238E27FC236}">
                <a16:creationId xmlns:a16="http://schemas.microsoft.com/office/drawing/2014/main" id="{01BE0425-93D3-4176-8982-F13183EFA596}"/>
              </a:ext>
            </a:extLst>
          </p:cNvPr>
          <p:cNvSpPr>
            <a:spLocks noGrp="1"/>
          </p:cNvSpPr>
          <p:nvPr>
            <p:ph type="ftr" sz="quarter" idx="11"/>
          </p:nvPr>
        </p:nvSpPr>
        <p:spPr/>
        <p:txBody>
          <a:bodyPr/>
          <a:lstStyle/>
          <a:p>
            <a:r>
              <a:rPr lang="en-US" dirty="0"/>
              <a:t>Clusterization of Different Vulnerable Countries</a:t>
            </a:r>
          </a:p>
        </p:txBody>
      </p:sp>
      <p:sp>
        <p:nvSpPr>
          <p:cNvPr id="7" name="Slide Number Placeholder 6">
            <a:extLst>
              <a:ext uri="{FF2B5EF4-FFF2-40B4-BE49-F238E27FC236}">
                <a16:creationId xmlns:a16="http://schemas.microsoft.com/office/drawing/2014/main" id="{C60CFBF5-3382-481E-B5AD-E831236DFF5F}"/>
              </a:ext>
            </a:extLst>
          </p:cNvPr>
          <p:cNvSpPr>
            <a:spLocks noGrp="1"/>
          </p:cNvSpPr>
          <p:nvPr>
            <p:ph type="sldNum" sz="quarter" idx="12"/>
          </p:nvPr>
        </p:nvSpPr>
        <p:spPr/>
        <p:txBody>
          <a:bodyPr/>
          <a:lstStyle/>
          <a:p>
            <a:fld id="{2480F647-2FE1-486A-9AB9-4FC3D3B5E255}" type="slidenum">
              <a:rPr lang="en-US" smtClean="0"/>
              <a:t>‹#›</a:t>
            </a:fld>
            <a:endParaRPr lang="en-US"/>
          </a:p>
        </p:txBody>
      </p:sp>
    </p:spTree>
    <p:extLst>
      <p:ext uri="{BB962C8B-B14F-4D97-AF65-F5344CB8AC3E}">
        <p14:creationId xmlns:p14="http://schemas.microsoft.com/office/powerpoint/2010/main" val="341532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2404C-DDBA-4E41-A140-7586578F13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DA5C74-DEF2-466E-ACCD-2AF091832F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A515C5-1413-4A2E-AB0B-05F9EB6829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3B6F8C-AC9E-445E-A5EB-C31B9B753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67E9AE-8CC8-426A-854E-BA331DEA66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876A78-10AD-48BA-968A-7229EDF78B28}"/>
              </a:ext>
            </a:extLst>
          </p:cNvPr>
          <p:cNvSpPr>
            <a:spLocks noGrp="1"/>
          </p:cNvSpPr>
          <p:nvPr>
            <p:ph type="dt" sz="half" idx="10"/>
          </p:nvPr>
        </p:nvSpPr>
        <p:spPr/>
        <p:txBody>
          <a:bodyPr/>
          <a:lstStyle/>
          <a:p>
            <a:fld id="{A781CCA5-26A4-4FDA-A86F-56FB653971E1}" type="datetime1">
              <a:rPr lang="en-US" smtClean="0"/>
              <a:t>2/17/2021</a:t>
            </a:fld>
            <a:endParaRPr lang="en-US"/>
          </a:p>
        </p:txBody>
      </p:sp>
      <p:sp>
        <p:nvSpPr>
          <p:cNvPr id="8" name="Footer Placeholder 7">
            <a:extLst>
              <a:ext uri="{FF2B5EF4-FFF2-40B4-BE49-F238E27FC236}">
                <a16:creationId xmlns:a16="http://schemas.microsoft.com/office/drawing/2014/main" id="{70F3D10E-D329-4C20-B6E7-F282779502BF}"/>
              </a:ext>
            </a:extLst>
          </p:cNvPr>
          <p:cNvSpPr>
            <a:spLocks noGrp="1"/>
          </p:cNvSpPr>
          <p:nvPr>
            <p:ph type="ftr" sz="quarter" idx="11"/>
          </p:nvPr>
        </p:nvSpPr>
        <p:spPr/>
        <p:txBody>
          <a:bodyPr/>
          <a:lstStyle/>
          <a:p>
            <a:r>
              <a:rPr lang="en-US" dirty="0"/>
              <a:t>Clusterization of Different Vulnerable Countries</a:t>
            </a:r>
          </a:p>
        </p:txBody>
      </p:sp>
      <p:sp>
        <p:nvSpPr>
          <p:cNvPr id="9" name="Slide Number Placeholder 8">
            <a:extLst>
              <a:ext uri="{FF2B5EF4-FFF2-40B4-BE49-F238E27FC236}">
                <a16:creationId xmlns:a16="http://schemas.microsoft.com/office/drawing/2014/main" id="{E1431F56-9A5D-4CE6-A701-4F3BE6FFB7A5}"/>
              </a:ext>
            </a:extLst>
          </p:cNvPr>
          <p:cNvSpPr>
            <a:spLocks noGrp="1"/>
          </p:cNvSpPr>
          <p:nvPr>
            <p:ph type="sldNum" sz="quarter" idx="12"/>
          </p:nvPr>
        </p:nvSpPr>
        <p:spPr/>
        <p:txBody>
          <a:bodyPr/>
          <a:lstStyle/>
          <a:p>
            <a:fld id="{2480F647-2FE1-486A-9AB9-4FC3D3B5E255}" type="slidenum">
              <a:rPr lang="en-US" smtClean="0"/>
              <a:t>‹#›</a:t>
            </a:fld>
            <a:endParaRPr lang="en-US"/>
          </a:p>
        </p:txBody>
      </p:sp>
    </p:spTree>
    <p:extLst>
      <p:ext uri="{BB962C8B-B14F-4D97-AF65-F5344CB8AC3E}">
        <p14:creationId xmlns:p14="http://schemas.microsoft.com/office/powerpoint/2010/main" val="1882442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AA8E6-BA61-468A-B873-A783EA8172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7AA5E5-8AAF-46E5-9A0B-D7901895D0EE}"/>
              </a:ext>
            </a:extLst>
          </p:cNvPr>
          <p:cNvSpPr>
            <a:spLocks noGrp="1"/>
          </p:cNvSpPr>
          <p:nvPr>
            <p:ph type="dt" sz="half" idx="10"/>
          </p:nvPr>
        </p:nvSpPr>
        <p:spPr/>
        <p:txBody>
          <a:bodyPr/>
          <a:lstStyle/>
          <a:p>
            <a:fld id="{9536B235-E9DF-4D81-A8CC-C0CE36A82B96}" type="datetime1">
              <a:rPr lang="en-US" smtClean="0"/>
              <a:t>2/17/2021</a:t>
            </a:fld>
            <a:endParaRPr lang="en-US"/>
          </a:p>
        </p:txBody>
      </p:sp>
      <p:sp>
        <p:nvSpPr>
          <p:cNvPr id="4" name="Footer Placeholder 3">
            <a:extLst>
              <a:ext uri="{FF2B5EF4-FFF2-40B4-BE49-F238E27FC236}">
                <a16:creationId xmlns:a16="http://schemas.microsoft.com/office/drawing/2014/main" id="{962ABE19-5971-48B3-BAFE-43F85B195D62}"/>
              </a:ext>
            </a:extLst>
          </p:cNvPr>
          <p:cNvSpPr>
            <a:spLocks noGrp="1"/>
          </p:cNvSpPr>
          <p:nvPr>
            <p:ph type="ftr" sz="quarter" idx="11"/>
          </p:nvPr>
        </p:nvSpPr>
        <p:spPr/>
        <p:txBody>
          <a:bodyPr/>
          <a:lstStyle/>
          <a:p>
            <a:r>
              <a:rPr lang="en-US" dirty="0"/>
              <a:t>Clusterization of Different Vulnerable Countries</a:t>
            </a:r>
          </a:p>
        </p:txBody>
      </p:sp>
      <p:sp>
        <p:nvSpPr>
          <p:cNvPr id="5" name="Slide Number Placeholder 4">
            <a:extLst>
              <a:ext uri="{FF2B5EF4-FFF2-40B4-BE49-F238E27FC236}">
                <a16:creationId xmlns:a16="http://schemas.microsoft.com/office/drawing/2014/main" id="{5EECD09D-B5F6-4475-8837-A65286BD3F42}"/>
              </a:ext>
            </a:extLst>
          </p:cNvPr>
          <p:cNvSpPr>
            <a:spLocks noGrp="1"/>
          </p:cNvSpPr>
          <p:nvPr>
            <p:ph type="sldNum" sz="quarter" idx="12"/>
          </p:nvPr>
        </p:nvSpPr>
        <p:spPr/>
        <p:txBody>
          <a:bodyPr/>
          <a:lstStyle/>
          <a:p>
            <a:fld id="{2480F647-2FE1-486A-9AB9-4FC3D3B5E255}" type="slidenum">
              <a:rPr lang="en-US" smtClean="0"/>
              <a:t>‹#›</a:t>
            </a:fld>
            <a:endParaRPr lang="en-US"/>
          </a:p>
        </p:txBody>
      </p:sp>
    </p:spTree>
    <p:extLst>
      <p:ext uri="{BB962C8B-B14F-4D97-AF65-F5344CB8AC3E}">
        <p14:creationId xmlns:p14="http://schemas.microsoft.com/office/powerpoint/2010/main" val="4114403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7B9B08-3668-4291-ABE4-1BC172493E9F}"/>
              </a:ext>
            </a:extLst>
          </p:cNvPr>
          <p:cNvSpPr>
            <a:spLocks noGrp="1"/>
          </p:cNvSpPr>
          <p:nvPr>
            <p:ph type="dt" sz="half" idx="10"/>
          </p:nvPr>
        </p:nvSpPr>
        <p:spPr/>
        <p:txBody>
          <a:bodyPr/>
          <a:lstStyle/>
          <a:p>
            <a:fld id="{8421AC17-8086-41F8-B602-D972C2FCAE59}" type="datetime1">
              <a:rPr lang="en-US" smtClean="0"/>
              <a:t>2/17/2021</a:t>
            </a:fld>
            <a:endParaRPr lang="en-US"/>
          </a:p>
        </p:txBody>
      </p:sp>
      <p:sp>
        <p:nvSpPr>
          <p:cNvPr id="3" name="Footer Placeholder 2">
            <a:extLst>
              <a:ext uri="{FF2B5EF4-FFF2-40B4-BE49-F238E27FC236}">
                <a16:creationId xmlns:a16="http://schemas.microsoft.com/office/drawing/2014/main" id="{1BDB2B09-524B-442A-9636-0D8D1BAD9EF2}"/>
              </a:ext>
            </a:extLst>
          </p:cNvPr>
          <p:cNvSpPr>
            <a:spLocks noGrp="1"/>
          </p:cNvSpPr>
          <p:nvPr>
            <p:ph type="ftr" sz="quarter" idx="11"/>
          </p:nvPr>
        </p:nvSpPr>
        <p:spPr/>
        <p:txBody>
          <a:bodyPr/>
          <a:lstStyle/>
          <a:p>
            <a:r>
              <a:rPr lang="en-US" dirty="0"/>
              <a:t>Clusterization of Different Vulnerable Countries</a:t>
            </a:r>
          </a:p>
        </p:txBody>
      </p:sp>
      <p:sp>
        <p:nvSpPr>
          <p:cNvPr id="4" name="Slide Number Placeholder 3">
            <a:extLst>
              <a:ext uri="{FF2B5EF4-FFF2-40B4-BE49-F238E27FC236}">
                <a16:creationId xmlns:a16="http://schemas.microsoft.com/office/drawing/2014/main" id="{5BF7F23C-4E19-4D1E-B86C-2BFEF1283035}"/>
              </a:ext>
            </a:extLst>
          </p:cNvPr>
          <p:cNvSpPr>
            <a:spLocks noGrp="1"/>
          </p:cNvSpPr>
          <p:nvPr>
            <p:ph type="sldNum" sz="quarter" idx="12"/>
          </p:nvPr>
        </p:nvSpPr>
        <p:spPr/>
        <p:txBody>
          <a:bodyPr/>
          <a:lstStyle/>
          <a:p>
            <a:fld id="{2480F647-2FE1-486A-9AB9-4FC3D3B5E255}" type="slidenum">
              <a:rPr lang="en-US" smtClean="0"/>
              <a:t>‹#›</a:t>
            </a:fld>
            <a:endParaRPr lang="en-US"/>
          </a:p>
        </p:txBody>
      </p:sp>
    </p:spTree>
    <p:extLst>
      <p:ext uri="{BB962C8B-B14F-4D97-AF65-F5344CB8AC3E}">
        <p14:creationId xmlns:p14="http://schemas.microsoft.com/office/powerpoint/2010/main" val="322748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FDF06-3438-4768-A28C-9C07B8297C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93E067-9BA4-43D6-8031-9C9017F5AE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9E7A5C-318A-4F81-A161-21A3199A03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A294C-D2A6-4E0F-A1AE-ED4C9665A297}"/>
              </a:ext>
            </a:extLst>
          </p:cNvPr>
          <p:cNvSpPr>
            <a:spLocks noGrp="1"/>
          </p:cNvSpPr>
          <p:nvPr>
            <p:ph type="dt" sz="half" idx="10"/>
          </p:nvPr>
        </p:nvSpPr>
        <p:spPr/>
        <p:txBody>
          <a:bodyPr/>
          <a:lstStyle/>
          <a:p>
            <a:fld id="{9EA3FC65-6D68-4A23-A8CB-FB8E4E0326CE}" type="datetime1">
              <a:rPr lang="en-US" smtClean="0"/>
              <a:t>2/17/2021</a:t>
            </a:fld>
            <a:endParaRPr lang="en-US"/>
          </a:p>
        </p:txBody>
      </p:sp>
      <p:sp>
        <p:nvSpPr>
          <p:cNvPr id="6" name="Footer Placeholder 5">
            <a:extLst>
              <a:ext uri="{FF2B5EF4-FFF2-40B4-BE49-F238E27FC236}">
                <a16:creationId xmlns:a16="http://schemas.microsoft.com/office/drawing/2014/main" id="{04A5633B-8BEE-4D7E-BEBA-A80A2446959C}"/>
              </a:ext>
            </a:extLst>
          </p:cNvPr>
          <p:cNvSpPr>
            <a:spLocks noGrp="1"/>
          </p:cNvSpPr>
          <p:nvPr>
            <p:ph type="ftr" sz="quarter" idx="11"/>
          </p:nvPr>
        </p:nvSpPr>
        <p:spPr/>
        <p:txBody>
          <a:bodyPr/>
          <a:lstStyle/>
          <a:p>
            <a:r>
              <a:rPr lang="en-US" dirty="0"/>
              <a:t>Clusterization of Different Vulnerable Countries</a:t>
            </a:r>
          </a:p>
        </p:txBody>
      </p:sp>
      <p:sp>
        <p:nvSpPr>
          <p:cNvPr id="7" name="Slide Number Placeholder 6">
            <a:extLst>
              <a:ext uri="{FF2B5EF4-FFF2-40B4-BE49-F238E27FC236}">
                <a16:creationId xmlns:a16="http://schemas.microsoft.com/office/drawing/2014/main" id="{CC5AC796-EF2F-4619-9A33-43EB0A9079C5}"/>
              </a:ext>
            </a:extLst>
          </p:cNvPr>
          <p:cNvSpPr>
            <a:spLocks noGrp="1"/>
          </p:cNvSpPr>
          <p:nvPr>
            <p:ph type="sldNum" sz="quarter" idx="12"/>
          </p:nvPr>
        </p:nvSpPr>
        <p:spPr/>
        <p:txBody>
          <a:bodyPr/>
          <a:lstStyle/>
          <a:p>
            <a:fld id="{2480F647-2FE1-486A-9AB9-4FC3D3B5E255}" type="slidenum">
              <a:rPr lang="en-US" smtClean="0"/>
              <a:t>‹#›</a:t>
            </a:fld>
            <a:endParaRPr lang="en-US"/>
          </a:p>
        </p:txBody>
      </p:sp>
    </p:spTree>
    <p:extLst>
      <p:ext uri="{BB962C8B-B14F-4D97-AF65-F5344CB8AC3E}">
        <p14:creationId xmlns:p14="http://schemas.microsoft.com/office/powerpoint/2010/main" val="2682600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E9553-FFB9-43A1-8ABD-F2C571CB9F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9DEDB9-FF81-45F0-9BC1-9255231FD7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3642EB-11B2-48E7-B89F-C0936652F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A58CE7-AF27-4C11-B359-B6C3A0F2C207}"/>
              </a:ext>
            </a:extLst>
          </p:cNvPr>
          <p:cNvSpPr>
            <a:spLocks noGrp="1"/>
          </p:cNvSpPr>
          <p:nvPr>
            <p:ph type="dt" sz="half" idx="10"/>
          </p:nvPr>
        </p:nvSpPr>
        <p:spPr/>
        <p:txBody>
          <a:bodyPr/>
          <a:lstStyle/>
          <a:p>
            <a:fld id="{A516885F-5E1E-4A87-AD93-B0ECF0881FDF}" type="datetime1">
              <a:rPr lang="en-US" smtClean="0"/>
              <a:t>2/17/2021</a:t>
            </a:fld>
            <a:endParaRPr lang="en-US"/>
          </a:p>
        </p:txBody>
      </p:sp>
      <p:sp>
        <p:nvSpPr>
          <p:cNvPr id="6" name="Footer Placeholder 5">
            <a:extLst>
              <a:ext uri="{FF2B5EF4-FFF2-40B4-BE49-F238E27FC236}">
                <a16:creationId xmlns:a16="http://schemas.microsoft.com/office/drawing/2014/main" id="{E2987AAE-E43C-48C3-B8C2-E44C56FA8D39}"/>
              </a:ext>
            </a:extLst>
          </p:cNvPr>
          <p:cNvSpPr>
            <a:spLocks noGrp="1"/>
          </p:cNvSpPr>
          <p:nvPr>
            <p:ph type="ftr" sz="quarter" idx="11"/>
          </p:nvPr>
        </p:nvSpPr>
        <p:spPr/>
        <p:txBody>
          <a:bodyPr/>
          <a:lstStyle/>
          <a:p>
            <a:r>
              <a:rPr lang="en-US" dirty="0"/>
              <a:t>Clusterization of Different Vulnerable Countries</a:t>
            </a:r>
          </a:p>
        </p:txBody>
      </p:sp>
      <p:sp>
        <p:nvSpPr>
          <p:cNvPr id="7" name="Slide Number Placeholder 6">
            <a:extLst>
              <a:ext uri="{FF2B5EF4-FFF2-40B4-BE49-F238E27FC236}">
                <a16:creationId xmlns:a16="http://schemas.microsoft.com/office/drawing/2014/main" id="{66C441DD-E1FA-4FB8-88A5-B5652844DC1E}"/>
              </a:ext>
            </a:extLst>
          </p:cNvPr>
          <p:cNvSpPr>
            <a:spLocks noGrp="1"/>
          </p:cNvSpPr>
          <p:nvPr>
            <p:ph type="sldNum" sz="quarter" idx="12"/>
          </p:nvPr>
        </p:nvSpPr>
        <p:spPr/>
        <p:txBody>
          <a:bodyPr/>
          <a:lstStyle/>
          <a:p>
            <a:fld id="{2480F647-2FE1-486A-9AB9-4FC3D3B5E255}" type="slidenum">
              <a:rPr lang="en-US" smtClean="0"/>
              <a:t>‹#›</a:t>
            </a:fld>
            <a:endParaRPr lang="en-US"/>
          </a:p>
        </p:txBody>
      </p:sp>
    </p:spTree>
    <p:extLst>
      <p:ext uri="{BB962C8B-B14F-4D97-AF65-F5344CB8AC3E}">
        <p14:creationId xmlns:p14="http://schemas.microsoft.com/office/powerpoint/2010/main" val="264580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61EF4D-856C-430E-8A9A-A469DE171B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B7BF1B-94FB-4081-8DD4-3E6646E49F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34F3BF-A564-4E40-A000-EA0F8D697E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6B19F8-8308-4C73-BFC2-3FFCD778D2AA}" type="datetime1">
              <a:rPr lang="en-US" smtClean="0"/>
              <a:t>2/17/2021</a:t>
            </a:fld>
            <a:endParaRPr lang="en-US"/>
          </a:p>
        </p:txBody>
      </p:sp>
      <p:sp>
        <p:nvSpPr>
          <p:cNvPr id="5" name="Footer Placeholder 4">
            <a:extLst>
              <a:ext uri="{FF2B5EF4-FFF2-40B4-BE49-F238E27FC236}">
                <a16:creationId xmlns:a16="http://schemas.microsoft.com/office/drawing/2014/main" id="{5D0073F8-CEAE-4720-8C83-5B09F4C51F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Clusterization of Different Vulnerable Countries</a:t>
            </a:r>
          </a:p>
        </p:txBody>
      </p:sp>
      <p:sp>
        <p:nvSpPr>
          <p:cNvPr id="6" name="Slide Number Placeholder 5">
            <a:extLst>
              <a:ext uri="{FF2B5EF4-FFF2-40B4-BE49-F238E27FC236}">
                <a16:creationId xmlns:a16="http://schemas.microsoft.com/office/drawing/2014/main" id="{DC229BF0-58C2-4114-AFB1-9E42E4CE79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0F647-2FE1-486A-9AB9-4FC3D3B5E255}" type="slidenum">
              <a:rPr lang="en-US" smtClean="0"/>
              <a:t>‹#›</a:t>
            </a:fld>
            <a:endParaRPr lang="en-US"/>
          </a:p>
        </p:txBody>
      </p:sp>
    </p:spTree>
    <p:extLst>
      <p:ext uri="{BB962C8B-B14F-4D97-AF65-F5344CB8AC3E}">
        <p14:creationId xmlns:p14="http://schemas.microsoft.com/office/powerpoint/2010/main" val="1507095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hyperlink" Target="https://scikitlearn.org/stable/modules/generated/sklearn.cluster.Birch.html" TargetMode="Externa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http://ilpubs.stanford.edu:8090/778/" TargetMode="External"/><Relationship Id="rId5" Type="http://schemas.openxmlformats.org/officeDocument/2006/relationships/hyperlink" Target="https://www.datanovia.com/en/lessons/determining-the-optimal-numberof-" TargetMode="External"/><Relationship Id="rId4" Type="http://schemas.openxmlformats.org/officeDocument/2006/relationships/hyperlink" Target="https://www.cs.waikato.ac.nz/ml/weka/"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6902626-73A0-4402-A0C3-16E8D30947C3}"/>
              </a:ext>
            </a:extLst>
          </p:cNvPr>
          <p:cNvSpPr txBox="1"/>
          <p:nvPr/>
        </p:nvSpPr>
        <p:spPr>
          <a:xfrm>
            <a:off x="4522921" y="1772666"/>
            <a:ext cx="3146156"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Paper ID-200</a:t>
            </a:r>
          </a:p>
        </p:txBody>
      </p:sp>
      <p:sp>
        <p:nvSpPr>
          <p:cNvPr id="12" name="TextBox 11">
            <a:extLst>
              <a:ext uri="{FF2B5EF4-FFF2-40B4-BE49-F238E27FC236}">
                <a16:creationId xmlns:a16="http://schemas.microsoft.com/office/drawing/2014/main" id="{9C8096DF-3E14-403C-92EB-1894E6A16AED}"/>
              </a:ext>
            </a:extLst>
          </p:cNvPr>
          <p:cNvSpPr txBox="1"/>
          <p:nvPr/>
        </p:nvSpPr>
        <p:spPr>
          <a:xfrm>
            <a:off x="1416303" y="2363389"/>
            <a:ext cx="9359392" cy="2185214"/>
          </a:xfrm>
          <a:prstGeom prst="rect">
            <a:avLst/>
          </a:prstGeom>
          <a:noFill/>
        </p:spPr>
        <p:txBody>
          <a:bodyPr wrap="square" rtlCol="0">
            <a:spAutoFit/>
          </a:bodyPr>
          <a:lstStyle/>
          <a:p>
            <a:pPr algn="ctr"/>
            <a:r>
              <a:rPr lang="en-US" sz="3400" dirty="0">
                <a:latin typeface="Times New Roman" panose="02020603050405020304" pitchFamily="18" charset="0"/>
                <a:cs typeface="Times New Roman" panose="02020603050405020304" pitchFamily="18" charset="0"/>
              </a:rPr>
              <a:t>Clusterization of Different Vulnerable Countries for</a:t>
            </a:r>
          </a:p>
          <a:p>
            <a:pPr algn="ctr"/>
            <a:r>
              <a:rPr lang="en-US" sz="3400" dirty="0">
                <a:latin typeface="Times New Roman" panose="02020603050405020304" pitchFamily="18" charset="0"/>
                <a:cs typeface="Times New Roman" panose="02020603050405020304" pitchFamily="18" charset="0"/>
              </a:rPr>
              <a:t>Immigrants due to COVID-19 using Mean</a:t>
            </a:r>
          </a:p>
          <a:p>
            <a:pPr algn="ctr"/>
            <a:r>
              <a:rPr lang="en-US" sz="3400" dirty="0">
                <a:latin typeface="Times New Roman" panose="02020603050405020304" pitchFamily="18" charset="0"/>
                <a:cs typeface="Times New Roman" panose="02020603050405020304" pitchFamily="18" charset="0"/>
              </a:rPr>
              <a:t>Probabilistic Likelihood Score and Unsupervised</a:t>
            </a:r>
          </a:p>
          <a:p>
            <a:pPr algn="ctr"/>
            <a:r>
              <a:rPr lang="en-US" sz="3400" dirty="0">
                <a:latin typeface="Times New Roman" panose="02020603050405020304" pitchFamily="18" charset="0"/>
                <a:cs typeface="Times New Roman" panose="02020603050405020304" pitchFamily="18" charset="0"/>
              </a:rPr>
              <a:t>Mining Algorithms</a:t>
            </a:r>
          </a:p>
        </p:txBody>
      </p:sp>
      <p:sp>
        <p:nvSpPr>
          <p:cNvPr id="13" name="TextBox 12">
            <a:extLst>
              <a:ext uri="{FF2B5EF4-FFF2-40B4-BE49-F238E27FC236}">
                <a16:creationId xmlns:a16="http://schemas.microsoft.com/office/drawing/2014/main" id="{B5798B0A-816A-4002-B4F2-84E84AE14FD3}"/>
              </a:ext>
            </a:extLst>
          </p:cNvPr>
          <p:cNvSpPr txBox="1"/>
          <p:nvPr/>
        </p:nvSpPr>
        <p:spPr>
          <a:xfrm>
            <a:off x="1124855" y="4639065"/>
            <a:ext cx="10177131" cy="1200329"/>
          </a:xfrm>
          <a:prstGeom prst="rect">
            <a:avLst/>
          </a:prstGeom>
          <a:noFill/>
        </p:spPr>
        <p:txBody>
          <a:bodyPr wrap="square" rtlCol="0">
            <a:spAutoFit/>
          </a:bodyPr>
          <a:lstStyle/>
          <a:p>
            <a:pPr algn="ctr"/>
            <a:r>
              <a:rPr lang="en-US" sz="2400" dirty="0" err="1">
                <a:latin typeface="Times New Roman" panose="02020603050405020304" pitchFamily="18" charset="0"/>
                <a:cs typeface="Times New Roman" panose="02020603050405020304" pitchFamily="18" charset="0"/>
              </a:rPr>
              <a:t>Shovan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Bhowmik</a:t>
            </a: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Dept. of Computer Science and Engineering,</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Bangladesh Army International University of Science and Technology (BAIUST)</a:t>
            </a:r>
          </a:p>
        </p:txBody>
      </p:sp>
      <p:grpSp>
        <p:nvGrpSpPr>
          <p:cNvPr id="20" name="Group 19">
            <a:extLst>
              <a:ext uri="{FF2B5EF4-FFF2-40B4-BE49-F238E27FC236}">
                <a16:creationId xmlns:a16="http://schemas.microsoft.com/office/drawing/2014/main" id="{028B6637-8CC4-4DA7-90A3-4CD11010F6B4}"/>
              </a:ext>
            </a:extLst>
          </p:cNvPr>
          <p:cNvGrpSpPr/>
          <p:nvPr/>
        </p:nvGrpSpPr>
        <p:grpSpPr>
          <a:xfrm>
            <a:off x="0" y="0"/>
            <a:ext cx="12192000" cy="6887980"/>
            <a:chOff x="0" y="0"/>
            <a:chExt cx="12192000" cy="6887980"/>
          </a:xfrm>
        </p:grpSpPr>
        <p:pic>
          <p:nvPicPr>
            <p:cNvPr id="18" name="Graphic 17">
              <a:extLst>
                <a:ext uri="{FF2B5EF4-FFF2-40B4-BE49-F238E27FC236}">
                  <a16:creationId xmlns:a16="http://schemas.microsoft.com/office/drawing/2014/main" id="{8B98637F-8DF9-4E84-B093-83D363A0F5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23" y="1472593"/>
              <a:ext cx="2608763" cy="4616279"/>
            </a:xfrm>
            <a:prstGeom prst="rect">
              <a:avLst/>
            </a:prstGeom>
          </p:spPr>
        </p:pic>
        <p:pic>
          <p:nvPicPr>
            <p:cNvPr id="19" name="Graphic 18">
              <a:extLst>
                <a:ext uri="{FF2B5EF4-FFF2-40B4-BE49-F238E27FC236}">
                  <a16:creationId xmlns:a16="http://schemas.microsoft.com/office/drawing/2014/main" id="{D4857F0A-9576-42DD-91A0-6445DCD137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9581212" y="1472593"/>
              <a:ext cx="2608763" cy="4616279"/>
            </a:xfrm>
            <a:prstGeom prst="rect">
              <a:avLst/>
            </a:prstGeom>
          </p:spPr>
        </p:pic>
        <p:sp>
          <p:nvSpPr>
            <p:cNvPr id="17" name="Rectangle 16">
              <a:extLst>
                <a:ext uri="{FF2B5EF4-FFF2-40B4-BE49-F238E27FC236}">
                  <a16:creationId xmlns:a16="http://schemas.microsoft.com/office/drawing/2014/main" id="{DF02A126-7D01-4556-8D9A-B1F27BB1D38C}"/>
                </a:ext>
              </a:extLst>
            </p:cNvPr>
            <p:cNvSpPr/>
            <p:nvPr/>
          </p:nvSpPr>
          <p:spPr>
            <a:xfrm>
              <a:off x="0" y="6118852"/>
              <a:ext cx="12192000" cy="76912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5F64D90-0056-448D-949A-35FF1F7A902B}"/>
                </a:ext>
              </a:extLst>
            </p:cNvPr>
            <p:cNvSpPr/>
            <p:nvPr/>
          </p:nvSpPr>
          <p:spPr>
            <a:xfrm>
              <a:off x="0" y="0"/>
              <a:ext cx="12192000" cy="1464197"/>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9AEBAF5-6593-4A42-AE62-0C7C746DD963}"/>
                </a:ext>
              </a:extLst>
            </p:cNvPr>
            <p:cNvSpPr txBox="1"/>
            <p:nvPr/>
          </p:nvSpPr>
          <p:spPr>
            <a:xfrm>
              <a:off x="1710126" y="168963"/>
              <a:ext cx="8771745" cy="1200329"/>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2021 International Conference on Information and </a:t>
              </a:r>
            </a:p>
            <a:p>
              <a:pPr algn="ctr"/>
              <a:r>
                <a:rPr lang="en-US" sz="2400" dirty="0">
                  <a:latin typeface="Times New Roman" panose="02020603050405020304" pitchFamily="18" charset="0"/>
                  <a:cs typeface="Times New Roman" panose="02020603050405020304" pitchFamily="18" charset="0"/>
                </a:rPr>
                <a:t>Communication Technology for Sustainable Development (ICICT4SD)</a:t>
              </a:r>
            </a:p>
          </p:txBody>
        </p:sp>
        <p:pic>
          <p:nvPicPr>
            <p:cNvPr id="6" name="Picture 5" descr="Icon&#10;&#10;Description automatically generated">
              <a:extLst>
                <a:ext uri="{FF2B5EF4-FFF2-40B4-BE49-F238E27FC236}">
                  <a16:creationId xmlns:a16="http://schemas.microsoft.com/office/drawing/2014/main" id="{E725FAEE-90C5-45E9-98FC-25FD25AA6AC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0940" y="6209314"/>
              <a:ext cx="1864963" cy="619226"/>
            </a:xfrm>
            <a:prstGeom prst="rect">
              <a:avLst/>
            </a:prstGeom>
          </p:spPr>
        </p:pic>
        <p:pic>
          <p:nvPicPr>
            <p:cNvPr id="10" name="Picture 9" descr="A picture containing logo&#10;&#10;Description automatically generated">
              <a:extLst>
                <a:ext uri="{FF2B5EF4-FFF2-40B4-BE49-F238E27FC236}">
                  <a16:creationId xmlns:a16="http://schemas.microsoft.com/office/drawing/2014/main" id="{EA6DABA8-DFE2-4F65-ADE1-C95C7F0F133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4363" b="14362"/>
            <a:stretch/>
          </p:blipFill>
          <p:spPr>
            <a:xfrm>
              <a:off x="10753061" y="149902"/>
              <a:ext cx="1192134" cy="1200330"/>
            </a:xfrm>
            <a:prstGeom prst="rect">
              <a:avLst/>
            </a:prstGeom>
          </p:spPr>
        </p:pic>
        <p:pic>
          <p:nvPicPr>
            <p:cNvPr id="16" name="Picture 15" descr="Logo&#10;&#10;Description automatically generated">
              <a:extLst>
                <a:ext uri="{FF2B5EF4-FFF2-40B4-BE49-F238E27FC236}">
                  <a16:creationId xmlns:a16="http://schemas.microsoft.com/office/drawing/2014/main" id="{8893985E-8FD8-4663-AFB9-B9F9FC5770E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6272" y="266317"/>
              <a:ext cx="1017050" cy="1083915"/>
            </a:xfrm>
            <a:prstGeom prst="rect">
              <a:avLst/>
            </a:prstGeom>
          </p:spPr>
        </p:pic>
      </p:grpSp>
      <p:sp>
        <p:nvSpPr>
          <p:cNvPr id="3" name="Slide Number Placeholder 2"/>
          <p:cNvSpPr>
            <a:spLocks noGrp="1"/>
          </p:cNvSpPr>
          <p:nvPr>
            <p:ph type="sldNum" sz="quarter" idx="12"/>
          </p:nvPr>
        </p:nvSpPr>
        <p:spPr/>
        <p:txBody>
          <a:bodyPr/>
          <a:lstStyle/>
          <a:p>
            <a:fld id="{2480F647-2FE1-486A-9AB9-4FC3D3B5E255}" type="slidenum">
              <a:rPr lang="en-US" sz="2000" smtClean="0">
                <a:solidFill>
                  <a:schemeClr val="tx1"/>
                </a:solidFill>
                <a:latin typeface="Times New Roman" panose="02020603050405020304" pitchFamily="18" charset="0"/>
                <a:cs typeface="Times New Roman" panose="02020603050405020304" pitchFamily="18" charset="0"/>
              </a:rPr>
              <a:t>1</a:t>
            </a:fld>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7551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F561EA-426E-4582-A622-E57FA0AFB830}"/>
              </a:ext>
            </a:extLst>
          </p:cNvPr>
          <p:cNvSpPr/>
          <p:nvPr/>
        </p:nvSpPr>
        <p:spPr>
          <a:xfrm>
            <a:off x="0" y="1"/>
            <a:ext cx="12192000" cy="110927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54075"/>
            <a:r>
              <a:rPr lang="en-US" sz="3200" dirty="0">
                <a:solidFill>
                  <a:schemeClr val="tx1"/>
                </a:solidFill>
                <a:latin typeface="Times New Roman" panose="02020603050405020304" pitchFamily="18" charset="0"/>
                <a:cs typeface="Times New Roman" panose="02020603050405020304" pitchFamily="18" charset="0"/>
              </a:rPr>
              <a:t>RESULT AND DISCUSSION</a:t>
            </a:r>
          </a:p>
        </p:txBody>
      </p:sp>
      <p:sp>
        <p:nvSpPr>
          <p:cNvPr id="6" name="Rectangle 5">
            <a:extLst>
              <a:ext uri="{FF2B5EF4-FFF2-40B4-BE49-F238E27FC236}">
                <a16:creationId xmlns:a16="http://schemas.microsoft.com/office/drawing/2014/main" id="{F0AAB53A-BA2D-4B73-88A3-66D9243F4E6B}"/>
              </a:ext>
            </a:extLst>
          </p:cNvPr>
          <p:cNvSpPr/>
          <p:nvPr/>
        </p:nvSpPr>
        <p:spPr>
          <a:xfrm>
            <a:off x="0" y="6134114"/>
            <a:ext cx="12192000" cy="7538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con&#10;&#10;Description automatically generated">
            <a:extLst>
              <a:ext uri="{FF2B5EF4-FFF2-40B4-BE49-F238E27FC236}">
                <a16:creationId xmlns:a16="http://schemas.microsoft.com/office/drawing/2014/main" id="{5F1BDD78-EA30-4BDD-8094-BCB2EC2295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4327" y="6223398"/>
            <a:ext cx="1552075" cy="515337"/>
          </a:xfrm>
          <a:prstGeom prst="rect">
            <a:avLst/>
          </a:prstGeom>
        </p:spPr>
      </p:pic>
      <p:pic>
        <p:nvPicPr>
          <p:cNvPr id="8" name="Picture 7" descr="A picture containing logo&#10;&#10;Description automatically generated">
            <a:extLst>
              <a:ext uri="{FF2B5EF4-FFF2-40B4-BE49-F238E27FC236}">
                <a16:creationId xmlns:a16="http://schemas.microsoft.com/office/drawing/2014/main" id="{1415348A-B5B2-48E0-B3A0-19A49BC5EB6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4363" b="14362"/>
          <a:stretch/>
        </p:blipFill>
        <p:spPr>
          <a:xfrm>
            <a:off x="10833651" y="30912"/>
            <a:ext cx="1040298" cy="1047450"/>
          </a:xfrm>
          <a:prstGeom prst="rect">
            <a:avLst/>
          </a:prstGeom>
        </p:spPr>
      </p:pic>
      <p:sp>
        <p:nvSpPr>
          <p:cNvPr id="14" name="Content Placeholder 13"/>
          <p:cNvSpPr>
            <a:spLocks noGrp="1"/>
          </p:cNvSpPr>
          <p:nvPr>
            <p:ph idx="1"/>
          </p:nvPr>
        </p:nvSpPr>
        <p:spPr>
          <a:xfrm>
            <a:off x="570016" y="1534861"/>
            <a:ext cx="10889672" cy="3797159"/>
          </a:xfrm>
        </p:spPr>
        <p:txBody>
          <a:bodyPr>
            <a:normAutofit/>
          </a:bodyPr>
          <a:lstStyle/>
          <a:p>
            <a:r>
              <a:rPr lang="en-US" sz="2000" dirty="0">
                <a:latin typeface="Times New Roman" panose="02020603050405020304" pitchFamily="18" charset="0"/>
                <a:cs typeface="Times New Roman" panose="02020603050405020304" pitchFamily="18" charset="0"/>
              </a:rPr>
              <a:t>We have collected data of those countries which are most commonly selected by Bangladeshi working-class people and accomplished classifying them into five clusters. </a:t>
            </a:r>
          </a:p>
          <a:p>
            <a:endParaRPr lang="en-US" sz="20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dirty="0">
                <a:solidFill>
                  <a:schemeClr val="accent5">
                    <a:lumMod val="75000"/>
                  </a:schemeClr>
                </a:solidFill>
              </a:rPr>
              <a:t>Clusterization of Different Vulnerable Countries</a:t>
            </a:r>
          </a:p>
        </p:txBody>
      </p:sp>
      <p:sp>
        <p:nvSpPr>
          <p:cNvPr id="9" name="Slide Number Placeholder 8">
            <a:extLst>
              <a:ext uri="{FF2B5EF4-FFF2-40B4-BE49-F238E27FC236}">
                <a16:creationId xmlns:a16="http://schemas.microsoft.com/office/drawing/2014/main" id="{DC4DF05E-81EB-4F84-A865-03975ABEBF33}"/>
              </a:ext>
            </a:extLst>
          </p:cNvPr>
          <p:cNvSpPr>
            <a:spLocks noGrp="1"/>
          </p:cNvSpPr>
          <p:nvPr>
            <p:ph type="sldNum" sz="quarter" idx="12"/>
          </p:nvPr>
        </p:nvSpPr>
        <p:spPr/>
        <p:txBody>
          <a:bodyPr/>
          <a:lstStyle/>
          <a:p>
            <a:fld id="{2480F647-2FE1-486A-9AB9-4FC3D3B5E255}" type="slidenum">
              <a:rPr lang="en-US" smtClean="0"/>
              <a:t>10</a:t>
            </a:fld>
            <a:endParaRPr lang="en-US"/>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7488" y="2759845"/>
            <a:ext cx="7654728" cy="2234957"/>
          </a:xfrm>
          <a:prstGeom prst="rect">
            <a:avLst/>
          </a:prstGeom>
        </p:spPr>
      </p:pic>
    </p:spTree>
    <p:extLst>
      <p:ext uri="{BB962C8B-B14F-4D97-AF65-F5344CB8AC3E}">
        <p14:creationId xmlns:p14="http://schemas.microsoft.com/office/powerpoint/2010/main" val="129088591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F561EA-426E-4582-A622-E57FA0AFB830}"/>
              </a:ext>
            </a:extLst>
          </p:cNvPr>
          <p:cNvSpPr/>
          <p:nvPr/>
        </p:nvSpPr>
        <p:spPr>
          <a:xfrm>
            <a:off x="0" y="1"/>
            <a:ext cx="12192000" cy="110927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54075"/>
            <a:r>
              <a:rPr lang="en-US" sz="3200" dirty="0">
                <a:solidFill>
                  <a:schemeClr val="tx1"/>
                </a:solidFill>
                <a:latin typeface="Times New Roman" panose="02020603050405020304" pitchFamily="18" charset="0"/>
                <a:cs typeface="Times New Roman" panose="02020603050405020304" pitchFamily="18" charset="0"/>
              </a:rPr>
              <a:t>RESULT AND DISCUSSION (Cont..)</a:t>
            </a:r>
          </a:p>
        </p:txBody>
      </p:sp>
      <p:sp>
        <p:nvSpPr>
          <p:cNvPr id="6" name="Rectangle 5">
            <a:extLst>
              <a:ext uri="{FF2B5EF4-FFF2-40B4-BE49-F238E27FC236}">
                <a16:creationId xmlns:a16="http://schemas.microsoft.com/office/drawing/2014/main" id="{F0AAB53A-BA2D-4B73-88A3-66D9243F4E6B}"/>
              </a:ext>
            </a:extLst>
          </p:cNvPr>
          <p:cNvSpPr/>
          <p:nvPr/>
        </p:nvSpPr>
        <p:spPr>
          <a:xfrm>
            <a:off x="0" y="6134114"/>
            <a:ext cx="12192000" cy="7538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con&#10;&#10;Description automatically generated">
            <a:extLst>
              <a:ext uri="{FF2B5EF4-FFF2-40B4-BE49-F238E27FC236}">
                <a16:creationId xmlns:a16="http://schemas.microsoft.com/office/drawing/2014/main" id="{5F1BDD78-EA30-4BDD-8094-BCB2EC2295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4327" y="6223398"/>
            <a:ext cx="1552075" cy="515337"/>
          </a:xfrm>
          <a:prstGeom prst="rect">
            <a:avLst/>
          </a:prstGeom>
        </p:spPr>
      </p:pic>
      <p:pic>
        <p:nvPicPr>
          <p:cNvPr id="8" name="Picture 7" descr="A picture containing logo&#10;&#10;Description automatically generated">
            <a:extLst>
              <a:ext uri="{FF2B5EF4-FFF2-40B4-BE49-F238E27FC236}">
                <a16:creationId xmlns:a16="http://schemas.microsoft.com/office/drawing/2014/main" id="{1415348A-B5B2-48E0-B3A0-19A49BC5EB6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4363" b="14362"/>
          <a:stretch/>
        </p:blipFill>
        <p:spPr>
          <a:xfrm>
            <a:off x="10833651" y="30912"/>
            <a:ext cx="1040298" cy="1047450"/>
          </a:xfrm>
          <a:prstGeom prst="rect">
            <a:avLst/>
          </a:prstGeom>
        </p:spPr>
      </p:pic>
      <p:sp>
        <p:nvSpPr>
          <p:cNvPr id="14" name="Content Placeholder 13"/>
          <p:cNvSpPr>
            <a:spLocks noGrp="1"/>
          </p:cNvSpPr>
          <p:nvPr>
            <p:ph idx="1"/>
          </p:nvPr>
        </p:nvSpPr>
        <p:spPr>
          <a:xfrm>
            <a:off x="570016" y="1534861"/>
            <a:ext cx="10889672" cy="3797159"/>
          </a:xfrm>
        </p:spPr>
        <p:txBody>
          <a:bodyPr>
            <a:normAutofit/>
          </a:bodyPr>
          <a:lstStyle/>
          <a:p>
            <a:r>
              <a:rPr lang="en-US" sz="2000" dirty="0">
                <a:latin typeface="Times New Roman" panose="02020603050405020304" pitchFamily="18" charset="0"/>
                <a:cs typeface="Times New Roman" panose="02020603050405020304" pitchFamily="18" charset="0"/>
              </a:rPr>
              <a:t>Cluster Validation using </a:t>
            </a:r>
            <a:r>
              <a:rPr lang="en-US" sz="2000" b="1" dirty="0">
                <a:latin typeface="Times New Roman" panose="02020603050405020304" pitchFamily="18" charset="0"/>
                <a:cs typeface="Times New Roman" panose="02020603050405020304" pitchFamily="18" charset="0"/>
              </a:rPr>
              <a:t>Silhouette Coefficient </a:t>
            </a:r>
          </a:p>
          <a:p>
            <a:pPr marL="0" indent="0">
              <a:buNone/>
            </a:pPr>
            <a:endParaRPr lang="en-US" sz="2000" b="1"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dirty="0">
                <a:solidFill>
                  <a:schemeClr val="accent5">
                    <a:lumMod val="75000"/>
                  </a:schemeClr>
                </a:solidFill>
              </a:rPr>
              <a:t>Clusterization of Different Vulnerable Countries</a:t>
            </a:r>
          </a:p>
        </p:txBody>
      </p:sp>
      <p:sp>
        <p:nvSpPr>
          <p:cNvPr id="9" name="Slide Number Placeholder 8">
            <a:extLst>
              <a:ext uri="{FF2B5EF4-FFF2-40B4-BE49-F238E27FC236}">
                <a16:creationId xmlns:a16="http://schemas.microsoft.com/office/drawing/2014/main" id="{DC4DF05E-81EB-4F84-A865-03975ABEBF33}"/>
              </a:ext>
            </a:extLst>
          </p:cNvPr>
          <p:cNvSpPr>
            <a:spLocks noGrp="1"/>
          </p:cNvSpPr>
          <p:nvPr>
            <p:ph type="sldNum" sz="quarter" idx="12"/>
          </p:nvPr>
        </p:nvSpPr>
        <p:spPr/>
        <p:txBody>
          <a:bodyPr/>
          <a:lstStyle/>
          <a:p>
            <a:fld id="{2480F647-2FE1-486A-9AB9-4FC3D3B5E255}" type="slidenum">
              <a:rPr lang="en-US" smtClean="0"/>
              <a:t>11</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7596" y="2386590"/>
            <a:ext cx="7134512" cy="2572428"/>
          </a:xfrm>
          <a:prstGeom prst="rect">
            <a:avLst/>
          </a:prstGeom>
        </p:spPr>
      </p:pic>
    </p:spTree>
    <p:extLst>
      <p:ext uri="{BB962C8B-B14F-4D97-AF65-F5344CB8AC3E}">
        <p14:creationId xmlns:p14="http://schemas.microsoft.com/office/powerpoint/2010/main" val="320749300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F561EA-426E-4582-A622-E57FA0AFB830}"/>
              </a:ext>
            </a:extLst>
          </p:cNvPr>
          <p:cNvSpPr/>
          <p:nvPr/>
        </p:nvSpPr>
        <p:spPr>
          <a:xfrm>
            <a:off x="0" y="1"/>
            <a:ext cx="12192000" cy="110927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54075"/>
            <a:r>
              <a:rPr lang="en-US" sz="3200" dirty="0">
                <a:solidFill>
                  <a:schemeClr val="tx1"/>
                </a:solidFill>
                <a:latin typeface="Times New Roman" panose="02020603050405020304" pitchFamily="18" charset="0"/>
                <a:cs typeface="Times New Roman" panose="02020603050405020304" pitchFamily="18" charset="0"/>
              </a:rPr>
              <a:t>RESULT AND DISCUSSION (Cont..)</a:t>
            </a:r>
          </a:p>
        </p:txBody>
      </p:sp>
      <p:sp>
        <p:nvSpPr>
          <p:cNvPr id="6" name="Rectangle 5">
            <a:extLst>
              <a:ext uri="{FF2B5EF4-FFF2-40B4-BE49-F238E27FC236}">
                <a16:creationId xmlns:a16="http://schemas.microsoft.com/office/drawing/2014/main" id="{F0AAB53A-BA2D-4B73-88A3-66D9243F4E6B}"/>
              </a:ext>
            </a:extLst>
          </p:cNvPr>
          <p:cNvSpPr/>
          <p:nvPr/>
        </p:nvSpPr>
        <p:spPr>
          <a:xfrm>
            <a:off x="0" y="6134114"/>
            <a:ext cx="12192000" cy="7538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con&#10;&#10;Description automatically generated">
            <a:extLst>
              <a:ext uri="{FF2B5EF4-FFF2-40B4-BE49-F238E27FC236}">
                <a16:creationId xmlns:a16="http://schemas.microsoft.com/office/drawing/2014/main" id="{5F1BDD78-EA30-4BDD-8094-BCB2EC2295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4327" y="6223398"/>
            <a:ext cx="1552075" cy="515337"/>
          </a:xfrm>
          <a:prstGeom prst="rect">
            <a:avLst/>
          </a:prstGeom>
        </p:spPr>
      </p:pic>
      <p:pic>
        <p:nvPicPr>
          <p:cNvPr id="8" name="Picture 7" descr="A picture containing logo&#10;&#10;Description automatically generated">
            <a:extLst>
              <a:ext uri="{FF2B5EF4-FFF2-40B4-BE49-F238E27FC236}">
                <a16:creationId xmlns:a16="http://schemas.microsoft.com/office/drawing/2014/main" id="{1415348A-B5B2-48E0-B3A0-19A49BC5EB6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4363" b="14362"/>
          <a:stretch/>
        </p:blipFill>
        <p:spPr>
          <a:xfrm>
            <a:off x="10833651" y="30912"/>
            <a:ext cx="1040298" cy="1047450"/>
          </a:xfrm>
          <a:prstGeom prst="rect">
            <a:avLst/>
          </a:prstGeom>
        </p:spPr>
      </p:pic>
      <p:sp>
        <p:nvSpPr>
          <p:cNvPr id="14" name="Content Placeholder 13"/>
          <p:cNvSpPr>
            <a:spLocks noGrp="1"/>
          </p:cNvSpPr>
          <p:nvPr>
            <p:ph idx="1"/>
          </p:nvPr>
        </p:nvSpPr>
        <p:spPr>
          <a:xfrm>
            <a:off x="570016" y="1534861"/>
            <a:ext cx="10889672" cy="3797159"/>
          </a:xfrm>
        </p:spPr>
        <p:txBody>
          <a:bodyPr>
            <a:normAutofit/>
          </a:bodyPr>
          <a:lstStyle/>
          <a:p>
            <a:r>
              <a:rPr lang="en-US" sz="2000" dirty="0">
                <a:latin typeface="Times New Roman" panose="02020603050405020304" pitchFamily="18" charset="0"/>
                <a:cs typeface="Times New Roman" panose="02020603050405020304" pitchFamily="18" charset="0"/>
              </a:rPr>
              <a:t>The figure shows the distribution of instances into different clusters for 2 PCA attributes.</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dirty="0">
                <a:solidFill>
                  <a:schemeClr val="accent5">
                    <a:lumMod val="75000"/>
                  </a:schemeClr>
                </a:solidFill>
              </a:rPr>
              <a:t>Clusterization of Different Vulnerable Countries</a:t>
            </a:r>
          </a:p>
        </p:txBody>
      </p:sp>
      <p:sp>
        <p:nvSpPr>
          <p:cNvPr id="9" name="Slide Number Placeholder 8">
            <a:extLst>
              <a:ext uri="{FF2B5EF4-FFF2-40B4-BE49-F238E27FC236}">
                <a16:creationId xmlns:a16="http://schemas.microsoft.com/office/drawing/2014/main" id="{DC4DF05E-81EB-4F84-A865-03975ABEBF33}"/>
              </a:ext>
            </a:extLst>
          </p:cNvPr>
          <p:cNvSpPr>
            <a:spLocks noGrp="1"/>
          </p:cNvSpPr>
          <p:nvPr>
            <p:ph type="sldNum" sz="quarter" idx="12"/>
          </p:nvPr>
        </p:nvSpPr>
        <p:spPr/>
        <p:txBody>
          <a:bodyPr/>
          <a:lstStyle/>
          <a:p>
            <a:fld id="{2480F647-2FE1-486A-9AB9-4FC3D3B5E255}" type="slidenum">
              <a:rPr lang="en-US" smtClean="0"/>
              <a:t>12</a:t>
            </a:fld>
            <a:endParaRPr lang="en-US"/>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960" y="2090178"/>
            <a:ext cx="10783784" cy="3642889"/>
          </a:xfrm>
          <a:prstGeom prst="rect">
            <a:avLst/>
          </a:prstGeom>
        </p:spPr>
      </p:pic>
    </p:spTree>
    <p:extLst>
      <p:ext uri="{BB962C8B-B14F-4D97-AF65-F5344CB8AC3E}">
        <p14:creationId xmlns:p14="http://schemas.microsoft.com/office/powerpoint/2010/main" val="231203340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F561EA-426E-4582-A622-E57FA0AFB830}"/>
              </a:ext>
            </a:extLst>
          </p:cNvPr>
          <p:cNvSpPr/>
          <p:nvPr/>
        </p:nvSpPr>
        <p:spPr>
          <a:xfrm>
            <a:off x="0" y="1"/>
            <a:ext cx="12192000" cy="110927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54075"/>
            <a:r>
              <a:rPr lang="en-US" sz="3200" dirty="0">
                <a:solidFill>
                  <a:schemeClr val="tx1"/>
                </a:solidFill>
                <a:latin typeface="Times New Roman" panose="02020603050405020304" pitchFamily="18" charset="0"/>
                <a:cs typeface="Times New Roman" panose="02020603050405020304" pitchFamily="18" charset="0"/>
              </a:rPr>
              <a:t>RESULT AND DISCUSSION (Cont..)</a:t>
            </a:r>
          </a:p>
        </p:txBody>
      </p:sp>
      <p:sp>
        <p:nvSpPr>
          <p:cNvPr id="6" name="Rectangle 5">
            <a:extLst>
              <a:ext uri="{FF2B5EF4-FFF2-40B4-BE49-F238E27FC236}">
                <a16:creationId xmlns:a16="http://schemas.microsoft.com/office/drawing/2014/main" id="{F0AAB53A-BA2D-4B73-88A3-66D9243F4E6B}"/>
              </a:ext>
            </a:extLst>
          </p:cNvPr>
          <p:cNvSpPr/>
          <p:nvPr/>
        </p:nvSpPr>
        <p:spPr>
          <a:xfrm>
            <a:off x="0" y="6134114"/>
            <a:ext cx="12192000" cy="7538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con&#10;&#10;Description automatically generated">
            <a:extLst>
              <a:ext uri="{FF2B5EF4-FFF2-40B4-BE49-F238E27FC236}">
                <a16:creationId xmlns:a16="http://schemas.microsoft.com/office/drawing/2014/main" id="{5F1BDD78-EA30-4BDD-8094-BCB2EC2295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4327" y="6223398"/>
            <a:ext cx="1552075" cy="515337"/>
          </a:xfrm>
          <a:prstGeom prst="rect">
            <a:avLst/>
          </a:prstGeom>
        </p:spPr>
      </p:pic>
      <p:pic>
        <p:nvPicPr>
          <p:cNvPr id="8" name="Picture 7" descr="A picture containing logo&#10;&#10;Description automatically generated">
            <a:extLst>
              <a:ext uri="{FF2B5EF4-FFF2-40B4-BE49-F238E27FC236}">
                <a16:creationId xmlns:a16="http://schemas.microsoft.com/office/drawing/2014/main" id="{1415348A-B5B2-48E0-B3A0-19A49BC5EB6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4363" b="14362"/>
          <a:stretch/>
        </p:blipFill>
        <p:spPr>
          <a:xfrm>
            <a:off x="10833651" y="30912"/>
            <a:ext cx="1040298" cy="1047450"/>
          </a:xfrm>
          <a:prstGeom prst="rect">
            <a:avLst/>
          </a:prstGeom>
        </p:spPr>
      </p:pic>
      <p:sp>
        <p:nvSpPr>
          <p:cNvPr id="14" name="Content Placeholder 13"/>
          <p:cNvSpPr>
            <a:spLocks noGrp="1"/>
          </p:cNvSpPr>
          <p:nvPr>
            <p:ph idx="1"/>
          </p:nvPr>
        </p:nvSpPr>
        <p:spPr>
          <a:xfrm>
            <a:off x="570016" y="1534861"/>
            <a:ext cx="10889672" cy="3797159"/>
          </a:xfrm>
        </p:spPr>
        <p:txBody>
          <a:bodyPr>
            <a:normAutofit/>
          </a:bodyPr>
          <a:lstStyle/>
          <a:p>
            <a:r>
              <a:rPr lang="en-US" sz="2000" dirty="0">
                <a:latin typeface="Times New Roman" panose="02020603050405020304" pitchFamily="18" charset="0"/>
                <a:cs typeface="Times New Roman" panose="02020603050405020304" pitchFamily="18" charset="0"/>
              </a:rPr>
              <a:t>Performance Evaluation metrics score for three unsupervised mining algorithms are given in this table.</a:t>
            </a:r>
          </a:p>
          <a:p>
            <a:endParaRPr lang="en-US" sz="20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dirty="0">
                <a:solidFill>
                  <a:schemeClr val="accent5">
                    <a:lumMod val="75000"/>
                  </a:schemeClr>
                </a:solidFill>
              </a:rPr>
              <a:t>Clusterization of Different Vulnerable Countries</a:t>
            </a:r>
          </a:p>
        </p:txBody>
      </p:sp>
      <p:sp>
        <p:nvSpPr>
          <p:cNvPr id="9" name="Slide Number Placeholder 8">
            <a:extLst>
              <a:ext uri="{FF2B5EF4-FFF2-40B4-BE49-F238E27FC236}">
                <a16:creationId xmlns:a16="http://schemas.microsoft.com/office/drawing/2014/main" id="{DC4DF05E-81EB-4F84-A865-03975ABEBF33}"/>
              </a:ext>
            </a:extLst>
          </p:cNvPr>
          <p:cNvSpPr>
            <a:spLocks noGrp="1"/>
          </p:cNvSpPr>
          <p:nvPr>
            <p:ph type="sldNum" sz="quarter" idx="12"/>
          </p:nvPr>
        </p:nvSpPr>
        <p:spPr/>
        <p:txBody>
          <a:bodyPr/>
          <a:lstStyle/>
          <a:p>
            <a:fld id="{2480F647-2FE1-486A-9AB9-4FC3D3B5E255}" type="slidenum">
              <a:rPr lang="en-US" smtClean="0"/>
              <a:t>13</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6683" y="2279178"/>
            <a:ext cx="7236338" cy="1897038"/>
          </a:xfrm>
          <a:prstGeom prst="rect">
            <a:avLst/>
          </a:prstGeom>
        </p:spPr>
      </p:pic>
    </p:spTree>
    <p:extLst>
      <p:ext uri="{BB962C8B-B14F-4D97-AF65-F5344CB8AC3E}">
        <p14:creationId xmlns:p14="http://schemas.microsoft.com/office/powerpoint/2010/main" val="4268717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F561EA-426E-4582-A622-E57FA0AFB830}"/>
              </a:ext>
            </a:extLst>
          </p:cNvPr>
          <p:cNvSpPr/>
          <p:nvPr/>
        </p:nvSpPr>
        <p:spPr>
          <a:xfrm>
            <a:off x="0" y="1"/>
            <a:ext cx="12192000" cy="110927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54075"/>
            <a:r>
              <a:rPr lang="en-US" sz="3200" dirty="0">
                <a:solidFill>
                  <a:schemeClr val="tx1"/>
                </a:solidFill>
                <a:latin typeface="Times New Roman" panose="02020603050405020304" pitchFamily="18" charset="0"/>
                <a:cs typeface="Times New Roman" panose="02020603050405020304" pitchFamily="18" charset="0"/>
              </a:rPr>
              <a:t>CONCLUSION AND FUTURE WORKS</a:t>
            </a:r>
          </a:p>
        </p:txBody>
      </p:sp>
      <p:sp>
        <p:nvSpPr>
          <p:cNvPr id="6" name="Rectangle 5">
            <a:extLst>
              <a:ext uri="{FF2B5EF4-FFF2-40B4-BE49-F238E27FC236}">
                <a16:creationId xmlns:a16="http://schemas.microsoft.com/office/drawing/2014/main" id="{F0AAB53A-BA2D-4B73-88A3-66D9243F4E6B}"/>
              </a:ext>
            </a:extLst>
          </p:cNvPr>
          <p:cNvSpPr/>
          <p:nvPr/>
        </p:nvSpPr>
        <p:spPr>
          <a:xfrm>
            <a:off x="0" y="6134114"/>
            <a:ext cx="12192000" cy="7538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con&#10;&#10;Description automatically generated">
            <a:extLst>
              <a:ext uri="{FF2B5EF4-FFF2-40B4-BE49-F238E27FC236}">
                <a16:creationId xmlns:a16="http://schemas.microsoft.com/office/drawing/2014/main" id="{5F1BDD78-EA30-4BDD-8094-BCB2EC2295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4327" y="6223398"/>
            <a:ext cx="1552075" cy="515337"/>
          </a:xfrm>
          <a:prstGeom prst="rect">
            <a:avLst/>
          </a:prstGeom>
        </p:spPr>
      </p:pic>
      <p:pic>
        <p:nvPicPr>
          <p:cNvPr id="8" name="Picture 7" descr="A picture containing logo&#10;&#10;Description automatically generated">
            <a:extLst>
              <a:ext uri="{FF2B5EF4-FFF2-40B4-BE49-F238E27FC236}">
                <a16:creationId xmlns:a16="http://schemas.microsoft.com/office/drawing/2014/main" id="{1415348A-B5B2-48E0-B3A0-19A49BC5EB6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4363" b="14362"/>
          <a:stretch/>
        </p:blipFill>
        <p:spPr>
          <a:xfrm>
            <a:off x="10833651" y="30912"/>
            <a:ext cx="1040298" cy="1047450"/>
          </a:xfrm>
          <a:prstGeom prst="rect">
            <a:avLst/>
          </a:prstGeom>
        </p:spPr>
      </p:pic>
      <p:sp>
        <p:nvSpPr>
          <p:cNvPr id="14" name="Content Placeholder 13"/>
          <p:cNvSpPr>
            <a:spLocks noGrp="1"/>
          </p:cNvSpPr>
          <p:nvPr>
            <p:ph idx="1"/>
          </p:nvPr>
        </p:nvSpPr>
        <p:spPr>
          <a:xfrm>
            <a:off x="570016" y="1198557"/>
            <a:ext cx="10889672" cy="4786312"/>
          </a:xfrm>
        </p:spPr>
        <p:txBody>
          <a:bodyPr>
            <a:noAutofit/>
          </a:bodyPr>
          <a:lstStyle/>
          <a:p>
            <a:pPr algn="just">
              <a:lnSpc>
                <a:spcPct val="150000"/>
              </a:lnSpc>
            </a:pPr>
            <a:r>
              <a:rPr lang="en-US" sz="1850" dirty="0">
                <a:latin typeface="Times New Roman" panose="02020603050405020304" pitchFamily="18" charset="0"/>
                <a:cs typeface="Times New Roman" panose="02020603050405020304" pitchFamily="18" charset="0"/>
              </a:rPr>
              <a:t>A unique framework by using probabilistic LHS and unsupervised CA has been deployed to categorize the immigrant friendly countries into five (</a:t>
            </a:r>
            <a:r>
              <a:rPr lang="en-US" sz="1850" b="1" dirty="0">
                <a:latin typeface="Times New Roman" panose="02020603050405020304" pitchFamily="18" charset="0"/>
                <a:cs typeface="Times New Roman" panose="02020603050405020304" pitchFamily="18" charset="0"/>
              </a:rPr>
              <a:t>Very Low, Low, Medium, High and Very High</a:t>
            </a:r>
            <a:r>
              <a:rPr lang="en-US" sz="1850" dirty="0">
                <a:latin typeface="Times New Roman" panose="02020603050405020304" pitchFamily="18" charset="0"/>
                <a:cs typeface="Times New Roman" panose="02020603050405020304" pitchFamily="18" charset="0"/>
              </a:rPr>
              <a:t>) vulnerability labels.</a:t>
            </a:r>
          </a:p>
          <a:p>
            <a:pPr algn="just">
              <a:lnSpc>
                <a:spcPct val="150000"/>
              </a:lnSpc>
            </a:pPr>
            <a:r>
              <a:rPr lang="en-US" sz="1850" dirty="0">
                <a:latin typeface="Times New Roman" panose="02020603050405020304" pitchFamily="18" charset="0"/>
                <a:cs typeface="Times New Roman" panose="02020603050405020304" pitchFamily="18" charset="0"/>
              </a:rPr>
              <a:t>The highest value of </a:t>
            </a:r>
            <a:r>
              <a:rPr lang="en-US" sz="1850" b="1" dirty="0">
                <a:latin typeface="Times New Roman" panose="02020603050405020304" pitchFamily="18" charset="0"/>
                <a:cs typeface="Times New Roman" panose="02020603050405020304" pitchFamily="18" charset="0"/>
              </a:rPr>
              <a:t>0.74</a:t>
            </a:r>
            <a:r>
              <a:rPr lang="en-US" sz="1850" dirty="0">
                <a:latin typeface="Times New Roman" panose="02020603050405020304" pitchFamily="18" charset="0"/>
                <a:cs typeface="Times New Roman" panose="02020603050405020304" pitchFamily="18" charset="0"/>
              </a:rPr>
              <a:t> has been attained as Normalized Mutual Information based Score for </a:t>
            </a:r>
            <a:r>
              <a:rPr lang="en-US" sz="1850" b="1" dirty="0">
                <a:latin typeface="Times New Roman" panose="02020603050405020304" pitchFamily="18" charset="0"/>
                <a:cs typeface="Times New Roman" panose="02020603050405020304" pitchFamily="18" charset="0"/>
              </a:rPr>
              <a:t>BIRCH</a:t>
            </a:r>
            <a:r>
              <a:rPr lang="en-US" sz="1850" dirty="0">
                <a:latin typeface="Times New Roman" panose="02020603050405020304" pitchFamily="18" charset="0"/>
                <a:cs typeface="Times New Roman" panose="02020603050405020304" pitchFamily="18" charset="0"/>
              </a:rPr>
              <a:t> clustering accompanying ample results for the remaining algorithms. </a:t>
            </a:r>
          </a:p>
          <a:p>
            <a:pPr algn="just">
              <a:lnSpc>
                <a:spcPct val="150000"/>
              </a:lnSpc>
            </a:pPr>
            <a:r>
              <a:rPr lang="en-US" sz="1850" dirty="0">
                <a:latin typeface="Times New Roman" panose="02020603050405020304" pitchFamily="18" charset="0"/>
                <a:cs typeface="Times New Roman" panose="02020603050405020304" pitchFamily="18" charset="0"/>
              </a:rPr>
              <a:t>Countries with </a:t>
            </a:r>
            <a:r>
              <a:rPr lang="en-US" sz="1850" b="1" dirty="0">
                <a:latin typeface="Times New Roman" panose="02020603050405020304" pitchFamily="18" charset="0"/>
                <a:cs typeface="Times New Roman" panose="02020603050405020304" pitchFamily="18" charset="0"/>
              </a:rPr>
              <a:t>‘Very Low’ </a:t>
            </a:r>
            <a:r>
              <a:rPr lang="en-US" sz="1850" dirty="0">
                <a:latin typeface="Times New Roman" panose="02020603050405020304" pitchFamily="18" charset="0"/>
                <a:cs typeface="Times New Roman" panose="02020603050405020304" pitchFamily="18" charset="0"/>
              </a:rPr>
              <a:t>tag can be considered as a good choice for the migrant workers for immigration.</a:t>
            </a:r>
          </a:p>
          <a:p>
            <a:pPr algn="just">
              <a:lnSpc>
                <a:spcPct val="150000"/>
              </a:lnSpc>
            </a:pPr>
            <a:r>
              <a:rPr lang="en-US" sz="1850" dirty="0">
                <a:latin typeface="Times New Roman" panose="02020603050405020304" pitchFamily="18" charset="0"/>
                <a:cs typeface="Times New Roman" panose="02020603050405020304" pitchFamily="18" charset="0"/>
              </a:rPr>
              <a:t>In future, we will try to manage more real data of countries other than our gathered ones for more authenticity of our work as well as to get the overall condition of the whole world in this prospect.</a:t>
            </a:r>
          </a:p>
          <a:p>
            <a:pPr algn="just">
              <a:lnSpc>
                <a:spcPct val="150000"/>
              </a:lnSpc>
            </a:pPr>
            <a:r>
              <a:rPr lang="en-US" sz="1850" dirty="0">
                <a:latin typeface="Times New Roman" panose="02020603050405020304" pitchFamily="18" charset="0"/>
                <a:cs typeface="Times New Roman" panose="02020603050405020304" pitchFamily="18" charset="0"/>
              </a:rPr>
              <a:t>We will try to do subjective analysis with the help of experts. </a:t>
            </a:r>
          </a:p>
          <a:p>
            <a:pPr algn="just">
              <a:lnSpc>
                <a:spcPct val="150000"/>
              </a:lnSpc>
            </a:pPr>
            <a:r>
              <a:rPr lang="en-US" sz="1850" dirty="0">
                <a:latin typeface="Times New Roman" panose="02020603050405020304" pitchFamily="18" charset="0"/>
                <a:cs typeface="Times New Roman" panose="02020603050405020304" pitchFamily="18" charset="0"/>
              </a:rPr>
              <a:t>Other unsupervised CA and fuzzy based clustering might be availed later considering maximum likelihood estimation for more robustness of our work.</a:t>
            </a:r>
          </a:p>
          <a:p>
            <a:pPr>
              <a:buFont typeface="Wingdings" panose="05000000000000000000" pitchFamily="2" charset="2"/>
              <a:buChar char="Ø"/>
            </a:pPr>
            <a:endParaRPr lang="en-US" sz="1800" dirty="0"/>
          </a:p>
        </p:txBody>
      </p:sp>
      <p:sp>
        <p:nvSpPr>
          <p:cNvPr id="2" name="Footer Placeholder 1"/>
          <p:cNvSpPr>
            <a:spLocks noGrp="1"/>
          </p:cNvSpPr>
          <p:nvPr>
            <p:ph type="ftr" sz="quarter" idx="11"/>
          </p:nvPr>
        </p:nvSpPr>
        <p:spPr/>
        <p:txBody>
          <a:bodyPr/>
          <a:lstStyle/>
          <a:p>
            <a:r>
              <a:rPr lang="en-US" dirty="0">
                <a:solidFill>
                  <a:schemeClr val="accent5">
                    <a:lumMod val="75000"/>
                  </a:schemeClr>
                </a:solidFill>
              </a:rPr>
              <a:t>Clusterization of Different Vulnerable Countries</a:t>
            </a:r>
          </a:p>
        </p:txBody>
      </p:sp>
      <p:sp>
        <p:nvSpPr>
          <p:cNvPr id="9" name="Slide Number Placeholder 8">
            <a:extLst>
              <a:ext uri="{FF2B5EF4-FFF2-40B4-BE49-F238E27FC236}">
                <a16:creationId xmlns:a16="http://schemas.microsoft.com/office/drawing/2014/main" id="{DC4DF05E-81EB-4F84-A865-03975ABEBF33}"/>
              </a:ext>
            </a:extLst>
          </p:cNvPr>
          <p:cNvSpPr>
            <a:spLocks noGrp="1"/>
          </p:cNvSpPr>
          <p:nvPr>
            <p:ph type="sldNum" sz="quarter" idx="12"/>
          </p:nvPr>
        </p:nvSpPr>
        <p:spPr/>
        <p:txBody>
          <a:bodyPr/>
          <a:lstStyle/>
          <a:p>
            <a:fld id="{2480F647-2FE1-486A-9AB9-4FC3D3B5E255}" type="slidenum">
              <a:rPr lang="en-US" smtClean="0"/>
              <a:t>14</a:t>
            </a:fld>
            <a:endParaRPr lang="en-US"/>
          </a:p>
        </p:txBody>
      </p:sp>
    </p:spTree>
    <p:extLst>
      <p:ext uri="{BB962C8B-B14F-4D97-AF65-F5344CB8AC3E}">
        <p14:creationId xmlns:p14="http://schemas.microsoft.com/office/powerpoint/2010/main" val="368231661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F561EA-426E-4582-A622-E57FA0AFB830}"/>
              </a:ext>
            </a:extLst>
          </p:cNvPr>
          <p:cNvSpPr/>
          <p:nvPr/>
        </p:nvSpPr>
        <p:spPr>
          <a:xfrm>
            <a:off x="0" y="1"/>
            <a:ext cx="12192000" cy="110927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54075"/>
            <a:r>
              <a:rPr lang="en-US" sz="3200" dirty="0">
                <a:solidFill>
                  <a:schemeClr val="tx1"/>
                </a:solidFill>
                <a:latin typeface="Times New Roman" panose="02020603050405020304" pitchFamily="18" charset="0"/>
                <a:cs typeface="Times New Roman" panose="02020603050405020304" pitchFamily="18" charset="0"/>
              </a:rPr>
              <a:t>REFERENCES</a:t>
            </a:r>
          </a:p>
        </p:txBody>
      </p:sp>
      <p:sp>
        <p:nvSpPr>
          <p:cNvPr id="6" name="Rectangle 5">
            <a:extLst>
              <a:ext uri="{FF2B5EF4-FFF2-40B4-BE49-F238E27FC236}">
                <a16:creationId xmlns:a16="http://schemas.microsoft.com/office/drawing/2014/main" id="{F0AAB53A-BA2D-4B73-88A3-66D9243F4E6B}"/>
              </a:ext>
            </a:extLst>
          </p:cNvPr>
          <p:cNvSpPr/>
          <p:nvPr/>
        </p:nvSpPr>
        <p:spPr>
          <a:xfrm>
            <a:off x="0" y="6134114"/>
            <a:ext cx="12192000" cy="7538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con&#10;&#10;Description automatically generated">
            <a:extLst>
              <a:ext uri="{FF2B5EF4-FFF2-40B4-BE49-F238E27FC236}">
                <a16:creationId xmlns:a16="http://schemas.microsoft.com/office/drawing/2014/main" id="{5F1BDD78-EA30-4BDD-8094-BCB2EC2295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4327" y="6223398"/>
            <a:ext cx="1552075" cy="515337"/>
          </a:xfrm>
          <a:prstGeom prst="rect">
            <a:avLst/>
          </a:prstGeom>
        </p:spPr>
      </p:pic>
      <p:pic>
        <p:nvPicPr>
          <p:cNvPr id="8" name="Picture 7" descr="A picture containing logo&#10;&#10;Description automatically generated">
            <a:extLst>
              <a:ext uri="{FF2B5EF4-FFF2-40B4-BE49-F238E27FC236}">
                <a16:creationId xmlns:a16="http://schemas.microsoft.com/office/drawing/2014/main" id="{1415348A-B5B2-48E0-B3A0-19A49BC5EB6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4363" b="14362"/>
          <a:stretch/>
        </p:blipFill>
        <p:spPr>
          <a:xfrm>
            <a:off x="10833651" y="30912"/>
            <a:ext cx="1040298" cy="1047450"/>
          </a:xfrm>
          <a:prstGeom prst="rect">
            <a:avLst/>
          </a:prstGeom>
        </p:spPr>
      </p:pic>
      <p:sp>
        <p:nvSpPr>
          <p:cNvPr id="5" name="Content Placeholder 4"/>
          <p:cNvSpPr>
            <a:spLocks noGrp="1"/>
          </p:cNvSpPr>
          <p:nvPr>
            <p:ph idx="1"/>
          </p:nvPr>
        </p:nvSpPr>
        <p:spPr>
          <a:xfrm>
            <a:off x="0" y="1078362"/>
            <a:ext cx="12192000" cy="5098601"/>
          </a:xfrm>
        </p:spPr>
        <p:txBody>
          <a:bodyPr>
            <a:noAutofit/>
          </a:bodyPr>
          <a:lstStyle/>
          <a:p>
            <a:pPr marL="0" indent="0" algn="just">
              <a:lnSpc>
                <a:spcPct val="100000"/>
              </a:lnSpc>
              <a:spcBef>
                <a:spcPts val="0"/>
              </a:spcBef>
              <a:buNone/>
            </a:pPr>
            <a:r>
              <a:rPr lang="en-US" sz="1100" dirty="0">
                <a:latin typeface="Times New Roman" panose="02020603050405020304" pitchFamily="18" charset="0"/>
                <a:cs typeface="Times New Roman" panose="02020603050405020304" pitchFamily="18" charset="0"/>
              </a:rPr>
              <a:t>[1] </a:t>
            </a:r>
            <a:r>
              <a:rPr lang="en-US" sz="1100" dirty="0" err="1">
                <a:latin typeface="Times New Roman" panose="02020603050405020304" pitchFamily="18" charset="0"/>
                <a:cs typeface="Times New Roman" panose="02020603050405020304" pitchFamily="18" charset="0"/>
              </a:rPr>
              <a:t>Tasneem</a:t>
            </a:r>
            <a:r>
              <a:rPr lang="en-US" sz="1100" dirty="0">
                <a:latin typeface="Times New Roman" panose="02020603050405020304" pitchFamily="18" charset="0"/>
                <a:cs typeface="Times New Roman" panose="02020603050405020304" pitchFamily="18" charset="0"/>
              </a:rPr>
              <a:t> Siddiqui. ”International </a:t>
            </a:r>
            <a:r>
              <a:rPr lang="en-US" sz="1100" dirty="0" err="1">
                <a:latin typeface="Times New Roman" panose="02020603050405020304" pitchFamily="18" charset="0"/>
                <a:cs typeface="Times New Roman" panose="02020603050405020304" pitchFamily="18" charset="0"/>
              </a:rPr>
              <a:t>labour</a:t>
            </a:r>
            <a:r>
              <a:rPr lang="en-US" sz="1100" dirty="0">
                <a:latin typeface="Times New Roman" panose="02020603050405020304" pitchFamily="18" charset="0"/>
                <a:cs typeface="Times New Roman" panose="02020603050405020304" pitchFamily="18" charset="0"/>
              </a:rPr>
              <a:t> migration from Bangladesh : a decent work perspective” ILO Working Papers 993857593402676. International </a:t>
            </a:r>
            <a:r>
              <a:rPr lang="en-US" sz="1100" dirty="0" err="1">
                <a:latin typeface="Times New Roman" panose="02020603050405020304" pitchFamily="18" charset="0"/>
                <a:cs typeface="Times New Roman" panose="02020603050405020304" pitchFamily="18" charset="0"/>
              </a:rPr>
              <a:t>Labour</a:t>
            </a:r>
            <a:r>
              <a:rPr lang="en-US" sz="1100" dirty="0">
                <a:latin typeface="Times New Roman" panose="02020603050405020304" pitchFamily="18" charset="0"/>
                <a:cs typeface="Times New Roman" panose="02020603050405020304" pitchFamily="18" charset="0"/>
              </a:rPr>
              <a:t> Organization. 2005.</a:t>
            </a:r>
          </a:p>
          <a:p>
            <a:pPr marL="0" indent="0" algn="just">
              <a:lnSpc>
                <a:spcPct val="100000"/>
              </a:lnSpc>
              <a:spcBef>
                <a:spcPts val="0"/>
              </a:spcBef>
              <a:buNone/>
            </a:pPr>
            <a:r>
              <a:rPr lang="en-US" sz="1100" dirty="0">
                <a:latin typeface="Times New Roman" panose="02020603050405020304" pitchFamily="18" charset="0"/>
                <a:cs typeface="Times New Roman" panose="02020603050405020304" pitchFamily="18" charset="0"/>
              </a:rPr>
              <a:t>[2] Abdul </a:t>
            </a:r>
            <a:r>
              <a:rPr lang="en-US" sz="1100" dirty="0" err="1">
                <a:latin typeface="Times New Roman" panose="02020603050405020304" pitchFamily="18" charset="0"/>
                <a:cs typeface="Times New Roman" panose="02020603050405020304" pitchFamily="18" charset="0"/>
              </a:rPr>
              <a:t>Azeez</a:t>
            </a:r>
            <a:r>
              <a:rPr lang="en-US" sz="1100" dirty="0">
                <a:latin typeface="Times New Roman" panose="02020603050405020304" pitchFamily="18" charset="0"/>
                <a:cs typeface="Times New Roman" panose="02020603050405020304" pitchFamily="18" charset="0"/>
              </a:rPr>
              <a:t> E P, </a:t>
            </a:r>
            <a:r>
              <a:rPr lang="en-US" sz="1100" dirty="0" err="1">
                <a:latin typeface="Times New Roman" panose="02020603050405020304" pitchFamily="18" charset="0"/>
                <a:cs typeface="Times New Roman" panose="02020603050405020304" pitchFamily="18" charset="0"/>
              </a:rPr>
              <a:t>Dandub</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Palzor</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Negi,Asha</a:t>
            </a:r>
            <a:r>
              <a:rPr lang="en-US" sz="1100" dirty="0">
                <a:latin typeface="Times New Roman" panose="02020603050405020304" pitchFamily="18" charset="0"/>
                <a:cs typeface="Times New Roman" panose="02020603050405020304" pitchFamily="18" charset="0"/>
              </a:rPr>
              <a:t> Rani &amp; </a:t>
            </a:r>
            <a:r>
              <a:rPr lang="en-US" sz="1100" dirty="0" err="1">
                <a:latin typeface="Times New Roman" panose="02020603050405020304" pitchFamily="18" charset="0"/>
                <a:cs typeface="Times New Roman" panose="02020603050405020304" pitchFamily="18" charset="0"/>
              </a:rPr>
              <a:t>Senthil</a:t>
            </a:r>
            <a:r>
              <a:rPr lang="en-US" sz="1100" dirty="0">
                <a:latin typeface="Times New Roman" panose="02020603050405020304" pitchFamily="18" charset="0"/>
                <a:cs typeface="Times New Roman" panose="02020603050405020304" pitchFamily="18" charset="0"/>
              </a:rPr>
              <a:t> Kumar A P. “The impact of COVID-19 on migrant women workers in India”. Journal of Eurasian Geography and Economics. 26th Oct, 2020.</a:t>
            </a:r>
          </a:p>
          <a:p>
            <a:pPr marL="0" indent="0" algn="just">
              <a:lnSpc>
                <a:spcPct val="100000"/>
              </a:lnSpc>
              <a:spcBef>
                <a:spcPts val="0"/>
              </a:spcBef>
              <a:buNone/>
            </a:pPr>
            <a:r>
              <a:rPr lang="en-US" sz="1100" dirty="0">
                <a:latin typeface="Times New Roman" panose="02020603050405020304" pitchFamily="18" charset="0"/>
                <a:cs typeface="Times New Roman" panose="02020603050405020304" pitchFamily="18" charset="0"/>
              </a:rPr>
              <a:t>[3] Mohammad </a:t>
            </a:r>
            <a:r>
              <a:rPr lang="en-US" sz="1100" dirty="0" err="1">
                <a:latin typeface="Times New Roman" panose="02020603050405020304" pitchFamily="18" charset="0"/>
                <a:cs typeface="Times New Roman" panose="02020603050405020304" pitchFamily="18" charset="0"/>
              </a:rPr>
              <a:t>Rezaul</a:t>
            </a:r>
            <a:r>
              <a:rPr lang="en-US" sz="1100" dirty="0">
                <a:latin typeface="Times New Roman" panose="02020603050405020304" pitchFamily="18" charset="0"/>
                <a:cs typeface="Times New Roman" panose="02020603050405020304" pitchFamily="18" charset="0"/>
              </a:rPr>
              <a:t> Karim, Mohammad </a:t>
            </a:r>
            <a:r>
              <a:rPr lang="en-US" sz="1100" dirty="0" err="1">
                <a:latin typeface="Times New Roman" panose="02020603050405020304" pitchFamily="18" charset="0"/>
                <a:cs typeface="Times New Roman" panose="02020603050405020304" pitchFamily="18" charset="0"/>
              </a:rPr>
              <a:t>Tarikul</a:t>
            </a:r>
            <a:r>
              <a:rPr lang="en-US" sz="1100" dirty="0">
                <a:latin typeface="Times New Roman" panose="02020603050405020304" pitchFamily="18" charset="0"/>
                <a:cs typeface="Times New Roman" panose="02020603050405020304" pitchFamily="18" charset="0"/>
              </a:rPr>
              <a:t> Islam, </a:t>
            </a:r>
            <a:r>
              <a:rPr lang="en-US" sz="1100" dirty="0" err="1">
                <a:latin typeface="Times New Roman" panose="02020603050405020304" pitchFamily="18" charset="0"/>
                <a:cs typeface="Times New Roman" panose="02020603050405020304" pitchFamily="18" charset="0"/>
              </a:rPr>
              <a:t>Bymokesh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Talukder</a:t>
            </a:r>
            <a:r>
              <a:rPr lang="en-US" sz="1100" dirty="0">
                <a:latin typeface="Times New Roman" panose="02020603050405020304" pitchFamily="18" charset="0"/>
                <a:cs typeface="Times New Roman" panose="02020603050405020304" pitchFamily="18" charset="0"/>
              </a:rPr>
              <a:t>. “COVID-19’s impacts on migrant workers from Bangladesh: In search of policy intervention”. World Development. Vol. 136. Dec 2020.</a:t>
            </a:r>
          </a:p>
          <a:p>
            <a:pPr marL="0" indent="0" algn="just">
              <a:lnSpc>
                <a:spcPct val="100000"/>
              </a:lnSpc>
              <a:spcBef>
                <a:spcPts val="0"/>
              </a:spcBef>
              <a:buNone/>
            </a:pPr>
            <a:r>
              <a:rPr lang="en-US" sz="1100" dirty="0">
                <a:latin typeface="Times New Roman" panose="02020603050405020304" pitchFamily="18" charset="0"/>
                <a:cs typeface="Times New Roman" panose="02020603050405020304" pitchFamily="18" charset="0"/>
              </a:rPr>
              <a:t>[4] Sami </a:t>
            </a:r>
            <a:r>
              <a:rPr lang="en-US" sz="1100" dirty="0" err="1">
                <a:latin typeface="Times New Roman" panose="02020603050405020304" pitchFamily="18" charset="0"/>
                <a:cs typeface="Times New Roman" panose="02020603050405020304" pitchFamily="18" charset="0"/>
              </a:rPr>
              <a:t>Naouali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Semeh</a:t>
            </a:r>
            <a:r>
              <a:rPr lang="en-US" sz="1100" dirty="0">
                <a:latin typeface="Times New Roman" panose="02020603050405020304" pitchFamily="18" charset="0"/>
                <a:cs typeface="Times New Roman" panose="02020603050405020304" pitchFamily="18" charset="0"/>
              </a:rPr>
              <a:t> Ben Salem and </a:t>
            </a:r>
            <a:r>
              <a:rPr lang="en-US" sz="1100" dirty="0" err="1">
                <a:latin typeface="Times New Roman" panose="02020603050405020304" pitchFamily="18" charset="0"/>
                <a:cs typeface="Times New Roman" panose="02020603050405020304" pitchFamily="18" charset="0"/>
              </a:rPr>
              <a:t>Zied</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Chtourou</a:t>
            </a:r>
            <a:r>
              <a:rPr lang="en-US" sz="1100" dirty="0">
                <a:latin typeface="Times New Roman" panose="02020603050405020304" pitchFamily="18" charset="0"/>
                <a:cs typeface="Times New Roman" panose="02020603050405020304" pitchFamily="18" charset="0"/>
              </a:rPr>
              <a:t>. ”Clustering Categorical Data: A Survey”. International Journal of Information Technology &amp; Decision Making. Vol. 19, No. 01, pp. 49-96. 2020.</a:t>
            </a:r>
          </a:p>
          <a:p>
            <a:pPr marL="0" indent="0" algn="just">
              <a:lnSpc>
                <a:spcPct val="100000"/>
              </a:lnSpc>
              <a:spcBef>
                <a:spcPts val="0"/>
              </a:spcBef>
              <a:buNone/>
            </a:pPr>
            <a:r>
              <a:rPr lang="en-US" sz="1100" dirty="0">
                <a:latin typeface="Times New Roman" panose="02020603050405020304" pitchFamily="18" charset="0"/>
                <a:cs typeface="Times New Roman" panose="02020603050405020304" pitchFamily="18" charset="0"/>
              </a:rPr>
              <a:t>[5] </a:t>
            </a:r>
            <a:r>
              <a:rPr lang="en-US" sz="1100" dirty="0" err="1">
                <a:latin typeface="Times New Roman" panose="02020603050405020304" pitchFamily="18" charset="0"/>
                <a:cs typeface="Times New Roman" panose="02020603050405020304" pitchFamily="18" charset="0"/>
              </a:rPr>
              <a:t>Tommaso</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Rigon</a:t>
            </a:r>
            <a:r>
              <a:rPr lang="en-US" sz="1100" dirty="0">
                <a:latin typeface="Times New Roman" panose="02020603050405020304" pitchFamily="18" charset="0"/>
                <a:cs typeface="Times New Roman" panose="02020603050405020304" pitchFamily="18" charset="0"/>
              </a:rPr>
              <a:t>, Amy H. Herring, David B. Dunson. ”A generalized Bayes framework for probabilistic clustering”. </a:t>
            </a:r>
            <a:r>
              <a:rPr lang="en-US" sz="1100" dirty="0" err="1">
                <a:latin typeface="Times New Roman" panose="02020603050405020304" pitchFamily="18" charset="0"/>
                <a:cs typeface="Times New Roman" panose="02020603050405020304" pitchFamily="18" charset="0"/>
              </a:rPr>
              <a:t>arXiv</a:t>
            </a:r>
            <a:r>
              <a:rPr lang="en-US" sz="1100" dirty="0">
                <a:latin typeface="Times New Roman" panose="02020603050405020304" pitchFamily="18" charset="0"/>
                <a:cs typeface="Times New Roman" panose="02020603050405020304" pitchFamily="18" charset="0"/>
              </a:rPr>
              <a:t>: Methodology. 2020.</a:t>
            </a:r>
          </a:p>
          <a:p>
            <a:pPr marL="0" indent="0" algn="just">
              <a:lnSpc>
                <a:spcPct val="100000"/>
              </a:lnSpc>
              <a:spcBef>
                <a:spcPts val="0"/>
              </a:spcBef>
              <a:buNone/>
            </a:pPr>
            <a:r>
              <a:rPr lang="en-US" sz="1100" dirty="0">
                <a:latin typeface="Times New Roman" panose="02020603050405020304" pitchFamily="18" charset="0"/>
                <a:cs typeface="Times New Roman" panose="02020603050405020304" pitchFamily="18" charset="0"/>
              </a:rPr>
              <a:t>[6] Alan </a:t>
            </a:r>
            <a:r>
              <a:rPr lang="en-US" sz="1100" dirty="0" err="1">
                <a:latin typeface="Times New Roman" panose="02020603050405020304" pitchFamily="18" charset="0"/>
                <a:cs typeface="Times New Roman" panose="02020603050405020304" pitchFamily="18" charset="0"/>
              </a:rPr>
              <a:t>Agresti</a:t>
            </a:r>
            <a:r>
              <a:rPr lang="en-US" sz="1100" dirty="0">
                <a:latin typeface="Times New Roman" panose="02020603050405020304" pitchFamily="18" charset="0"/>
                <a:cs typeface="Times New Roman" panose="02020603050405020304" pitchFamily="18" charset="0"/>
              </a:rPr>
              <a:t> &amp; David B. Hitchcock. ”Bayesian inference for categorical data analysis”. Statistical Methods and Applications. Vol. 14, pp. 297–330. 2005.</a:t>
            </a:r>
          </a:p>
          <a:p>
            <a:pPr marL="0" indent="0" algn="just">
              <a:lnSpc>
                <a:spcPct val="100000"/>
              </a:lnSpc>
              <a:spcBef>
                <a:spcPts val="0"/>
              </a:spcBef>
              <a:buNone/>
            </a:pPr>
            <a:r>
              <a:rPr lang="en-US" sz="1100" dirty="0">
                <a:latin typeface="Times New Roman" panose="02020603050405020304" pitchFamily="18" charset="0"/>
                <a:cs typeface="Times New Roman" panose="02020603050405020304" pitchFamily="18" charset="0"/>
              </a:rPr>
              <a:t>[7] </a:t>
            </a:r>
            <a:r>
              <a:rPr lang="en-US" sz="1100" dirty="0" err="1">
                <a:latin typeface="Times New Roman" panose="02020603050405020304" pitchFamily="18" charset="0"/>
                <a:cs typeface="Times New Roman" panose="02020603050405020304" pitchFamily="18" charset="0"/>
              </a:rPr>
              <a:t>Fasani</a:t>
            </a:r>
            <a:r>
              <a:rPr lang="en-US" sz="1100" dirty="0">
                <a:latin typeface="Times New Roman" panose="02020603050405020304" pitchFamily="18" charset="0"/>
                <a:cs typeface="Times New Roman" panose="02020603050405020304" pitchFamily="18" charset="0"/>
              </a:rPr>
              <a:t>, F. and </a:t>
            </a:r>
            <a:r>
              <a:rPr lang="en-US" sz="1100" dirty="0" err="1">
                <a:latin typeface="Times New Roman" panose="02020603050405020304" pitchFamily="18" charset="0"/>
                <a:cs typeface="Times New Roman" panose="02020603050405020304" pitchFamily="18" charset="0"/>
              </a:rPr>
              <a:t>Mazza</a:t>
            </a:r>
            <a:r>
              <a:rPr lang="en-US" sz="1100" dirty="0">
                <a:latin typeface="Times New Roman" panose="02020603050405020304" pitchFamily="18" charset="0"/>
                <a:cs typeface="Times New Roman" panose="02020603050405020304" pitchFamily="18" charset="0"/>
              </a:rPr>
              <a:t>, J. “A Vulnerable Workforce: Migrant Workers in he COVID-19 Pandemic”. EUR 30225 EN, Publications Office of the European Union, </a:t>
            </a:r>
            <a:r>
              <a:rPr lang="en-US" sz="1100" dirty="0" err="1">
                <a:latin typeface="Times New Roman" panose="02020603050405020304" pitchFamily="18" charset="0"/>
                <a:cs typeface="Times New Roman" panose="02020603050405020304" pitchFamily="18" charset="0"/>
              </a:rPr>
              <a:t>Ispra</a:t>
            </a:r>
            <a:r>
              <a:rPr lang="en-US" sz="1100" dirty="0">
                <a:latin typeface="Times New Roman" panose="02020603050405020304" pitchFamily="18" charset="0"/>
                <a:cs typeface="Times New Roman" panose="02020603050405020304" pitchFamily="18" charset="0"/>
              </a:rPr>
              <a:t>. 2020.</a:t>
            </a:r>
          </a:p>
          <a:p>
            <a:pPr marL="0" indent="0" algn="just">
              <a:lnSpc>
                <a:spcPct val="100000"/>
              </a:lnSpc>
              <a:spcBef>
                <a:spcPts val="0"/>
              </a:spcBef>
              <a:buNone/>
            </a:pPr>
            <a:r>
              <a:rPr lang="en-US" sz="1100" dirty="0">
                <a:latin typeface="Times New Roman" panose="02020603050405020304" pitchFamily="18" charset="0"/>
                <a:cs typeface="Times New Roman" panose="02020603050405020304" pitchFamily="18" charset="0"/>
              </a:rPr>
              <a:t>[8] Hans H. Bock. ”Probabilistic Models in Cluster Analysis”. Vol. 23, Issue: 1, pp. 5-28. 15th Nov, 1996.</a:t>
            </a:r>
          </a:p>
          <a:p>
            <a:pPr marL="0" indent="0" algn="just">
              <a:lnSpc>
                <a:spcPct val="100000"/>
              </a:lnSpc>
              <a:spcBef>
                <a:spcPts val="0"/>
              </a:spcBef>
              <a:buNone/>
            </a:pPr>
            <a:r>
              <a:rPr lang="en-US" sz="1100" dirty="0">
                <a:latin typeface="Times New Roman" panose="02020603050405020304" pitchFamily="18" charset="0"/>
                <a:cs typeface="Times New Roman" panose="02020603050405020304" pitchFamily="18" charset="0"/>
              </a:rPr>
              <a:t>[9] </a:t>
            </a:r>
            <a:r>
              <a:rPr lang="en-US" sz="1100" dirty="0" err="1">
                <a:latin typeface="Times New Roman" panose="02020603050405020304" pitchFamily="18" charset="0"/>
                <a:cs typeface="Times New Roman" panose="02020603050405020304" pitchFamily="18" charset="0"/>
              </a:rPr>
              <a:t>Alok</a:t>
            </a:r>
            <a:r>
              <a:rPr lang="en-US" sz="1100" dirty="0">
                <a:latin typeface="Times New Roman" panose="02020603050405020304" pitchFamily="18" charset="0"/>
                <a:cs typeface="Times New Roman" panose="02020603050405020304" pitchFamily="18" charset="0"/>
              </a:rPr>
              <a:t> Sharma, Keith A. </a:t>
            </a:r>
            <a:r>
              <a:rPr lang="en-US" sz="1100" dirty="0" err="1">
                <a:latin typeface="Times New Roman" panose="02020603050405020304" pitchFamily="18" charset="0"/>
                <a:cs typeface="Times New Roman" panose="02020603050405020304" pitchFamily="18" charset="0"/>
              </a:rPr>
              <a:t>Boroevich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Daichi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Shigemizu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Yoichiro</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Kamatani</a:t>
            </a:r>
            <a:r>
              <a:rPr lang="en-US" sz="1100" dirty="0">
                <a:latin typeface="Times New Roman" panose="02020603050405020304" pitchFamily="18" charset="0"/>
                <a:cs typeface="Times New Roman" panose="02020603050405020304" pitchFamily="18" charset="0"/>
              </a:rPr>
              <a:t>, Michiaki Kubo, </a:t>
            </a:r>
            <a:r>
              <a:rPr lang="en-US" sz="1100" dirty="0" err="1">
                <a:latin typeface="Times New Roman" panose="02020603050405020304" pitchFamily="18" charset="0"/>
                <a:cs typeface="Times New Roman" panose="02020603050405020304" pitchFamily="18" charset="0"/>
              </a:rPr>
              <a:t>Tatsuhiko</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Tsunoda</a:t>
            </a:r>
            <a:r>
              <a:rPr lang="en-US" sz="1100" dirty="0">
                <a:latin typeface="Times New Roman" panose="02020603050405020304" pitchFamily="18" charset="0"/>
                <a:cs typeface="Times New Roman" panose="02020603050405020304" pitchFamily="18" charset="0"/>
              </a:rPr>
              <a:t>. “Hierarchical Maximum Likelihood Clustering Approach”. IEEE Transactions on Biomedical Engineering. Vol. 64, Issue: 1. Jan 2017.</a:t>
            </a:r>
          </a:p>
          <a:p>
            <a:pPr marL="0" indent="0" algn="just">
              <a:lnSpc>
                <a:spcPct val="100000"/>
              </a:lnSpc>
              <a:spcBef>
                <a:spcPts val="0"/>
              </a:spcBef>
              <a:buNone/>
            </a:pPr>
            <a:r>
              <a:rPr lang="en-US" sz="1100" dirty="0">
                <a:latin typeface="Times New Roman" panose="02020603050405020304" pitchFamily="18" charset="0"/>
                <a:cs typeface="Times New Roman" panose="02020603050405020304" pitchFamily="18" charset="0"/>
              </a:rPr>
              <a:t>[10] Mohammad </a:t>
            </a:r>
            <a:r>
              <a:rPr lang="en-US" sz="1100" dirty="0" err="1">
                <a:latin typeface="Times New Roman" panose="02020603050405020304" pitchFamily="18" charset="0"/>
                <a:cs typeface="Times New Roman" panose="02020603050405020304" pitchFamily="18" charset="0"/>
              </a:rPr>
              <a:t>Emtiyaz</a:t>
            </a:r>
            <a:r>
              <a:rPr lang="en-US" sz="1100" dirty="0">
                <a:latin typeface="Times New Roman" panose="02020603050405020304" pitchFamily="18" charset="0"/>
                <a:cs typeface="Times New Roman" panose="02020603050405020304" pitchFamily="18" charset="0"/>
              </a:rPr>
              <a:t> Khan, </a:t>
            </a:r>
            <a:r>
              <a:rPr lang="en-US" sz="1100" dirty="0" err="1">
                <a:latin typeface="Times New Roman" panose="02020603050405020304" pitchFamily="18" charset="0"/>
                <a:cs typeface="Times New Roman" panose="02020603050405020304" pitchFamily="18" charset="0"/>
              </a:rPr>
              <a:t>Shakir</a:t>
            </a:r>
            <a:r>
              <a:rPr lang="en-US" sz="1100" dirty="0">
                <a:latin typeface="Times New Roman" panose="02020603050405020304" pitchFamily="18" charset="0"/>
                <a:cs typeface="Times New Roman" panose="02020603050405020304" pitchFamily="18" charset="0"/>
              </a:rPr>
              <a:t> Mohamed, Benjamin M. Marlin and Kevin P. Murphy. “A Stick-Breaking Likelihood for Categorical Data Analysis with Latent Gaussian Models”. 15th International Conference on Artificial Intelligence and Statistics (AISTATS). 2012.</a:t>
            </a:r>
          </a:p>
          <a:p>
            <a:pPr marL="0" indent="0" algn="just">
              <a:lnSpc>
                <a:spcPct val="100000"/>
              </a:lnSpc>
              <a:spcBef>
                <a:spcPts val="0"/>
              </a:spcBef>
              <a:buNone/>
            </a:pPr>
            <a:r>
              <a:rPr lang="en-US" sz="1100" dirty="0">
                <a:latin typeface="Times New Roman" panose="02020603050405020304" pitchFamily="18" charset="0"/>
                <a:cs typeface="Times New Roman" panose="02020603050405020304" pitchFamily="18" charset="0"/>
              </a:rPr>
              <a:t>[11] Muhammad </a:t>
            </a:r>
            <a:r>
              <a:rPr lang="en-US" sz="1100" dirty="0" err="1">
                <a:latin typeface="Times New Roman" panose="02020603050405020304" pitchFamily="18" charset="0"/>
                <a:cs typeface="Times New Roman" panose="02020603050405020304" pitchFamily="18" charset="0"/>
              </a:rPr>
              <a:t>Shaheen</a:t>
            </a:r>
            <a:r>
              <a:rPr lang="en-US" sz="1100" dirty="0">
                <a:latin typeface="Times New Roman" panose="02020603050405020304" pitchFamily="18" charset="0"/>
                <a:cs typeface="Times New Roman" panose="02020603050405020304" pitchFamily="18" charset="0"/>
              </a:rPr>
              <a:t>, Saeed Iqbal, </a:t>
            </a:r>
            <a:r>
              <a:rPr lang="en-US" sz="1100" dirty="0" err="1">
                <a:latin typeface="Times New Roman" panose="02020603050405020304" pitchFamily="18" charset="0"/>
                <a:cs typeface="Times New Roman" panose="02020603050405020304" pitchFamily="18" charset="0"/>
              </a:rPr>
              <a:t>Fazl</a:t>
            </a:r>
            <a:r>
              <a:rPr lang="en-US" sz="1100" dirty="0">
                <a:latin typeface="Times New Roman" panose="02020603050405020304" pitchFamily="18" charset="0"/>
                <a:cs typeface="Times New Roman" panose="02020603050405020304" pitchFamily="18" charset="0"/>
              </a:rPr>
              <a:t>–e - </a:t>
            </a:r>
            <a:r>
              <a:rPr lang="en-US" sz="1100" dirty="0" err="1">
                <a:latin typeface="Times New Roman" panose="02020603050405020304" pitchFamily="18" charset="0"/>
                <a:cs typeface="Times New Roman" panose="02020603050405020304" pitchFamily="18" charset="0"/>
              </a:rPr>
              <a:t>Basit</a:t>
            </a:r>
            <a:r>
              <a:rPr lang="en-US" sz="1100" dirty="0">
                <a:latin typeface="Times New Roman" panose="02020603050405020304" pitchFamily="18" charset="0"/>
                <a:cs typeface="Times New Roman" panose="02020603050405020304" pitchFamily="18" charset="0"/>
              </a:rPr>
              <a:t>. ”Labeled Clustering: A Unique Method to Label Unsupervised Classes”. 8th International Conference for Internet Technology and Secured Transactions (ICITST). 2013.</a:t>
            </a:r>
          </a:p>
          <a:p>
            <a:pPr marL="0" indent="0" algn="just">
              <a:lnSpc>
                <a:spcPct val="100000"/>
              </a:lnSpc>
              <a:spcBef>
                <a:spcPts val="0"/>
              </a:spcBef>
              <a:buNone/>
            </a:pPr>
            <a:r>
              <a:rPr lang="sv-SE" sz="1100" dirty="0">
                <a:latin typeface="Times New Roman" panose="02020603050405020304" pitchFamily="18" charset="0"/>
                <a:cs typeface="Times New Roman" panose="02020603050405020304" pitchFamily="18" charset="0"/>
              </a:rPr>
              <a:t>[12] Ssvr Kumar Addagarla and Anthoniraj Amalanathan. ”Probabilistic </a:t>
            </a:r>
            <a:r>
              <a:rPr lang="en-US" sz="1100" dirty="0">
                <a:latin typeface="Times New Roman" panose="02020603050405020304" pitchFamily="18" charset="0"/>
                <a:cs typeface="Times New Roman" panose="02020603050405020304" pitchFamily="18" charset="0"/>
              </a:rPr>
              <a:t>Unsupervised Machine Learning Approach for a Similar Image Recommender System for E-Commerce”. Symmetry 2020, Vol. 12, Issue: 11, </a:t>
            </a:r>
            <a:r>
              <a:rPr lang="en-US" sz="1100" dirty="0" err="1">
                <a:latin typeface="Times New Roman" panose="02020603050405020304" pitchFamily="18" charset="0"/>
                <a:cs typeface="Times New Roman" panose="02020603050405020304" pitchFamily="18" charset="0"/>
              </a:rPr>
              <a:t>pp</a:t>
            </a:r>
            <a:r>
              <a:rPr lang="en-US" sz="1100" dirty="0">
                <a:latin typeface="Times New Roman" panose="02020603050405020304" pitchFamily="18" charset="0"/>
                <a:cs typeface="Times New Roman" panose="02020603050405020304" pitchFamily="18" charset="0"/>
              </a:rPr>
              <a:t>: 1783. 27 Oct, 2020.</a:t>
            </a:r>
          </a:p>
          <a:p>
            <a:pPr marL="0" indent="0" algn="just">
              <a:lnSpc>
                <a:spcPct val="100000"/>
              </a:lnSpc>
              <a:spcBef>
                <a:spcPts val="0"/>
              </a:spcBef>
              <a:buNone/>
            </a:pPr>
            <a:r>
              <a:rPr lang="en-US" sz="1100" dirty="0">
                <a:latin typeface="Times New Roman" panose="02020603050405020304" pitchFamily="18" charset="0"/>
                <a:cs typeface="Times New Roman" panose="02020603050405020304" pitchFamily="18" charset="0"/>
              </a:rPr>
              <a:t>[13] H. </a:t>
            </a:r>
            <a:r>
              <a:rPr lang="en-US" sz="1100" dirty="0" err="1">
                <a:latin typeface="Times New Roman" panose="02020603050405020304" pitchFamily="18" charset="0"/>
                <a:cs typeface="Times New Roman" panose="02020603050405020304" pitchFamily="18" charset="0"/>
              </a:rPr>
              <a:t>Venkateswara</a:t>
            </a:r>
            <a:r>
              <a:rPr lang="en-US" sz="1100" dirty="0">
                <a:latin typeface="Times New Roman" panose="02020603050405020304" pitchFamily="18" charset="0"/>
                <a:cs typeface="Times New Roman" panose="02020603050405020304" pitchFamily="18" charset="0"/>
              </a:rPr>
              <a:t> Reddy; B. Suresh Kumar; S. </a:t>
            </a:r>
            <a:r>
              <a:rPr lang="en-US" sz="1100" dirty="0" err="1">
                <a:latin typeface="Times New Roman" panose="02020603050405020304" pitchFamily="18" charset="0"/>
                <a:cs typeface="Times New Roman" panose="02020603050405020304" pitchFamily="18" charset="0"/>
              </a:rPr>
              <a:t>Viswanadharaju</a:t>
            </a:r>
            <a:r>
              <a:rPr lang="en-US" sz="1100" dirty="0">
                <a:latin typeface="Times New Roman" panose="02020603050405020304" pitchFamily="18" charset="0"/>
                <a:cs typeface="Times New Roman" panose="02020603050405020304" pitchFamily="18" charset="0"/>
              </a:rPr>
              <a:t>. “A Data Labeling Method for Categorical Data Clustering Using Cluster Entropies in Rough Sets”. 2014 Fourth International Conference on Communication Systems and Network Technologies. 2014.</a:t>
            </a:r>
          </a:p>
          <a:p>
            <a:pPr marL="0" indent="0" algn="just">
              <a:lnSpc>
                <a:spcPct val="100000"/>
              </a:lnSpc>
              <a:spcBef>
                <a:spcPts val="0"/>
              </a:spcBef>
              <a:buNone/>
            </a:pPr>
            <a:r>
              <a:rPr lang="en-US" sz="1100" dirty="0">
                <a:latin typeface="Times New Roman" panose="02020603050405020304" pitchFamily="18" charset="0"/>
                <a:cs typeface="Times New Roman" panose="02020603050405020304" pitchFamily="18" charset="0"/>
              </a:rPr>
              <a:t>[14] WEKA: The workbench for machine learning. Available: </a:t>
            </a:r>
            <a:r>
              <a:rPr lang="en-US" sz="1100" dirty="0">
                <a:latin typeface="Times New Roman" panose="02020603050405020304" pitchFamily="18" charset="0"/>
                <a:cs typeface="Times New Roman" panose="02020603050405020304" pitchFamily="18" charset="0"/>
                <a:hlinkClick r:id="rId4"/>
              </a:rPr>
              <a:t>https://www.cs.waikato.ac.nz/ml/weka/</a:t>
            </a:r>
            <a:r>
              <a:rPr lang="en-US" sz="1100" dirty="0">
                <a:latin typeface="Times New Roman" panose="02020603050405020304" pitchFamily="18" charset="0"/>
                <a:cs typeface="Times New Roman" panose="02020603050405020304" pitchFamily="18" charset="0"/>
              </a:rPr>
              <a:t> </a:t>
            </a:r>
          </a:p>
          <a:p>
            <a:pPr marL="0" indent="0" algn="just">
              <a:lnSpc>
                <a:spcPct val="100000"/>
              </a:lnSpc>
              <a:spcBef>
                <a:spcPts val="0"/>
              </a:spcBef>
              <a:buNone/>
            </a:pPr>
            <a:r>
              <a:rPr lang="en-US" sz="1100" dirty="0">
                <a:latin typeface="Times New Roman" panose="02020603050405020304" pitchFamily="18" charset="0"/>
                <a:cs typeface="Times New Roman" panose="02020603050405020304" pitchFamily="18" charset="0"/>
              </a:rPr>
              <a:t>[15] Mohammad Reza </a:t>
            </a:r>
            <a:r>
              <a:rPr lang="en-US" sz="1100" dirty="0" err="1">
                <a:latin typeface="Times New Roman" panose="02020603050405020304" pitchFamily="18" charset="0"/>
                <a:cs typeface="Times New Roman" panose="02020603050405020304" pitchFamily="18" charset="0"/>
              </a:rPr>
              <a:t>Mahmoudi</a:t>
            </a:r>
            <a:r>
              <a:rPr lang="en-US" sz="1100" dirty="0">
                <a:latin typeface="Times New Roman" panose="02020603050405020304" pitchFamily="18" charset="0"/>
                <a:cs typeface="Times New Roman" panose="02020603050405020304" pitchFamily="18" charset="0"/>
              </a:rPr>
              <a:t>, Mohammad </a:t>
            </a:r>
            <a:r>
              <a:rPr lang="en-US" sz="1100" dirty="0" err="1">
                <a:latin typeface="Times New Roman" panose="02020603050405020304" pitchFamily="18" charset="0"/>
                <a:cs typeface="Times New Roman" panose="02020603050405020304" pitchFamily="18" charset="0"/>
              </a:rPr>
              <a:t>Hossein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Heydari</a:t>
            </a:r>
            <a:r>
              <a:rPr lang="en-US" sz="1100" dirty="0">
                <a:latin typeface="Times New Roman" panose="02020603050405020304" pitchFamily="18" charset="0"/>
                <a:cs typeface="Times New Roman" panose="02020603050405020304" pitchFamily="18" charset="0"/>
              </a:rPr>
              <a:t>, Sultan </a:t>
            </a:r>
            <a:r>
              <a:rPr lang="en-US" sz="1100" dirty="0" err="1">
                <a:latin typeface="Times New Roman" panose="02020603050405020304" pitchFamily="18" charset="0"/>
                <a:cs typeface="Times New Roman" panose="02020603050405020304" pitchFamily="18" charset="0"/>
              </a:rPr>
              <a:t>Noman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Qasem</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Amirhosein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Mosavi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Shahab</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S.Band</a:t>
            </a:r>
            <a:r>
              <a:rPr lang="en-US" sz="1100" dirty="0">
                <a:latin typeface="Times New Roman" panose="02020603050405020304" pitchFamily="18" charset="0"/>
                <a:cs typeface="Times New Roman" panose="02020603050405020304" pitchFamily="18" charset="0"/>
              </a:rPr>
              <a:t>. ”Principal component analysis to study the relations between the spread rates of COVID-19 in high risks countries”. Alexandria Engineering Journal. 14th Sep, 2020.</a:t>
            </a:r>
          </a:p>
          <a:p>
            <a:pPr marL="0" indent="0" algn="just">
              <a:lnSpc>
                <a:spcPct val="100000"/>
              </a:lnSpc>
              <a:spcBef>
                <a:spcPts val="0"/>
              </a:spcBef>
              <a:buNone/>
            </a:pPr>
            <a:r>
              <a:rPr lang="en-US" sz="1100" dirty="0">
                <a:latin typeface="Times New Roman" panose="02020603050405020304" pitchFamily="18" charset="0"/>
                <a:cs typeface="Times New Roman" panose="02020603050405020304" pitchFamily="18" charset="0"/>
              </a:rPr>
              <a:t>[16] </a:t>
            </a:r>
            <a:r>
              <a:rPr lang="en-US" sz="1100" dirty="0" err="1">
                <a:latin typeface="Times New Roman" panose="02020603050405020304" pitchFamily="18" charset="0"/>
                <a:cs typeface="Times New Roman" panose="02020603050405020304" pitchFamily="18" charset="0"/>
              </a:rPr>
              <a:t>Datanovia</a:t>
            </a:r>
            <a:r>
              <a:rPr lang="en-US" sz="1100" dirty="0">
                <a:latin typeface="Times New Roman" panose="02020603050405020304" pitchFamily="18" charset="0"/>
                <a:cs typeface="Times New Roman" panose="02020603050405020304" pitchFamily="18" charset="0"/>
              </a:rPr>
              <a:t>. “Determining The Optimal Number Of Clusters: 3 Must Know Methods”. Available: </a:t>
            </a:r>
            <a:r>
              <a:rPr lang="en-US" sz="1100" dirty="0">
                <a:latin typeface="Times New Roman" panose="02020603050405020304" pitchFamily="18" charset="0"/>
                <a:cs typeface="Times New Roman" panose="02020603050405020304" pitchFamily="18" charset="0"/>
                <a:hlinkClick r:id="rId5"/>
              </a:rPr>
              <a:t>https://www.datanovia.com/en/lessons/determining-the-optimal-numberof-</a:t>
            </a:r>
            <a:r>
              <a:rPr lang="en-US" sz="1100" dirty="0">
                <a:latin typeface="Times New Roman" panose="02020603050405020304" pitchFamily="18" charset="0"/>
                <a:cs typeface="Times New Roman" panose="02020603050405020304" pitchFamily="18" charset="0"/>
              </a:rPr>
              <a:t> clusters-3-must-know-methods/</a:t>
            </a:r>
          </a:p>
          <a:p>
            <a:pPr marL="0" indent="0" algn="just">
              <a:lnSpc>
                <a:spcPct val="100000"/>
              </a:lnSpc>
              <a:spcBef>
                <a:spcPts val="0"/>
              </a:spcBef>
              <a:buNone/>
            </a:pPr>
            <a:r>
              <a:rPr lang="en-US" sz="1100" dirty="0">
                <a:latin typeface="Times New Roman" panose="02020603050405020304" pitchFamily="18" charset="0"/>
                <a:cs typeface="Times New Roman" panose="02020603050405020304" pitchFamily="18" charset="0"/>
              </a:rPr>
              <a:t>[17] </a:t>
            </a:r>
            <a:r>
              <a:rPr lang="en-US" sz="1100" dirty="0" err="1">
                <a:latin typeface="Times New Roman" panose="02020603050405020304" pitchFamily="18" charset="0"/>
                <a:cs typeface="Times New Roman" panose="02020603050405020304" pitchFamily="18" charset="0"/>
              </a:rPr>
              <a:t>Anupriya</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Vysala</a:t>
            </a:r>
            <a:r>
              <a:rPr lang="en-US" sz="1100" dirty="0">
                <a:latin typeface="Times New Roman" panose="02020603050405020304" pitchFamily="18" charset="0"/>
                <a:cs typeface="Times New Roman" panose="02020603050405020304" pitchFamily="18" charset="0"/>
              </a:rPr>
              <a:t>, Dr. Joseph Gomes. ”Evaluating and Validating Cluster Results”. 9th International Conference on Data Mining &amp; Knowledge Management Process (CDKP). 2020.</a:t>
            </a:r>
          </a:p>
          <a:p>
            <a:pPr marL="0" indent="0" algn="just">
              <a:lnSpc>
                <a:spcPct val="100000"/>
              </a:lnSpc>
              <a:spcBef>
                <a:spcPts val="0"/>
              </a:spcBef>
              <a:buNone/>
            </a:pPr>
            <a:r>
              <a:rPr lang="en-US" sz="1100" dirty="0">
                <a:latin typeface="Times New Roman" panose="02020603050405020304" pitchFamily="18" charset="0"/>
                <a:cs typeface="Times New Roman" panose="02020603050405020304" pitchFamily="18" charset="0"/>
              </a:rPr>
              <a:t>[18] Arthur, David and </a:t>
            </a:r>
            <a:r>
              <a:rPr lang="en-US" sz="1100" dirty="0" err="1">
                <a:latin typeface="Times New Roman" panose="02020603050405020304" pitchFamily="18" charset="0"/>
                <a:cs typeface="Times New Roman" panose="02020603050405020304" pitchFamily="18" charset="0"/>
              </a:rPr>
              <a:t>Vassilvitskii</a:t>
            </a:r>
            <a:r>
              <a:rPr lang="en-US" sz="1100" dirty="0">
                <a:latin typeface="Times New Roman" panose="02020603050405020304" pitchFamily="18" charset="0"/>
                <a:cs typeface="Times New Roman" panose="02020603050405020304" pitchFamily="18" charset="0"/>
              </a:rPr>
              <a:t>, Sergei. ”k-means++: The Advantages of Careful Seeding”. Technical Report, Stanford. 2006. Available: </a:t>
            </a:r>
            <a:r>
              <a:rPr lang="en-US" sz="1100" dirty="0">
                <a:latin typeface="Times New Roman" panose="02020603050405020304" pitchFamily="18" charset="0"/>
                <a:cs typeface="Times New Roman" panose="02020603050405020304" pitchFamily="18" charset="0"/>
                <a:hlinkClick r:id="rId6"/>
              </a:rPr>
              <a:t>http://ilpubs.stanford.edu:8090/778/</a:t>
            </a:r>
            <a:r>
              <a:rPr lang="en-US" sz="1100" dirty="0">
                <a:latin typeface="Times New Roman" panose="02020603050405020304" pitchFamily="18" charset="0"/>
                <a:cs typeface="Times New Roman" panose="02020603050405020304" pitchFamily="18" charset="0"/>
              </a:rPr>
              <a:t> </a:t>
            </a:r>
          </a:p>
          <a:p>
            <a:pPr marL="0" indent="0" algn="just">
              <a:lnSpc>
                <a:spcPct val="100000"/>
              </a:lnSpc>
              <a:spcBef>
                <a:spcPts val="0"/>
              </a:spcBef>
              <a:buNone/>
            </a:pPr>
            <a:r>
              <a:rPr lang="en-US" sz="1100" dirty="0">
                <a:latin typeface="Times New Roman" panose="02020603050405020304" pitchFamily="18" charset="0"/>
                <a:cs typeface="Times New Roman" panose="02020603050405020304" pitchFamily="18" charset="0"/>
              </a:rPr>
              <a:t>[19] Vera </a:t>
            </a:r>
            <a:r>
              <a:rPr lang="en-US" sz="1100" dirty="0" err="1">
                <a:latin typeface="Times New Roman" panose="02020603050405020304" pitchFamily="18" charset="0"/>
                <a:cs typeface="Times New Roman" panose="02020603050405020304" pitchFamily="18" charset="0"/>
              </a:rPr>
              <a:t>Marinova</a:t>
            </a:r>
            <a:r>
              <a:rPr lang="en-US" sz="1100" dirty="0">
                <a:latin typeface="Times New Roman" panose="02020603050405020304" pitchFamily="18" charset="0"/>
                <a:cs typeface="Times New Roman" panose="02020603050405020304" pitchFamily="18" charset="0"/>
              </a:rPr>
              <a:t>–</a:t>
            </a:r>
            <a:r>
              <a:rPr lang="en-US" sz="1100" dirty="0" err="1">
                <a:latin typeface="Times New Roman" panose="02020603050405020304" pitchFamily="18" charset="0"/>
                <a:cs typeface="Times New Roman" panose="02020603050405020304" pitchFamily="18" charset="0"/>
              </a:rPr>
              <a:t>Boncheva</a:t>
            </a:r>
            <a:r>
              <a:rPr lang="en-US" sz="1100" dirty="0">
                <a:latin typeface="Times New Roman" panose="02020603050405020304" pitchFamily="18" charset="0"/>
                <a:cs typeface="Times New Roman" panose="02020603050405020304" pitchFamily="18" charset="0"/>
              </a:rPr>
              <a:t>. ”Using the Agglomerative Method of Hierarchical Clustering as a Data Mining Tool in Capital Market”. International Journal ”Information Theories &amp; Applications. Vol.15. 2008.</a:t>
            </a:r>
          </a:p>
          <a:p>
            <a:pPr marL="0" indent="0" algn="just">
              <a:lnSpc>
                <a:spcPct val="100000"/>
              </a:lnSpc>
              <a:spcBef>
                <a:spcPts val="0"/>
              </a:spcBef>
              <a:buNone/>
            </a:pPr>
            <a:r>
              <a:rPr lang="en-US" sz="1100" dirty="0">
                <a:latin typeface="Times New Roman" panose="02020603050405020304" pitchFamily="18" charset="0"/>
                <a:cs typeface="Times New Roman" panose="02020603050405020304" pitchFamily="18" charset="0"/>
              </a:rPr>
              <a:t>[20] </a:t>
            </a:r>
            <a:r>
              <a:rPr lang="en-US" sz="1100" dirty="0" err="1">
                <a:latin typeface="Times New Roman" panose="02020603050405020304" pitchFamily="18" charset="0"/>
                <a:cs typeface="Times New Roman" panose="02020603050405020304" pitchFamily="18" charset="0"/>
              </a:rPr>
              <a:t>sklearn.cluster.Birch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Scikit</a:t>
            </a:r>
            <a:r>
              <a:rPr lang="en-US" sz="1100" dirty="0">
                <a:latin typeface="Times New Roman" panose="02020603050405020304" pitchFamily="18" charset="0"/>
                <a:cs typeface="Times New Roman" panose="02020603050405020304" pitchFamily="18" charset="0"/>
              </a:rPr>
              <a:t> Learn. Available: </a:t>
            </a:r>
            <a:r>
              <a:rPr lang="en-US" sz="1100" dirty="0">
                <a:latin typeface="Times New Roman" panose="02020603050405020304" pitchFamily="18" charset="0"/>
                <a:cs typeface="Times New Roman" panose="02020603050405020304" pitchFamily="18" charset="0"/>
                <a:hlinkClick r:id="rId7"/>
              </a:rPr>
              <a:t>https://scikitlearn.org/stable/modules/generated/sklearn.cluster.Birch.html</a:t>
            </a:r>
            <a:r>
              <a:rPr lang="en-US" sz="1100" dirty="0">
                <a:latin typeface="Times New Roman" panose="02020603050405020304" pitchFamily="18" charset="0"/>
                <a:cs typeface="Times New Roman" panose="02020603050405020304" pitchFamily="18" charset="0"/>
              </a:rPr>
              <a:t> </a:t>
            </a:r>
          </a:p>
          <a:p>
            <a:pPr marL="0" indent="0" algn="just">
              <a:lnSpc>
                <a:spcPct val="100000"/>
              </a:lnSpc>
              <a:spcBef>
                <a:spcPts val="0"/>
              </a:spcBef>
              <a:buNone/>
            </a:pPr>
            <a:r>
              <a:rPr lang="en-US" sz="1100" dirty="0">
                <a:latin typeface="Times New Roman" panose="02020603050405020304" pitchFamily="18" charset="0"/>
                <a:cs typeface="Times New Roman" panose="02020603050405020304" pitchFamily="18" charset="0"/>
              </a:rPr>
              <a:t>[21] Boris </a:t>
            </a:r>
            <a:r>
              <a:rPr lang="en-US" sz="1100" dirty="0" err="1">
                <a:latin typeface="Times New Roman" panose="02020603050405020304" pitchFamily="18" charset="0"/>
                <a:cs typeface="Times New Roman" panose="02020603050405020304" pitchFamily="18" charset="0"/>
              </a:rPr>
              <a:t>Lorbeer</a:t>
            </a:r>
            <a:r>
              <a:rPr lang="en-US" sz="1100" dirty="0">
                <a:latin typeface="Times New Roman" panose="02020603050405020304" pitchFamily="18" charset="0"/>
                <a:cs typeface="Times New Roman" panose="02020603050405020304" pitchFamily="18" charset="0"/>
              </a:rPr>
              <a:t>, Ana </a:t>
            </a:r>
            <a:r>
              <a:rPr lang="en-US" sz="1100" dirty="0" err="1">
                <a:latin typeface="Times New Roman" panose="02020603050405020304" pitchFamily="18" charset="0"/>
                <a:cs typeface="Times New Roman" panose="02020603050405020304" pitchFamily="18" charset="0"/>
              </a:rPr>
              <a:t>Kosareva</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Bersant</a:t>
            </a:r>
            <a:r>
              <a:rPr lang="en-US" sz="1100" dirty="0">
                <a:latin typeface="Times New Roman" panose="02020603050405020304" pitchFamily="18" charset="0"/>
                <a:cs typeface="Times New Roman" panose="02020603050405020304" pitchFamily="18" charset="0"/>
              </a:rPr>
              <a:t> Deva, </a:t>
            </a:r>
            <a:r>
              <a:rPr lang="en-US" sz="1100" dirty="0" err="1">
                <a:latin typeface="Times New Roman" panose="02020603050405020304" pitchFamily="18" charset="0"/>
                <a:cs typeface="Times New Roman" panose="02020603050405020304" pitchFamily="18" charset="0"/>
              </a:rPr>
              <a:t>Dˇzenan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Softi´c</a:t>
            </a:r>
            <a:r>
              <a:rPr lang="en-US" sz="1100" dirty="0">
                <a:latin typeface="Times New Roman" panose="02020603050405020304" pitchFamily="18" charset="0"/>
                <a:cs typeface="Times New Roman" panose="02020603050405020304" pitchFamily="18" charset="0"/>
              </a:rPr>
              <a:t>, Peter </a:t>
            </a:r>
            <a:r>
              <a:rPr lang="en-US" sz="1100" dirty="0" err="1">
                <a:latin typeface="Times New Roman" panose="02020603050405020304" pitchFamily="18" charset="0"/>
                <a:cs typeface="Times New Roman" panose="02020603050405020304" pitchFamily="18" charset="0"/>
              </a:rPr>
              <a:t>Ruppel</a:t>
            </a:r>
            <a:r>
              <a:rPr lang="en-US" sz="1100" dirty="0">
                <a:latin typeface="Times New Roman" panose="02020603050405020304" pitchFamily="18" charset="0"/>
                <a:cs typeface="Times New Roman" panose="02020603050405020304" pitchFamily="18" charset="0"/>
              </a:rPr>
              <a:t>, Axel </a:t>
            </a:r>
            <a:r>
              <a:rPr lang="en-US" sz="1100" dirty="0" err="1">
                <a:latin typeface="Times New Roman" panose="02020603050405020304" pitchFamily="18" charset="0"/>
                <a:cs typeface="Times New Roman" panose="02020603050405020304" pitchFamily="18" charset="0"/>
              </a:rPr>
              <a:t>K¨upper</a:t>
            </a:r>
            <a:r>
              <a:rPr lang="en-US" sz="1100" dirty="0">
                <a:latin typeface="Times New Roman" panose="02020603050405020304" pitchFamily="18" charset="0"/>
                <a:cs typeface="Times New Roman" panose="02020603050405020304" pitchFamily="18" charset="0"/>
              </a:rPr>
              <a:t>. ”A-BIRCH: Automatic Threshold Estimation for the BIRCH Clustering Algorithm”. INNS 2016: Advances in Big Data pp. 169-178. 08, Oct, 2016.</a:t>
            </a:r>
          </a:p>
        </p:txBody>
      </p:sp>
      <p:sp>
        <p:nvSpPr>
          <p:cNvPr id="2" name="Footer Placeholder 1"/>
          <p:cNvSpPr>
            <a:spLocks noGrp="1"/>
          </p:cNvSpPr>
          <p:nvPr>
            <p:ph type="ftr" sz="quarter" idx="11"/>
          </p:nvPr>
        </p:nvSpPr>
        <p:spPr/>
        <p:txBody>
          <a:bodyPr/>
          <a:lstStyle/>
          <a:p>
            <a:r>
              <a:rPr lang="en-US" dirty="0">
                <a:solidFill>
                  <a:schemeClr val="accent5">
                    <a:lumMod val="75000"/>
                  </a:schemeClr>
                </a:solidFill>
              </a:rPr>
              <a:t>Clusterization of Different Vulnerable Countries</a:t>
            </a:r>
          </a:p>
        </p:txBody>
      </p:sp>
      <p:sp>
        <p:nvSpPr>
          <p:cNvPr id="9" name="Slide Number Placeholder 8">
            <a:extLst>
              <a:ext uri="{FF2B5EF4-FFF2-40B4-BE49-F238E27FC236}">
                <a16:creationId xmlns:a16="http://schemas.microsoft.com/office/drawing/2014/main" id="{DC4DF05E-81EB-4F84-A865-03975ABEBF33}"/>
              </a:ext>
            </a:extLst>
          </p:cNvPr>
          <p:cNvSpPr>
            <a:spLocks noGrp="1"/>
          </p:cNvSpPr>
          <p:nvPr>
            <p:ph type="sldNum" sz="quarter" idx="12"/>
          </p:nvPr>
        </p:nvSpPr>
        <p:spPr/>
        <p:txBody>
          <a:bodyPr/>
          <a:lstStyle/>
          <a:p>
            <a:fld id="{2480F647-2FE1-486A-9AB9-4FC3D3B5E255}" type="slidenum">
              <a:rPr lang="en-US" smtClean="0"/>
              <a:t>15</a:t>
            </a:fld>
            <a:endParaRPr lang="en-US"/>
          </a:p>
        </p:txBody>
      </p:sp>
    </p:spTree>
    <p:extLst>
      <p:ext uri="{BB962C8B-B14F-4D97-AF65-F5344CB8AC3E}">
        <p14:creationId xmlns:p14="http://schemas.microsoft.com/office/powerpoint/2010/main" val="370029950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F561EA-426E-4582-A622-E57FA0AFB830}"/>
              </a:ext>
            </a:extLst>
          </p:cNvPr>
          <p:cNvSpPr/>
          <p:nvPr/>
        </p:nvSpPr>
        <p:spPr>
          <a:xfrm>
            <a:off x="0" y="1"/>
            <a:ext cx="12192000" cy="110927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54075"/>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F0AAB53A-BA2D-4B73-88A3-66D9243F4E6B}"/>
              </a:ext>
            </a:extLst>
          </p:cNvPr>
          <p:cNvSpPr/>
          <p:nvPr/>
        </p:nvSpPr>
        <p:spPr>
          <a:xfrm>
            <a:off x="0" y="6134114"/>
            <a:ext cx="12192000" cy="7538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con&#10;&#10;Description automatically generated">
            <a:extLst>
              <a:ext uri="{FF2B5EF4-FFF2-40B4-BE49-F238E27FC236}">
                <a16:creationId xmlns:a16="http://schemas.microsoft.com/office/drawing/2014/main" id="{5F1BDD78-EA30-4BDD-8094-BCB2EC2295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4327" y="6223398"/>
            <a:ext cx="1552075" cy="515337"/>
          </a:xfrm>
          <a:prstGeom prst="rect">
            <a:avLst/>
          </a:prstGeom>
        </p:spPr>
      </p:pic>
      <p:pic>
        <p:nvPicPr>
          <p:cNvPr id="8" name="Picture 7" descr="A picture containing logo&#10;&#10;Description automatically generated">
            <a:extLst>
              <a:ext uri="{FF2B5EF4-FFF2-40B4-BE49-F238E27FC236}">
                <a16:creationId xmlns:a16="http://schemas.microsoft.com/office/drawing/2014/main" id="{1415348A-B5B2-48E0-B3A0-19A49BC5EB6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4363" b="14362"/>
          <a:stretch/>
        </p:blipFill>
        <p:spPr>
          <a:xfrm>
            <a:off x="10833651" y="30912"/>
            <a:ext cx="1040298" cy="1047450"/>
          </a:xfrm>
          <a:prstGeom prst="rect">
            <a:avLst/>
          </a:prstGeom>
        </p:spPr>
      </p:pic>
      <p:sp>
        <p:nvSpPr>
          <p:cNvPr id="9" name="Slide Number Placeholder 8">
            <a:extLst>
              <a:ext uri="{FF2B5EF4-FFF2-40B4-BE49-F238E27FC236}">
                <a16:creationId xmlns:a16="http://schemas.microsoft.com/office/drawing/2014/main" id="{DC4DF05E-81EB-4F84-A865-03975ABEBF33}"/>
              </a:ext>
            </a:extLst>
          </p:cNvPr>
          <p:cNvSpPr>
            <a:spLocks noGrp="1"/>
          </p:cNvSpPr>
          <p:nvPr>
            <p:ph type="sldNum" sz="quarter" idx="12"/>
          </p:nvPr>
        </p:nvSpPr>
        <p:spPr/>
        <p:txBody>
          <a:bodyPr/>
          <a:lstStyle/>
          <a:p>
            <a:fld id="{2480F647-2FE1-486A-9AB9-4FC3D3B5E255}" type="slidenum">
              <a:rPr lang="en-US" smtClean="0"/>
              <a:t>16</a:t>
            </a:fld>
            <a:endParaRPr lang="en-US"/>
          </a:p>
        </p:txBody>
      </p:sp>
      <p:sp>
        <p:nvSpPr>
          <p:cNvPr id="2" name="Rectangle 1"/>
          <p:cNvSpPr/>
          <p:nvPr/>
        </p:nvSpPr>
        <p:spPr>
          <a:xfrm>
            <a:off x="3411939" y="2967335"/>
            <a:ext cx="5800299" cy="1323439"/>
          </a:xfrm>
          <a:prstGeom prst="rect">
            <a:avLst/>
          </a:prstGeom>
          <a:noFill/>
        </p:spPr>
        <p:txBody>
          <a:bodyPr wrap="square" lIns="91440" tIns="45720" rIns="91440" bIns="45720">
            <a:spAutoFit/>
          </a:bodyPr>
          <a:lstStyle/>
          <a:p>
            <a:pPr algn="ctr"/>
            <a:r>
              <a:rPr lang="en-US" sz="8000" b="1" cap="none" spc="50" dirty="0">
                <a:ln w="9525" cmpd="sng">
                  <a:solidFill>
                    <a:schemeClr val="accent6">
                      <a:lumMod val="60000"/>
                      <a:lumOff val="40000"/>
                    </a:schemeClr>
                  </a:solidFill>
                  <a:prstDash val="solid"/>
                </a:ln>
                <a:solidFill>
                  <a:schemeClr val="accent6"/>
                </a:solidFill>
                <a:effectLst>
                  <a:glow rad="38100">
                    <a:schemeClr val="accent1">
                      <a:alpha val="40000"/>
                    </a:schemeClr>
                  </a:glow>
                </a:effectLst>
              </a:rPr>
              <a:t>THANK YOU</a:t>
            </a:r>
          </a:p>
        </p:txBody>
      </p:sp>
      <p:sp>
        <p:nvSpPr>
          <p:cNvPr id="3" name="Footer Placeholder 2"/>
          <p:cNvSpPr>
            <a:spLocks noGrp="1"/>
          </p:cNvSpPr>
          <p:nvPr>
            <p:ph type="ftr" sz="quarter" idx="11"/>
          </p:nvPr>
        </p:nvSpPr>
        <p:spPr/>
        <p:txBody>
          <a:bodyPr/>
          <a:lstStyle/>
          <a:p>
            <a:r>
              <a:rPr lang="en-US" dirty="0">
                <a:solidFill>
                  <a:schemeClr val="accent5">
                    <a:lumMod val="75000"/>
                  </a:schemeClr>
                </a:solidFill>
              </a:rPr>
              <a:t>Clusterization of Different Vulnerable Countries</a:t>
            </a:r>
          </a:p>
        </p:txBody>
      </p:sp>
    </p:spTree>
    <p:extLst>
      <p:ext uri="{BB962C8B-B14F-4D97-AF65-F5344CB8AC3E}">
        <p14:creationId xmlns:p14="http://schemas.microsoft.com/office/powerpoint/2010/main" val="238377889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F561EA-426E-4582-A622-E57FA0AFB830}"/>
              </a:ext>
            </a:extLst>
          </p:cNvPr>
          <p:cNvSpPr/>
          <p:nvPr/>
        </p:nvSpPr>
        <p:spPr>
          <a:xfrm>
            <a:off x="0" y="1"/>
            <a:ext cx="12192000" cy="110927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54075"/>
            <a:r>
              <a:rPr lang="en-US" sz="3200" dirty="0">
                <a:solidFill>
                  <a:schemeClr val="tx1"/>
                </a:solidFill>
                <a:latin typeface="Times New Roman" panose="02020603050405020304" pitchFamily="18" charset="0"/>
                <a:cs typeface="Times New Roman" panose="02020603050405020304" pitchFamily="18" charset="0"/>
              </a:rPr>
              <a:t>OUTLINE</a:t>
            </a:r>
          </a:p>
        </p:txBody>
      </p:sp>
      <p:sp>
        <p:nvSpPr>
          <p:cNvPr id="5" name="TextBox 4">
            <a:extLst>
              <a:ext uri="{FF2B5EF4-FFF2-40B4-BE49-F238E27FC236}">
                <a16:creationId xmlns:a16="http://schemas.microsoft.com/office/drawing/2014/main" id="{D2374999-BE95-4749-AEF5-61AC6F44B27E}"/>
              </a:ext>
            </a:extLst>
          </p:cNvPr>
          <p:cNvSpPr txBox="1"/>
          <p:nvPr/>
        </p:nvSpPr>
        <p:spPr>
          <a:xfrm>
            <a:off x="1059305" y="1334124"/>
            <a:ext cx="10073390" cy="461664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Introduction</a:t>
            </a:r>
          </a:p>
          <a:p>
            <a:pPr marL="285750" indent="-28575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Background</a:t>
            </a:r>
          </a:p>
          <a:p>
            <a:pPr marL="285750" indent="-28575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Dataset Description</a:t>
            </a:r>
          </a:p>
          <a:p>
            <a:pPr marL="285750" indent="-28575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Proposed Methodology</a:t>
            </a:r>
          </a:p>
          <a:p>
            <a:pPr marL="285750" indent="-28575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Result and Discussion</a:t>
            </a:r>
          </a:p>
          <a:p>
            <a:pPr marL="285750" indent="-28575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Conclusion and Future Works</a:t>
            </a:r>
          </a:p>
          <a:p>
            <a:pPr marL="285750" indent="-28575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References</a:t>
            </a:r>
          </a:p>
        </p:txBody>
      </p:sp>
      <p:sp>
        <p:nvSpPr>
          <p:cNvPr id="6" name="Rectangle 5">
            <a:extLst>
              <a:ext uri="{FF2B5EF4-FFF2-40B4-BE49-F238E27FC236}">
                <a16:creationId xmlns:a16="http://schemas.microsoft.com/office/drawing/2014/main" id="{F0AAB53A-BA2D-4B73-88A3-66D9243F4E6B}"/>
              </a:ext>
            </a:extLst>
          </p:cNvPr>
          <p:cNvSpPr/>
          <p:nvPr/>
        </p:nvSpPr>
        <p:spPr>
          <a:xfrm>
            <a:off x="0" y="6134114"/>
            <a:ext cx="12192000" cy="7538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con&#10;&#10;Description automatically generated">
            <a:extLst>
              <a:ext uri="{FF2B5EF4-FFF2-40B4-BE49-F238E27FC236}">
                <a16:creationId xmlns:a16="http://schemas.microsoft.com/office/drawing/2014/main" id="{5F1BDD78-EA30-4BDD-8094-BCB2EC2295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327" y="6223398"/>
            <a:ext cx="1552075" cy="515337"/>
          </a:xfrm>
          <a:prstGeom prst="rect">
            <a:avLst/>
          </a:prstGeom>
        </p:spPr>
      </p:pic>
      <p:pic>
        <p:nvPicPr>
          <p:cNvPr id="8" name="Picture 7" descr="A picture containing logo&#10;&#10;Description automatically generated">
            <a:extLst>
              <a:ext uri="{FF2B5EF4-FFF2-40B4-BE49-F238E27FC236}">
                <a16:creationId xmlns:a16="http://schemas.microsoft.com/office/drawing/2014/main" id="{1415348A-B5B2-48E0-B3A0-19A49BC5EB6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4363" b="14362"/>
          <a:stretch/>
        </p:blipFill>
        <p:spPr>
          <a:xfrm>
            <a:off x="10833651" y="30912"/>
            <a:ext cx="1040298" cy="1047450"/>
          </a:xfrm>
          <a:prstGeom prst="rect">
            <a:avLst/>
          </a:prstGeom>
        </p:spPr>
      </p:pic>
      <p:sp>
        <p:nvSpPr>
          <p:cNvPr id="9" name="Slide Number Placeholder 8">
            <a:extLst>
              <a:ext uri="{FF2B5EF4-FFF2-40B4-BE49-F238E27FC236}">
                <a16:creationId xmlns:a16="http://schemas.microsoft.com/office/drawing/2014/main" id="{DC4DF05E-81EB-4F84-A865-03975ABEBF33}"/>
              </a:ext>
            </a:extLst>
          </p:cNvPr>
          <p:cNvSpPr>
            <a:spLocks noGrp="1"/>
          </p:cNvSpPr>
          <p:nvPr>
            <p:ph type="sldNum" sz="quarter" idx="12"/>
          </p:nvPr>
        </p:nvSpPr>
        <p:spPr/>
        <p:txBody>
          <a:bodyPr/>
          <a:lstStyle/>
          <a:p>
            <a:fld id="{2480F647-2FE1-486A-9AB9-4FC3D3B5E255}" type="slidenum">
              <a:rPr lang="en-US" smtClean="0"/>
              <a:t>2</a:t>
            </a:fld>
            <a:endParaRPr lang="en-US" dirty="0"/>
          </a:p>
        </p:txBody>
      </p:sp>
      <p:sp>
        <p:nvSpPr>
          <p:cNvPr id="2" name="Footer Placeholder 1"/>
          <p:cNvSpPr>
            <a:spLocks noGrp="1"/>
          </p:cNvSpPr>
          <p:nvPr>
            <p:ph type="ftr" sz="quarter" idx="11"/>
          </p:nvPr>
        </p:nvSpPr>
        <p:spPr/>
        <p:txBody>
          <a:bodyPr/>
          <a:lstStyle/>
          <a:p>
            <a:r>
              <a:rPr lang="en-US" dirty="0">
                <a:solidFill>
                  <a:schemeClr val="accent5">
                    <a:lumMod val="50000"/>
                  </a:schemeClr>
                </a:solidFill>
              </a:rPr>
              <a:t>Clusterization of Different Vulnerable Countries</a:t>
            </a:r>
          </a:p>
        </p:txBody>
      </p:sp>
    </p:spTree>
    <p:extLst>
      <p:ext uri="{BB962C8B-B14F-4D97-AF65-F5344CB8AC3E}">
        <p14:creationId xmlns:p14="http://schemas.microsoft.com/office/powerpoint/2010/main" val="182786139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F561EA-426E-4582-A622-E57FA0AFB830}"/>
              </a:ext>
            </a:extLst>
          </p:cNvPr>
          <p:cNvSpPr/>
          <p:nvPr/>
        </p:nvSpPr>
        <p:spPr>
          <a:xfrm>
            <a:off x="0" y="1"/>
            <a:ext cx="12192000" cy="110927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54075"/>
            <a:r>
              <a:rPr lang="en-US" sz="3200" dirty="0">
                <a:solidFill>
                  <a:schemeClr val="tx1"/>
                </a:solidFill>
                <a:latin typeface="Times New Roman" panose="02020603050405020304" pitchFamily="18" charset="0"/>
                <a:cs typeface="Times New Roman" panose="02020603050405020304" pitchFamily="18" charset="0"/>
              </a:rPr>
              <a:t>INTRODUCTION</a:t>
            </a:r>
          </a:p>
        </p:txBody>
      </p:sp>
      <p:sp>
        <p:nvSpPr>
          <p:cNvPr id="6" name="Rectangle 5">
            <a:extLst>
              <a:ext uri="{FF2B5EF4-FFF2-40B4-BE49-F238E27FC236}">
                <a16:creationId xmlns:a16="http://schemas.microsoft.com/office/drawing/2014/main" id="{F0AAB53A-BA2D-4B73-88A3-66D9243F4E6B}"/>
              </a:ext>
            </a:extLst>
          </p:cNvPr>
          <p:cNvSpPr/>
          <p:nvPr/>
        </p:nvSpPr>
        <p:spPr>
          <a:xfrm>
            <a:off x="0" y="6134114"/>
            <a:ext cx="12192000" cy="7538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con&#10;&#10;Description automatically generated">
            <a:extLst>
              <a:ext uri="{FF2B5EF4-FFF2-40B4-BE49-F238E27FC236}">
                <a16:creationId xmlns:a16="http://schemas.microsoft.com/office/drawing/2014/main" id="{5F1BDD78-EA30-4BDD-8094-BCB2EC2295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4327" y="6223398"/>
            <a:ext cx="1552075" cy="515337"/>
          </a:xfrm>
          <a:prstGeom prst="rect">
            <a:avLst/>
          </a:prstGeom>
        </p:spPr>
      </p:pic>
      <p:pic>
        <p:nvPicPr>
          <p:cNvPr id="8" name="Picture 7" descr="A picture containing logo&#10;&#10;Description automatically generated">
            <a:extLst>
              <a:ext uri="{FF2B5EF4-FFF2-40B4-BE49-F238E27FC236}">
                <a16:creationId xmlns:a16="http://schemas.microsoft.com/office/drawing/2014/main" id="{1415348A-B5B2-48E0-B3A0-19A49BC5EB6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4363" b="14362"/>
          <a:stretch/>
        </p:blipFill>
        <p:spPr>
          <a:xfrm>
            <a:off x="10833651" y="30912"/>
            <a:ext cx="1040298" cy="1047450"/>
          </a:xfrm>
          <a:prstGeom prst="rect">
            <a:avLst/>
          </a:prstGeom>
        </p:spPr>
      </p:pic>
      <p:sp>
        <p:nvSpPr>
          <p:cNvPr id="9" name="Slide Number Placeholder 8">
            <a:extLst>
              <a:ext uri="{FF2B5EF4-FFF2-40B4-BE49-F238E27FC236}">
                <a16:creationId xmlns:a16="http://schemas.microsoft.com/office/drawing/2014/main" id="{DC4DF05E-81EB-4F84-A865-03975ABEBF33}"/>
              </a:ext>
            </a:extLst>
          </p:cNvPr>
          <p:cNvSpPr>
            <a:spLocks noGrp="1"/>
          </p:cNvSpPr>
          <p:nvPr>
            <p:ph type="sldNum" sz="quarter" idx="12"/>
          </p:nvPr>
        </p:nvSpPr>
        <p:spPr/>
        <p:txBody>
          <a:bodyPr/>
          <a:lstStyle/>
          <a:p>
            <a:fld id="{2480F647-2FE1-486A-9AB9-4FC3D3B5E255}" type="slidenum">
              <a:rPr lang="en-US" smtClean="0"/>
              <a:t>3</a:t>
            </a:fld>
            <a:endParaRPr lang="en-US"/>
          </a:p>
        </p:txBody>
      </p:sp>
      <p:sp>
        <p:nvSpPr>
          <p:cNvPr id="2" name="Footer Placeholder 1"/>
          <p:cNvSpPr>
            <a:spLocks noGrp="1"/>
          </p:cNvSpPr>
          <p:nvPr>
            <p:ph type="ftr" sz="quarter" idx="11"/>
          </p:nvPr>
        </p:nvSpPr>
        <p:spPr/>
        <p:txBody>
          <a:bodyPr/>
          <a:lstStyle/>
          <a:p>
            <a:r>
              <a:rPr lang="en-US" dirty="0">
                <a:solidFill>
                  <a:schemeClr val="accent5">
                    <a:lumMod val="50000"/>
                  </a:schemeClr>
                </a:solidFill>
              </a:rPr>
              <a:t>Clusterization of Different Vulnerable Countries</a:t>
            </a:r>
          </a:p>
        </p:txBody>
      </p:sp>
      <p:sp>
        <p:nvSpPr>
          <p:cNvPr id="3" name="TextBox 2">
            <a:extLst>
              <a:ext uri="{FF2B5EF4-FFF2-40B4-BE49-F238E27FC236}">
                <a16:creationId xmlns:a16="http://schemas.microsoft.com/office/drawing/2014/main" id="{5DB3F34D-E99E-4959-A853-F3C846513FF3}"/>
              </a:ext>
            </a:extLst>
          </p:cNvPr>
          <p:cNvSpPr txBox="1"/>
          <p:nvPr/>
        </p:nvSpPr>
        <p:spPr>
          <a:xfrm>
            <a:off x="167148" y="1592009"/>
            <a:ext cx="11857703" cy="378565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Due to the ongoing pecuniary disaster that ensued because of COVID-19, many immigrants are coming back to their ancestry from different migrant-friendly countries for several reasons.</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Bangladeshi migrant workers in other countries are acutely struggling over the issues like unemployment, tremendous psychological pressure, substandard lifestyle, poor wages and isolation.</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paper, a novel approach has been proposed to categorize these countries into five vulnerability labels based on probabilistic likelihood score (LHS) and unsupervised clustering algorithms (CA).</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have also attempted to validate our research outcome juxtaposing results generated from mean LHS and CA estimating different performance evaluation metrics and made our model more vigorous in this case.</a:t>
            </a:r>
          </a:p>
        </p:txBody>
      </p:sp>
    </p:spTree>
    <p:extLst>
      <p:ext uri="{BB962C8B-B14F-4D97-AF65-F5344CB8AC3E}">
        <p14:creationId xmlns:p14="http://schemas.microsoft.com/office/powerpoint/2010/main" val="403252698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F561EA-426E-4582-A622-E57FA0AFB830}"/>
              </a:ext>
            </a:extLst>
          </p:cNvPr>
          <p:cNvSpPr/>
          <p:nvPr/>
        </p:nvSpPr>
        <p:spPr>
          <a:xfrm>
            <a:off x="0" y="1"/>
            <a:ext cx="12192000" cy="110927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54075"/>
            <a:r>
              <a:rPr lang="en-US" sz="3200" dirty="0">
                <a:solidFill>
                  <a:schemeClr val="tx1"/>
                </a:solidFill>
                <a:latin typeface="Times New Roman" panose="02020603050405020304" pitchFamily="18" charset="0"/>
                <a:cs typeface="Times New Roman" panose="02020603050405020304" pitchFamily="18" charset="0"/>
              </a:rPr>
              <a:t>BACKGROUND</a:t>
            </a:r>
          </a:p>
        </p:txBody>
      </p:sp>
      <p:sp>
        <p:nvSpPr>
          <p:cNvPr id="6" name="Rectangle 5">
            <a:extLst>
              <a:ext uri="{FF2B5EF4-FFF2-40B4-BE49-F238E27FC236}">
                <a16:creationId xmlns:a16="http://schemas.microsoft.com/office/drawing/2014/main" id="{F0AAB53A-BA2D-4B73-88A3-66D9243F4E6B}"/>
              </a:ext>
            </a:extLst>
          </p:cNvPr>
          <p:cNvSpPr/>
          <p:nvPr/>
        </p:nvSpPr>
        <p:spPr>
          <a:xfrm>
            <a:off x="0" y="6134114"/>
            <a:ext cx="12192000" cy="7538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con&#10;&#10;Description automatically generated">
            <a:extLst>
              <a:ext uri="{FF2B5EF4-FFF2-40B4-BE49-F238E27FC236}">
                <a16:creationId xmlns:a16="http://schemas.microsoft.com/office/drawing/2014/main" id="{5F1BDD78-EA30-4BDD-8094-BCB2EC2295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4327" y="6223398"/>
            <a:ext cx="1552075" cy="515337"/>
          </a:xfrm>
          <a:prstGeom prst="rect">
            <a:avLst/>
          </a:prstGeom>
        </p:spPr>
      </p:pic>
      <p:pic>
        <p:nvPicPr>
          <p:cNvPr id="8" name="Picture 7" descr="A picture containing logo&#10;&#10;Description automatically generated">
            <a:extLst>
              <a:ext uri="{FF2B5EF4-FFF2-40B4-BE49-F238E27FC236}">
                <a16:creationId xmlns:a16="http://schemas.microsoft.com/office/drawing/2014/main" id="{1415348A-B5B2-48E0-B3A0-19A49BC5EB6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4363" b="14362"/>
          <a:stretch/>
        </p:blipFill>
        <p:spPr>
          <a:xfrm>
            <a:off x="10833651" y="30912"/>
            <a:ext cx="1040298" cy="1047450"/>
          </a:xfrm>
          <a:prstGeom prst="rect">
            <a:avLst/>
          </a:prstGeom>
        </p:spPr>
      </p:pic>
      <p:sp>
        <p:nvSpPr>
          <p:cNvPr id="9" name="Slide Number Placeholder 8">
            <a:extLst>
              <a:ext uri="{FF2B5EF4-FFF2-40B4-BE49-F238E27FC236}">
                <a16:creationId xmlns:a16="http://schemas.microsoft.com/office/drawing/2014/main" id="{DC4DF05E-81EB-4F84-A865-03975ABEBF33}"/>
              </a:ext>
            </a:extLst>
          </p:cNvPr>
          <p:cNvSpPr>
            <a:spLocks noGrp="1"/>
          </p:cNvSpPr>
          <p:nvPr>
            <p:ph type="sldNum" sz="quarter" idx="12"/>
          </p:nvPr>
        </p:nvSpPr>
        <p:spPr/>
        <p:txBody>
          <a:bodyPr/>
          <a:lstStyle/>
          <a:p>
            <a:fld id="{2480F647-2FE1-486A-9AB9-4FC3D3B5E255}" type="slidenum">
              <a:rPr lang="en-US" smtClean="0"/>
              <a:t>4</a:t>
            </a:fld>
            <a:endParaRPr lang="en-US"/>
          </a:p>
        </p:txBody>
      </p:sp>
      <p:sp>
        <p:nvSpPr>
          <p:cNvPr id="2" name="Footer Placeholder 1"/>
          <p:cNvSpPr>
            <a:spLocks noGrp="1"/>
          </p:cNvSpPr>
          <p:nvPr>
            <p:ph type="ftr" sz="quarter" idx="11"/>
          </p:nvPr>
        </p:nvSpPr>
        <p:spPr/>
        <p:txBody>
          <a:bodyPr/>
          <a:lstStyle/>
          <a:p>
            <a:r>
              <a:rPr lang="en-US" dirty="0">
                <a:solidFill>
                  <a:schemeClr val="accent5">
                    <a:lumMod val="75000"/>
                  </a:schemeClr>
                </a:solidFill>
              </a:rPr>
              <a:t>Clusterization of Different Vulnerable Countries</a:t>
            </a:r>
          </a:p>
        </p:txBody>
      </p:sp>
      <p:graphicFrame>
        <p:nvGraphicFramePr>
          <p:cNvPr id="3" name="Table 4">
            <a:extLst>
              <a:ext uri="{FF2B5EF4-FFF2-40B4-BE49-F238E27FC236}">
                <a16:creationId xmlns:a16="http://schemas.microsoft.com/office/drawing/2014/main" id="{D86AC4E9-E1BD-4FC0-AAAD-D6A6AD70E4EB}"/>
              </a:ext>
            </a:extLst>
          </p:cNvPr>
          <p:cNvGraphicFramePr>
            <a:graphicFrameLocks noGrp="1"/>
          </p:cNvGraphicFramePr>
          <p:nvPr>
            <p:extLst>
              <p:ext uri="{D42A27DB-BD31-4B8C-83A1-F6EECF244321}">
                <p14:modId xmlns:p14="http://schemas.microsoft.com/office/powerpoint/2010/main" val="1160729367"/>
              </p:ext>
            </p:extLst>
          </p:nvPr>
        </p:nvGraphicFramePr>
        <p:xfrm>
          <a:off x="183658" y="1265559"/>
          <a:ext cx="11415251" cy="4719310"/>
        </p:xfrm>
        <a:graphic>
          <a:graphicData uri="http://schemas.openxmlformats.org/drawingml/2006/table">
            <a:tbl>
              <a:tblPr firstRow="1" bandRow="1">
                <a:tableStyleId>{93296810-A885-4BE3-A3E7-6D5BEEA58F35}</a:tableStyleId>
              </a:tblPr>
              <a:tblGrid>
                <a:gridCol w="2252310">
                  <a:extLst>
                    <a:ext uri="{9D8B030D-6E8A-4147-A177-3AD203B41FA5}">
                      <a16:colId xmlns:a16="http://schemas.microsoft.com/office/drawing/2014/main" val="1286438597"/>
                    </a:ext>
                  </a:extLst>
                </a:gridCol>
                <a:gridCol w="6068913">
                  <a:extLst>
                    <a:ext uri="{9D8B030D-6E8A-4147-A177-3AD203B41FA5}">
                      <a16:colId xmlns:a16="http://schemas.microsoft.com/office/drawing/2014/main" val="2664551698"/>
                    </a:ext>
                  </a:extLst>
                </a:gridCol>
                <a:gridCol w="3094028">
                  <a:extLst>
                    <a:ext uri="{9D8B030D-6E8A-4147-A177-3AD203B41FA5}">
                      <a16:colId xmlns:a16="http://schemas.microsoft.com/office/drawing/2014/main" val="3117579790"/>
                    </a:ext>
                  </a:extLst>
                </a:gridCol>
              </a:tblGrid>
              <a:tr h="272619">
                <a:tc>
                  <a:txBody>
                    <a:bodyPr/>
                    <a:lstStyle/>
                    <a:p>
                      <a:pPr algn="ctr"/>
                      <a:r>
                        <a:rPr lang="en-US" sz="1400" dirty="0"/>
                        <a:t>Author</a:t>
                      </a:r>
                    </a:p>
                  </a:txBody>
                  <a:tcPr/>
                </a:tc>
                <a:tc>
                  <a:txBody>
                    <a:bodyPr/>
                    <a:lstStyle/>
                    <a:p>
                      <a:pPr algn="ctr"/>
                      <a:r>
                        <a:rPr lang="en-US" sz="1400" dirty="0"/>
                        <a:t>Work</a:t>
                      </a:r>
                    </a:p>
                  </a:txBody>
                  <a:tcPr/>
                </a:tc>
                <a:tc>
                  <a:txBody>
                    <a:bodyPr/>
                    <a:lstStyle/>
                    <a:p>
                      <a:pPr algn="ctr"/>
                      <a:r>
                        <a:rPr lang="en-US" sz="1400" dirty="0"/>
                        <a:t>Limitation</a:t>
                      </a:r>
                    </a:p>
                  </a:txBody>
                  <a:tcPr/>
                </a:tc>
                <a:extLst>
                  <a:ext uri="{0D108BD9-81ED-4DB2-BD59-A6C34878D82A}">
                    <a16:rowId xmlns:a16="http://schemas.microsoft.com/office/drawing/2014/main" val="1443874348"/>
                  </a:ext>
                </a:extLst>
              </a:tr>
              <a:tr h="654286">
                <a:tc>
                  <a:txBody>
                    <a:bodyPr/>
                    <a:lstStyle/>
                    <a:p>
                      <a:pPr algn="ctr"/>
                      <a:r>
                        <a:rPr lang="en-US" sz="1400" dirty="0"/>
                        <a:t>Abdul Azeez et al. (2020)</a:t>
                      </a:r>
                    </a:p>
                  </a:txBody>
                  <a:tcPr/>
                </a:tc>
                <a:tc>
                  <a:txBody>
                    <a:bodyPr/>
                    <a:lstStyle/>
                    <a:p>
                      <a:pPr algn="ctr"/>
                      <a:r>
                        <a:rPr lang="en-US" sz="1400" dirty="0"/>
                        <a:t>Assessment of the vulnerability effects of migrant workers</a:t>
                      </a:r>
                    </a:p>
                  </a:txBody>
                  <a:tcPr/>
                </a:tc>
                <a:tc>
                  <a:txBody>
                    <a:bodyPr/>
                    <a:lstStyle/>
                    <a:p>
                      <a:pPr algn="ctr"/>
                      <a:r>
                        <a:rPr lang="en-US" sz="1400" dirty="0"/>
                        <a:t>No clustering</a:t>
                      </a:r>
                      <a:r>
                        <a:rPr lang="en-US" sz="1400" baseline="0" dirty="0"/>
                        <a:t> was created for vulnerable countries using ML or other techniques</a:t>
                      </a:r>
                      <a:endParaRPr lang="en-US" sz="1400" dirty="0"/>
                    </a:p>
                  </a:txBody>
                  <a:tcPr/>
                </a:tc>
                <a:extLst>
                  <a:ext uri="{0D108BD9-81ED-4DB2-BD59-A6C34878D82A}">
                    <a16:rowId xmlns:a16="http://schemas.microsoft.com/office/drawing/2014/main" val="81919431"/>
                  </a:ext>
                </a:extLst>
              </a:tr>
              <a:tr h="589081">
                <a:tc>
                  <a:txBody>
                    <a:bodyPr/>
                    <a:lstStyle/>
                    <a:p>
                      <a:pPr algn="ctr"/>
                      <a:r>
                        <a:rPr lang="en-US" sz="1400" dirty="0"/>
                        <a:t>Alok Sharma et al. (2017)</a:t>
                      </a:r>
                    </a:p>
                  </a:txBody>
                  <a:tcPr/>
                </a:tc>
                <a:tc>
                  <a:txBody>
                    <a:bodyPr/>
                    <a:lstStyle/>
                    <a:p>
                      <a:pPr algn="ctr"/>
                      <a:r>
                        <a:rPr lang="en-US" sz="1400" dirty="0"/>
                        <a:t>Maximum hierarchical likelihood clustering technique is proposed to classify biological data that belongs to several groups</a:t>
                      </a:r>
                    </a:p>
                  </a:txBody>
                  <a:tcPr/>
                </a:tc>
                <a:tc>
                  <a:txBody>
                    <a:bodyPr/>
                    <a:lstStyle/>
                    <a:p>
                      <a:pPr algn="ctr"/>
                      <a:r>
                        <a:rPr lang="en-US" sz="1400" dirty="0"/>
                        <a:t>Does not provide accurate results when applied to non-biological dataset</a:t>
                      </a:r>
                    </a:p>
                  </a:txBody>
                  <a:tcPr/>
                </a:tc>
                <a:extLst>
                  <a:ext uri="{0D108BD9-81ED-4DB2-BD59-A6C34878D82A}">
                    <a16:rowId xmlns:a16="http://schemas.microsoft.com/office/drawing/2014/main" val="459961320"/>
                  </a:ext>
                </a:extLst>
              </a:tr>
              <a:tr h="476790">
                <a:tc>
                  <a:txBody>
                    <a:bodyPr/>
                    <a:lstStyle/>
                    <a:p>
                      <a:pPr algn="ctr"/>
                      <a:r>
                        <a:rPr lang="en-US" sz="1400" dirty="0"/>
                        <a:t>Khan et al. (2012)</a:t>
                      </a:r>
                    </a:p>
                  </a:txBody>
                  <a:tcPr/>
                </a:tc>
                <a:tc>
                  <a:txBody>
                    <a:bodyPr/>
                    <a:lstStyle/>
                    <a:p>
                      <a:pPr algn="ctr"/>
                      <a:r>
                        <a:rPr lang="en-US" sz="1400" dirty="0"/>
                        <a:t>Proposed a likelihood function for categorical LTMs which efficiently captures the correlations in discrete data and well suited for categorical data analysis</a:t>
                      </a:r>
                    </a:p>
                  </a:txBody>
                  <a:tcPr/>
                </a:tc>
                <a:tc>
                  <a:txBody>
                    <a:bodyPr/>
                    <a:lstStyle/>
                    <a:p>
                      <a:pPr algn="ctr"/>
                      <a:r>
                        <a:rPr lang="en-US" sz="1400" dirty="0"/>
                        <a:t>No</a:t>
                      </a:r>
                      <a:r>
                        <a:rPr lang="en-US" sz="1400" baseline="0" dirty="0"/>
                        <a:t> ML algorithms was used</a:t>
                      </a:r>
                      <a:endParaRPr lang="en-US" sz="1400" dirty="0"/>
                    </a:p>
                  </a:txBody>
                  <a:tcPr/>
                </a:tc>
                <a:extLst>
                  <a:ext uri="{0D108BD9-81ED-4DB2-BD59-A6C34878D82A}">
                    <a16:rowId xmlns:a16="http://schemas.microsoft.com/office/drawing/2014/main" val="1804598040"/>
                  </a:ext>
                </a:extLst>
              </a:tr>
              <a:tr h="845119">
                <a:tc>
                  <a:txBody>
                    <a:bodyPr/>
                    <a:lstStyle/>
                    <a:p>
                      <a:pPr algn="ctr"/>
                      <a:r>
                        <a:rPr lang="en-US" sz="1400" dirty="0" err="1"/>
                        <a:t>Shaheen</a:t>
                      </a:r>
                      <a:r>
                        <a:rPr lang="en-US" sz="1400" dirty="0"/>
                        <a:t> et al. (2013)</a:t>
                      </a:r>
                    </a:p>
                  </a:txBody>
                  <a:tcPr/>
                </a:tc>
                <a:tc>
                  <a:txBody>
                    <a:bodyPr/>
                    <a:lstStyle/>
                    <a:p>
                      <a:pPr algn="ctr"/>
                      <a:r>
                        <a:rPr lang="en-US" sz="1400" dirty="0"/>
                        <a:t>Introduced unsupervised K-Means algorithm along with correlation analysis and frequent member function for labeled clustering</a:t>
                      </a:r>
                    </a:p>
                  </a:txBody>
                  <a:tcPr/>
                </a:tc>
                <a:tc>
                  <a:txBody>
                    <a:bodyPr/>
                    <a:lstStyle/>
                    <a:p>
                      <a:pPr algn="ctr"/>
                      <a:r>
                        <a:rPr lang="en-US" sz="1400" dirty="0"/>
                        <a:t>Better result and performance can be obtained by using K-Means++/Agglomerative/BIRCH along</a:t>
                      </a:r>
                      <a:r>
                        <a:rPr lang="en-US" sz="1400" baseline="0" dirty="0"/>
                        <a:t> with Probabilistic Likelihood Score</a:t>
                      </a:r>
                      <a:endParaRPr lang="en-US" sz="1400" dirty="0"/>
                    </a:p>
                  </a:txBody>
                  <a:tcPr/>
                </a:tc>
                <a:extLst>
                  <a:ext uri="{0D108BD9-81ED-4DB2-BD59-A6C34878D82A}">
                    <a16:rowId xmlns:a16="http://schemas.microsoft.com/office/drawing/2014/main" val="1741938755"/>
                  </a:ext>
                </a:extLst>
              </a:tr>
              <a:tr h="487925">
                <a:tc>
                  <a:txBody>
                    <a:bodyPr/>
                    <a:lstStyle/>
                    <a:p>
                      <a:pPr algn="ctr"/>
                      <a:r>
                        <a:rPr lang="en-US" sz="1400" dirty="0"/>
                        <a:t>Kumar et al. (2020)</a:t>
                      </a:r>
                    </a:p>
                  </a:txBody>
                  <a:tcPr/>
                </a:tc>
                <a:tc>
                  <a:txBody>
                    <a:bodyPr/>
                    <a:lstStyle/>
                    <a:p>
                      <a:pPr algn="ctr"/>
                      <a:r>
                        <a:rPr lang="en-US" sz="1400" dirty="0"/>
                        <a:t>Utilized PCA and Singular Value Decomposition (SVD) to create a recommendation system by observing images of 4000 fashion products</a:t>
                      </a:r>
                    </a:p>
                  </a:txBody>
                  <a:tcPr/>
                </a:tc>
                <a:tc>
                  <a:txBody>
                    <a:bodyPr/>
                    <a:lstStyle/>
                    <a:p>
                      <a:pPr algn="ctr"/>
                      <a:r>
                        <a:rPr lang="en-US" sz="1400" dirty="0"/>
                        <a:t>Only K-Means++</a:t>
                      </a:r>
                      <a:r>
                        <a:rPr lang="en-US" sz="1400" baseline="0" dirty="0"/>
                        <a:t> was applied with only 0.14 Silhouette Coefficient</a:t>
                      </a:r>
                      <a:endParaRPr lang="en-US" sz="1400" dirty="0"/>
                    </a:p>
                  </a:txBody>
                  <a:tcPr/>
                </a:tc>
                <a:extLst>
                  <a:ext uri="{0D108BD9-81ED-4DB2-BD59-A6C34878D82A}">
                    <a16:rowId xmlns:a16="http://schemas.microsoft.com/office/drawing/2014/main" val="1858291172"/>
                  </a:ext>
                </a:extLst>
              </a:tr>
              <a:tr h="1112709">
                <a:tc>
                  <a:txBody>
                    <a:bodyPr/>
                    <a:lstStyle/>
                    <a:p>
                      <a:pPr algn="ctr"/>
                      <a:r>
                        <a:rPr lang="en-US" sz="1400" b="1" dirty="0"/>
                        <a:t>Our Proposed Model</a:t>
                      </a:r>
                    </a:p>
                  </a:txBody>
                  <a:tcPr/>
                </a:tc>
                <a:tc>
                  <a:txBody>
                    <a:bodyPr/>
                    <a:lstStyle/>
                    <a:p>
                      <a:pPr algn="ctr"/>
                      <a:r>
                        <a:rPr lang="en-US" sz="1400" dirty="0"/>
                        <a:t>Applied Bayesian rule based probabilistic LHS following K-Means</a:t>
                      </a:r>
                      <a:r>
                        <a:rPr lang="en-US" sz="1400" baseline="0" dirty="0"/>
                        <a:t>++, Agglomerative and BIRCH clustering to determine labels</a:t>
                      </a:r>
                      <a:endParaRPr lang="en-US" sz="1400" dirty="0"/>
                    </a:p>
                  </a:txBody>
                  <a:tcPr/>
                </a:tc>
                <a:tc>
                  <a:txBody>
                    <a:bodyPr/>
                    <a:lstStyle/>
                    <a:p>
                      <a:pPr algn="ctr"/>
                      <a:r>
                        <a:rPr lang="en-US" sz="1400" b="1" dirty="0"/>
                        <a:t>Key Feature: </a:t>
                      </a:r>
                      <a:r>
                        <a:rPr lang="en-US" sz="1400" dirty="0"/>
                        <a:t>Solution to unlabeled</a:t>
                      </a:r>
                      <a:r>
                        <a:rPr lang="en-US" sz="1400" baseline="0" dirty="0"/>
                        <a:t> data with highest </a:t>
                      </a:r>
                      <a:r>
                        <a:rPr lang="en-US" sz="1400" b="1" baseline="0" dirty="0"/>
                        <a:t>74%</a:t>
                      </a:r>
                      <a:r>
                        <a:rPr lang="en-US" sz="1400" baseline="0" dirty="0"/>
                        <a:t> Mutual Information score without Subjective Analysis</a:t>
                      </a:r>
                      <a:endParaRPr lang="en-US" sz="1400" dirty="0"/>
                    </a:p>
                  </a:txBody>
                  <a:tcPr/>
                </a:tc>
                <a:extLst>
                  <a:ext uri="{0D108BD9-81ED-4DB2-BD59-A6C34878D82A}">
                    <a16:rowId xmlns:a16="http://schemas.microsoft.com/office/drawing/2014/main" val="3719174894"/>
                  </a:ext>
                </a:extLst>
              </a:tr>
            </a:tbl>
          </a:graphicData>
        </a:graphic>
      </p:graphicFrame>
    </p:spTree>
    <p:extLst>
      <p:ext uri="{BB962C8B-B14F-4D97-AF65-F5344CB8AC3E}">
        <p14:creationId xmlns:p14="http://schemas.microsoft.com/office/powerpoint/2010/main" val="157290379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F561EA-426E-4582-A622-E57FA0AFB830}"/>
              </a:ext>
            </a:extLst>
          </p:cNvPr>
          <p:cNvSpPr/>
          <p:nvPr/>
        </p:nvSpPr>
        <p:spPr>
          <a:xfrm>
            <a:off x="0" y="1"/>
            <a:ext cx="12192000" cy="110927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54075"/>
            <a:r>
              <a:rPr lang="en-US" sz="3200" dirty="0">
                <a:solidFill>
                  <a:schemeClr val="tx1"/>
                </a:solidFill>
                <a:latin typeface="Times New Roman" panose="02020603050405020304" pitchFamily="18" charset="0"/>
                <a:cs typeface="Times New Roman" panose="02020603050405020304" pitchFamily="18" charset="0"/>
              </a:rPr>
              <a:t>Dataset Description</a:t>
            </a:r>
          </a:p>
        </p:txBody>
      </p:sp>
      <p:sp>
        <p:nvSpPr>
          <p:cNvPr id="6" name="Rectangle 5">
            <a:extLst>
              <a:ext uri="{FF2B5EF4-FFF2-40B4-BE49-F238E27FC236}">
                <a16:creationId xmlns:a16="http://schemas.microsoft.com/office/drawing/2014/main" id="{F0AAB53A-BA2D-4B73-88A3-66D9243F4E6B}"/>
              </a:ext>
            </a:extLst>
          </p:cNvPr>
          <p:cNvSpPr/>
          <p:nvPr/>
        </p:nvSpPr>
        <p:spPr>
          <a:xfrm>
            <a:off x="0" y="6134114"/>
            <a:ext cx="12192000" cy="7538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con&#10;&#10;Description automatically generated">
            <a:extLst>
              <a:ext uri="{FF2B5EF4-FFF2-40B4-BE49-F238E27FC236}">
                <a16:creationId xmlns:a16="http://schemas.microsoft.com/office/drawing/2014/main" id="{5F1BDD78-EA30-4BDD-8094-BCB2EC2295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4327" y="6223398"/>
            <a:ext cx="1552075" cy="515337"/>
          </a:xfrm>
          <a:prstGeom prst="rect">
            <a:avLst/>
          </a:prstGeom>
        </p:spPr>
      </p:pic>
      <p:pic>
        <p:nvPicPr>
          <p:cNvPr id="8" name="Picture 7" descr="A picture containing logo&#10;&#10;Description automatically generated">
            <a:extLst>
              <a:ext uri="{FF2B5EF4-FFF2-40B4-BE49-F238E27FC236}">
                <a16:creationId xmlns:a16="http://schemas.microsoft.com/office/drawing/2014/main" id="{1415348A-B5B2-48E0-B3A0-19A49BC5EB6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4363" b="14362"/>
          <a:stretch/>
        </p:blipFill>
        <p:spPr>
          <a:xfrm>
            <a:off x="10833651" y="30912"/>
            <a:ext cx="1040298" cy="1047450"/>
          </a:xfrm>
          <a:prstGeom prst="rect">
            <a:avLst/>
          </a:prstGeom>
        </p:spPr>
      </p:pic>
      <p:sp>
        <p:nvSpPr>
          <p:cNvPr id="9" name="Slide Number Placeholder 8">
            <a:extLst>
              <a:ext uri="{FF2B5EF4-FFF2-40B4-BE49-F238E27FC236}">
                <a16:creationId xmlns:a16="http://schemas.microsoft.com/office/drawing/2014/main" id="{DC4DF05E-81EB-4F84-A865-03975ABEBF33}"/>
              </a:ext>
            </a:extLst>
          </p:cNvPr>
          <p:cNvSpPr>
            <a:spLocks noGrp="1"/>
          </p:cNvSpPr>
          <p:nvPr>
            <p:ph type="sldNum" sz="quarter" idx="12"/>
          </p:nvPr>
        </p:nvSpPr>
        <p:spPr/>
        <p:txBody>
          <a:bodyPr/>
          <a:lstStyle/>
          <a:p>
            <a:fld id="{2480F647-2FE1-486A-9AB9-4FC3D3B5E255}" type="slidenum">
              <a:rPr lang="en-US" smtClean="0"/>
              <a:t>5</a:t>
            </a:fld>
            <a:endParaRPr lang="en-US"/>
          </a:p>
        </p:txBody>
      </p:sp>
      <p:sp>
        <p:nvSpPr>
          <p:cNvPr id="2" name="Footer Placeholder 1"/>
          <p:cNvSpPr>
            <a:spLocks noGrp="1"/>
          </p:cNvSpPr>
          <p:nvPr>
            <p:ph type="ftr" sz="quarter" idx="11"/>
          </p:nvPr>
        </p:nvSpPr>
        <p:spPr/>
        <p:txBody>
          <a:bodyPr/>
          <a:lstStyle/>
          <a:p>
            <a:r>
              <a:rPr lang="en-US" dirty="0">
                <a:solidFill>
                  <a:schemeClr val="accent5">
                    <a:lumMod val="50000"/>
                  </a:schemeClr>
                </a:solidFill>
              </a:rPr>
              <a:t>Clusterization of Different Vulnerable Countries</a:t>
            </a:r>
          </a:p>
        </p:txBody>
      </p:sp>
      <p:sp>
        <p:nvSpPr>
          <p:cNvPr id="3" name="TextBox 2">
            <a:extLst>
              <a:ext uri="{FF2B5EF4-FFF2-40B4-BE49-F238E27FC236}">
                <a16:creationId xmlns:a16="http://schemas.microsoft.com/office/drawing/2014/main" id="{5DB3F34D-E99E-4959-A853-F3C846513FF3}"/>
              </a:ext>
            </a:extLst>
          </p:cNvPr>
          <p:cNvSpPr txBox="1"/>
          <p:nvPr/>
        </p:nvSpPr>
        <p:spPr>
          <a:xfrm>
            <a:off x="167148" y="1560619"/>
            <a:ext cx="11857703"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Contains 2576 migrant records of 12 countries based on</a:t>
            </a:r>
          </a:p>
          <a:p>
            <a:pPr algn="just"/>
            <a:r>
              <a:rPr lang="en-US" sz="2000" dirty="0">
                <a:latin typeface="Times New Roman" panose="02020603050405020304" pitchFamily="18" charset="0"/>
                <a:cs typeface="Times New Roman" panose="02020603050405020304" pitchFamily="18" charset="0"/>
              </a:rPr>
              <a:t>      a Questionnaire</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Provided by YPSA (Young Power in Social Action)</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3610" y="1140184"/>
            <a:ext cx="5060190" cy="4769052"/>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148" y="3336594"/>
            <a:ext cx="6126462" cy="1835907"/>
          </a:xfrm>
          <a:prstGeom prst="rect">
            <a:avLst/>
          </a:prstGeom>
        </p:spPr>
      </p:pic>
    </p:spTree>
    <p:extLst>
      <p:ext uri="{BB962C8B-B14F-4D97-AF65-F5344CB8AC3E}">
        <p14:creationId xmlns:p14="http://schemas.microsoft.com/office/powerpoint/2010/main" val="269915277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F561EA-426E-4582-A622-E57FA0AFB830}"/>
              </a:ext>
            </a:extLst>
          </p:cNvPr>
          <p:cNvSpPr/>
          <p:nvPr/>
        </p:nvSpPr>
        <p:spPr>
          <a:xfrm>
            <a:off x="0" y="1"/>
            <a:ext cx="12192000" cy="110927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54075"/>
            <a:r>
              <a:rPr lang="en-US" sz="3200" dirty="0">
                <a:solidFill>
                  <a:schemeClr val="tx1"/>
                </a:solidFill>
                <a:latin typeface="Times New Roman" panose="02020603050405020304" pitchFamily="18" charset="0"/>
                <a:cs typeface="Times New Roman" panose="02020603050405020304" pitchFamily="18" charset="0"/>
              </a:rPr>
              <a:t>PROPOSED METHODOLOGY</a:t>
            </a:r>
          </a:p>
        </p:txBody>
      </p:sp>
      <p:sp>
        <p:nvSpPr>
          <p:cNvPr id="6" name="Rectangle 5">
            <a:extLst>
              <a:ext uri="{FF2B5EF4-FFF2-40B4-BE49-F238E27FC236}">
                <a16:creationId xmlns:a16="http://schemas.microsoft.com/office/drawing/2014/main" id="{F0AAB53A-BA2D-4B73-88A3-66D9243F4E6B}"/>
              </a:ext>
            </a:extLst>
          </p:cNvPr>
          <p:cNvSpPr/>
          <p:nvPr/>
        </p:nvSpPr>
        <p:spPr>
          <a:xfrm>
            <a:off x="0" y="6134114"/>
            <a:ext cx="12192000" cy="7538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con&#10;&#10;Description automatically generated">
            <a:extLst>
              <a:ext uri="{FF2B5EF4-FFF2-40B4-BE49-F238E27FC236}">
                <a16:creationId xmlns:a16="http://schemas.microsoft.com/office/drawing/2014/main" id="{5F1BDD78-EA30-4BDD-8094-BCB2EC2295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4327" y="6223398"/>
            <a:ext cx="1552075" cy="515337"/>
          </a:xfrm>
          <a:prstGeom prst="rect">
            <a:avLst/>
          </a:prstGeom>
        </p:spPr>
      </p:pic>
      <p:pic>
        <p:nvPicPr>
          <p:cNvPr id="8" name="Picture 7" descr="A picture containing logo&#10;&#10;Description automatically generated">
            <a:extLst>
              <a:ext uri="{FF2B5EF4-FFF2-40B4-BE49-F238E27FC236}">
                <a16:creationId xmlns:a16="http://schemas.microsoft.com/office/drawing/2014/main" id="{1415348A-B5B2-48E0-B3A0-19A49BC5EB6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4363" b="14362"/>
          <a:stretch/>
        </p:blipFill>
        <p:spPr>
          <a:xfrm>
            <a:off x="10833651" y="30912"/>
            <a:ext cx="1040298" cy="1047450"/>
          </a:xfrm>
          <a:prstGeom prst="rect">
            <a:avLst/>
          </a:prstGeom>
        </p:spPr>
      </p:pic>
      <p:sp>
        <p:nvSpPr>
          <p:cNvPr id="9" name="Slide Number Placeholder 8">
            <a:extLst>
              <a:ext uri="{FF2B5EF4-FFF2-40B4-BE49-F238E27FC236}">
                <a16:creationId xmlns:a16="http://schemas.microsoft.com/office/drawing/2014/main" id="{DC4DF05E-81EB-4F84-A865-03975ABEBF33}"/>
              </a:ext>
            </a:extLst>
          </p:cNvPr>
          <p:cNvSpPr>
            <a:spLocks noGrp="1"/>
          </p:cNvSpPr>
          <p:nvPr>
            <p:ph type="sldNum" sz="quarter" idx="12"/>
          </p:nvPr>
        </p:nvSpPr>
        <p:spPr/>
        <p:txBody>
          <a:bodyPr/>
          <a:lstStyle/>
          <a:p>
            <a:fld id="{2480F647-2FE1-486A-9AB9-4FC3D3B5E255}" type="slidenum">
              <a:rPr lang="en-US" smtClean="0"/>
              <a:t>6</a:t>
            </a:fld>
            <a:endParaRPr lang="en-US"/>
          </a:p>
        </p:txBody>
      </p:sp>
      <p:sp>
        <p:nvSpPr>
          <p:cNvPr id="2" name="Footer Placeholder 1"/>
          <p:cNvSpPr>
            <a:spLocks noGrp="1"/>
          </p:cNvSpPr>
          <p:nvPr>
            <p:ph type="ftr" sz="quarter" idx="11"/>
          </p:nvPr>
        </p:nvSpPr>
        <p:spPr/>
        <p:txBody>
          <a:bodyPr/>
          <a:lstStyle/>
          <a:p>
            <a:r>
              <a:rPr lang="en-US" dirty="0">
                <a:solidFill>
                  <a:schemeClr val="accent5">
                    <a:lumMod val="50000"/>
                  </a:schemeClr>
                </a:solidFill>
              </a:rPr>
              <a:t>Clusterization of Different Vulnerable Countries</a:t>
            </a:r>
          </a:p>
        </p:txBody>
      </p:sp>
      <p:sp>
        <p:nvSpPr>
          <p:cNvPr id="3" name="TextBox 2">
            <a:extLst>
              <a:ext uri="{FF2B5EF4-FFF2-40B4-BE49-F238E27FC236}">
                <a16:creationId xmlns:a16="http://schemas.microsoft.com/office/drawing/2014/main" id="{5DB3F34D-E99E-4959-A853-F3C846513FF3}"/>
              </a:ext>
            </a:extLst>
          </p:cNvPr>
          <p:cNvSpPr txBox="1"/>
          <p:nvPr/>
        </p:nvSpPr>
        <p:spPr>
          <a:xfrm>
            <a:off x="167148" y="1560619"/>
            <a:ext cx="11857703" cy="400110"/>
          </a:xfrm>
          <a:prstGeom prst="rect">
            <a:avLst/>
          </a:prstGeom>
          <a:noFill/>
        </p:spPr>
        <p:txBody>
          <a:bodyPr wrap="square" rtlCol="0">
            <a:spAutoFit/>
          </a:bodyPr>
          <a:lstStyle/>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0364" y="1331509"/>
            <a:ext cx="8763003" cy="4518326"/>
          </a:xfrm>
          <a:prstGeom prst="rect">
            <a:avLst/>
          </a:prstGeom>
        </p:spPr>
      </p:pic>
    </p:spTree>
    <p:extLst>
      <p:ext uri="{BB962C8B-B14F-4D97-AF65-F5344CB8AC3E}">
        <p14:creationId xmlns:p14="http://schemas.microsoft.com/office/powerpoint/2010/main" val="322979511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F561EA-426E-4582-A622-E57FA0AFB830}"/>
              </a:ext>
            </a:extLst>
          </p:cNvPr>
          <p:cNvSpPr/>
          <p:nvPr/>
        </p:nvSpPr>
        <p:spPr>
          <a:xfrm>
            <a:off x="0" y="1"/>
            <a:ext cx="12192000" cy="110927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54075"/>
            <a:r>
              <a:rPr lang="en-US" sz="3200" dirty="0">
                <a:solidFill>
                  <a:schemeClr val="tx1"/>
                </a:solidFill>
                <a:latin typeface="Times New Roman" panose="02020603050405020304" pitchFamily="18" charset="0"/>
                <a:cs typeface="Times New Roman" panose="02020603050405020304" pitchFamily="18" charset="0"/>
              </a:rPr>
              <a:t>PROPOSED METHODOLOGY(Cont..)</a:t>
            </a:r>
          </a:p>
        </p:txBody>
      </p:sp>
      <p:sp>
        <p:nvSpPr>
          <p:cNvPr id="6" name="Rectangle 5">
            <a:extLst>
              <a:ext uri="{FF2B5EF4-FFF2-40B4-BE49-F238E27FC236}">
                <a16:creationId xmlns:a16="http://schemas.microsoft.com/office/drawing/2014/main" id="{F0AAB53A-BA2D-4B73-88A3-66D9243F4E6B}"/>
              </a:ext>
            </a:extLst>
          </p:cNvPr>
          <p:cNvSpPr/>
          <p:nvPr/>
        </p:nvSpPr>
        <p:spPr>
          <a:xfrm>
            <a:off x="0" y="6134114"/>
            <a:ext cx="12192000" cy="7538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con&#10;&#10;Description automatically generated">
            <a:extLst>
              <a:ext uri="{FF2B5EF4-FFF2-40B4-BE49-F238E27FC236}">
                <a16:creationId xmlns:a16="http://schemas.microsoft.com/office/drawing/2014/main" id="{5F1BDD78-EA30-4BDD-8094-BCB2EC2295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4327" y="6223398"/>
            <a:ext cx="1552075" cy="515337"/>
          </a:xfrm>
          <a:prstGeom prst="rect">
            <a:avLst/>
          </a:prstGeom>
        </p:spPr>
      </p:pic>
      <p:pic>
        <p:nvPicPr>
          <p:cNvPr id="8" name="Picture 7" descr="A picture containing logo&#10;&#10;Description automatically generated">
            <a:extLst>
              <a:ext uri="{FF2B5EF4-FFF2-40B4-BE49-F238E27FC236}">
                <a16:creationId xmlns:a16="http://schemas.microsoft.com/office/drawing/2014/main" id="{1415348A-B5B2-48E0-B3A0-19A49BC5EB6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4363" b="14362"/>
          <a:stretch/>
        </p:blipFill>
        <p:spPr>
          <a:xfrm>
            <a:off x="10833651" y="30912"/>
            <a:ext cx="1040298" cy="1047450"/>
          </a:xfrm>
          <a:prstGeom prst="rect">
            <a:avLst/>
          </a:prstGeom>
        </p:spPr>
      </p:pic>
      <p:sp>
        <p:nvSpPr>
          <p:cNvPr id="9" name="Slide Number Placeholder 8">
            <a:extLst>
              <a:ext uri="{FF2B5EF4-FFF2-40B4-BE49-F238E27FC236}">
                <a16:creationId xmlns:a16="http://schemas.microsoft.com/office/drawing/2014/main" id="{DC4DF05E-81EB-4F84-A865-03975ABEBF33}"/>
              </a:ext>
            </a:extLst>
          </p:cNvPr>
          <p:cNvSpPr>
            <a:spLocks noGrp="1"/>
          </p:cNvSpPr>
          <p:nvPr>
            <p:ph type="sldNum" sz="quarter" idx="12"/>
          </p:nvPr>
        </p:nvSpPr>
        <p:spPr/>
        <p:txBody>
          <a:bodyPr/>
          <a:lstStyle/>
          <a:p>
            <a:fld id="{2480F647-2FE1-486A-9AB9-4FC3D3B5E255}" type="slidenum">
              <a:rPr lang="en-US" smtClean="0"/>
              <a:t>7</a:t>
            </a:fld>
            <a:endParaRPr lang="en-US"/>
          </a:p>
        </p:txBody>
      </p:sp>
      <p:sp>
        <p:nvSpPr>
          <p:cNvPr id="2" name="Footer Placeholder 1"/>
          <p:cNvSpPr>
            <a:spLocks noGrp="1"/>
          </p:cNvSpPr>
          <p:nvPr>
            <p:ph type="ftr" sz="quarter" idx="11"/>
          </p:nvPr>
        </p:nvSpPr>
        <p:spPr/>
        <p:txBody>
          <a:bodyPr/>
          <a:lstStyle/>
          <a:p>
            <a:r>
              <a:rPr lang="en-US" dirty="0">
                <a:solidFill>
                  <a:schemeClr val="accent5">
                    <a:lumMod val="50000"/>
                  </a:schemeClr>
                </a:solidFill>
              </a:rPr>
              <a:t>Clusterization of Different Vulnerable Countries</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5DB3F34D-E99E-4959-A853-F3C846513FF3}"/>
                  </a:ext>
                </a:extLst>
              </p:cNvPr>
              <p:cNvSpPr txBox="1"/>
              <p:nvPr/>
            </p:nvSpPr>
            <p:spPr>
              <a:xfrm>
                <a:off x="167148" y="1560619"/>
                <a:ext cx="11857703" cy="477053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Dataset Collection</a:t>
                </a:r>
              </a:p>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Wrangling</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Cleansing, Missing Data handle (</a:t>
                </a:r>
                <a:r>
                  <a:rPr lang="en-US" sz="2000" b="1" dirty="0">
                    <a:latin typeface="Times New Roman" panose="02020603050405020304" pitchFamily="18" charset="0"/>
                    <a:cs typeface="Times New Roman" panose="02020603050405020304" pitchFamily="18" charset="0"/>
                  </a:rPr>
                  <a:t>WEKA</a:t>
                </a:r>
                <a:r>
                  <a:rPr lang="en-US" sz="2000" dirty="0">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Likelihood Score Measurement for Each Vulnerable Country</a:t>
                </a:r>
              </a:p>
              <a:p>
                <a:pPr marL="342900" indent="-342900" algn="just">
                  <a:lnSpc>
                    <a:spcPct val="150000"/>
                  </a:lnSpc>
                  <a:buFont typeface="Wingdings" panose="05000000000000000000" pitchFamily="2" charset="2"/>
                  <a:buChar char="Ø"/>
                </a:pPr>
                <a14:m>
                  <m:oMath xmlns:m="http://schemas.openxmlformats.org/officeDocument/2006/math">
                    <m:r>
                      <m:rPr>
                        <m:nor/>
                      </m:rPr>
                      <a:rPr lang="en-US" sz="2000" dirty="0">
                        <a:latin typeface="Times New Roman" panose="02020603050405020304" pitchFamily="18" charset="0"/>
                        <a:cs typeface="Times New Roman" panose="02020603050405020304" pitchFamily="18" charset="0"/>
                      </a:rPr>
                      <m:t>P</m:t>
                    </m:r>
                    <m:r>
                      <m:rPr>
                        <m:nor/>
                      </m:rPr>
                      <a:rPr lang="en-US" sz="2000" dirty="0">
                        <a:latin typeface="Times New Roman" panose="02020603050405020304" pitchFamily="18" charset="0"/>
                        <a:cs typeface="Times New Roman" panose="02020603050405020304" pitchFamily="18" charset="0"/>
                      </a:rPr>
                      <m:t> (</m:t>
                    </m:r>
                    <m:r>
                      <m:rPr>
                        <m:nor/>
                      </m:rPr>
                      <a:rPr lang="en-US" sz="2000" dirty="0">
                        <a:latin typeface="Times New Roman" panose="02020603050405020304" pitchFamily="18" charset="0"/>
                        <a:cs typeface="Times New Roman" panose="02020603050405020304" pitchFamily="18" charset="0"/>
                      </a:rPr>
                      <m:t>C</m:t>
                    </m:r>
                    <m:r>
                      <m:rPr>
                        <m:nor/>
                      </m:rPr>
                      <a:rPr lang="en-US" sz="2000" dirty="0">
                        <a:latin typeface="Times New Roman" panose="02020603050405020304" pitchFamily="18" charset="0"/>
                        <a:cs typeface="Times New Roman" panose="02020603050405020304" pitchFamily="18" charset="0"/>
                      </a:rPr>
                      <m:t>|</m:t>
                    </m:r>
                    <m:r>
                      <m:rPr>
                        <m:nor/>
                      </m:rPr>
                      <a:rPr lang="en-US" sz="2000" dirty="0">
                        <a:latin typeface="Times New Roman" panose="02020603050405020304" pitchFamily="18" charset="0"/>
                        <a:cs typeface="Times New Roman" panose="02020603050405020304" pitchFamily="18" charset="0"/>
                      </a:rPr>
                      <m:t>A</m:t>
                    </m:r>
                    <m:r>
                      <m:rPr>
                        <m:nor/>
                      </m:rPr>
                      <a:rPr lang="en-US" sz="2000" dirty="0">
                        <a:latin typeface="Times New Roman" panose="02020603050405020304" pitchFamily="18" charset="0"/>
                        <a:cs typeface="Times New Roman" panose="02020603050405020304" pitchFamily="18" charset="0"/>
                      </a:rPr>
                      <m:t>) = </m:t>
                    </m:r>
                    <m:f>
                      <m:fPr>
                        <m:ctrlPr>
                          <a:rPr lang="en-US" sz="2000" i="1" dirty="0" smtClean="0">
                            <a:latin typeface="Cambria Math" panose="02040503050406030204" pitchFamily="18" charset="0"/>
                            <a:cs typeface="Times New Roman" panose="02020603050405020304" pitchFamily="18" charset="0"/>
                          </a:rPr>
                        </m:ctrlPr>
                      </m:fPr>
                      <m:num>
                        <m:r>
                          <m:rPr>
                            <m:nor/>
                          </m:rPr>
                          <a:rPr lang="en-US" sz="2000" dirty="0">
                            <a:latin typeface="Times New Roman" panose="02020603050405020304" pitchFamily="18" charset="0"/>
                            <a:cs typeface="Times New Roman" panose="02020603050405020304" pitchFamily="18" charset="0"/>
                          </a:rPr>
                          <m:t>P</m:t>
                        </m:r>
                        <m:r>
                          <m:rPr>
                            <m:nor/>
                          </m:rPr>
                          <a:rPr lang="en-US" sz="2000" dirty="0">
                            <a:latin typeface="Times New Roman" panose="02020603050405020304" pitchFamily="18" charset="0"/>
                            <a:cs typeface="Times New Roman" panose="02020603050405020304" pitchFamily="18" charset="0"/>
                          </a:rPr>
                          <m:t> (</m:t>
                        </m:r>
                        <m:r>
                          <m:rPr>
                            <m:nor/>
                          </m:rPr>
                          <a:rPr lang="en-US" sz="2000" dirty="0">
                            <a:latin typeface="Times New Roman" panose="02020603050405020304" pitchFamily="18" charset="0"/>
                            <a:cs typeface="Times New Roman" panose="02020603050405020304" pitchFamily="18" charset="0"/>
                          </a:rPr>
                          <m:t>A</m:t>
                        </m:r>
                        <m:r>
                          <m:rPr>
                            <m:nor/>
                          </m:rPr>
                          <a:rPr lang="en-US" sz="2000" dirty="0">
                            <a:latin typeface="Times New Roman" panose="02020603050405020304" pitchFamily="18" charset="0"/>
                            <a:cs typeface="Times New Roman" panose="02020603050405020304" pitchFamily="18" charset="0"/>
                          </a:rPr>
                          <m:t>|</m:t>
                        </m:r>
                        <m:r>
                          <m:rPr>
                            <m:nor/>
                          </m:rPr>
                          <a:rPr lang="en-US" sz="2000" dirty="0">
                            <a:latin typeface="Times New Roman" panose="02020603050405020304" pitchFamily="18" charset="0"/>
                            <a:cs typeface="Times New Roman" panose="02020603050405020304" pitchFamily="18" charset="0"/>
                          </a:rPr>
                          <m:t>C</m:t>
                        </m:r>
                        <m:r>
                          <m:rPr>
                            <m:nor/>
                          </m:rPr>
                          <a:rPr lang="en-US" sz="2000" dirty="0">
                            <a:latin typeface="Times New Roman" panose="02020603050405020304" pitchFamily="18" charset="0"/>
                            <a:cs typeface="Times New Roman" panose="02020603050405020304" pitchFamily="18" charset="0"/>
                          </a:rPr>
                          <m:t>).</m:t>
                        </m:r>
                        <m:r>
                          <m:rPr>
                            <m:nor/>
                          </m:rPr>
                          <a:rPr lang="en-US" sz="2000" dirty="0">
                            <a:latin typeface="Times New Roman" panose="02020603050405020304" pitchFamily="18" charset="0"/>
                            <a:cs typeface="Times New Roman" panose="02020603050405020304" pitchFamily="18" charset="0"/>
                          </a:rPr>
                          <m:t>P</m:t>
                        </m:r>
                        <m:r>
                          <m:rPr>
                            <m:nor/>
                          </m:rPr>
                          <a:rPr lang="en-US" sz="2000" dirty="0">
                            <a:latin typeface="Times New Roman" panose="02020603050405020304" pitchFamily="18" charset="0"/>
                            <a:cs typeface="Times New Roman" panose="02020603050405020304" pitchFamily="18" charset="0"/>
                          </a:rPr>
                          <m:t> (</m:t>
                        </m:r>
                        <m:r>
                          <m:rPr>
                            <m:nor/>
                          </m:rPr>
                          <a:rPr lang="en-US" sz="2000" dirty="0">
                            <a:latin typeface="Times New Roman" panose="02020603050405020304" pitchFamily="18" charset="0"/>
                            <a:cs typeface="Times New Roman" panose="02020603050405020304" pitchFamily="18" charset="0"/>
                          </a:rPr>
                          <m:t>C</m:t>
                        </m:r>
                        <m:r>
                          <m:rPr>
                            <m:nor/>
                          </m:rPr>
                          <a:rPr lang="en-US" sz="2000" dirty="0">
                            <a:latin typeface="Times New Roman" panose="02020603050405020304" pitchFamily="18" charset="0"/>
                            <a:cs typeface="Times New Roman" panose="02020603050405020304" pitchFamily="18" charset="0"/>
                          </a:rPr>
                          <m:t>)</m:t>
                        </m:r>
                      </m:num>
                      <m:den>
                        <m:r>
                          <m:rPr>
                            <m:nor/>
                          </m:rPr>
                          <a:rPr lang="en-US" sz="2000" dirty="0">
                            <a:latin typeface="Times New Roman" panose="02020603050405020304" pitchFamily="18" charset="0"/>
                            <a:cs typeface="Times New Roman" panose="02020603050405020304" pitchFamily="18" charset="0"/>
                          </a:rPr>
                          <m:t>P</m:t>
                        </m:r>
                        <m:r>
                          <m:rPr>
                            <m:nor/>
                          </m:rPr>
                          <a:rPr lang="en-US" sz="2000" dirty="0">
                            <a:latin typeface="Times New Roman" panose="02020603050405020304" pitchFamily="18" charset="0"/>
                            <a:cs typeface="Times New Roman" panose="02020603050405020304" pitchFamily="18" charset="0"/>
                          </a:rPr>
                          <m:t> (</m:t>
                        </m:r>
                        <m:r>
                          <m:rPr>
                            <m:nor/>
                          </m:rPr>
                          <a:rPr lang="en-US" sz="2000" dirty="0">
                            <a:latin typeface="Times New Roman" panose="02020603050405020304" pitchFamily="18" charset="0"/>
                            <a:cs typeface="Times New Roman" panose="02020603050405020304" pitchFamily="18" charset="0"/>
                          </a:rPr>
                          <m:t>A</m:t>
                        </m:r>
                        <m:r>
                          <m:rPr>
                            <m:nor/>
                          </m:rPr>
                          <a:rPr lang="en-US" sz="2000" dirty="0">
                            <a:latin typeface="Times New Roman" panose="02020603050405020304" pitchFamily="18" charset="0"/>
                            <a:cs typeface="Times New Roman" panose="02020603050405020304" pitchFamily="18" charset="0"/>
                          </a:rPr>
                          <m:t>)</m:t>
                        </m:r>
                      </m:den>
                    </m:f>
                  </m:oMath>
                </a14:m>
                <a:r>
                  <a:rPr lang="en-US" sz="2000" dirty="0">
                    <a:latin typeface="Times New Roman" panose="02020603050405020304" pitchFamily="18" charset="0"/>
                    <a:cs typeface="Times New Roman" panose="02020603050405020304" pitchFamily="18" charset="0"/>
                  </a:rPr>
                  <a:t> </a:t>
                </a:r>
              </a:p>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Essential Feature Selection</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have reduced it’s dimension into 2 principal components which convey the majority of the explained part of all the features by using PCA.</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mc:Choice>
        <mc:Fallback>
          <p:sp>
            <p:nvSpPr>
              <p:cNvPr id="3" name="TextBox 2">
                <a:extLst>
                  <a:ext uri="{FF2B5EF4-FFF2-40B4-BE49-F238E27FC236}">
                    <a16:creationId xmlns:a16="http://schemas.microsoft.com/office/drawing/2014/main" id="{5DB3F34D-E99E-4959-A853-F3C846513FF3}"/>
                  </a:ext>
                </a:extLst>
              </p:cNvPr>
              <p:cNvSpPr txBox="1">
                <a:spLocks noRot="1" noChangeAspect="1" noMove="1" noResize="1" noEditPoints="1" noAdjustHandles="1" noChangeArrowheads="1" noChangeShapeType="1" noTextEdit="1"/>
              </p:cNvSpPr>
              <p:nvPr/>
            </p:nvSpPr>
            <p:spPr>
              <a:xfrm>
                <a:off x="167148" y="1560619"/>
                <a:ext cx="11857703" cy="4770537"/>
              </a:xfrm>
              <a:prstGeom prst="rect">
                <a:avLst/>
              </a:prstGeom>
              <a:blipFill>
                <a:blip r:embed="rId4"/>
                <a:stretch>
                  <a:fillRect l="-462" r="-514"/>
                </a:stretch>
              </a:blipFill>
            </p:spPr>
            <p:txBody>
              <a:bodyPr/>
              <a:lstStyle/>
              <a:p>
                <a:r>
                  <a:rPr lang="en-US">
                    <a:noFill/>
                  </a:rPr>
                  <a:t> </a:t>
                </a:r>
              </a:p>
            </p:txBody>
          </p:sp>
        </mc:Fallback>
      </mc:AlternateContent>
    </p:spTree>
    <p:extLst>
      <p:ext uri="{BB962C8B-B14F-4D97-AF65-F5344CB8AC3E}">
        <p14:creationId xmlns:p14="http://schemas.microsoft.com/office/powerpoint/2010/main" val="287704803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F561EA-426E-4582-A622-E57FA0AFB830}"/>
              </a:ext>
            </a:extLst>
          </p:cNvPr>
          <p:cNvSpPr/>
          <p:nvPr/>
        </p:nvSpPr>
        <p:spPr>
          <a:xfrm>
            <a:off x="0" y="1"/>
            <a:ext cx="12192000" cy="110927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54075"/>
            <a:r>
              <a:rPr lang="en-US" sz="3200" dirty="0">
                <a:solidFill>
                  <a:schemeClr val="tx1"/>
                </a:solidFill>
                <a:latin typeface="Times New Roman" panose="02020603050405020304" pitchFamily="18" charset="0"/>
                <a:cs typeface="Times New Roman" panose="02020603050405020304" pitchFamily="18" charset="0"/>
              </a:rPr>
              <a:t>PROPOSED METHODOLOGY(Cont..)</a:t>
            </a:r>
          </a:p>
        </p:txBody>
      </p:sp>
      <p:sp>
        <p:nvSpPr>
          <p:cNvPr id="6" name="Rectangle 5">
            <a:extLst>
              <a:ext uri="{FF2B5EF4-FFF2-40B4-BE49-F238E27FC236}">
                <a16:creationId xmlns:a16="http://schemas.microsoft.com/office/drawing/2014/main" id="{F0AAB53A-BA2D-4B73-88A3-66D9243F4E6B}"/>
              </a:ext>
            </a:extLst>
          </p:cNvPr>
          <p:cNvSpPr/>
          <p:nvPr/>
        </p:nvSpPr>
        <p:spPr>
          <a:xfrm>
            <a:off x="0" y="6134114"/>
            <a:ext cx="12192000" cy="7538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con&#10;&#10;Description automatically generated">
            <a:extLst>
              <a:ext uri="{FF2B5EF4-FFF2-40B4-BE49-F238E27FC236}">
                <a16:creationId xmlns:a16="http://schemas.microsoft.com/office/drawing/2014/main" id="{5F1BDD78-EA30-4BDD-8094-BCB2EC2295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4327" y="6223398"/>
            <a:ext cx="1552075" cy="515337"/>
          </a:xfrm>
          <a:prstGeom prst="rect">
            <a:avLst/>
          </a:prstGeom>
        </p:spPr>
      </p:pic>
      <p:pic>
        <p:nvPicPr>
          <p:cNvPr id="8" name="Picture 7" descr="A picture containing logo&#10;&#10;Description automatically generated">
            <a:extLst>
              <a:ext uri="{FF2B5EF4-FFF2-40B4-BE49-F238E27FC236}">
                <a16:creationId xmlns:a16="http://schemas.microsoft.com/office/drawing/2014/main" id="{1415348A-B5B2-48E0-B3A0-19A49BC5EB6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4363" b="14362"/>
          <a:stretch/>
        </p:blipFill>
        <p:spPr>
          <a:xfrm>
            <a:off x="10833651" y="30912"/>
            <a:ext cx="1040298" cy="1047450"/>
          </a:xfrm>
          <a:prstGeom prst="rect">
            <a:avLst/>
          </a:prstGeom>
        </p:spPr>
      </p:pic>
      <p:sp>
        <p:nvSpPr>
          <p:cNvPr id="9" name="Slide Number Placeholder 8">
            <a:extLst>
              <a:ext uri="{FF2B5EF4-FFF2-40B4-BE49-F238E27FC236}">
                <a16:creationId xmlns:a16="http://schemas.microsoft.com/office/drawing/2014/main" id="{DC4DF05E-81EB-4F84-A865-03975ABEBF33}"/>
              </a:ext>
            </a:extLst>
          </p:cNvPr>
          <p:cNvSpPr>
            <a:spLocks noGrp="1"/>
          </p:cNvSpPr>
          <p:nvPr>
            <p:ph type="sldNum" sz="quarter" idx="12"/>
          </p:nvPr>
        </p:nvSpPr>
        <p:spPr/>
        <p:txBody>
          <a:bodyPr/>
          <a:lstStyle/>
          <a:p>
            <a:fld id="{2480F647-2FE1-486A-9AB9-4FC3D3B5E255}" type="slidenum">
              <a:rPr lang="en-US" smtClean="0"/>
              <a:t>8</a:t>
            </a:fld>
            <a:endParaRPr lang="en-US"/>
          </a:p>
        </p:txBody>
      </p:sp>
      <p:sp>
        <p:nvSpPr>
          <p:cNvPr id="2" name="Footer Placeholder 1"/>
          <p:cNvSpPr>
            <a:spLocks noGrp="1"/>
          </p:cNvSpPr>
          <p:nvPr>
            <p:ph type="ftr" sz="quarter" idx="11"/>
          </p:nvPr>
        </p:nvSpPr>
        <p:spPr/>
        <p:txBody>
          <a:bodyPr/>
          <a:lstStyle/>
          <a:p>
            <a:r>
              <a:rPr lang="en-US" dirty="0">
                <a:solidFill>
                  <a:schemeClr val="accent5">
                    <a:lumMod val="50000"/>
                  </a:schemeClr>
                </a:solidFill>
              </a:rPr>
              <a:t>Clusterization of Different Vulnerable Countries</a:t>
            </a:r>
          </a:p>
        </p:txBody>
      </p:sp>
      <p:sp>
        <p:nvSpPr>
          <p:cNvPr id="3" name="TextBox 2">
            <a:extLst>
              <a:ext uri="{FF2B5EF4-FFF2-40B4-BE49-F238E27FC236}">
                <a16:creationId xmlns:a16="http://schemas.microsoft.com/office/drawing/2014/main" id="{5DB3F34D-E99E-4959-A853-F3C846513FF3}"/>
              </a:ext>
            </a:extLst>
          </p:cNvPr>
          <p:cNvSpPr txBox="1"/>
          <p:nvPr/>
        </p:nvSpPr>
        <p:spPr>
          <a:xfrm>
            <a:off x="167148" y="1560619"/>
            <a:ext cx="11857703"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Determining Number of Clusters</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Five clusters have been ascertained for grouping of risky countries.</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502" y="2267336"/>
            <a:ext cx="4828596" cy="3219064"/>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5345" y="2196238"/>
            <a:ext cx="4701103" cy="3310801"/>
          </a:xfrm>
          <a:prstGeom prst="rect">
            <a:avLst/>
          </a:prstGeom>
        </p:spPr>
      </p:pic>
      <p:sp>
        <p:nvSpPr>
          <p:cNvPr id="12" name="TextBox 11"/>
          <p:cNvSpPr txBox="1"/>
          <p:nvPr/>
        </p:nvSpPr>
        <p:spPr>
          <a:xfrm>
            <a:off x="3280800" y="5486400"/>
            <a:ext cx="770917" cy="369332"/>
          </a:xfrm>
          <a:prstGeom prst="rect">
            <a:avLst/>
          </a:prstGeom>
          <a:noFill/>
        </p:spPr>
        <p:txBody>
          <a:bodyPr wrap="none" rtlCol="0">
            <a:spAutoFit/>
          </a:bodyPr>
          <a:lstStyle/>
          <a:p>
            <a:r>
              <a:rPr lang="en-US" b="1" dirty="0"/>
              <a:t>Elbow</a:t>
            </a:r>
          </a:p>
        </p:txBody>
      </p:sp>
      <p:sp>
        <p:nvSpPr>
          <p:cNvPr id="13" name="TextBox 12"/>
          <p:cNvSpPr txBox="1"/>
          <p:nvPr/>
        </p:nvSpPr>
        <p:spPr>
          <a:xfrm>
            <a:off x="8482871" y="5486400"/>
            <a:ext cx="1382238" cy="369332"/>
          </a:xfrm>
          <a:prstGeom prst="rect">
            <a:avLst/>
          </a:prstGeom>
          <a:noFill/>
        </p:spPr>
        <p:txBody>
          <a:bodyPr wrap="none" rtlCol="0">
            <a:spAutoFit/>
          </a:bodyPr>
          <a:lstStyle/>
          <a:p>
            <a:r>
              <a:rPr lang="en-US" b="1" dirty="0"/>
              <a:t>Dendrogram</a:t>
            </a:r>
          </a:p>
        </p:txBody>
      </p:sp>
    </p:spTree>
    <p:extLst>
      <p:ext uri="{BB962C8B-B14F-4D97-AF65-F5344CB8AC3E}">
        <p14:creationId xmlns:p14="http://schemas.microsoft.com/office/powerpoint/2010/main" val="412493188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F561EA-426E-4582-A622-E57FA0AFB830}"/>
              </a:ext>
            </a:extLst>
          </p:cNvPr>
          <p:cNvSpPr/>
          <p:nvPr/>
        </p:nvSpPr>
        <p:spPr>
          <a:xfrm>
            <a:off x="0" y="1"/>
            <a:ext cx="12192000" cy="110927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54075"/>
            <a:r>
              <a:rPr lang="en-US" sz="3200" dirty="0">
                <a:solidFill>
                  <a:schemeClr val="tx1"/>
                </a:solidFill>
                <a:latin typeface="Times New Roman" panose="02020603050405020304" pitchFamily="18" charset="0"/>
                <a:cs typeface="Times New Roman" panose="02020603050405020304" pitchFamily="18" charset="0"/>
              </a:rPr>
              <a:t>PROPOSED METHODOLOGY(Cont..)</a:t>
            </a:r>
          </a:p>
        </p:txBody>
      </p:sp>
      <p:sp>
        <p:nvSpPr>
          <p:cNvPr id="6" name="Rectangle 5">
            <a:extLst>
              <a:ext uri="{FF2B5EF4-FFF2-40B4-BE49-F238E27FC236}">
                <a16:creationId xmlns:a16="http://schemas.microsoft.com/office/drawing/2014/main" id="{F0AAB53A-BA2D-4B73-88A3-66D9243F4E6B}"/>
              </a:ext>
            </a:extLst>
          </p:cNvPr>
          <p:cNvSpPr/>
          <p:nvPr/>
        </p:nvSpPr>
        <p:spPr>
          <a:xfrm>
            <a:off x="0" y="6134114"/>
            <a:ext cx="12192000" cy="7538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con&#10;&#10;Description automatically generated">
            <a:extLst>
              <a:ext uri="{FF2B5EF4-FFF2-40B4-BE49-F238E27FC236}">
                <a16:creationId xmlns:a16="http://schemas.microsoft.com/office/drawing/2014/main" id="{5F1BDD78-EA30-4BDD-8094-BCB2EC2295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4327" y="6223398"/>
            <a:ext cx="1552075" cy="515337"/>
          </a:xfrm>
          <a:prstGeom prst="rect">
            <a:avLst/>
          </a:prstGeom>
        </p:spPr>
      </p:pic>
      <p:pic>
        <p:nvPicPr>
          <p:cNvPr id="8" name="Picture 7" descr="A picture containing logo&#10;&#10;Description automatically generated">
            <a:extLst>
              <a:ext uri="{FF2B5EF4-FFF2-40B4-BE49-F238E27FC236}">
                <a16:creationId xmlns:a16="http://schemas.microsoft.com/office/drawing/2014/main" id="{1415348A-B5B2-48E0-B3A0-19A49BC5EB6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4363" b="14362"/>
          <a:stretch/>
        </p:blipFill>
        <p:spPr>
          <a:xfrm>
            <a:off x="10833651" y="30912"/>
            <a:ext cx="1040298" cy="1047450"/>
          </a:xfrm>
          <a:prstGeom prst="rect">
            <a:avLst/>
          </a:prstGeom>
        </p:spPr>
      </p:pic>
      <p:sp>
        <p:nvSpPr>
          <p:cNvPr id="9" name="Slide Number Placeholder 8">
            <a:extLst>
              <a:ext uri="{FF2B5EF4-FFF2-40B4-BE49-F238E27FC236}">
                <a16:creationId xmlns:a16="http://schemas.microsoft.com/office/drawing/2014/main" id="{DC4DF05E-81EB-4F84-A865-03975ABEBF33}"/>
              </a:ext>
            </a:extLst>
          </p:cNvPr>
          <p:cNvSpPr>
            <a:spLocks noGrp="1"/>
          </p:cNvSpPr>
          <p:nvPr>
            <p:ph type="sldNum" sz="quarter" idx="12"/>
          </p:nvPr>
        </p:nvSpPr>
        <p:spPr/>
        <p:txBody>
          <a:bodyPr/>
          <a:lstStyle/>
          <a:p>
            <a:fld id="{2480F647-2FE1-486A-9AB9-4FC3D3B5E255}" type="slidenum">
              <a:rPr lang="en-US" smtClean="0"/>
              <a:t>9</a:t>
            </a:fld>
            <a:endParaRPr lang="en-US"/>
          </a:p>
        </p:txBody>
      </p:sp>
      <p:sp>
        <p:nvSpPr>
          <p:cNvPr id="2" name="Footer Placeholder 1"/>
          <p:cNvSpPr>
            <a:spLocks noGrp="1"/>
          </p:cNvSpPr>
          <p:nvPr>
            <p:ph type="ftr" sz="quarter" idx="11"/>
          </p:nvPr>
        </p:nvSpPr>
        <p:spPr/>
        <p:txBody>
          <a:bodyPr/>
          <a:lstStyle/>
          <a:p>
            <a:r>
              <a:rPr lang="en-US" dirty="0">
                <a:solidFill>
                  <a:schemeClr val="accent5">
                    <a:lumMod val="50000"/>
                  </a:schemeClr>
                </a:solidFill>
              </a:rPr>
              <a:t>Clusterization of Different Vulnerable Countries</a:t>
            </a:r>
          </a:p>
        </p:txBody>
      </p:sp>
      <p:sp>
        <p:nvSpPr>
          <p:cNvPr id="3" name="TextBox 2">
            <a:extLst>
              <a:ext uri="{FF2B5EF4-FFF2-40B4-BE49-F238E27FC236}">
                <a16:creationId xmlns:a16="http://schemas.microsoft.com/office/drawing/2014/main" id="{5DB3F34D-E99E-4959-A853-F3C846513FF3}"/>
              </a:ext>
            </a:extLst>
          </p:cNvPr>
          <p:cNvSpPr txBox="1"/>
          <p:nvPr/>
        </p:nvSpPr>
        <p:spPr>
          <a:xfrm>
            <a:off x="167148" y="1078362"/>
            <a:ext cx="11857703" cy="517064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Applying Unsupervised Clustering Algorithms</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K-means++, Agglomerative and BIRCH </a:t>
            </a:r>
            <a:r>
              <a:rPr lang="en-US" sz="2000" dirty="0">
                <a:latin typeface="Times New Roman" panose="02020603050405020304" pitchFamily="18" charset="0"/>
                <a:cs typeface="Times New Roman" panose="02020603050405020304" pitchFamily="18" charset="0"/>
              </a:rPr>
              <a:t>have been applied to the LHS Scores of all the migrant records.</a:t>
            </a:r>
          </a:p>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Mean Likelihood Score Generation for Each Country</a:t>
            </a:r>
          </a:p>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Discretizing LHS into Different Vulnerability Labels</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Equal width distribution is availed to discretize the average LHS for each of the countries.</a:t>
            </a:r>
          </a:p>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Denoting the Labels of CA output</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labels are symbolized as </a:t>
            </a:r>
            <a:r>
              <a:rPr lang="en-US" sz="2000" i="1" dirty="0">
                <a:latin typeface="Times New Roman" panose="02020603050405020304" pitchFamily="18" charset="0"/>
                <a:cs typeface="Times New Roman" panose="02020603050405020304" pitchFamily="18" charset="0"/>
              </a:rPr>
              <a:t>Very Low, Low, Medium, High and Very High </a:t>
            </a:r>
            <a:r>
              <a:rPr lang="en-US" sz="2000" dirty="0">
                <a:latin typeface="Times New Roman" panose="02020603050405020304" pitchFamily="18" charset="0"/>
                <a:cs typeface="Times New Roman" panose="02020603050405020304" pitchFamily="18" charset="0"/>
              </a:rPr>
              <a:t>categories based on the assignment using mean LHS of the unsafe countries.</a:t>
            </a:r>
          </a:p>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Performance evaluation of the vulnerability clusters</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Adjusted Rand Index (ARI) and Mutual Information (MI) based Score have been enumerated to evaluate the labeling of our dataset.</a:t>
            </a:r>
          </a:p>
        </p:txBody>
      </p:sp>
    </p:spTree>
    <p:extLst>
      <p:ext uri="{BB962C8B-B14F-4D97-AF65-F5344CB8AC3E}">
        <p14:creationId xmlns:p14="http://schemas.microsoft.com/office/powerpoint/2010/main" val="3007507393"/>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499</TotalTime>
  <Words>1807</Words>
  <Application>Microsoft Office PowerPoint</Application>
  <PresentationFormat>Widescreen</PresentationFormat>
  <Paragraphs>148</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Hasan Al Banna</dc:creator>
  <cp:lastModifiedBy>Shovon Bhowmik</cp:lastModifiedBy>
  <cp:revision>41</cp:revision>
  <dcterms:created xsi:type="dcterms:W3CDTF">2021-02-11T05:16:52Z</dcterms:created>
  <dcterms:modified xsi:type="dcterms:W3CDTF">2021-02-16T20:15:25Z</dcterms:modified>
</cp:coreProperties>
</file>