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32" r:id="rId1"/>
    <p:sldMasterId id="2147483744" r:id="rId2"/>
  </p:sldMasterIdLst>
  <p:notesMasterIdLst>
    <p:notesMasterId r:id="rId22"/>
  </p:notesMasterIdLst>
  <p:sldIdLst>
    <p:sldId id="368" r:id="rId3"/>
    <p:sldId id="326" r:id="rId4"/>
    <p:sldId id="257" r:id="rId5"/>
    <p:sldId id="381" r:id="rId6"/>
    <p:sldId id="342" r:id="rId7"/>
    <p:sldId id="370" r:id="rId8"/>
    <p:sldId id="371" r:id="rId9"/>
    <p:sldId id="369" r:id="rId10"/>
    <p:sldId id="359" r:id="rId11"/>
    <p:sldId id="372" r:id="rId12"/>
    <p:sldId id="360" r:id="rId13"/>
    <p:sldId id="373" r:id="rId14"/>
    <p:sldId id="374" r:id="rId15"/>
    <p:sldId id="375" r:id="rId16"/>
    <p:sldId id="376" r:id="rId17"/>
    <p:sldId id="378" r:id="rId18"/>
    <p:sldId id="379" r:id="rId19"/>
    <p:sldId id="380" r:id="rId20"/>
    <p:sldId id="291" r:id="rId21"/>
  </p:sldIdLst>
  <p:sldSz cx="111617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926" autoAdjust="0"/>
    <p:restoredTop sz="94810" autoAdjust="0"/>
  </p:normalViewPr>
  <p:slideViewPr>
    <p:cSldViewPr>
      <p:cViewPr>
        <p:scale>
          <a:sx n="66" d="100"/>
          <a:sy n="66" d="100"/>
        </p:scale>
        <p:origin x="-1578" y="-180"/>
      </p:cViewPr>
      <p:guideLst>
        <p:guide orient="horz" pos="2160"/>
        <p:guide pos="35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DBDD9-AE0A-4DB7-9958-015CB1986DD4}" type="datetimeFigureOut">
              <a:rPr lang="en-US" smtClean="0"/>
              <a:pPr/>
              <a:t>2/5/2021</a:t>
            </a:fld>
            <a:endParaRPr lang="en-US"/>
          </a:p>
        </p:txBody>
      </p:sp>
      <p:sp>
        <p:nvSpPr>
          <p:cNvPr id="4" name="Slide Image Placeholder 3"/>
          <p:cNvSpPr>
            <a:spLocks noGrp="1" noRot="1" noChangeAspect="1"/>
          </p:cNvSpPr>
          <p:nvPr>
            <p:ph type="sldImg" idx="2"/>
          </p:nvPr>
        </p:nvSpPr>
        <p:spPr>
          <a:xfrm>
            <a:off x="639763" y="685800"/>
            <a:ext cx="55784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58F40-C7C9-4E4C-B65B-5802211AC58B}" type="slidenum">
              <a:rPr lang="en-US" smtClean="0"/>
              <a:pPr/>
              <a:t>‹#›</a:t>
            </a:fld>
            <a:endParaRPr lang="en-US"/>
          </a:p>
        </p:txBody>
      </p:sp>
    </p:spTree>
    <p:extLst>
      <p:ext uri="{BB962C8B-B14F-4D97-AF65-F5344CB8AC3E}">
        <p14:creationId xmlns:p14="http://schemas.microsoft.com/office/powerpoint/2010/main" val="371529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9763" y="685800"/>
            <a:ext cx="557847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858F40-C7C9-4E4C-B65B-5802211AC58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17629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5" y="0"/>
            <a:ext cx="111617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837129" y="3355848"/>
            <a:ext cx="9859513"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atin typeface="+mn-lt"/>
                <a:cs typeface="Times New Roman" panose="02020603050405020304" pitchFamily="18" charset="0"/>
              </a:defRPr>
            </a:lvl1pPr>
            <a:extLst/>
          </a:lstStyle>
          <a:p>
            <a:r>
              <a:rPr kumimoji="0" lang="en-US" dirty="0"/>
              <a:t>Click to edit Master title style</a:t>
            </a:r>
          </a:p>
        </p:txBody>
      </p:sp>
      <p:sp>
        <p:nvSpPr>
          <p:cNvPr id="3" name="Subtitle 2"/>
          <p:cNvSpPr>
            <a:spLocks noGrp="1"/>
          </p:cNvSpPr>
          <p:nvPr>
            <p:ph type="subTitle" idx="1"/>
          </p:nvPr>
        </p:nvSpPr>
        <p:spPr>
          <a:xfrm>
            <a:off x="837129" y="1828800"/>
            <a:ext cx="9859513" cy="1499616"/>
          </a:xfrm>
        </p:spPr>
        <p:txBody>
          <a:bodyPr lIns="118872" tIns="0" rIns="45720" bIns="0" anchor="b"/>
          <a:lstStyle>
            <a:lvl1pPr marL="0" indent="0" algn="l">
              <a:buNone/>
              <a:defRPr sz="2000">
                <a:solidFill>
                  <a:srgbClr val="FFFFFF"/>
                </a:solidFill>
                <a:latin typeface="+mn-lt"/>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a:t>Click to edit Master subtitle style</a:t>
            </a:r>
          </a:p>
        </p:txBody>
      </p:sp>
      <p:sp>
        <p:nvSpPr>
          <p:cNvPr id="4" name="Date Placeholder 3"/>
          <p:cNvSpPr>
            <a:spLocks noGrp="1"/>
          </p:cNvSpPr>
          <p:nvPr>
            <p:ph type="dt" sz="half" idx="10"/>
          </p:nvPr>
        </p:nvSpPr>
        <p:spPr/>
        <p:txBody>
          <a:bodyPr/>
          <a:lstStyle/>
          <a:p>
            <a:fld id="{C8D27D53-7C94-4A70-9ABD-13ADA9DD368C}" type="datetime1">
              <a:rPr lang="en-US" smtClean="0"/>
              <a:t>2/5/2021</a:t>
            </a:fld>
            <a:endParaRPr lang="en-US"/>
          </a:p>
        </p:txBody>
      </p:sp>
      <p:sp>
        <p:nvSpPr>
          <p:cNvPr id="5" name="Footer Placeholder 4"/>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6" name="Slide Number Placeholder 5"/>
          <p:cNvSpPr>
            <a:spLocks noGrp="1"/>
          </p:cNvSpPr>
          <p:nvPr>
            <p:ph type="sldNum" sz="quarter" idx="12"/>
          </p:nvPr>
        </p:nvSpPr>
        <p:spPr>
          <a:xfrm>
            <a:off x="10014776" y="6476999"/>
            <a:ext cx="1053923" cy="274320"/>
          </a:xfrm>
        </p:spPr>
        <p:txBody>
          <a:bodyPr/>
          <a:lstStyle/>
          <a:p>
            <a:fld id="{302755A7-14C3-4271-9743-D1DE7E0E674B}" type="slidenum">
              <a:rPr lang="en-US" smtClean="0"/>
              <a:pPr/>
              <a:t>‹#›</a:t>
            </a:fld>
            <a:endParaRPr lang="en-US"/>
          </a:p>
        </p:txBody>
      </p:sp>
      <p:sp>
        <p:nvSpPr>
          <p:cNvPr id="10" name="Rectangle 9"/>
          <p:cNvSpPr/>
          <p:nvPr/>
        </p:nvSpPr>
        <p:spPr bwMode="invGray">
          <a:xfrm>
            <a:off x="0" y="5128334"/>
            <a:ext cx="111617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C5A594-74F5-4B0A-8FF6-A4EB9C786E82}" type="datetime1">
              <a:rPr lang="en-US" smtClean="0"/>
              <a:t>2/5/2021</a:t>
            </a:fld>
            <a:endParaRPr lang="en-US"/>
          </a:p>
        </p:txBody>
      </p:sp>
      <p:sp>
        <p:nvSpPr>
          <p:cNvPr id="5" name="Footer Placeholder 4"/>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6" name="Slide Number Placeholder 5"/>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055037" y="0"/>
            <a:ext cx="55808"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114566" y="0"/>
            <a:ext cx="3069473"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8278272" y="274644"/>
            <a:ext cx="2325357"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58086" y="304804"/>
            <a:ext cx="7348128"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4E0FA2-64D3-4FEB-8A0D-9EC73D700893}" type="datetime1">
              <a:rPr lang="en-US" smtClean="0"/>
              <a:t>2/5/2021</a:t>
            </a:fld>
            <a:endParaRPr lang="en-US"/>
          </a:p>
        </p:txBody>
      </p:sp>
      <p:sp>
        <p:nvSpPr>
          <p:cNvPr id="5" name="Footer Placeholder 4"/>
          <p:cNvSpPr>
            <a:spLocks noGrp="1"/>
          </p:cNvSpPr>
          <p:nvPr>
            <p:ph type="ftr" sz="quarter" idx="11"/>
          </p:nvPr>
        </p:nvSpPr>
        <p:spPr>
          <a:xfrm>
            <a:off x="3223272" y="6377463"/>
            <a:ext cx="4682944" cy="365125"/>
          </a:xfrm>
        </p:spPr>
        <p:txBody>
          <a:bodyPr/>
          <a:lstStyle/>
          <a:p>
            <a:r>
              <a:rPr lang="en-US" dirty="0" smtClean="0"/>
              <a:t>Cyberbullying Detection: An Ensemble Based Machine Learning Approach</a:t>
            </a:r>
            <a:endParaRPr lang="en-US" dirty="0"/>
          </a:p>
        </p:txBody>
      </p:sp>
      <p:sp>
        <p:nvSpPr>
          <p:cNvPr id="6" name="Slide Number Placeholder 5"/>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5" y="0"/>
            <a:ext cx="111617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837129" y="3355848"/>
            <a:ext cx="9859513"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atin typeface="+mn-lt"/>
                <a:cs typeface="Times New Roman" panose="02020603050405020304" pitchFamily="18" charset="0"/>
              </a:defRPr>
            </a:lvl1pPr>
            <a:extLst/>
          </a:lstStyle>
          <a:p>
            <a:r>
              <a:rPr kumimoji="0" lang="en-US" dirty="0"/>
              <a:t>Click to edit Master title style</a:t>
            </a:r>
          </a:p>
        </p:txBody>
      </p:sp>
      <p:sp>
        <p:nvSpPr>
          <p:cNvPr id="3" name="Subtitle 2"/>
          <p:cNvSpPr>
            <a:spLocks noGrp="1"/>
          </p:cNvSpPr>
          <p:nvPr>
            <p:ph type="subTitle" idx="1"/>
          </p:nvPr>
        </p:nvSpPr>
        <p:spPr>
          <a:xfrm>
            <a:off x="837129" y="1828800"/>
            <a:ext cx="9859513" cy="1499616"/>
          </a:xfrm>
        </p:spPr>
        <p:txBody>
          <a:bodyPr lIns="118872" tIns="0" rIns="45720" bIns="0" anchor="b"/>
          <a:lstStyle>
            <a:lvl1pPr marL="0" indent="0" algn="l">
              <a:buNone/>
              <a:defRPr sz="2000">
                <a:solidFill>
                  <a:srgbClr val="FFFFFF"/>
                </a:solidFill>
                <a:latin typeface="+mn-lt"/>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a:t>Click to edit Master subtitle style</a:t>
            </a:r>
          </a:p>
        </p:txBody>
      </p:sp>
      <p:sp>
        <p:nvSpPr>
          <p:cNvPr id="4" name="Date Placeholder 3"/>
          <p:cNvSpPr>
            <a:spLocks noGrp="1"/>
          </p:cNvSpPr>
          <p:nvPr>
            <p:ph type="dt" sz="half" idx="10"/>
          </p:nvPr>
        </p:nvSpPr>
        <p:spPr/>
        <p:txBody>
          <a:bodyPr/>
          <a:lstStyle/>
          <a:p>
            <a:fld id="{F7D5D8F4-C78C-4684-B409-56B1DD98F933}" type="datetime1">
              <a:rPr lang="en-US" smtClean="0">
                <a:solidFill>
                  <a:prstClr val="white">
                    <a:tint val="95000"/>
                  </a:prstClr>
                </a:solidFill>
              </a:rPr>
              <a:t>2/5/2021</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tint val="95000"/>
                  </a:prstClr>
                </a:solidFill>
              </a:rPr>
              <a:t>Cyberbullying Detection: An Ensemble Based Machine Learning Approach</a:t>
            </a:r>
            <a:endParaRPr lang="en-US" dirty="0">
              <a:solidFill>
                <a:prstClr val="white">
                  <a:tint val="95000"/>
                </a:prstClr>
              </a:solidFill>
            </a:endParaRPr>
          </a:p>
        </p:txBody>
      </p:sp>
      <p:sp>
        <p:nvSpPr>
          <p:cNvPr id="6" name="Slide Number Placeholder 5"/>
          <p:cNvSpPr>
            <a:spLocks noGrp="1"/>
          </p:cNvSpPr>
          <p:nvPr>
            <p:ph type="sldNum" sz="quarter" idx="12"/>
          </p:nvPr>
        </p:nvSpPr>
        <p:spPr>
          <a:xfrm>
            <a:off x="10014776" y="6476999"/>
            <a:ext cx="1053923" cy="274320"/>
          </a:xfrm>
        </p:spPr>
        <p:txBody>
          <a:bodyPr/>
          <a:lstStyle/>
          <a:p>
            <a:fld id="{302755A7-14C3-4271-9743-D1DE7E0E674B}" type="slidenum">
              <a:rPr lang="en-US" smtClean="0">
                <a:solidFill>
                  <a:prstClr val="white">
                    <a:tint val="95000"/>
                  </a:prstClr>
                </a:solidFill>
              </a:rPr>
              <a:pPr/>
              <a:t>‹#›</a:t>
            </a:fld>
            <a:endParaRPr lang="en-US">
              <a:solidFill>
                <a:prstClr val="white">
                  <a:tint val="95000"/>
                </a:prstClr>
              </a:solidFill>
            </a:endParaRPr>
          </a:p>
        </p:txBody>
      </p:sp>
      <p:sp>
        <p:nvSpPr>
          <p:cNvPr id="10" name="Rectangle 9"/>
          <p:cNvSpPr/>
          <p:nvPr/>
        </p:nvSpPr>
        <p:spPr bwMode="invGray">
          <a:xfrm>
            <a:off x="0" y="5128334"/>
            <a:ext cx="111617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681140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8088" y="76200"/>
            <a:ext cx="10045542" cy="792478"/>
          </a:xfrm>
        </p:spPr>
        <p:txBody>
          <a:bodyPr>
            <a:noAutofit/>
          </a:bodyPr>
          <a:lstStyle>
            <a:lvl1pPr>
              <a:defRPr sz="4000">
                <a:latin typeface="+mn-lt"/>
              </a:defRPr>
            </a:lvl1pPr>
            <a:extLst/>
          </a:lstStyle>
          <a:p>
            <a:r>
              <a:rPr kumimoji="0" lang="en-US" dirty="0"/>
              <a:t>Click to edit Master title style</a:t>
            </a:r>
          </a:p>
        </p:txBody>
      </p:sp>
      <p:sp>
        <p:nvSpPr>
          <p:cNvPr id="3" name="Content Placeholder 2"/>
          <p:cNvSpPr>
            <a:spLocks noGrp="1"/>
          </p:cNvSpPr>
          <p:nvPr>
            <p:ph idx="1"/>
          </p:nvPr>
        </p:nvSpPr>
        <p:spPr>
          <a:xfrm>
            <a:off x="558088" y="1066802"/>
            <a:ext cx="10045542" cy="5486401"/>
          </a:xfrm>
        </p:spPr>
        <p:txBody>
          <a:bodyPr/>
          <a:lstStyle>
            <a:lvl1pPr>
              <a:defRPr sz="2400">
                <a:latin typeface="+mn-lt"/>
                <a:cs typeface="Times New Roman" panose="02020603050405020304" pitchFamily="18" charset="0"/>
              </a:defRPr>
            </a:lvl1pPr>
            <a:lvl2pPr>
              <a:defRPr sz="2400">
                <a:latin typeface="+mn-lt"/>
                <a:cs typeface="Times New Roman" panose="02020603050405020304" pitchFamily="18" charset="0"/>
              </a:defRPr>
            </a:lvl2pPr>
            <a:lvl3pPr>
              <a:defRPr sz="2000">
                <a:latin typeface="+mn-lt"/>
                <a:cs typeface="Times New Roman" panose="02020603050405020304" pitchFamily="18" charset="0"/>
              </a:defRPr>
            </a:lvl3pPr>
            <a:lvl4pPr>
              <a:defRPr sz="2000">
                <a:latin typeface="+mn-lt"/>
                <a:cs typeface="Times New Roman" panose="02020603050405020304" pitchFamily="18" charset="0"/>
              </a:defRPr>
            </a:lvl4pPr>
            <a:lvl5pPr>
              <a:defRPr sz="1800">
                <a:latin typeface="+mn-lt"/>
                <a:cs typeface="Times New Roman" panose="02020603050405020304"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FC7663A3-3581-42FE-A5AA-5B691547E877}" type="datetime1">
              <a:rPr lang="en-US" smtClean="0">
                <a:solidFill>
                  <a:prstClr val="black">
                    <a:tint val="95000"/>
                  </a:prstClr>
                </a:solidFill>
              </a:rPr>
              <a:t>2/5/2021</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95000"/>
                  </a:prstClr>
                </a:solidFill>
              </a:rPr>
              <a:t>Cyberbullying Detection: An Ensemble Based Machine Learning Approach</a:t>
            </a:r>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lvl1pPr>
              <a:defRPr sz="2400" b="1">
                <a:solidFill>
                  <a:schemeClr val="accent4">
                    <a:lumMod val="75000"/>
                  </a:schemeClr>
                </a:solidFill>
              </a:defRPr>
            </a:lvl1pPr>
          </a:lstStyle>
          <a:p>
            <a:fld id="{302755A7-14C3-4271-9743-D1DE7E0E674B}" type="slidenum">
              <a:rPr lang="en-US" smtClean="0">
                <a:solidFill>
                  <a:srgbClr val="6BB76D">
                    <a:lumMod val="75000"/>
                  </a:srgbClr>
                </a:solidFill>
              </a:rPr>
              <a:pPr/>
              <a:t>‹#›</a:t>
            </a:fld>
            <a:endParaRPr lang="en-US" dirty="0">
              <a:solidFill>
                <a:srgbClr val="6BB76D">
                  <a:lumMod val="75000"/>
                </a:srgbClr>
              </a:solidFill>
            </a:endParaRPr>
          </a:p>
        </p:txBody>
      </p:sp>
    </p:spTree>
    <p:extLst>
      <p:ext uri="{BB962C8B-B14F-4D97-AF65-F5344CB8AC3E}">
        <p14:creationId xmlns:p14="http://schemas.microsoft.com/office/powerpoint/2010/main" val="2035227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11617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bwMode="invGray">
          <a:xfrm>
            <a:off x="0" y="2602520"/>
            <a:ext cx="111617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915261" y="118872"/>
            <a:ext cx="9781381"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904100" y="1828800"/>
            <a:ext cx="9792542"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4671FF0-E36C-4012-A776-794B40F050CA}" type="datetime1">
              <a:rPr lang="en-US" smtClean="0">
                <a:solidFill>
                  <a:prstClr val="white">
                    <a:tint val="95000"/>
                  </a:prstClr>
                </a:solidFill>
              </a:rPr>
              <a:t>2/5/2021</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r>
              <a:rPr lang="en-US" dirty="0" smtClean="0">
                <a:solidFill>
                  <a:prstClr val="white">
                    <a:tint val="95000"/>
                  </a:prstClr>
                </a:solidFill>
              </a:rPr>
              <a:t>Cyberbullying Detection: An Ensemble Based Machine Learning Approach</a:t>
            </a:r>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302755A7-14C3-4271-9743-D1DE7E0E674B}"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85035255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Content Placeholder 2"/>
          <p:cNvSpPr>
            <a:spLocks noGrp="1"/>
          </p:cNvSpPr>
          <p:nvPr>
            <p:ph sz="half" idx="1"/>
          </p:nvPr>
        </p:nvSpPr>
        <p:spPr>
          <a:xfrm>
            <a:off x="558087" y="1066800"/>
            <a:ext cx="4929756" cy="533095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673871" y="1066800"/>
            <a:ext cx="4929756" cy="5330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1775BA8-1967-42BC-9952-7A591070CD10}" type="datetime1">
              <a:rPr lang="en-US" smtClean="0">
                <a:solidFill>
                  <a:prstClr val="black">
                    <a:tint val="95000"/>
                  </a:prstClr>
                </a:solidFill>
              </a:rPr>
              <a:t>2/5/2021</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95000"/>
                  </a:prstClr>
                </a:solidFill>
              </a:rPr>
              <a:t>Cyberbullying Detection: An Ensemble Based Machine Learning Approach</a:t>
            </a:r>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205620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558088" y="1698990"/>
            <a:ext cx="493169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558088" y="2449512"/>
            <a:ext cx="49316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5669998" y="1698990"/>
            <a:ext cx="49336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5669998" y="2449512"/>
            <a:ext cx="49336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A9CDE21-2998-4CC2-8F90-5933035A62D0}" type="datetime1">
              <a:rPr lang="en-US" smtClean="0">
                <a:solidFill>
                  <a:prstClr val="black">
                    <a:tint val="95000"/>
                  </a:prstClr>
                </a:solidFill>
              </a:rPr>
              <a:t>2/5/2021</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r>
              <a:rPr lang="en-US" dirty="0" smtClean="0">
                <a:solidFill>
                  <a:prstClr val="black">
                    <a:tint val="95000"/>
                  </a:prstClr>
                </a:solidFill>
              </a:rPr>
              <a:t>Cyberbullying Detection: An Ensemble Based Machine Learning Approach</a:t>
            </a:r>
            <a:endParaRPr lang="en-US" dirty="0">
              <a:solidFill>
                <a:prstClr val="black">
                  <a:tint val="95000"/>
                </a:prstClr>
              </a:solidFill>
            </a:endParaRPr>
          </a:p>
        </p:txBody>
      </p:sp>
      <p:sp>
        <p:nvSpPr>
          <p:cNvPr id="9" name="Slide Number Placeholder 8"/>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027615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B2A06C0-B224-4A5A-9F9F-A4153EA94AEF}" type="datetime1">
              <a:rPr lang="en-US" smtClean="0">
                <a:solidFill>
                  <a:prstClr val="black">
                    <a:tint val="95000"/>
                  </a:prstClr>
                </a:solidFill>
              </a:rPr>
              <a:t>2/5/2021</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r>
              <a:rPr lang="en-US" dirty="0" smtClean="0">
                <a:solidFill>
                  <a:prstClr val="black">
                    <a:tint val="95000"/>
                  </a:prstClr>
                </a:solidFill>
              </a:rPr>
              <a:t>Cyberbullying Detection: An Ensemble Based Machine Learning Approach</a:t>
            </a:r>
            <a:endParaRPr lang="en-US" dirty="0">
              <a:solidFill>
                <a:prstClr val="black">
                  <a:tint val="95000"/>
                </a:prstClr>
              </a:solidFill>
            </a:endParaRPr>
          </a:p>
        </p:txBody>
      </p:sp>
      <p:sp>
        <p:nvSpPr>
          <p:cNvPr id="5" name="Slide Number Placeholder 4"/>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625534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8624F-AAD9-4F65-9253-BBB0B7AEA3F8}" type="datetime1">
              <a:rPr lang="en-US" smtClean="0">
                <a:solidFill>
                  <a:prstClr val="black">
                    <a:tint val="95000"/>
                  </a:prstClr>
                </a:solidFill>
              </a:rPr>
              <a:t>2/5/2021</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r>
              <a:rPr lang="en-US" dirty="0" smtClean="0">
                <a:solidFill>
                  <a:prstClr val="black">
                    <a:tint val="95000"/>
                  </a:prstClr>
                </a:solidFill>
              </a:rPr>
              <a:t>Cyberbullying Detection: An Ensemble Based Machine Learning Approach</a:t>
            </a:r>
            <a:endParaRPr lang="en-US" dirty="0">
              <a:solidFill>
                <a:prstClr val="black">
                  <a:tint val="95000"/>
                </a:prstClr>
              </a:solidFill>
            </a:endParaRPr>
          </a:p>
        </p:txBody>
      </p:sp>
      <p:sp>
        <p:nvSpPr>
          <p:cNvPr id="4" name="Slide Number Placeholder 3"/>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382637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875" y="152400"/>
            <a:ext cx="3080633"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685634" y="1743134"/>
            <a:ext cx="7227089"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04874" y="1730018"/>
            <a:ext cx="3013663"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2326301-E185-4463-BE43-E308FB2F1A56}" type="datetime1">
              <a:rPr lang="en-US" smtClean="0">
                <a:solidFill>
                  <a:prstClr val="black">
                    <a:tint val="95000"/>
                  </a:prstClr>
                </a:solidFill>
              </a:rPr>
              <a:t>2/5/2021</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95000"/>
                  </a:prstClr>
                </a:solidFill>
              </a:rPr>
              <a:t>Cyberbullying Detection: An Ensemble Based Machine Learning Approach</a:t>
            </a:r>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
        <p:nvSpPr>
          <p:cNvPr id="12" name="Rectangle 11"/>
          <p:cNvSpPr/>
          <p:nvPr/>
        </p:nvSpPr>
        <p:spPr bwMode="invGray">
          <a:xfrm>
            <a:off x="3485884" y="0"/>
            <a:ext cx="558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bwMode="invGray">
          <a:xfrm>
            <a:off x="3485884" y="0"/>
            <a:ext cx="558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05877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8088" y="76200"/>
            <a:ext cx="10045542" cy="792478"/>
          </a:xfrm>
        </p:spPr>
        <p:txBody>
          <a:bodyPr>
            <a:noAutofit/>
          </a:bodyPr>
          <a:lstStyle>
            <a:lvl1pPr>
              <a:defRPr sz="4000">
                <a:latin typeface="+mn-lt"/>
              </a:defRPr>
            </a:lvl1pPr>
            <a:extLst/>
          </a:lstStyle>
          <a:p>
            <a:r>
              <a:rPr kumimoji="0" lang="en-US" dirty="0"/>
              <a:t>Click to edit Master title style</a:t>
            </a:r>
          </a:p>
        </p:txBody>
      </p:sp>
      <p:sp>
        <p:nvSpPr>
          <p:cNvPr id="3" name="Content Placeholder 2"/>
          <p:cNvSpPr>
            <a:spLocks noGrp="1"/>
          </p:cNvSpPr>
          <p:nvPr>
            <p:ph idx="1"/>
          </p:nvPr>
        </p:nvSpPr>
        <p:spPr>
          <a:xfrm>
            <a:off x="558088" y="1066802"/>
            <a:ext cx="10045542" cy="5486401"/>
          </a:xfrm>
        </p:spPr>
        <p:txBody>
          <a:bodyPr/>
          <a:lstStyle>
            <a:lvl1pPr>
              <a:defRPr sz="2400">
                <a:latin typeface="+mn-lt"/>
                <a:cs typeface="Times New Roman" panose="02020603050405020304" pitchFamily="18" charset="0"/>
              </a:defRPr>
            </a:lvl1pPr>
            <a:lvl2pPr>
              <a:defRPr sz="2400">
                <a:latin typeface="+mn-lt"/>
                <a:cs typeface="Times New Roman" panose="02020603050405020304" pitchFamily="18" charset="0"/>
              </a:defRPr>
            </a:lvl2pPr>
            <a:lvl3pPr>
              <a:defRPr sz="2000">
                <a:latin typeface="+mn-lt"/>
                <a:cs typeface="Times New Roman" panose="02020603050405020304" pitchFamily="18" charset="0"/>
              </a:defRPr>
            </a:lvl3pPr>
            <a:lvl4pPr>
              <a:defRPr sz="2000">
                <a:latin typeface="+mn-lt"/>
                <a:cs typeface="Times New Roman" panose="02020603050405020304" pitchFamily="18" charset="0"/>
              </a:defRPr>
            </a:lvl4pPr>
            <a:lvl5pPr>
              <a:defRPr sz="1800">
                <a:latin typeface="+mn-lt"/>
                <a:cs typeface="Times New Roman" panose="02020603050405020304"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EC084559-5917-4914-91DF-1A4D5249B940}" type="datetime1">
              <a:rPr lang="en-US" smtClean="0"/>
              <a:t>2/5/2021</a:t>
            </a:fld>
            <a:endParaRPr lang="en-US"/>
          </a:p>
        </p:txBody>
      </p:sp>
      <p:sp>
        <p:nvSpPr>
          <p:cNvPr id="5" name="Footer Placeholder 4"/>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6" name="Slide Number Placeholder 5"/>
          <p:cNvSpPr>
            <a:spLocks noGrp="1"/>
          </p:cNvSpPr>
          <p:nvPr>
            <p:ph type="sldNum" sz="quarter" idx="12"/>
          </p:nvPr>
        </p:nvSpPr>
        <p:spPr/>
        <p:txBody>
          <a:bodyPr/>
          <a:lstStyle>
            <a:lvl1pPr>
              <a:defRPr sz="2400" b="1">
                <a:solidFill>
                  <a:schemeClr val="accent4">
                    <a:lumMod val="75000"/>
                  </a:schemeClr>
                </a:solidFill>
              </a:defRPr>
            </a:lvl1pPr>
          </a:lstStyle>
          <a:p>
            <a:fld id="{302755A7-14C3-4271-9743-D1DE7E0E674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0914" y="155448"/>
            <a:ext cx="3082351"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544559" y="1484808"/>
            <a:ext cx="762594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00911" y="1728216"/>
            <a:ext cx="3013663"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00912" y="1170432"/>
            <a:ext cx="3080633" cy="201168"/>
          </a:xfrm>
        </p:spPr>
        <p:txBody>
          <a:bodyPr/>
          <a:lstStyle/>
          <a:p>
            <a:fld id="{9C68575E-4116-43AD-9DC7-5136471DBF4D}" type="datetime1">
              <a:rPr lang="en-US" smtClean="0">
                <a:solidFill>
                  <a:prstClr val="black">
                    <a:tint val="95000"/>
                  </a:prstClr>
                </a:solidFill>
              </a:rPr>
              <a:t>2/5/2021</a:t>
            </a:fld>
            <a:endParaRPr lang="en-US">
              <a:solidFill>
                <a:prstClr val="black">
                  <a:tint val="95000"/>
                </a:prstClr>
              </a:solidFill>
            </a:endParaRPr>
          </a:p>
        </p:txBody>
      </p:sp>
      <p:sp>
        <p:nvSpPr>
          <p:cNvPr id="11" name="Rectangle 10"/>
          <p:cNvSpPr/>
          <p:nvPr/>
        </p:nvSpPr>
        <p:spPr>
          <a:xfrm>
            <a:off x="3485884" y="0"/>
            <a:ext cx="558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bwMode="invGray">
          <a:xfrm>
            <a:off x="3485884" y="0"/>
            <a:ext cx="558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ooter Placeholder 5"/>
          <p:cNvSpPr>
            <a:spLocks noGrp="1"/>
          </p:cNvSpPr>
          <p:nvPr>
            <p:ph type="ftr" sz="quarter" idx="11"/>
          </p:nvPr>
        </p:nvSpPr>
        <p:spPr>
          <a:xfrm>
            <a:off x="3705690" y="1170432"/>
            <a:ext cx="6339853" cy="201168"/>
          </a:xfrm>
        </p:spPr>
        <p:txBody>
          <a:bodyPr/>
          <a:lstStyle>
            <a:lvl1pPr>
              <a:defRPr>
                <a:solidFill>
                  <a:schemeClr val="bg1">
                    <a:shade val="50000"/>
                  </a:schemeClr>
                </a:solidFill>
              </a:defRPr>
            </a:lvl1pPr>
          </a:lstStyle>
          <a:p>
            <a:r>
              <a:rPr lang="en-US" dirty="0" smtClean="0">
                <a:solidFill>
                  <a:prstClr val="white">
                    <a:shade val="50000"/>
                  </a:prstClr>
                </a:solidFill>
              </a:rPr>
              <a:t>Cyberbullying Detection: An Ensemble Based Machine Learning Approach</a:t>
            </a:r>
            <a:endParaRPr lang="en-US" dirty="0">
              <a:solidFill>
                <a:prstClr val="white">
                  <a:shade val="50000"/>
                </a:prstClr>
              </a:solidFill>
            </a:endParaRPr>
          </a:p>
        </p:txBody>
      </p:sp>
      <p:sp>
        <p:nvSpPr>
          <p:cNvPr id="7" name="Slide Number Placeholder 6"/>
          <p:cNvSpPr>
            <a:spLocks noGrp="1"/>
          </p:cNvSpPr>
          <p:nvPr>
            <p:ph type="sldNum" sz="quarter" idx="12"/>
          </p:nvPr>
        </p:nvSpPr>
        <p:spPr>
          <a:xfrm>
            <a:off x="10179483" y="1170432"/>
            <a:ext cx="895798" cy="201168"/>
          </a:xfrm>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07184849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6A24B2-5E56-40E6-A654-9B2301D7158D}" type="datetime1">
              <a:rPr lang="en-US" smtClean="0">
                <a:solidFill>
                  <a:prstClr val="black">
                    <a:tint val="95000"/>
                  </a:prstClr>
                </a:solidFill>
              </a:rPr>
              <a:t>2/5/2021</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95000"/>
                  </a:prstClr>
                </a:solidFill>
              </a:rPr>
              <a:t>Cyberbullying Detection: An Ensemble Based Machine Learning Approach</a:t>
            </a:r>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026605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055037" y="0"/>
            <a:ext cx="55808"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bwMode="ltGray">
          <a:xfrm>
            <a:off x="8114566" y="0"/>
            <a:ext cx="3069473"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Vertical Title 1"/>
          <p:cNvSpPr>
            <a:spLocks noGrp="1"/>
          </p:cNvSpPr>
          <p:nvPr>
            <p:ph type="title" orient="vert"/>
          </p:nvPr>
        </p:nvSpPr>
        <p:spPr>
          <a:xfrm>
            <a:off x="8278272" y="274644"/>
            <a:ext cx="2325357"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58086" y="304804"/>
            <a:ext cx="7348128"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0EBCB3-9D42-4A5B-B846-3CEB5D22A337}" type="datetime1">
              <a:rPr lang="en-US" smtClean="0">
                <a:solidFill>
                  <a:prstClr val="black">
                    <a:tint val="95000"/>
                  </a:prstClr>
                </a:solidFill>
              </a:rPr>
              <a:t>2/5/2021</a:t>
            </a:fld>
            <a:endParaRPr lang="en-US">
              <a:solidFill>
                <a:prstClr val="black">
                  <a:tint val="95000"/>
                </a:prstClr>
              </a:solidFill>
            </a:endParaRPr>
          </a:p>
        </p:txBody>
      </p:sp>
      <p:sp>
        <p:nvSpPr>
          <p:cNvPr id="5" name="Footer Placeholder 4"/>
          <p:cNvSpPr>
            <a:spLocks noGrp="1"/>
          </p:cNvSpPr>
          <p:nvPr>
            <p:ph type="ftr" sz="quarter" idx="11"/>
          </p:nvPr>
        </p:nvSpPr>
        <p:spPr>
          <a:xfrm>
            <a:off x="3223272" y="6377463"/>
            <a:ext cx="4682944" cy="365125"/>
          </a:xfrm>
        </p:spPr>
        <p:txBody>
          <a:bodyPr/>
          <a:lstStyle/>
          <a:p>
            <a:r>
              <a:rPr lang="en-US" dirty="0" smtClean="0">
                <a:solidFill>
                  <a:prstClr val="black">
                    <a:tint val="95000"/>
                  </a:prstClr>
                </a:solidFill>
              </a:rPr>
              <a:t>Cyberbullying Detection: An Ensemble Based Machine Learning Approach</a:t>
            </a:r>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51406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11617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11617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15261" y="118872"/>
            <a:ext cx="9781381"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904100" y="1828800"/>
            <a:ext cx="9792542"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F26212-1548-4DE2-904A-5FE62EC323DA}" type="datetime1">
              <a:rPr lang="en-US" smtClean="0"/>
              <a:t>2/5/2021</a:t>
            </a:fld>
            <a:endParaRPr lang="en-US"/>
          </a:p>
        </p:txBody>
      </p:sp>
      <p:sp>
        <p:nvSpPr>
          <p:cNvPr id="5" name="Footer Placeholder 4"/>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6" name="Slide Number Placeholder 5"/>
          <p:cNvSpPr>
            <a:spLocks noGrp="1"/>
          </p:cNvSpPr>
          <p:nvPr>
            <p:ph type="sldNum" sz="quarter" idx="12"/>
          </p:nvPr>
        </p:nvSpPr>
        <p:spPr/>
        <p:txBody>
          <a:bodyPr/>
          <a:lstStyle/>
          <a:p>
            <a:fld id="{302755A7-14C3-4271-9743-D1DE7E0E67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Content Placeholder 2"/>
          <p:cNvSpPr>
            <a:spLocks noGrp="1"/>
          </p:cNvSpPr>
          <p:nvPr>
            <p:ph sz="half" idx="1"/>
          </p:nvPr>
        </p:nvSpPr>
        <p:spPr>
          <a:xfrm>
            <a:off x="558087" y="1066800"/>
            <a:ext cx="4929756" cy="533095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673871" y="1066800"/>
            <a:ext cx="4929756" cy="5330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5AAAD5-A64B-43BA-8D52-6F84AF68BF36}" type="datetime1">
              <a:rPr lang="en-US" smtClean="0"/>
              <a:t>2/5/2021</a:t>
            </a:fld>
            <a:endParaRPr lang="en-US"/>
          </a:p>
        </p:txBody>
      </p:sp>
      <p:sp>
        <p:nvSpPr>
          <p:cNvPr id="6" name="Footer Placeholder 5"/>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7" name="Slide Number Placeholder 6"/>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558088" y="1698990"/>
            <a:ext cx="493169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558088" y="2449512"/>
            <a:ext cx="49316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5669998" y="1698990"/>
            <a:ext cx="49336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5669998" y="2449512"/>
            <a:ext cx="49336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56BBAB-6E2F-44E8-B43E-DB74BAAFEDAB}" type="datetime1">
              <a:rPr lang="en-US" smtClean="0"/>
              <a:t>2/5/2021</a:t>
            </a:fld>
            <a:endParaRPr lang="en-US"/>
          </a:p>
        </p:txBody>
      </p:sp>
      <p:sp>
        <p:nvSpPr>
          <p:cNvPr id="8" name="Footer Placeholder 7"/>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9" name="Slide Number Placeholder 8"/>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1F16998-EF94-4F53-8CB4-7488447D54C0}" type="datetime1">
              <a:rPr lang="en-US" smtClean="0"/>
              <a:t>2/5/2021</a:t>
            </a:fld>
            <a:endParaRPr lang="en-US"/>
          </a:p>
        </p:txBody>
      </p:sp>
      <p:sp>
        <p:nvSpPr>
          <p:cNvPr id="4" name="Footer Placeholder 3"/>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5" name="Slide Number Placeholder 4"/>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7DBC9-0A51-4CC4-844A-A23E09CF50C0}" type="datetime1">
              <a:rPr lang="en-US" smtClean="0"/>
              <a:t>2/5/2021</a:t>
            </a:fld>
            <a:endParaRPr lang="en-US"/>
          </a:p>
        </p:txBody>
      </p:sp>
      <p:sp>
        <p:nvSpPr>
          <p:cNvPr id="3" name="Footer Placeholder 2"/>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4" name="Slide Number Placeholder 3"/>
          <p:cNvSpPr>
            <a:spLocks noGrp="1"/>
          </p:cNvSpPr>
          <p:nvPr>
            <p:ph type="sldNum" sz="quarter" idx="12"/>
          </p:nvPr>
        </p:nvSpPr>
        <p:spPr/>
        <p:txBody>
          <a:bodyPr/>
          <a:lstStyle/>
          <a:p>
            <a:fld id="{302755A7-14C3-4271-9743-D1DE7E0E67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875" y="152400"/>
            <a:ext cx="3080633"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685634" y="1743134"/>
            <a:ext cx="7227089"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04874" y="1730018"/>
            <a:ext cx="3013663"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9B8B08B-2EF1-477C-9205-C123196D8454}" type="datetime1">
              <a:rPr lang="en-US" smtClean="0"/>
              <a:t>2/5/2021</a:t>
            </a:fld>
            <a:endParaRPr lang="en-US"/>
          </a:p>
        </p:txBody>
      </p:sp>
      <p:sp>
        <p:nvSpPr>
          <p:cNvPr id="6" name="Footer Placeholder 5"/>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7" name="Slide Number Placeholder 6"/>
          <p:cNvSpPr>
            <a:spLocks noGrp="1"/>
          </p:cNvSpPr>
          <p:nvPr>
            <p:ph type="sldNum" sz="quarter" idx="12"/>
          </p:nvPr>
        </p:nvSpPr>
        <p:spPr/>
        <p:txBody>
          <a:bodyPr/>
          <a:lstStyle/>
          <a:p>
            <a:fld id="{302755A7-14C3-4271-9743-D1DE7E0E674B}" type="slidenum">
              <a:rPr lang="en-US" smtClean="0"/>
              <a:pPr/>
              <a:t>‹#›</a:t>
            </a:fld>
            <a:endParaRPr lang="en-US"/>
          </a:p>
        </p:txBody>
      </p:sp>
      <p:sp>
        <p:nvSpPr>
          <p:cNvPr id="12" name="Rectangle 11"/>
          <p:cNvSpPr/>
          <p:nvPr/>
        </p:nvSpPr>
        <p:spPr bwMode="invGray">
          <a:xfrm>
            <a:off x="3485884" y="0"/>
            <a:ext cx="558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485884" y="0"/>
            <a:ext cx="55808"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0914" y="155448"/>
            <a:ext cx="3082351"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544559" y="1484808"/>
            <a:ext cx="762594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00911" y="1728216"/>
            <a:ext cx="3013663"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00912" y="1170432"/>
            <a:ext cx="3080633" cy="201168"/>
          </a:xfrm>
        </p:spPr>
        <p:txBody>
          <a:bodyPr/>
          <a:lstStyle/>
          <a:p>
            <a:fld id="{8B149DDC-981E-4D6D-B36B-01157DDD4DE8}" type="datetime1">
              <a:rPr lang="en-US" smtClean="0"/>
              <a:t>2/5/2021</a:t>
            </a:fld>
            <a:endParaRPr lang="en-US"/>
          </a:p>
        </p:txBody>
      </p:sp>
      <p:sp>
        <p:nvSpPr>
          <p:cNvPr id="11" name="Rectangle 10"/>
          <p:cNvSpPr/>
          <p:nvPr/>
        </p:nvSpPr>
        <p:spPr>
          <a:xfrm>
            <a:off x="3485884" y="0"/>
            <a:ext cx="558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485884" y="0"/>
            <a:ext cx="5580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705690" y="1170432"/>
            <a:ext cx="6339853" cy="201168"/>
          </a:xfrm>
        </p:spPr>
        <p:txBody>
          <a:bodyPr/>
          <a:lstStyle>
            <a:lvl1pPr>
              <a:defRPr>
                <a:solidFill>
                  <a:schemeClr val="bg1">
                    <a:shade val="50000"/>
                  </a:schemeClr>
                </a:solidFill>
              </a:defRPr>
            </a:lvl1pPr>
          </a:lstStyle>
          <a:p>
            <a:r>
              <a:rPr lang="en-US" dirty="0" smtClean="0"/>
              <a:t>Cyberbullying Detection: An Ensemble Based Machine Learning Approach</a:t>
            </a:r>
            <a:endParaRPr lang="en-US" dirty="0"/>
          </a:p>
        </p:txBody>
      </p:sp>
      <p:sp>
        <p:nvSpPr>
          <p:cNvPr id="7" name="Slide Number Placeholder 6"/>
          <p:cNvSpPr>
            <a:spLocks noGrp="1"/>
          </p:cNvSpPr>
          <p:nvPr>
            <p:ph type="sldNum" sz="quarter" idx="12"/>
          </p:nvPr>
        </p:nvSpPr>
        <p:spPr>
          <a:xfrm>
            <a:off x="10179483" y="1170432"/>
            <a:ext cx="895798" cy="201168"/>
          </a:xfrm>
        </p:spPr>
        <p:txBody>
          <a:bodyPr/>
          <a:lstStyle/>
          <a:p>
            <a:fld id="{302755A7-14C3-4271-9743-D1DE7E0E674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944883"/>
            <a:ext cx="11161713" cy="45719"/>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5" y="3"/>
            <a:ext cx="11161712" cy="91439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Placeholder 1"/>
          <p:cNvSpPr>
            <a:spLocks noGrp="1"/>
          </p:cNvSpPr>
          <p:nvPr>
            <p:ph type="title"/>
          </p:nvPr>
        </p:nvSpPr>
        <p:spPr>
          <a:xfrm>
            <a:off x="558088" y="114301"/>
            <a:ext cx="10045542" cy="685800"/>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558086" y="1066802"/>
            <a:ext cx="10138556" cy="54864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558086" y="6476999"/>
            <a:ext cx="26044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E14A2B8-48BC-4906-9BBC-88FD5D4A7FE0}" type="datetime1">
              <a:rPr lang="en-US" smtClean="0"/>
              <a:t>2/5/2021</a:t>
            </a:fld>
            <a:endParaRPr lang="en-US"/>
          </a:p>
        </p:txBody>
      </p:sp>
      <p:sp>
        <p:nvSpPr>
          <p:cNvPr id="5" name="Footer Placeholder 4"/>
          <p:cNvSpPr>
            <a:spLocks noGrp="1"/>
          </p:cNvSpPr>
          <p:nvPr>
            <p:ph type="ftr" sz="quarter" idx="3"/>
          </p:nvPr>
        </p:nvSpPr>
        <p:spPr>
          <a:xfrm>
            <a:off x="3223273" y="6476999"/>
            <a:ext cx="6723051"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dirty="0" smtClean="0"/>
              <a:t>Cyberbullying Detection: An Ensemble Based Machine Learning Approach</a:t>
            </a:r>
            <a:endParaRPr lang="en-US" dirty="0"/>
          </a:p>
        </p:txBody>
      </p:sp>
      <p:sp>
        <p:nvSpPr>
          <p:cNvPr id="6" name="Slide Number Placeholder 5"/>
          <p:cNvSpPr>
            <a:spLocks noGrp="1"/>
          </p:cNvSpPr>
          <p:nvPr>
            <p:ph type="sldNum" sz="quarter" idx="4"/>
          </p:nvPr>
        </p:nvSpPr>
        <p:spPr>
          <a:xfrm>
            <a:off x="10014776" y="6476999"/>
            <a:ext cx="89579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02755A7-14C3-4271-9743-D1DE7E0E67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rtl="0" eaLnBrk="1" latinLnBrk="0" hangingPunct="1">
        <a:spcBef>
          <a:spcPct val="0"/>
        </a:spcBef>
        <a:buNone/>
        <a:defRPr kumimoji="0" sz="40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944883"/>
            <a:ext cx="11161713" cy="45719"/>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ltGray">
          <a:xfrm>
            <a:off x="5" y="3"/>
            <a:ext cx="11161712" cy="91439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558088" y="114301"/>
            <a:ext cx="10045542" cy="685800"/>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558086" y="1066802"/>
            <a:ext cx="10138556" cy="54864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558086" y="6476999"/>
            <a:ext cx="26044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A5B0BCA-7105-47A1-8030-6FCE74BFCFA6}" type="datetime1">
              <a:rPr lang="en-US" smtClean="0">
                <a:solidFill>
                  <a:prstClr val="black">
                    <a:tint val="95000"/>
                  </a:prstClr>
                </a:solidFill>
              </a:rPr>
              <a:t>2/5/2021</a:t>
            </a:fld>
            <a:endParaRPr lang="en-US">
              <a:solidFill>
                <a:prstClr val="black">
                  <a:tint val="95000"/>
                </a:prstClr>
              </a:solidFill>
            </a:endParaRPr>
          </a:p>
        </p:txBody>
      </p:sp>
      <p:sp>
        <p:nvSpPr>
          <p:cNvPr id="5" name="Footer Placeholder 4"/>
          <p:cNvSpPr>
            <a:spLocks noGrp="1"/>
          </p:cNvSpPr>
          <p:nvPr>
            <p:ph type="ftr" sz="quarter" idx="3"/>
          </p:nvPr>
        </p:nvSpPr>
        <p:spPr>
          <a:xfrm>
            <a:off x="3223273" y="6476999"/>
            <a:ext cx="6723051"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dirty="0" smtClean="0">
                <a:solidFill>
                  <a:prstClr val="black">
                    <a:tint val="95000"/>
                  </a:prstClr>
                </a:solidFill>
              </a:rPr>
              <a:t>Cyberbullying Detection: An Ensemble Based Machine Learning Approach</a:t>
            </a:r>
            <a:endParaRPr lang="en-US" dirty="0">
              <a:solidFill>
                <a:prstClr val="black">
                  <a:tint val="95000"/>
                </a:prstClr>
              </a:solidFill>
            </a:endParaRPr>
          </a:p>
        </p:txBody>
      </p:sp>
      <p:sp>
        <p:nvSpPr>
          <p:cNvPr id="6" name="Slide Number Placeholder 5"/>
          <p:cNvSpPr>
            <a:spLocks noGrp="1"/>
          </p:cNvSpPr>
          <p:nvPr>
            <p:ph type="sldNum" sz="quarter" idx="4"/>
          </p:nvPr>
        </p:nvSpPr>
        <p:spPr>
          <a:xfrm>
            <a:off x="10014776" y="6476999"/>
            <a:ext cx="89579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65543541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rtl="0" eaLnBrk="1" latinLnBrk="0" hangingPunct="1">
        <a:spcBef>
          <a:spcPct val="0"/>
        </a:spcBef>
        <a:buNone/>
        <a:defRPr kumimoji="0" sz="40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
            <a:ext cx="11161713" cy="5247503"/>
          </a:xfrm>
          <a:solidFill>
            <a:schemeClr val="tx1"/>
          </a:solidFill>
        </p:spPr>
        <p:txBody>
          <a:bodyPr>
            <a:noAutofit/>
          </a:bodyPr>
          <a:lstStyle/>
          <a:p>
            <a:pPr algn="ctr"/>
            <a:r>
              <a:rPr lang="en-US" sz="3200" dirty="0" smtClean="0">
                <a:solidFill>
                  <a:schemeClr val="bg1"/>
                </a:solidFill>
              </a:rPr>
              <a:t/>
            </a:r>
            <a:br>
              <a:rPr lang="en-US" sz="3200" dirty="0" smtClean="0">
                <a:solidFill>
                  <a:schemeClr val="bg1"/>
                </a:solidFill>
              </a:rPr>
            </a:br>
            <a:r>
              <a:rPr lang="en-US" sz="3200" dirty="0">
                <a:solidFill>
                  <a:schemeClr val="bg1"/>
                </a:solidFill>
              </a:rPr>
              <a:t/>
            </a:r>
            <a:br>
              <a:rPr lang="en-US" sz="3200" dirty="0">
                <a:solidFill>
                  <a:schemeClr val="bg1"/>
                </a:solidFill>
              </a:rPr>
            </a:br>
            <a:r>
              <a:rPr lang="en-US" sz="3200" dirty="0">
                <a:solidFill>
                  <a:schemeClr val="bg1"/>
                </a:solidFill>
              </a:rPr>
              <a:t/>
            </a:r>
            <a:br>
              <a:rPr lang="en-US" sz="3200" dirty="0">
                <a:solidFill>
                  <a:schemeClr val="bg1"/>
                </a:solidFill>
              </a:rPr>
            </a:br>
            <a:r>
              <a:rPr lang="en-US" sz="3200" dirty="0" smtClean="0">
                <a:solidFill>
                  <a:schemeClr val="bg1"/>
                </a:solidFill>
              </a:rPr>
              <a:t/>
            </a:r>
            <a:br>
              <a:rPr lang="en-US" sz="3200" dirty="0" smtClean="0">
                <a:solidFill>
                  <a:schemeClr val="bg1"/>
                </a:solidFill>
              </a:rPr>
            </a:br>
            <a:r>
              <a:rPr lang="en-US" sz="2800" dirty="0" smtClean="0">
                <a:solidFill>
                  <a:schemeClr val="bg1"/>
                </a:solidFill>
              </a:rPr>
              <a:t/>
            </a:r>
            <a:br>
              <a:rPr lang="en-US" sz="2800" dirty="0" smtClean="0">
                <a:solidFill>
                  <a:schemeClr val="bg1"/>
                </a:solidFill>
              </a:rPr>
            </a:br>
            <a:r>
              <a:rPr lang="en-US" sz="3200" dirty="0" smtClean="0">
                <a:solidFill>
                  <a:schemeClr val="bg1"/>
                </a:solidFill>
              </a:rPr>
              <a:t>Cyberbullying </a:t>
            </a:r>
            <a:r>
              <a:rPr lang="en-US" sz="3200" dirty="0">
                <a:solidFill>
                  <a:schemeClr val="bg1"/>
                </a:solidFill>
              </a:rPr>
              <a:t>Detection: An Ensemble Based Machine Learning Approach</a:t>
            </a:r>
            <a:r>
              <a:rPr lang="en-US" sz="4000" dirty="0">
                <a:solidFill>
                  <a:schemeClr val="bg1"/>
                </a:solidFill>
              </a:rPr>
              <a:t/>
            </a:r>
            <a:br>
              <a:rPr lang="en-US" sz="4000" dirty="0">
                <a:solidFill>
                  <a:schemeClr val="bg1"/>
                </a:solidFill>
              </a:rPr>
            </a:br>
            <a:r>
              <a:rPr lang="en-US" sz="2000" dirty="0">
                <a:solidFill>
                  <a:schemeClr val="bg1"/>
                </a:solidFill>
              </a:rPr>
              <a:t>Kazi Saeed Alam, Shovan </a:t>
            </a:r>
            <a:r>
              <a:rPr lang="en-US" sz="2000" dirty="0" err="1">
                <a:solidFill>
                  <a:schemeClr val="bg1"/>
                </a:solidFill>
              </a:rPr>
              <a:t>Bhowmik</a:t>
            </a:r>
            <a:r>
              <a:rPr lang="en-US" sz="2000" dirty="0">
                <a:solidFill>
                  <a:schemeClr val="bg1"/>
                </a:solidFill>
              </a:rPr>
              <a:t>, and Priyo </a:t>
            </a:r>
            <a:r>
              <a:rPr lang="en-US" sz="2000" dirty="0" err="1">
                <a:solidFill>
                  <a:schemeClr val="bg1"/>
                </a:solidFill>
              </a:rPr>
              <a:t>Ranjan</a:t>
            </a:r>
            <a:r>
              <a:rPr lang="en-US" sz="2000" dirty="0">
                <a:solidFill>
                  <a:schemeClr val="bg1"/>
                </a:solidFill>
              </a:rPr>
              <a:t> </a:t>
            </a:r>
            <a:r>
              <a:rPr lang="en-US" sz="2000" dirty="0" err="1">
                <a:solidFill>
                  <a:schemeClr val="bg1"/>
                </a:solidFill>
              </a:rPr>
              <a:t>Kundu</a:t>
            </a:r>
            <a:r>
              <a:rPr lang="en-US" sz="2000" dirty="0">
                <a:solidFill>
                  <a:schemeClr val="bg1"/>
                </a:solidFill>
              </a:rPr>
              <a:t> </a:t>
            </a:r>
            <a:r>
              <a:rPr lang="en-US" sz="2000" dirty="0" err="1">
                <a:solidFill>
                  <a:schemeClr val="bg1"/>
                </a:solidFill>
              </a:rPr>
              <a:t>Prosun</a:t>
            </a:r>
            <a:endParaRPr lang="en-US" sz="4000" dirty="0">
              <a:solidFill>
                <a:schemeClr val="bg1"/>
              </a:solidFill>
            </a:endParaRPr>
          </a:p>
        </p:txBody>
      </p:sp>
      <p:sp>
        <p:nvSpPr>
          <p:cNvPr id="8" name="Subtitle 2"/>
          <p:cNvSpPr txBox="1">
            <a:spLocks/>
          </p:cNvSpPr>
          <p:nvPr/>
        </p:nvSpPr>
        <p:spPr>
          <a:xfrm>
            <a:off x="2418374" y="5486402"/>
            <a:ext cx="7970438" cy="785673"/>
          </a:xfrm>
          <a:prstGeom prst="rect">
            <a:avLst/>
          </a:prstGeom>
          <a:solidFill>
            <a:schemeClr val="tx1"/>
          </a:solidFill>
        </p:spPr>
        <p:txBody>
          <a:bodyPr vert="horz" lIns="118872" tIns="0" rIns="45720" bIns="0" rtlCol="0" anchor="b">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Times New Roman" panose="02020603050405020304" pitchFamily="18" charset="0"/>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buClr>
                <a:srgbClr val="F0AD00"/>
              </a:buClr>
            </a:pPr>
            <a:r>
              <a:rPr lang="en-US" b="1" dirty="0">
                <a:solidFill>
                  <a:prstClr val="black"/>
                </a:solidFill>
              </a:rPr>
              <a:t>3rd International Conference </a:t>
            </a:r>
            <a:r>
              <a:rPr lang="en-US" b="1" dirty="0" smtClean="0">
                <a:solidFill>
                  <a:prstClr val="black"/>
                </a:solidFill>
              </a:rPr>
              <a:t>on Intelligent </a:t>
            </a:r>
            <a:r>
              <a:rPr lang="en-US" b="1" dirty="0">
                <a:solidFill>
                  <a:prstClr val="black"/>
                </a:solidFill>
              </a:rPr>
              <a:t>Communication Technologies and </a:t>
            </a:r>
            <a:r>
              <a:rPr lang="en-US" b="1" dirty="0" smtClean="0">
                <a:solidFill>
                  <a:prstClr val="black"/>
                </a:solidFill>
              </a:rPr>
              <a:t>Virtual Mobile Networks (ICICV </a:t>
            </a:r>
            <a:r>
              <a:rPr lang="en-US" b="1" dirty="0">
                <a:solidFill>
                  <a:prstClr val="black"/>
                </a:solidFill>
              </a:rPr>
              <a:t>2021)</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687" y="5172620"/>
            <a:ext cx="1660970" cy="1685383"/>
          </a:xfrm>
          <a:prstGeom prst="rect">
            <a:avLst/>
          </a:prstGeom>
        </p:spPr>
      </p:pic>
    </p:spTree>
    <p:extLst>
      <p:ext uri="{BB962C8B-B14F-4D97-AF65-F5344CB8AC3E}">
        <p14:creationId xmlns:p14="http://schemas.microsoft.com/office/powerpoint/2010/main" val="3335165993"/>
      </p:ext>
    </p:extLst>
  </p:cSld>
  <p:clrMapOvr>
    <a:masterClrMapping/>
  </p:clrMapOvr>
  <p:transition spd="slow" advTm="10246">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Proposed Approach and Models(cont</a:t>
            </a:r>
            <a:r>
              <a:rPr lang="en-US" sz="3200" dirty="0" smtClean="0"/>
              <a:t>..)</a:t>
            </a:r>
            <a:endParaRPr lang="en-US" sz="3200" dirty="0"/>
          </a:p>
        </p:txBody>
      </p:sp>
      <p:sp>
        <p:nvSpPr>
          <p:cNvPr id="3" name="Content Placeholder 2"/>
          <p:cNvSpPr>
            <a:spLocks noGrp="1"/>
          </p:cNvSpPr>
          <p:nvPr>
            <p:ph idx="1"/>
          </p:nvPr>
        </p:nvSpPr>
        <p:spPr>
          <a:xfrm>
            <a:off x="558088" y="1143001"/>
            <a:ext cx="10045542" cy="5410200"/>
          </a:xfrm>
        </p:spPr>
        <p:txBody>
          <a:bodyPr>
            <a:normAutofit/>
          </a:bodyPr>
          <a:lstStyle/>
          <a:p>
            <a:pPr algn="just">
              <a:buFont typeface="Wingdings" pitchFamily="2" charset="2"/>
              <a:buChar char="q"/>
            </a:pPr>
            <a:r>
              <a:rPr lang="en-US" b="1" dirty="0" smtClean="0">
                <a:solidFill>
                  <a:srgbClr val="C00000"/>
                </a:solidFill>
              </a:rPr>
              <a:t>Classification Process: </a:t>
            </a:r>
          </a:p>
        </p:txBody>
      </p:sp>
      <p:sp>
        <p:nvSpPr>
          <p:cNvPr id="6" name="Footer Placeholder 5"/>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7" name="Date Placeholder 6"/>
          <p:cNvSpPr>
            <a:spLocks noGrp="1"/>
          </p:cNvSpPr>
          <p:nvPr>
            <p:ph type="dt" sz="half" idx="10"/>
          </p:nvPr>
        </p:nvSpPr>
        <p:spPr/>
        <p:txBody>
          <a:bodyPr/>
          <a:lstStyle/>
          <a:p>
            <a:fld id="{8384B1C6-5691-4913-9263-DAEAEDD331FC}"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10</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56" y="1725386"/>
            <a:ext cx="10117834" cy="4800600"/>
          </a:xfrm>
          <a:prstGeom prst="rect">
            <a:avLst/>
          </a:prstGeom>
        </p:spPr>
      </p:pic>
    </p:spTree>
    <p:custDataLst>
      <p:tags r:id="rId1"/>
    </p:custDataLst>
    <p:extLst>
      <p:ext uri="{BB962C8B-B14F-4D97-AF65-F5344CB8AC3E}">
        <p14:creationId xmlns:p14="http://schemas.microsoft.com/office/powerpoint/2010/main" val="3071977560"/>
      </p:ext>
    </p:extLst>
  </p:cSld>
  <p:clrMapOvr>
    <a:masterClrMapping/>
  </p:clrMapOvr>
  <p:transition spd="slow" advTm="4398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9880" y="1143000"/>
            <a:ext cx="5725773" cy="5321420"/>
          </a:xfrm>
          <a:prstGeom prst="rect">
            <a:avLst/>
          </a:prstGeom>
        </p:spPr>
      </p:pic>
      <p:sp>
        <p:nvSpPr>
          <p:cNvPr id="2" name="Title 1"/>
          <p:cNvSpPr>
            <a:spLocks noGrp="1"/>
          </p:cNvSpPr>
          <p:nvPr>
            <p:ph type="title"/>
          </p:nvPr>
        </p:nvSpPr>
        <p:spPr/>
        <p:txBody>
          <a:bodyPr/>
          <a:lstStyle/>
          <a:p>
            <a:r>
              <a:rPr lang="en-US" dirty="0" smtClean="0"/>
              <a:t>Methodology</a:t>
            </a:r>
            <a:endParaRPr lang="en-US" dirty="0"/>
          </a:p>
        </p:txBody>
      </p:sp>
      <p:sp>
        <p:nvSpPr>
          <p:cNvPr id="6" name="Footer Placeholder 5"/>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7" name="Date Placeholder 6"/>
          <p:cNvSpPr>
            <a:spLocks noGrp="1"/>
          </p:cNvSpPr>
          <p:nvPr>
            <p:ph type="dt" sz="half" idx="10"/>
          </p:nvPr>
        </p:nvSpPr>
        <p:spPr/>
        <p:txBody>
          <a:bodyPr/>
          <a:lstStyle/>
          <a:p>
            <a:fld id="{E859BCB5-0BCB-4B08-9BDA-974A2EB89141}"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11</a:t>
            </a:fld>
            <a:endParaRPr lang="en-US" dirty="0"/>
          </a:p>
        </p:txBody>
      </p:sp>
    </p:spTree>
    <p:custDataLst>
      <p:tags r:id="rId1"/>
    </p:custDataLst>
    <p:extLst>
      <p:ext uri="{BB962C8B-B14F-4D97-AF65-F5344CB8AC3E}">
        <p14:creationId xmlns:p14="http://schemas.microsoft.com/office/powerpoint/2010/main" val="4012871289"/>
      </p:ext>
    </p:extLst>
  </p:cSld>
  <p:clrMapOvr>
    <a:masterClrMapping/>
  </p:clrMapOvr>
  <p:transition spd="slow" advTm="2405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a:t>
            </a:r>
            <a:endParaRPr lang="en-US" dirty="0"/>
          </a:p>
        </p:txBody>
      </p:sp>
      <p:sp>
        <p:nvSpPr>
          <p:cNvPr id="6" name="Footer Placeholder 5"/>
          <p:cNvSpPr>
            <a:spLocks noGrp="1"/>
          </p:cNvSpPr>
          <p:nvPr>
            <p:ph type="ftr" sz="quarter" idx="11"/>
          </p:nvPr>
        </p:nvSpPr>
        <p:spPr/>
        <p:txBody>
          <a:bodyPr/>
          <a:lstStyle/>
          <a:p>
            <a:r>
              <a:rPr lang="en-US" smtClean="0"/>
              <a:t>Cyberbullying Detection: An Ensemble Based Machine Learning Approach</a:t>
            </a:r>
            <a:endParaRPr lang="en-US"/>
          </a:p>
        </p:txBody>
      </p:sp>
      <p:sp>
        <p:nvSpPr>
          <p:cNvPr id="7" name="Date Placeholder 6"/>
          <p:cNvSpPr>
            <a:spLocks noGrp="1"/>
          </p:cNvSpPr>
          <p:nvPr>
            <p:ph type="dt" sz="half" idx="10"/>
          </p:nvPr>
        </p:nvSpPr>
        <p:spPr/>
        <p:txBody>
          <a:bodyPr/>
          <a:lstStyle/>
          <a:p>
            <a:fld id="{E4964C47-313C-438A-84AF-7521A174DB8C}"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12</a:t>
            </a:fld>
            <a:endParaRPr lang="en-US" dirty="0"/>
          </a:p>
        </p:txBody>
      </p:sp>
      <p:sp>
        <p:nvSpPr>
          <p:cNvPr id="5" name="Content Placeholder 4"/>
          <p:cNvSpPr>
            <a:spLocks noGrp="1"/>
          </p:cNvSpPr>
          <p:nvPr>
            <p:ph idx="1"/>
          </p:nvPr>
        </p:nvSpPr>
        <p:spPr>
          <a:xfrm>
            <a:off x="558088" y="1295400"/>
            <a:ext cx="10045542" cy="5257803"/>
          </a:xfrm>
        </p:spPr>
        <p:txBody>
          <a:bodyPr>
            <a:normAutofit/>
          </a:bodyPr>
          <a:lstStyle/>
          <a:p>
            <a:pPr algn="just">
              <a:buFont typeface="Wingdings" panose="05000000000000000000" pitchFamily="2" charset="2"/>
              <a:buChar char="q"/>
            </a:pPr>
            <a:r>
              <a:rPr lang="en-US" b="1" dirty="0" smtClean="0">
                <a:solidFill>
                  <a:srgbClr val="C00000"/>
                </a:solidFill>
              </a:rPr>
              <a:t>Single Level Ensemble (SLE):</a:t>
            </a:r>
            <a:r>
              <a:rPr lang="en-US" dirty="0" smtClean="0"/>
              <a:t> </a:t>
            </a:r>
          </a:p>
          <a:p>
            <a:pPr lvl="1" algn="just">
              <a:buClr>
                <a:srgbClr val="C00000"/>
              </a:buClr>
              <a:buFont typeface="Wingdings" panose="05000000000000000000" pitchFamily="2" charset="2"/>
              <a:buChar char="Ø"/>
            </a:pPr>
            <a:r>
              <a:rPr lang="en-US" dirty="0" smtClean="0"/>
              <a:t> We </a:t>
            </a:r>
            <a:r>
              <a:rPr lang="en-US" dirty="0"/>
              <a:t>have achieved </a:t>
            </a:r>
            <a:r>
              <a:rPr lang="en-US" dirty="0">
                <a:solidFill>
                  <a:srgbClr val="C00000"/>
                </a:solidFill>
              </a:rPr>
              <a:t>94%</a:t>
            </a:r>
            <a:r>
              <a:rPr lang="en-US" dirty="0"/>
              <a:t> </a:t>
            </a:r>
            <a:r>
              <a:rPr lang="en-US" dirty="0" smtClean="0"/>
              <a:t>accuracy when </a:t>
            </a:r>
            <a:r>
              <a:rPr lang="en-US" dirty="0" smtClean="0">
                <a:solidFill>
                  <a:srgbClr val="C00000"/>
                </a:solidFill>
              </a:rPr>
              <a:t>TF-IDF</a:t>
            </a:r>
            <a:r>
              <a:rPr lang="en-US" dirty="0" smtClean="0"/>
              <a:t> </a:t>
            </a:r>
            <a:r>
              <a:rPr lang="en-US" dirty="0" smtClean="0">
                <a:solidFill>
                  <a:srgbClr val="C00000"/>
                </a:solidFill>
              </a:rPr>
              <a:t>(‘Word</a:t>
            </a:r>
            <a:r>
              <a:rPr lang="en-US" dirty="0">
                <a:solidFill>
                  <a:srgbClr val="C00000"/>
                </a:solidFill>
              </a:rPr>
              <a:t>’ and </a:t>
            </a:r>
            <a:r>
              <a:rPr lang="en-US" dirty="0" smtClean="0">
                <a:solidFill>
                  <a:srgbClr val="C00000"/>
                </a:solidFill>
              </a:rPr>
              <a:t>‘Unigram</a:t>
            </a:r>
            <a:r>
              <a:rPr lang="en-US" dirty="0">
                <a:solidFill>
                  <a:srgbClr val="C00000"/>
                </a:solidFill>
              </a:rPr>
              <a:t>’) </a:t>
            </a:r>
            <a:r>
              <a:rPr lang="en-US" dirty="0"/>
              <a:t>is </a:t>
            </a:r>
            <a:r>
              <a:rPr lang="en-US" dirty="0" smtClean="0"/>
              <a:t>used and </a:t>
            </a:r>
            <a:r>
              <a:rPr lang="en-US" dirty="0">
                <a:solidFill>
                  <a:srgbClr val="C00000"/>
                </a:solidFill>
              </a:rPr>
              <a:t>70%</a:t>
            </a:r>
            <a:r>
              <a:rPr lang="en-US" dirty="0"/>
              <a:t> accuracy has been attained when </a:t>
            </a:r>
            <a:r>
              <a:rPr lang="en-US" dirty="0">
                <a:solidFill>
                  <a:srgbClr val="C00000"/>
                </a:solidFill>
              </a:rPr>
              <a:t>TF-IDF </a:t>
            </a:r>
            <a:r>
              <a:rPr lang="en-US" dirty="0" smtClean="0">
                <a:solidFill>
                  <a:srgbClr val="C00000"/>
                </a:solidFill>
              </a:rPr>
              <a:t>(‘Bi-gram’)</a:t>
            </a:r>
            <a:r>
              <a:rPr lang="en-US" dirty="0"/>
              <a:t> </a:t>
            </a:r>
            <a:r>
              <a:rPr lang="en-US" dirty="0" smtClean="0"/>
              <a:t>features are retrieved which have surpassed </a:t>
            </a:r>
            <a:r>
              <a:rPr lang="en-US" dirty="0"/>
              <a:t>the performance of other </a:t>
            </a:r>
            <a:r>
              <a:rPr lang="en-US" dirty="0" smtClean="0"/>
              <a:t>existing models</a:t>
            </a:r>
            <a:r>
              <a:rPr lang="en-US" dirty="0"/>
              <a:t>. </a:t>
            </a:r>
            <a:endParaRPr lang="en-US" dirty="0" smtClean="0"/>
          </a:p>
          <a:p>
            <a:pPr marL="457200" lvl="1" indent="0" algn="just">
              <a:buClr>
                <a:srgbClr val="C00000"/>
              </a:buClr>
              <a:buNone/>
            </a:pPr>
            <a:endParaRPr lang="en-US" dirty="0" smtClean="0"/>
          </a:p>
          <a:p>
            <a:pPr algn="just">
              <a:buClr>
                <a:srgbClr val="FFC000"/>
              </a:buClr>
              <a:buFont typeface="Wingdings" panose="05000000000000000000" pitchFamily="2" charset="2"/>
              <a:buChar char="q"/>
            </a:pPr>
            <a:r>
              <a:rPr lang="en-US" b="1" dirty="0" smtClean="0">
                <a:solidFill>
                  <a:srgbClr val="C00000"/>
                </a:solidFill>
              </a:rPr>
              <a:t>Double Level Ensemble (DLE):</a:t>
            </a:r>
          </a:p>
          <a:p>
            <a:pPr lvl="1" algn="just">
              <a:buClr>
                <a:srgbClr val="C00000"/>
              </a:buClr>
              <a:buFont typeface="Wingdings" panose="05000000000000000000" pitchFamily="2" charset="2"/>
              <a:buChar char="Ø"/>
            </a:pPr>
            <a:r>
              <a:rPr lang="en-US" dirty="0" smtClean="0"/>
              <a:t> Though SLE has </a:t>
            </a:r>
            <a:r>
              <a:rPr lang="en-US" dirty="0"/>
              <a:t>achieved higher performance than DLE, for </a:t>
            </a:r>
            <a:r>
              <a:rPr lang="en-US" dirty="0" smtClean="0"/>
              <a:t>TF-IDF(‘Bigram</a:t>
            </a:r>
            <a:r>
              <a:rPr lang="en-US" dirty="0"/>
              <a:t>’), DLE has achieved 75% accuracy which is greater </a:t>
            </a:r>
            <a:r>
              <a:rPr lang="en-US" dirty="0" smtClean="0"/>
              <a:t>than SLE</a:t>
            </a:r>
            <a:r>
              <a:rPr lang="en-US" dirty="0"/>
              <a:t>.</a:t>
            </a:r>
            <a:endParaRPr lang="en-US" dirty="0" smtClean="0"/>
          </a:p>
        </p:txBody>
      </p:sp>
    </p:spTree>
    <p:extLst>
      <p:ext uri="{BB962C8B-B14F-4D97-AF65-F5344CB8AC3E}">
        <p14:creationId xmlns:p14="http://schemas.microsoft.com/office/powerpoint/2010/main" val="3704685670"/>
      </p:ext>
    </p:extLst>
  </p:cSld>
  <p:clrMapOvr>
    <a:masterClrMapping/>
  </p:clrMapOvr>
  <p:transition spd="slow" advTm="2347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Analysis(cont.)</a:t>
            </a:r>
            <a:endParaRPr lang="en-US" dirty="0"/>
          </a:p>
        </p:txBody>
      </p:sp>
      <p:sp>
        <p:nvSpPr>
          <p:cNvPr id="6" name="Footer Placeholder 5"/>
          <p:cNvSpPr>
            <a:spLocks noGrp="1"/>
          </p:cNvSpPr>
          <p:nvPr>
            <p:ph type="ftr" sz="quarter" idx="11"/>
          </p:nvPr>
        </p:nvSpPr>
        <p:spPr/>
        <p:txBody>
          <a:bodyPr/>
          <a:lstStyle/>
          <a:p>
            <a:r>
              <a:rPr lang="en-US" smtClean="0"/>
              <a:t>Cyberbullying Detection: An Ensemble Based Machine Learning Approach</a:t>
            </a:r>
            <a:endParaRPr lang="en-US"/>
          </a:p>
        </p:txBody>
      </p:sp>
      <p:sp>
        <p:nvSpPr>
          <p:cNvPr id="7" name="Date Placeholder 6"/>
          <p:cNvSpPr>
            <a:spLocks noGrp="1"/>
          </p:cNvSpPr>
          <p:nvPr>
            <p:ph type="dt" sz="half" idx="10"/>
          </p:nvPr>
        </p:nvSpPr>
        <p:spPr/>
        <p:txBody>
          <a:bodyPr/>
          <a:lstStyle/>
          <a:p>
            <a:fld id="{CDC1F197-B7F0-4E5E-8CEC-7FA55CBCBB45}"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13</a:t>
            </a:fld>
            <a:endParaRPr lang="en-US" dirty="0"/>
          </a:p>
        </p:txBody>
      </p:sp>
      <p:sp>
        <p:nvSpPr>
          <p:cNvPr id="9" name="Content Placeholder 4"/>
          <p:cNvSpPr txBox="1">
            <a:spLocks/>
          </p:cNvSpPr>
          <p:nvPr/>
        </p:nvSpPr>
        <p:spPr>
          <a:xfrm>
            <a:off x="558086" y="1066799"/>
            <a:ext cx="10045542" cy="54864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400" kern="1200">
                <a:solidFill>
                  <a:schemeClr val="tx1"/>
                </a:solidFill>
                <a:latin typeface="+mn-lt"/>
                <a:ea typeface="+mn-ea"/>
                <a:cs typeface="Times New Roman" panose="02020603050405020304" pitchFamily="18" charset="0"/>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Times New Roman" panose="02020603050405020304" pitchFamily="18" charset="0"/>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Times New Roman" panose="02020603050405020304" pitchFamily="18" charset="0"/>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Times New Roman" panose="02020603050405020304" pitchFamily="18" charset="0"/>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Times New Roman" panose="02020603050405020304" pitchFamily="18"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endParaRPr lang="en-US" i="1" dirty="0"/>
          </a:p>
        </p:txBody>
      </p:sp>
      <p:sp>
        <p:nvSpPr>
          <p:cNvPr id="5" name="Content Placeholder 4"/>
          <p:cNvSpPr>
            <a:spLocks noGrp="1"/>
          </p:cNvSpPr>
          <p:nvPr>
            <p:ph idx="1"/>
          </p:nvPr>
        </p:nvSpPr>
        <p:spPr>
          <a:xfrm>
            <a:off x="558088" y="1066802"/>
            <a:ext cx="10356768" cy="5486401"/>
          </a:xfrm>
        </p:spPr>
        <p:txBody>
          <a:bodyPr/>
          <a:lstStyle/>
          <a:p>
            <a:pPr>
              <a:buFont typeface="Wingdings" panose="05000000000000000000" pitchFamily="2" charset="2"/>
              <a:buChar char="q"/>
            </a:pPr>
            <a:r>
              <a:rPr lang="en-US" dirty="0"/>
              <a:t>C</a:t>
            </a:r>
            <a:r>
              <a:rPr lang="en-US" dirty="0" smtClean="0"/>
              <a:t>omparative analysis of various classifiers based on performance evaluation: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48" y="1680925"/>
            <a:ext cx="9972892" cy="4491273"/>
          </a:xfrm>
          <a:prstGeom prst="rect">
            <a:avLst/>
          </a:prstGeom>
        </p:spPr>
      </p:pic>
      <p:sp>
        <p:nvSpPr>
          <p:cNvPr id="3" name="Rectangle 2"/>
          <p:cNvSpPr/>
          <p:nvPr/>
        </p:nvSpPr>
        <p:spPr>
          <a:xfrm>
            <a:off x="9318398" y="2286000"/>
            <a:ext cx="457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318398" y="2819400"/>
            <a:ext cx="457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01388" y="2550887"/>
            <a:ext cx="457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001388" y="3051628"/>
            <a:ext cx="457200" cy="3011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490411"/>
      </p:ext>
    </p:extLst>
  </p:cSld>
  <p:clrMapOvr>
    <a:masterClrMapping/>
  </p:clrMapOvr>
  <p:transition spd="slow" advTm="23477">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(cont.)</a:t>
            </a:r>
            <a:endParaRPr lang="en-US" dirty="0"/>
          </a:p>
        </p:txBody>
      </p:sp>
      <p:sp>
        <p:nvSpPr>
          <p:cNvPr id="6" name="Footer Placeholder 5"/>
          <p:cNvSpPr>
            <a:spLocks noGrp="1"/>
          </p:cNvSpPr>
          <p:nvPr>
            <p:ph type="ftr" sz="quarter" idx="11"/>
          </p:nvPr>
        </p:nvSpPr>
        <p:spPr/>
        <p:txBody>
          <a:bodyPr/>
          <a:lstStyle/>
          <a:p>
            <a:r>
              <a:rPr lang="en-US" smtClean="0"/>
              <a:t>Cyberbullying Detection: An Ensemble Based Machine Learning Approach</a:t>
            </a:r>
            <a:endParaRPr lang="en-US"/>
          </a:p>
        </p:txBody>
      </p:sp>
      <p:sp>
        <p:nvSpPr>
          <p:cNvPr id="7" name="Date Placeholder 6"/>
          <p:cNvSpPr>
            <a:spLocks noGrp="1"/>
          </p:cNvSpPr>
          <p:nvPr>
            <p:ph type="dt" sz="half" idx="10"/>
          </p:nvPr>
        </p:nvSpPr>
        <p:spPr/>
        <p:txBody>
          <a:bodyPr/>
          <a:lstStyle/>
          <a:p>
            <a:fld id="{FE32DBD1-6768-4F69-A702-D57434DCAC0D}"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14</a:t>
            </a:fld>
            <a:endParaRPr lang="en-US" dirty="0"/>
          </a:p>
        </p:txBody>
      </p:sp>
      <p:sp>
        <p:nvSpPr>
          <p:cNvPr id="5" name="Content Placeholder 4"/>
          <p:cNvSpPr>
            <a:spLocks noGrp="1"/>
          </p:cNvSpPr>
          <p:nvPr>
            <p:ph idx="1"/>
          </p:nvPr>
        </p:nvSpPr>
        <p:spPr>
          <a:xfrm>
            <a:off x="558088" y="1143000"/>
            <a:ext cx="10045542" cy="5410203"/>
          </a:xfrm>
        </p:spPr>
        <p:txBody>
          <a:bodyPr>
            <a:normAutofit/>
          </a:bodyPr>
          <a:lstStyle/>
          <a:p>
            <a:pPr algn="just">
              <a:buClr>
                <a:srgbClr val="C00000"/>
              </a:buClr>
              <a:buFont typeface="Wingdings" panose="05000000000000000000" pitchFamily="2" charset="2"/>
              <a:buChar char="q"/>
            </a:pPr>
            <a:r>
              <a:rPr lang="en-US" dirty="0" smtClean="0"/>
              <a:t>The existing prediction accuracy </a:t>
            </a:r>
            <a:r>
              <a:rPr lang="en-US" dirty="0"/>
              <a:t>varied from 52% to 90% which </a:t>
            </a:r>
            <a:r>
              <a:rPr lang="en-US" dirty="0" smtClean="0"/>
              <a:t>is </a:t>
            </a:r>
            <a:r>
              <a:rPr lang="en-US" dirty="0"/>
              <a:t>overcome in </a:t>
            </a:r>
            <a:r>
              <a:rPr lang="en-US" dirty="0" smtClean="0"/>
              <a:t>our proposed </a:t>
            </a:r>
            <a:r>
              <a:rPr lang="en-US" dirty="0"/>
              <a:t>model. </a:t>
            </a:r>
            <a:endParaRPr lang="en-US" dirty="0" smtClean="0"/>
          </a:p>
          <a:p>
            <a:pPr algn="just">
              <a:buClr>
                <a:srgbClr val="C00000"/>
              </a:buClr>
              <a:buFont typeface="Wingdings" panose="05000000000000000000" pitchFamily="2" charset="2"/>
              <a:buChar char="q"/>
            </a:pPr>
            <a:endParaRPr lang="en-US" dirty="0" smtClean="0"/>
          </a:p>
          <a:p>
            <a:pPr algn="just">
              <a:buClr>
                <a:srgbClr val="C00000"/>
              </a:buClr>
              <a:buFont typeface="Wingdings" panose="05000000000000000000" pitchFamily="2" charset="2"/>
              <a:buChar char="q"/>
            </a:pPr>
            <a:r>
              <a:rPr lang="en-US" dirty="0" smtClean="0"/>
              <a:t>To </a:t>
            </a:r>
            <a:r>
              <a:rPr lang="en-US" dirty="0"/>
              <a:t>prevent our </a:t>
            </a:r>
            <a:r>
              <a:rPr lang="en-US" dirty="0" smtClean="0"/>
              <a:t>model from </a:t>
            </a:r>
            <a:r>
              <a:rPr lang="en-US" dirty="0"/>
              <a:t>bias, we have also validated our model by </a:t>
            </a:r>
            <a:r>
              <a:rPr lang="en-US" dirty="0" smtClean="0"/>
              <a:t>applying different </a:t>
            </a:r>
            <a:r>
              <a:rPr lang="en-US" dirty="0"/>
              <a:t>cross-validation techniques (K-Fold, Stratified </a:t>
            </a:r>
            <a:r>
              <a:rPr lang="en-US" dirty="0" smtClean="0"/>
              <a:t>K-Fold</a:t>
            </a:r>
            <a:r>
              <a:rPr lang="en-US" dirty="0"/>
              <a:t>, Shuffle Split, Stratified Shuffle Split</a:t>
            </a:r>
            <a:r>
              <a:rPr lang="en-US" dirty="0" smtClean="0"/>
              <a:t>). (K=10)</a:t>
            </a:r>
          </a:p>
          <a:p>
            <a:pPr algn="just">
              <a:buClr>
                <a:srgbClr val="C00000"/>
              </a:buClr>
              <a:buFont typeface="Wingdings" panose="05000000000000000000" pitchFamily="2" charset="2"/>
              <a:buChar char="q"/>
            </a:pPr>
            <a:endParaRPr lang="en-US" dirty="0" smtClean="0"/>
          </a:p>
          <a:p>
            <a:pPr algn="just">
              <a:buClr>
                <a:srgbClr val="C00000"/>
              </a:buClr>
              <a:buFont typeface="Wingdings" panose="05000000000000000000" pitchFamily="2" charset="2"/>
              <a:buChar char="q"/>
            </a:pPr>
            <a:r>
              <a:rPr lang="en-US" dirty="0" smtClean="0"/>
              <a:t>We </a:t>
            </a:r>
            <a:r>
              <a:rPr lang="en-US" dirty="0"/>
              <a:t>have reached </a:t>
            </a:r>
            <a:r>
              <a:rPr lang="en-US" b="1" dirty="0">
                <a:solidFill>
                  <a:srgbClr val="C00000"/>
                </a:solidFill>
              </a:rPr>
              <a:t>95% to 96% </a:t>
            </a:r>
            <a:r>
              <a:rPr lang="en-US" dirty="0"/>
              <a:t>accuracy in the case of SLE and DLE respectively for all the features except </a:t>
            </a:r>
            <a:r>
              <a:rPr lang="en-US" dirty="0" smtClean="0"/>
              <a:t>‘Bigram</a:t>
            </a:r>
            <a:r>
              <a:rPr lang="en-US" dirty="0"/>
              <a:t>’ when the K-Fold cross-validation technique has been </a:t>
            </a:r>
            <a:r>
              <a:rPr lang="en-US" dirty="0" smtClean="0"/>
              <a:t>applied.</a:t>
            </a:r>
          </a:p>
          <a:p>
            <a:pPr algn="just">
              <a:buClr>
                <a:srgbClr val="C00000"/>
              </a:buClr>
              <a:buFont typeface="Wingdings" panose="05000000000000000000" pitchFamily="2" charset="2"/>
              <a:buChar char="q"/>
            </a:pPr>
            <a:endParaRPr lang="en-US" dirty="0"/>
          </a:p>
          <a:p>
            <a:pPr algn="just">
              <a:buClr>
                <a:srgbClr val="C00000"/>
              </a:buClr>
              <a:buFont typeface="Wingdings" panose="05000000000000000000" pitchFamily="2" charset="2"/>
              <a:buChar char="q"/>
            </a:pPr>
            <a:r>
              <a:rPr lang="en-US" dirty="0"/>
              <a:t>The highest </a:t>
            </a:r>
            <a:r>
              <a:rPr lang="en-US" b="1" dirty="0">
                <a:solidFill>
                  <a:srgbClr val="C00000"/>
                </a:solidFill>
              </a:rPr>
              <a:t>83%</a:t>
            </a:r>
            <a:r>
              <a:rPr lang="en-US" dirty="0"/>
              <a:t> accuracy has been attained for TF-IDF </a:t>
            </a:r>
            <a:r>
              <a:rPr lang="en-US" dirty="0">
                <a:solidFill>
                  <a:srgbClr val="C00000"/>
                </a:solidFill>
              </a:rPr>
              <a:t>(‘Bi-gram’) </a:t>
            </a:r>
            <a:r>
              <a:rPr lang="en-US" dirty="0"/>
              <a:t>when Stratified K-Fold technique has been applied for SLE and Stratified Shuffle Split has yielded </a:t>
            </a:r>
            <a:r>
              <a:rPr lang="en-US" b="1" dirty="0">
                <a:solidFill>
                  <a:srgbClr val="C00000"/>
                </a:solidFill>
              </a:rPr>
              <a:t>79%</a:t>
            </a:r>
            <a:r>
              <a:rPr lang="en-US" dirty="0"/>
              <a:t> accuracy for DLE.</a:t>
            </a:r>
          </a:p>
          <a:p>
            <a:pPr marL="118872" indent="0" algn="just">
              <a:buClr>
                <a:srgbClr val="C00000"/>
              </a:buClr>
              <a:buNone/>
            </a:pPr>
            <a:endParaRPr lang="en-US" dirty="0" smtClean="0"/>
          </a:p>
        </p:txBody>
      </p:sp>
    </p:spTree>
    <p:extLst>
      <p:ext uri="{BB962C8B-B14F-4D97-AF65-F5344CB8AC3E}">
        <p14:creationId xmlns:p14="http://schemas.microsoft.com/office/powerpoint/2010/main" val="462152273"/>
      </p:ext>
    </p:extLst>
  </p:cSld>
  <p:clrMapOvr>
    <a:masterClrMapping/>
  </p:clrMapOvr>
  <p:transition spd="slow" advTm="2347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760" y="1883229"/>
            <a:ext cx="9743010" cy="4648200"/>
          </a:xfrm>
          <a:prstGeom prst="rect">
            <a:avLst/>
          </a:prstGeom>
        </p:spPr>
      </p:pic>
      <p:sp>
        <p:nvSpPr>
          <p:cNvPr id="2" name="Title 1"/>
          <p:cNvSpPr>
            <a:spLocks noGrp="1"/>
          </p:cNvSpPr>
          <p:nvPr>
            <p:ph type="title"/>
          </p:nvPr>
        </p:nvSpPr>
        <p:spPr/>
        <p:txBody>
          <a:bodyPr/>
          <a:lstStyle/>
          <a:p>
            <a:r>
              <a:rPr lang="en-US" dirty="0" smtClean="0"/>
              <a:t>Performance Analysis(cont.)</a:t>
            </a:r>
            <a:endParaRPr lang="en-US" dirty="0"/>
          </a:p>
        </p:txBody>
      </p:sp>
      <p:sp>
        <p:nvSpPr>
          <p:cNvPr id="6" name="Footer Placeholder 5"/>
          <p:cNvSpPr>
            <a:spLocks noGrp="1"/>
          </p:cNvSpPr>
          <p:nvPr>
            <p:ph type="ftr" sz="quarter" idx="11"/>
          </p:nvPr>
        </p:nvSpPr>
        <p:spPr/>
        <p:txBody>
          <a:bodyPr/>
          <a:lstStyle/>
          <a:p>
            <a:r>
              <a:rPr lang="en-US" smtClean="0"/>
              <a:t>Cyberbullying Detection: An Ensemble Based Machine Learning Approach</a:t>
            </a:r>
            <a:endParaRPr lang="en-US"/>
          </a:p>
        </p:txBody>
      </p:sp>
      <p:sp>
        <p:nvSpPr>
          <p:cNvPr id="7" name="Date Placeholder 6"/>
          <p:cNvSpPr>
            <a:spLocks noGrp="1"/>
          </p:cNvSpPr>
          <p:nvPr>
            <p:ph type="dt" sz="half" idx="10"/>
          </p:nvPr>
        </p:nvSpPr>
        <p:spPr/>
        <p:txBody>
          <a:bodyPr/>
          <a:lstStyle/>
          <a:p>
            <a:fld id="{06DC1365-3C76-4E38-99BB-C7C7F10BB57E}" type="datetime1">
              <a:rPr lang="en-US" smtClean="0"/>
              <a:t>2/5/2021</a:t>
            </a:fld>
            <a:endParaRPr lang="en-US"/>
          </a:p>
        </p:txBody>
      </p:sp>
      <p:sp>
        <p:nvSpPr>
          <p:cNvPr id="8" name="Slide Number Placeholder 7"/>
          <p:cNvSpPr>
            <a:spLocks noGrp="1"/>
          </p:cNvSpPr>
          <p:nvPr>
            <p:ph type="sldNum" sz="quarter" idx="12"/>
          </p:nvPr>
        </p:nvSpPr>
        <p:spPr>
          <a:xfrm>
            <a:off x="10155729" y="6516916"/>
            <a:ext cx="895798" cy="274320"/>
          </a:xfrm>
        </p:spPr>
        <p:txBody>
          <a:bodyPr/>
          <a:lstStyle/>
          <a:p>
            <a:fld id="{302755A7-14C3-4271-9743-D1DE7E0E674B}" type="slidenum">
              <a:rPr lang="en-US" smtClean="0"/>
              <a:pPr/>
              <a:t>15</a:t>
            </a:fld>
            <a:endParaRPr lang="en-US" dirty="0"/>
          </a:p>
        </p:txBody>
      </p:sp>
      <p:sp>
        <p:nvSpPr>
          <p:cNvPr id="9" name="Content Placeholder 4"/>
          <p:cNvSpPr txBox="1">
            <a:spLocks/>
          </p:cNvSpPr>
          <p:nvPr/>
        </p:nvSpPr>
        <p:spPr>
          <a:xfrm>
            <a:off x="558086" y="1066799"/>
            <a:ext cx="10045542" cy="54864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400" kern="1200">
                <a:solidFill>
                  <a:schemeClr val="tx1"/>
                </a:solidFill>
                <a:latin typeface="+mn-lt"/>
                <a:ea typeface="+mn-ea"/>
                <a:cs typeface="Times New Roman" panose="02020603050405020304" pitchFamily="18" charset="0"/>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n-lt"/>
                <a:ea typeface="+mn-ea"/>
                <a:cs typeface="Times New Roman" panose="02020603050405020304" pitchFamily="18" charset="0"/>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Times New Roman" panose="02020603050405020304" pitchFamily="18" charset="0"/>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Times New Roman" panose="02020603050405020304" pitchFamily="18" charset="0"/>
              </a:defRPr>
            </a:lvl4pPr>
            <a:lvl5pPr marL="1426464" indent="-182880" algn="l" rtl="0" eaLnBrk="1" latinLnBrk="0" hangingPunct="1">
              <a:spcBef>
                <a:spcPct val="20000"/>
              </a:spcBef>
              <a:buClr>
                <a:schemeClr val="accent5"/>
              </a:buClr>
              <a:buFont typeface="Wingdings 3"/>
              <a:buChar char=""/>
              <a:defRPr kumimoji="0" lang="en-US" sz="1800" kern="1200">
                <a:solidFill>
                  <a:schemeClr val="tx1"/>
                </a:solidFill>
                <a:latin typeface="+mn-lt"/>
                <a:ea typeface="+mn-ea"/>
                <a:cs typeface="Times New Roman" panose="02020603050405020304" pitchFamily="18"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endParaRPr lang="en-US" i="1" dirty="0"/>
          </a:p>
        </p:txBody>
      </p:sp>
      <p:sp>
        <p:nvSpPr>
          <p:cNvPr id="5" name="Content Placeholder 4"/>
          <p:cNvSpPr>
            <a:spLocks noGrp="1"/>
          </p:cNvSpPr>
          <p:nvPr>
            <p:ph idx="1"/>
          </p:nvPr>
        </p:nvSpPr>
        <p:spPr/>
        <p:txBody>
          <a:bodyPr/>
          <a:lstStyle/>
          <a:p>
            <a:pPr algn="just">
              <a:buClr>
                <a:srgbClr val="C00000"/>
              </a:buClr>
              <a:buFont typeface="Wingdings" panose="05000000000000000000" pitchFamily="2" charset="2"/>
              <a:buChar char="q"/>
            </a:pPr>
            <a:r>
              <a:rPr lang="en-US" dirty="0"/>
              <a:t>P</a:t>
            </a:r>
            <a:r>
              <a:rPr lang="en-US" dirty="0" smtClean="0"/>
              <a:t>erformance evaluation of SLE and DLE model based on cross-validation techniques: </a:t>
            </a:r>
          </a:p>
          <a:p>
            <a:pPr marL="118872" indent="0" algn="just">
              <a:buNone/>
            </a:pPr>
            <a:endParaRPr lang="en-US" dirty="0"/>
          </a:p>
        </p:txBody>
      </p:sp>
      <p:sp>
        <p:nvSpPr>
          <p:cNvPr id="10" name="Rectangle 9"/>
          <p:cNvSpPr/>
          <p:nvPr/>
        </p:nvSpPr>
        <p:spPr>
          <a:xfrm>
            <a:off x="8004855" y="2286000"/>
            <a:ext cx="457200" cy="838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04065" y="2293257"/>
            <a:ext cx="457200" cy="838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04065" y="4161973"/>
            <a:ext cx="457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979681" y="6208484"/>
            <a:ext cx="482374" cy="3229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047098"/>
      </p:ext>
    </p:extLst>
  </p:cSld>
  <p:clrMapOvr>
    <a:masterClrMapping/>
  </p:clrMapOvr>
  <p:transition spd="slow" advTm="23477">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(cont.)</a:t>
            </a:r>
            <a:endParaRPr lang="en-US" dirty="0"/>
          </a:p>
        </p:txBody>
      </p:sp>
      <p:sp>
        <p:nvSpPr>
          <p:cNvPr id="6" name="Footer Placeholder 5"/>
          <p:cNvSpPr>
            <a:spLocks noGrp="1"/>
          </p:cNvSpPr>
          <p:nvPr>
            <p:ph type="ftr" sz="quarter" idx="11"/>
          </p:nvPr>
        </p:nvSpPr>
        <p:spPr/>
        <p:txBody>
          <a:bodyPr/>
          <a:lstStyle/>
          <a:p>
            <a:r>
              <a:rPr lang="en-US" smtClean="0"/>
              <a:t>Cyberbullying Detection: An Ensemble Based Machine Learning Approach</a:t>
            </a:r>
            <a:endParaRPr lang="en-US"/>
          </a:p>
        </p:txBody>
      </p:sp>
      <p:sp>
        <p:nvSpPr>
          <p:cNvPr id="7" name="Date Placeholder 6"/>
          <p:cNvSpPr>
            <a:spLocks noGrp="1"/>
          </p:cNvSpPr>
          <p:nvPr>
            <p:ph type="dt" sz="half" idx="10"/>
          </p:nvPr>
        </p:nvSpPr>
        <p:spPr/>
        <p:txBody>
          <a:bodyPr/>
          <a:lstStyle/>
          <a:p>
            <a:fld id="{42113345-68CB-4687-9242-38134A721C0B}"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16</a:t>
            </a:fld>
            <a:endParaRPr lang="en-US" dirty="0"/>
          </a:p>
        </p:txBody>
      </p:sp>
      <p:sp>
        <p:nvSpPr>
          <p:cNvPr id="5" name="Content Placeholder 4"/>
          <p:cNvSpPr>
            <a:spLocks noGrp="1"/>
          </p:cNvSpPr>
          <p:nvPr>
            <p:ph idx="1"/>
          </p:nvPr>
        </p:nvSpPr>
        <p:spPr/>
        <p:txBody>
          <a:bodyPr>
            <a:normAutofit/>
          </a:bodyPr>
          <a:lstStyle/>
          <a:p>
            <a:pPr algn="just">
              <a:buClr>
                <a:srgbClr val="C00000"/>
              </a:buClr>
              <a:buFont typeface="Wingdings" panose="05000000000000000000" pitchFamily="2" charset="2"/>
              <a:buChar char="q"/>
            </a:pPr>
            <a:r>
              <a:rPr lang="en-US" dirty="0" smtClean="0"/>
              <a:t>Therefore, SLE and DLE </a:t>
            </a:r>
            <a:r>
              <a:rPr lang="en-US" dirty="0"/>
              <a:t>can be a good approach to carry out the best result </a:t>
            </a:r>
            <a:r>
              <a:rPr lang="en-US" dirty="0" smtClean="0"/>
              <a:t>in the </a:t>
            </a:r>
            <a:r>
              <a:rPr lang="en-US" dirty="0"/>
              <a:t>state of art. </a:t>
            </a:r>
            <a:endParaRPr lang="en-US" dirty="0" smtClean="0"/>
          </a:p>
          <a:p>
            <a:pPr algn="just">
              <a:buClr>
                <a:srgbClr val="C00000"/>
              </a:buClr>
              <a:buFont typeface="Wingdings" panose="05000000000000000000" pitchFamily="2" charset="2"/>
              <a:buChar char="q"/>
            </a:pPr>
            <a:r>
              <a:rPr lang="en-US" dirty="0" smtClean="0"/>
              <a:t>Taking </a:t>
            </a:r>
            <a:r>
              <a:rPr lang="en-US" dirty="0"/>
              <a:t>the average performance for all </a:t>
            </a:r>
            <a:r>
              <a:rPr lang="en-US" dirty="0" smtClean="0"/>
              <a:t>the feature </a:t>
            </a:r>
            <a:r>
              <a:rPr lang="en-US" dirty="0"/>
              <a:t>extraction techniques, a performance summary </a:t>
            </a:r>
            <a:r>
              <a:rPr lang="en-US" dirty="0" smtClean="0"/>
              <a:t>has been shown here.</a:t>
            </a:r>
          </a:p>
          <a:p>
            <a:pPr marL="118872" indent="0" algn="just">
              <a:buClr>
                <a:srgbClr val="C00000"/>
              </a:buClr>
              <a:buNone/>
            </a:pP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256" y="2891971"/>
            <a:ext cx="8610600" cy="3458524"/>
          </a:xfrm>
          <a:prstGeom prst="rect">
            <a:avLst/>
          </a:prstGeom>
        </p:spPr>
      </p:pic>
    </p:spTree>
    <p:extLst>
      <p:ext uri="{BB962C8B-B14F-4D97-AF65-F5344CB8AC3E}">
        <p14:creationId xmlns:p14="http://schemas.microsoft.com/office/powerpoint/2010/main" val="2059763339"/>
      </p:ext>
    </p:extLst>
  </p:cSld>
  <p:clrMapOvr>
    <a:masterClrMapping/>
  </p:clrMapOvr>
  <p:transition spd="slow" advTm="23477">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r>
              <a:rPr lang="en-US" dirty="0" smtClean="0"/>
              <a:t>&amp; Future </a:t>
            </a:r>
            <a:r>
              <a:rPr lang="en-US" dirty="0"/>
              <a:t>Works </a:t>
            </a:r>
          </a:p>
        </p:txBody>
      </p:sp>
      <p:sp>
        <p:nvSpPr>
          <p:cNvPr id="3" name="Content Placeholder 2"/>
          <p:cNvSpPr>
            <a:spLocks noGrp="1"/>
          </p:cNvSpPr>
          <p:nvPr>
            <p:ph idx="1"/>
          </p:nvPr>
        </p:nvSpPr>
        <p:spPr>
          <a:xfrm>
            <a:off x="558086" y="1143001"/>
            <a:ext cx="10045542" cy="5410200"/>
          </a:xfrm>
        </p:spPr>
        <p:txBody>
          <a:bodyPr>
            <a:normAutofit/>
          </a:bodyPr>
          <a:lstStyle/>
          <a:p>
            <a:pPr algn="just">
              <a:buFont typeface="Wingdings" panose="05000000000000000000" pitchFamily="2" charset="2"/>
              <a:buChar char="q"/>
            </a:pPr>
            <a:r>
              <a:rPr lang="en-US" dirty="0"/>
              <a:t>Cyberbullying </a:t>
            </a:r>
            <a:r>
              <a:rPr lang="en-US" dirty="0" smtClean="0"/>
              <a:t>are </a:t>
            </a:r>
            <a:r>
              <a:rPr lang="en-US" dirty="0"/>
              <a:t>continuously affecting individuals </a:t>
            </a:r>
            <a:r>
              <a:rPr lang="en-US" dirty="0" smtClean="0"/>
              <a:t>and </a:t>
            </a:r>
            <a:r>
              <a:rPr lang="en-US" dirty="0"/>
              <a:t>society </a:t>
            </a:r>
            <a:r>
              <a:rPr lang="en-US" dirty="0" smtClean="0"/>
              <a:t>that can lead to serious consequences </a:t>
            </a:r>
            <a:r>
              <a:rPr lang="en-US" dirty="0"/>
              <a:t>even suicidal thoughts among the victims</a:t>
            </a:r>
            <a:r>
              <a:rPr lang="en-US" dirty="0" smtClean="0"/>
              <a:t>.</a:t>
            </a:r>
          </a:p>
          <a:p>
            <a:pPr algn="just">
              <a:buFont typeface="Wingdings" panose="05000000000000000000" pitchFamily="2" charset="2"/>
              <a:buChar char="q"/>
            </a:pPr>
            <a:endParaRPr lang="en-US" dirty="0" smtClean="0"/>
          </a:p>
          <a:p>
            <a:pPr algn="just">
              <a:buFont typeface="Wingdings" panose="05000000000000000000" pitchFamily="2" charset="2"/>
              <a:buChar char="q"/>
            </a:pPr>
            <a:r>
              <a:rPr lang="en-US" dirty="0" smtClean="0"/>
              <a:t>Our proposed SLE and DLE models outperformed </a:t>
            </a:r>
            <a:r>
              <a:rPr lang="en-US" dirty="0"/>
              <a:t>all the independently applied ML </a:t>
            </a:r>
            <a:r>
              <a:rPr lang="en-US" dirty="0" smtClean="0"/>
              <a:t>algorithms and </a:t>
            </a:r>
            <a:r>
              <a:rPr lang="en-US" dirty="0"/>
              <a:t>ensemble </a:t>
            </a:r>
            <a:r>
              <a:rPr lang="en-US" dirty="0" smtClean="0"/>
              <a:t>techniques achieving the </a:t>
            </a:r>
            <a:r>
              <a:rPr lang="en-US" dirty="0"/>
              <a:t>highest </a:t>
            </a:r>
            <a:r>
              <a:rPr lang="en-US" b="1" dirty="0" smtClean="0">
                <a:solidFill>
                  <a:srgbClr val="C00000"/>
                </a:solidFill>
              </a:rPr>
              <a:t>96% </a:t>
            </a:r>
            <a:r>
              <a:rPr lang="en-US" dirty="0" smtClean="0"/>
              <a:t>accuracy </a:t>
            </a:r>
            <a:r>
              <a:rPr lang="en-US" dirty="0"/>
              <a:t>for the twitter extracted dataset</a:t>
            </a:r>
            <a:r>
              <a:rPr lang="en-US" dirty="0" smtClean="0"/>
              <a:t>.</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smtClean="0"/>
              <a:t>In future, we will apply our models to more diversified datasets.</a:t>
            </a:r>
          </a:p>
          <a:p>
            <a:pPr algn="just">
              <a:buFont typeface="Wingdings" panose="05000000000000000000" pitchFamily="2" charset="2"/>
              <a:buChar char="q"/>
            </a:pPr>
            <a:endParaRPr lang="en-US" dirty="0" smtClean="0"/>
          </a:p>
          <a:p>
            <a:pPr algn="just">
              <a:buFont typeface="Wingdings" panose="05000000000000000000" pitchFamily="2" charset="2"/>
              <a:buChar char="q"/>
            </a:pPr>
            <a:r>
              <a:rPr lang="en-US" dirty="0"/>
              <a:t>It would </a:t>
            </a:r>
            <a:r>
              <a:rPr lang="en-US" dirty="0" smtClean="0"/>
              <a:t>also be </a:t>
            </a:r>
            <a:r>
              <a:rPr lang="en-US" dirty="0"/>
              <a:t>great to extend and examine if the proposed model can work for the multi-class classification problem too</a:t>
            </a:r>
            <a:r>
              <a:rPr lang="en-US" dirty="0" smtClean="0"/>
              <a:t>.</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Our suggested models can be applied in other related text classification works for further meaningful analysis.</a:t>
            </a:r>
          </a:p>
          <a:p>
            <a:endParaRPr lang="en-US" dirty="0"/>
          </a:p>
        </p:txBody>
      </p:sp>
      <p:sp>
        <p:nvSpPr>
          <p:cNvPr id="6" name="Footer Placeholder 5"/>
          <p:cNvSpPr>
            <a:spLocks noGrp="1"/>
          </p:cNvSpPr>
          <p:nvPr>
            <p:ph type="ftr" sz="quarter" idx="11"/>
          </p:nvPr>
        </p:nvSpPr>
        <p:spPr/>
        <p:txBody>
          <a:bodyPr/>
          <a:lstStyle/>
          <a:p>
            <a:r>
              <a:rPr lang="en-US" smtClean="0"/>
              <a:t>Cyberbullying Detection: An Ensemble Based Machine Learning Approach</a:t>
            </a:r>
            <a:endParaRPr lang="en-US" dirty="0"/>
          </a:p>
        </p:txBody>
      </p:sp>
      <p:sp>
        <p:nvSpPr>
          <p:cNvPr id="7" name="Date Placeholder 6"/>
          <p:cNvSpPr>
            <a:spLocks noGrp="1"/>
          </p:cNvSpPr>
          <p:nvPr>
            <p:ph type="dt" sz="half" idx="10"/>
          </p:nvPr>
        </p:nvSpPr>
        <p:spPr/>
        <p:txBody>
          <a:bodyPr/>
          <a:lstStyle/>
          <a:p>
            <a:fld id="{3C6EFB56-C2A7-495E-9A82-C773E12BD229}"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17</a:t>
            </a:fld>
            <a:endParaRPr lang="en-US" dirty="0"/>
          </a:p>
        </p:txBody>
      </p:sp>
    </p:spTree>
    <p:custDataLst>
      <p:tags r:id="rId1"/>
    </p:custDataLst>
    <p:extLst>
      <p:ext uri="{BB962C8B-B14F-4D97-AF65-F5344CB8AC3E}">
        <p14:creationId xmlns:p14="http://schemas.microsoft.com/office/powerpoint/2010/main" val="1955177568"/>
      </p:ext>
    </p:extLst>
  </p:cSld>
  <p:clrMapOvr>
    <a:masterClrMapping/>
  </p:clrMapOvr>
  <p:transition spd="slow" advTm="3881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References</a:t>
            </a:r>
            <a:endParaRPr lang="en-US" sz="3500" dirty="0">
              <a:latin typeface="+mn-lt"/>
            </a:endParaRPr>
          </a:p>
        </p:txBody>
      </p:sp>
      <p:sp>
        <p:nvSpPr>
          <p:cNvPr id="3" name="Content Placeholder 2"/>
          <p:cNvSpPr>
            <a:spLocks noGrp="1"/>
          </p:cNvSpPr>
          <p:nvPr>
            <p:ph sz="half" idx="1"/>
          </p:nvPr>
        </p:nvSpPr>
        <p:spPr>
          <a:xfrm>
            <a:off x="511579" y="1066800"/>
            <a:ext cx="10138556" cy="5330952"/>
          </a:xfrm>
        </p:spPr>
        <p:txBody>
          <a:bodyPr>
            <a:noAutofit/>
          </a:bodyPr>
          <a:lstStyle/>
          <a:p>
            <a:pPr marL="0" indent="0">
              <a:buNone/>
            </a:pPr>
            <a:r>
              <a:rPr lang="en-US" sz="1200" i="1" dirty="0" smtClean="0">
                <a:solidFill>
                  <a:srgbClr val="C00000"/>
                </a:solidFill>
              </a:rPr>
              <a:t>1. </a:t>
            </a:r>
            <a:r>
              <a:rPr lang="en-US" sz="1200" i="1" dirty="0" smtClean="0"/>
              <a:t>Anna </a:t>
            </a:r>
            <a:r>
              <a:rPr lang="en-US" sz="1200" i="1" dirty="0"/>
              <a:t>Schmidt &amp; Michael </a:t>
            </a:r>
            <a:r>
              <a:rPr lang="en-US" sz="1200" i="1" dirty="0" err="1"/>
              <a:t>Wiegand</a:t>
            </a:r>
            <a:r>
              <a:rPr lang="en-US" sz="1200" i="1" dirty="0"/>
              <a:t>. (2017). A Survey on Hate </a:t>
            </a:r>
            <a:r>
              <a:rPr lang="en-US" sz="1200" i="1" dirty="0" smtClean="0"/>
              <a:t>Speech Detection </a:t>
            </a:r>
            <a:r>
              <a:rPr lang="en-US" sz="1200" i="1" dirty="0"/>
              <a:t>using Natural Language Processing. 1-10. 10.18653/v1/W17-1101</a:t>
            </a:r>
            <a:r>
              <a:rPr lang="en-US" sz="1200" i="1" dirty="0" smtClean="0"/>
              <a:t>.</a:t>
            </a:r>
          </a:p>
          <a:p>
            <a:pPr marL="0" indent="0">
              <a:buNone/>
            </a:pPr>
            <a:r>
              <a:rPr lang="en-US" sz="1200" i="1" dirty="0" smtClean="0">
                <a:solidFill>
                  <a:srgbClr val="C00000"/>
                </a:solidFill>
              </a:rPr>
              <a:t>2. </a:t>
            </a:r>
            <a:r>
              <a:rPr lang="en-US" sz="1200" i="1" dirty="0" err="1"/>
              <a:t>Gengfeng</a:t>
            </a:r>
            <a:r>
              <a:rPr lang="en-US" sz="1200" i="1" dirty="0"/>
              <a:t> </a:t>
            </a:r>
            <a:r>
              <a:rPr lang="en-US" sz="1200" i="1" dirty="0" err="1"/>
              <a:t>Niu</a:t>
            </a:r>
            <a:r>
              <a:rPr lang="en-US" sz="1200" i="1" dirty="0"/>
              <a:t>, Jing he, </a:t>
            </a:r>
            <a:r>
              <a:rPr lang="en-US" sz="1200" i="1" dirty="0" err="1"/>
              <a:t>Shanyan</a:t>
            </a:r>
            <a:r>
              <a:rPr lang="en-US" sz="1200" i="1" dirty="0"/>
              <a:t> Lin, </a:t>
            </a:r>
            <a:r>
              <a:rPr lang="en-US" sz="1200" i="1" dirty="0" err="1"/>
              <a:t>Xiaojun</a:t>
            </a:r>
            <a:r>
              <a:rPr lang="en-US" sz="1200" i="1" dirty="0"/>
              <a:t> Sun and Claudio Longo-</a:t>
            </a:r>
            <a:r>
              <a:rPr lang="en-US" sz="1200" i="1" dirty="0" err="1"/>
              <a:t>bardi</a:t>
            </a:r>
            <a:r>
              <a:rPr lang="en-US" sz="1200" i="1" dirty="0"/>
              <a:t>. 2020. ”Cyberbullying Victimization and Adolescent </a:t>
            </a:r>
            <a:r>
              <a:rPr lang="en-US" sz="1200" i="1" dirty="0" err="1"/>
              <a:t>Depression:The</a:t>
            </a:r>
            <a:r>
              <a:rPr lang="en-US" sz="1200" i="1" dirty="0"/>
              <a:t> Mediating Role of Psychological Security and the Moderating </a:t>
            </a:r>
            <a:r>
              <a:rPr lang="en-US" sz="1200" i="1" dirty="0" smtClean="0"/>
              <a:t>Role of </a:t>
            </a:r>
            <a:r>
              <a:rPr lang="en-US" sz="1200" i="1" dirty="0"/>
              <a:t>Growth Mindset” Int. J. Environ. Res. Public Health 17, no. 12: 4368.</a:t>
            </a:r>
            <a:endParaRPr lang="en-US" sz="1200" i="1" dirty="0" smtClean="0"/>
          </a:p>
          <a:p>
            <a:pPr marL="0" indent="0">
              <a:buNone/>
            </a:pPr>
            <a:r>
              <a:rPr lang="en-US" sz="1200" i="1" dirty="0" smtClean="0">
                <a:solidFill>
                  <a:srgbClr val="C00000"/>
                </a:solidFill>
              </a:rPr>
              <a:t>3. </a:t>
            </a:r>
            <a:r>
              <a:rPr lang="en-US" sz="1200" i="1" dirty="0" smtClean="0"/>
              <a:t>Abigail Geiger, “How and why we studied teens and cyberbullying</a:t>
            </a:r>
            <a:r>
              <a:rPr lang="en-US" sz="1200" i="1" dirty="0"/>
              <a:t>,” Pew Research Center, 2018. [Online]. </a:t>
            </a:r>
            <a:r>
              <a:rPr lang="en-US" sz="1200" i="1" dirty="0" err="1"/>
              <a:t>Available:http</a:t>
            </a:r>
            <a:r>
              <a:rPr lang="en-US" sz="1200" i="1" dirty="0"/>
              <a:t>://www.pewresearch.org/fact-tank/2018/09/27/qa-how-and-why-westudied-teens-and-cyberbullying/.</a:t>
            </a:r>
            <a:r>
              <a:rPr lang="en-US" sz="1200" dirty="0"/>
              <a:t/>
            </a:r>
            <a:br>
              <a:rPr lang="en-US" sz="1200" dirty="0"/>
            </a:br>
            <a:r>
              <a:rPr lang="en-US" sz="1200" i="1" dirty="0" smtClean="0">
                <a:solidFill>
                  <a:srgbClr val="C00000"/>
                </a:solidFill>
              </a:rPr>
              <a:t>4. </a:t>
            </a:r>
            <a:r>
              <a:rPr lang="en-US" sz="1200" i="1" dirty="0"/>
              <a:t>R. R. Dalvi, S. </a:t>
            </a:r>
            <a:r>
              <a:rPr lang="en-US" sz="1200" i="1" dirty="0" err="1"/>
              <a:t>Baliram</a:t>
            </a:r>
            <a:r>
              <a:rPr lang="en-US" sz="1200" i="1" dirty="0"/>
              <a:t> </a:t>
            </a:r>
            <a:r>
              <a:rPr lang="en-US" sz="1200" i="1" dirty="0" err="1"/>
              <a:t>Chavan</a:t>
            </a:r>
            <a:r>
              <a:rPr lang="en-US" sz="1200" i="1" dirty="0"/>
              <a:t> and A. </a:t>
            </a:r>
            <a:r>
              <a:rPr lang="en-US" sz="1200" i="1" dirty="0" err="1"/>
              <a:t>Halbe</a:t>
            </a:r>
            <a:r>
              <a:rPr lang="en-US" sz="1200" i="1" dirty="0"/>
              <a:t>, ”Detecting A </a:t>
            </a:r>
            <a:r>
              <a:rPr lang="en-US" sz="1200" i="1" dirty="0" smtClean="0"/>
              <a:t>Twitter Cyberbullying </a:t>
            </a:r>
            <a:r>
              <a:rPr lang="en-US" sz="1200" i="1" dirty="0"/>
              <a:t>Using Machine Learning,” 2020 4th International </a:t>
            </a:r>
            <a:r>
              <a:rPr lang="en-US" sz="1200" i="1" dirty="0" smtClean="0"/>
              <a:t>Conference </a:t>
            </a:r>
            <a:r>
              <a:rPr lang="en-US" sz="1200" i="1" dirty="0"/>
              <a:t>on Intelligent Computing and Control Systems (ICICCS), Madurai</a:t>
            </a:r>
            <a:r>
              <a:rPr lang="en-US" sz="1200" i="1" dirty="0" smtClean="0"/>
              <a:t>, India</a:t>
            </a:r>
            <a:r>
              <a:rPr lang="en-US" sz="1200" i="1" dirty="0"/>
              <a:t>, 2020, pp. 297-301, </a:t>
            </a:r>
            <a:r>
              <a:rPr lang="en-US" sz="1200" i="1" dirty="0" err="1"/>
              <a:t>doi</a:t>
            </a:r>
            <a:r>
              <a:rPr lang="en-US" sz="1200" i="1" dirty="0"/>
              <a:t>: 10.1109/ICICCS48265.2020.9120893</a:t>
            </a:r>
            <a:r>
              <a:rPr lang="en-US" sz="1200" i="1" dirty="0" smtClean="0"/>
              <a:t>.</a:t>
            </a:r>
          </a:p>
          <a:p>
            <a:pPr marL="0" indent="0">
              <a:buNone/>
            </a:pPr>
            <a:r>
              <a:rPr lang="en-US" sz="1200" i="1" dirty="0" smtClean="0">
                <a:solidFill>
                  <a:srgbClr val="C00000"/>
                </a:solidFill>
              </a:rPr>
              <a:t>5. </a:t>
            </a:r>
            <a:r>
              <a:rPr lang="en-US" sz="1200" i="1" dirty="0"/>
              <a:t>Shan </a:t>
            </a:r>
            <a:r>
              <a:rPr lang="en-US" sz="1200" i="1" dirty="0" err="1"/>
              <a:t>Suthaharan</a:t>
            </a:r>
            <a:r>
              <a:rPr lang="en-US" sz="1200" i="1" dirty="0"/>
              <a:t>, ”Machine learning models and algorithms for big </a:t>
            </a:r>
            <a:r>
              <a:rPr lang="en-US" sz="1200" i="1" dirty="0" smtClean="0"/>
              <a:t>data classification</a:t>
            </a:r>
            <a:r>
              <a:rPr lang="en-US" sz="1200" i="1" dirty="0"/>
              <a:t>.” </a:t>
            </a:r>
            <a:r>
              <a:rPr lang="en-US" sz="1200" i="1" dirty="0" err="1"/>
              <a:t>Integr</a:t>
            </a:r>
            <a:r>
              <a:rPr lang="en-US" sz="1200" i="1" dirty="0"/>
              <a:t>. Ser. Inf. </a:t>
            </a:r>
            <a:r>
              <a:rPr lang="en-US" sz="1200" i="1" dirty="0" err="1"/>
              <a:t>Syst</a:t>
            </a:r>
            <a:r>
              <a:rPr lang="en-US" sz="1200" i="1" dirty="0"/>
              <a:t> 36 (2016): 1-12</a:t>
            </a:r>
            <a:r>
              <a:rPr lang="en-US" sz="1200" i="1" dirty="0" smtClean="0"/>
              <a:t>.</a:t>
            </a:r>
          </a:p>
          <a:p>
            <a:pPr marL="0" indent="0">
              <a:buNone/>
            </a:pPr>
            <a:r>
              <a:rPr lang="en-US" sz="1200" i="1" dirty="0" smtClean="0">
                <a:solidFill>
                  <a:srgbClr val="FF0000"/>
                </a:solidFill>
              </a:rPr>
              <a:t>6. </a:t>
            </a:r>
            <a:r>
              <a:rPr lang="en-US" sz="1200" i="1" dirty="0" err="1"/>
              <a:t>Mucahid</a:t>
            </a:r>
            <a:r>
              <a:rPr lang="en-US" sz="1200" i="1" dirty="0"/>
              <a:t> Mustafa </a:t>
            </a:r>
            <a:r>
              <a:rPr lang="en-US" sz="1200" i="1" dirty="0" err="1"/>
              <a:t>Saritas</a:t>
            </a:r>
            <a:r>
              <a:rPr lang="en-US" sz="1200" i="1" dirty="0"/>
              <a:t> and Ali </a:t>
            </a:r>
            <a:r>
              <a:rPr lang="en-US" sz="1200" i="1" dirty="0" err="1"/>
              <a:t>Yasar</a:t>
            </a:r>
            <a:r>
              <a:rPr lang="en-US" sz="1200" i="1" dirty="0"/>
              <a:t>. ”Performance analysis of </a:t>
            </a:r>
            <a:r>
              <a:rPr lang="en-US" sz="1200" i="1" dirty="0" smtClean="0"/>
              <a:t>ANN and </a:t>
            </a:r>
            <a:r>
              <a:rPr lang="en-US" sz="1200" i="1" dirty="0"/>
              <a:t>Naive Bayes classification algorithm for data classification.” Inter-national Journal of Intelligent Systems and Applications in Engineering7.2 (2019): 88-91</a:t>
            </a:r>
            <a:r>
              <a:rPr lang="en-US" sz="1200" dirty="0" smtClean="0"/>
              <a:t>.</a:t>
            </a:r>
          </a:p>
          <a:p>
            <a:pPr marL="0" indent="0">
              <a:buNone/>
            </a:pPr>
            <a:r>
              <a:rPr lang="en-US" sz="1200" i="1" dirty="0">
                <a:solidFill>
                  <a:srgbClr val="C00000"/>
                </a:solidFill>
              </a:rPr>
              <a:t>7. </a:t>
            </a:r>
            <a:r>
              <a:rPr lang="en-US" sz="1200" i="1" dirty="0" err="1"/>
              <a:t>Nabi</a:t>
            </a:r>
            <a:r>
              <a:rPr lang="en-US" sz="1200" i="1" dirty="0"/>
              <a:t> </a:t>
            </a:r>
            <a:r>
              <a:rPr lang="en-US" sz="1200" i="1" dirty="0" err="1"/>
              <a:t>Rezvani</a:t>
            </a:r>
            <a:r>
              <a:rPr lang="en-US" sz="1200" i="1" dirty="0"/>
              <a:t> and </a:t>
            </a:r>
            <a:r>
              <a:rPr lang="en-US" sz="1200" i="1" dirty="0" err="1"/>
              <a:t>Alireza</a:t>
            </a:r>
            <a:r>
              <a:rPr lang="en-US" sz="1200" i="1" dirty="0"/>
              <a:t> </a:t>
            </a:r>
            <a:r>
              <a:rPr lang="en-US" sz="1200" i="1" dirty="0" err="1"/>
              <a:t>Tabebordbar</a:t>
            </a:r>
            <a:r>
              <a:rPr lang="en-US" sz="1200" i="1" dirty="0"/>
              <a:t>. ”Linking Textual and Contextual Features for Intelligent </a:t>
            </a:r>
            <a:r>
              <a:rPr lang="en-US" sz="1200" i="1" dirty="0" err="1"/>
              <a:t>Cyberbullying</a:t>
            </a:r>
            <a:r>
              <a:rPr lang="en-US" sz="1200" i="1" dirty="0"/>
              <a:t> Detection in Social Media.”</a:t>
            </a:r>
          </a:p>
          <a:p>
            <a:pPr marL="0" indent="0">
              <a:buNone/>
            </a:pPr>
            <a:r>
              <a:rPr lang="en-US" sz="1200" i="1" dirty="0">
                <a:solidFill>
                  <a:srgbClr val="C00000"/>
                </a:solidFill>
              </a:rPr>
              <a:t>8. </a:t>
            </a:r>
            <a:r>
              <a:rPr lang="en-US" sz="1200" i="1" dirty="0" err="1"/>
              <a:t>Bandeh</a:t>
            </a:r>
            <a:r>
              <a:rPr lang="en-US" sz="1200" i="1" dirty="0"/>
              <a:t> Ali </a:t>
            </a:r>
            <a:r>
              <a:rPr lang="en-US" sz="1200" i="1" dirty="0" err="1"/>
              <a:t>Talpur</a:t>
            </a:r>
            <a:r>
              <a:rPr lang="en-US" sz="1200" i="1" dirty="0"/>
              <a:t> and Declan O’Sullivan. ”Multi-Class Imbalance in Text Classification: A Feature Engineering Approach to Detect Cyber-bullying in Twitter.” Informatics. Vol. 7. No. 4. Multidisciplinary Digital Publishing Institute, 2020.</a:t>
            </a:r>
          </a:p>
          <a:p>
            <a:pPr marL="0" indent="0">
              <a:buNone/>
            </a:pPr>
            <a:r>
              <a:rPr lang="en-US" sz="1200" i="1" dirty="0">
                <a:solidFill>
                  <a:srgbClr val="C00000"/>
                </a:solidFill>
              </a:rPr>
              <a:t>9. </a:t>
            </a:r>
            <a:r>
              <a:rPr lang="en-US" sz="1200" i="1" dirty="0" err="1"/>
              <a:t>Amgad</a:t>
            </a:r>
            <a:r>
              <a:rPr lang="en-US" sz="1200" i="1" dirty="0"/>
              <a:t> </a:t>
            </a:r>
            <a:r>
              <a:rPr lang="en-US" sz="1200" i="1" dirty="0" err="1"/>
              <a:t>Muneer</a:t>
            </a:r>
            <a:r>
              <a:rPr lang="en-US" sz="1200" i="1" dirty="0"/>
              <a:t> and </a:t>
            </a:r>
            <a:r>
              <a:rPr lang="en-US" sz="1200" i="1" dirty="0" err="1"/>
              <a:t>Suliman</a:t>
            </a:r>
            <a:r>
              <a:rPr lang="en-US" sz="1200" i="1" dirty="0"/>
              <a:t> Mohamed </a:t>
            </a:r>
            <a:r>
              <a:rPr lang="en-US" sz="1200" i="1" dirty="0" err="1"/>
              <a:t>Fati</a:t>
            </a:r>
            <a:r>
              <a:rPr lang="en-US" sz="1200" i="1" dirty="0"/>
              <a:t>. ”A Comparative Analysis of Machine Learning Techniques for </a:t>
            </a:r>
            <a:r>
              <a:rPr lang="en-US" sz="1200" i="1" dirty="0" err="1"/>
              <a:t>Cyberbullying</a:t>
            </a:r>
            <a:r>
              <a:rPr lang="en-US" sz="1200" i="1" dirty="0"/>
              <a:t> Detection on Twit-ter.” Future Internet 12.11 (2020): 187.</a:t>
            </a:r>
          </a:p>
          <a:p>
            <a:pPr marL="0" indent="0">
              <a:buNone/>
            </a:pPr>
            <a:r>
              <a:rPr lang="en-US" sz="1200" i="1" dirty="0">
                <a:solidFill>
                  <a:srgbClr val="C00000"/>
                </a:solidFill>
              </a:rPr>
              <a:t>10. </a:t>
            </a:r>
            <a:r>
              <a:rPr lang="en-US" sz="1200" i="1" dirty="0" err="1"/>
              <a:t>Vimala</a:t>
            </a:r>
            <a:r>
              <a:rPr lang="en-US" sz="1200" i="1" dirty="0"/>
              <a:t> </a:t>
            </a:r>
            <a:r>
              <a:rPr lang="en-US" sz="1200" i="1" dirty="0" err="1"/>
              <a:t>Balakrishnan</a:t>
            </a:r>
            <a:r>
              <a:rPr lang="en-US" sz="1200" i="1" dirty="0"/>
              <a:t>, </a:t>
            </a:r>
            <a:r>
              <a:rPr lang="en-US" sz="1200" i="1" dirty="0" err="1"/>
              <a:t>Shahzaib</a:t>
            </a:r>
            <a:r>
              <a:rPr lang="en-US" sz="1200" i="1" dirty="0"/>
              <a:t> Khan, and Hamid R. </a:t>
            </a:r>
            <a:r>
              <a:rPr lang="en-US" sz="1200" i="1" dirty="0" err="1"/>
              <a:t>Arabnia</a:t>
            </a:r>
            <a:r>
              <a:rPr lang="en-US" sz="1200" i="1" dirty="0"/>
              <a:t>. ”Improving </a:t>
            </a:r>
            <a:r>
              <a:rPr lang="en-US" sz="1200" i="1" dirty="0" err="1"/>
              <a:t>cyberbullying</a:t>
            </a:r>
            <a:r>
              <a:rPr lang="en-US" sz="1200" i="1" dirty="0"/>
              <a:t> detection using Twitter users’ psychological features and machine learning.” Computers &amp; Security 90 (2020): 101710.</a:t>
            </a:r>
          </a:p>
          <a:p>
            <a:pPr marL="0" indent="0">
              <a:buNone/>
            </a:pPr>
            <a:r>
              <a:rPr lang="en-US" sz="1200" i="1" dirty="0">
                <a:solidFill>
                  <a:srgbClr val="C00000"/>
                </a:solidFill>
              </a:rPr>
              <a:t>11. </a:t>
            </a:r>
            <a:r>
              <a:rPr lang="en-US" sz="1200" i="1" dirty="0" err="1"/>
              <a:t>Mahen</a:t>
            </a:r>
            <a:r>
              <a:rPr lang="en-US" sz="1200" i="1" dirty="0"/>
              <a:t> </a:t>
            </a:r>
            <a:r>
              <a:rPr lang="en-US" sz="1200" i="1" dirty="0" err="1"/>
              <a:t>Herath</a:t>
            </a:r>
            <a:r>
              <a:rPr lang="en-US" sz="1200" i="1" dirty="0"/>
              <a:t>, </a:t>
            </a:r>
            <a:r>
              <a:rPr lang="en-US" sz="1200" i="1" dirty="0" err="1"/>
              <a:t>Thushari</a:t>
            </a:r>
            <a:r>
              <a:rPr lang="en-US" sz="1200" i="1" dirty="0"/>
              <a:t> </a:t>
            </a:r>
            <a:r>
              <a:rPr lang="en-US" sz="1200" i="1" dirty="0" err="1"/>
              <a:t>Atapattu</a:t>
            </a:r>
            <a:r>
              <a:rPr lang="en-US" sz="1200" i="1" dirty="0"/>
              <a:t>, Hoang Dung, </a:t>
            </a:r>
            <a:r>
              <a:rPr lang="en-US" sz="1200" i="1" dirty="0" err="1"/>
              <a:t>Christoph</a:t>
            </a:r>
            <a:r>
              <a:rPr lang="en-US" sz="1200" i="1" dirty="0"/>
              <a:t> </a:t>
            </a:r>
            <a:r>
              <a:rPr lang="en-US" sz="1200" i="1" dirty="0" err="1"/>
              <a:t>Treude</a:t>
            </a:r>
            <a:r>
              <a:rPr lang="en-US" sz="1200" i="1" dirty="0"/>
              <a:t>, and Katrina Falkner. 2020. ”</a:t>
            </a:r>
            <a:r>
              <a:rPr lang="en-US" sz="1200" i="1" dirty="0" err="1"/>
              <a:t>AdelaideCyC</a:t>
            </a:r>
            <a:r>
              <a:rPr lang="en-US" sz="1200" i="1" dirty="0"/>
              <a:t> at SemEval-2020 Task 12:Ensemble of Classifiers for Offensive Language Detection in Social Media. In Proceedings of </a:t>
            </a:r>
            <a:r>
              <a:rPr lang="en-US" sz="1200" i="1" dirty="0" err="1"/>
              <a:t>SemEval</a:t>
            </a:r>
            <a:r>
              <a:rPr lang="en-US" sz="1200" i="1" dirty="0"/>
              <a:t>”.</a:t>
            </a:r>
          </a:p>
          <a:p>
            <a:pPr marL="0" indent="0">
              <a:buNone/>
            </a:pPr>
            <a:r>
              <a:rPr lang="en-US" sz="1200" i="1" dirty="0">
                <a:solidFill>
                  <a:srgbClr val="FF0000"/>
                </a:solidFill>
              </a:rPr>
              <a:t>12. </a:t>
            </a:r>
            <a:r>
              <a:rPr lang="en-US" sz="1200" i="1" dirty="0" err="1"/>
              <a:t>Nijia</a:t>
            </a:r>
            <a:r>
              <a:rPr lang="en-US" sz="1200" i="1" dirty="0"/>
              <a:t> Lu, </a:t>
            </a:r>
            <a:r>
              <a:rPr lang="en-US" sz="1200" i="1" dirty="0" err="1"/>
              <a:t>Guohua</a:t>
            </a:r>
            <a:r>
              <a:rPr lang="en-US" sz="1200" i="1" dirty="0"/>
              <a:t> Wu, Zhen Zhang, </a:t>
            </a:r>
            <a:r>
              <a:rPr lang="en-US" sz="1200" i="1" dirty="0" err="1"/>
              <a:t>Yitao</a:t>
            </a:r>
            <a:r>
              <a:rPr lang="en-US" sz="1200" i="1" dirty="0"/>
              <a:t> </a:t>
            </a:r>
            <a:r>
              <a:rPr lang="en-US" sz="1200" i="1" dirty="0" err="1"/>
              <a:t>Zheng</a:t>
            </a:r>
            <a:r>
              <a:rPr lang="en-US" sz="1200" i="1" dirty="0"/>
              <a:t>, </a:t>
            </a:r>
            <a:r>
              <a:rPr lang="en-US" sz="1200" i="1" dirty="0" err="1"/>
              <a:t>Yizhi</a:t>
            </a:r>
            <a:r>
              <a:rPr lang="en-US" sz="1200" i="1" dirty="0"/>
              <a:t> </a:t>
            </a:r>
            <a:r>
              <a:rPr lang="en-US" sz="1200" i="1" dirty="0" err="1"/>
              <a:t>Ren</a:t>
            </a:r>
            <a:r>
              <a:rPr lang="en-US" sz="1200" i="1" dirty="0"/>
              <a:t>, and Kim-</a:t>
            </a:r>
            <a:r>
              <a:rPr lang="en-US" sz="1200" i="1" dirty="0" err="1"/>
              <a:t>Kwang</a:t>
            </a:r>
            <a:r>
              <a:rPr lang="en-US" sz="1200" i="1" dirty="0"/>
              <a:t> Raymond </a:t>
            </a:r>
            <a:r>
              <a:rPr lang="en-US" sz="1200" i="1" dirty="0" err="1"/>
              <a:t>Choo</a:t>
            </a:r>
            <a:r>
              <a:rPr lang="en-US" sz="1200" i="1" dirty="0"/>
              <a:t>. ”</a:t>
            </a:r>
            <a:r>
              <a:rPr lang="en-US" sz="1200" i="1" dirty="0" err="1"/>
              <a:t>Cyberbullying</a:t>
            </a:r>
            <a:r>
              <a:rPr lang="en-US" sz="1200" i="1" dirty="0"/>
              <a:t> detection in social media text based on character-level convolutional neural network with shortcuts. ”Concurrency and Computation: Practice and Experience (2020): e5627</a:t>
            </a:r>
            <a:r>
              <a:rPr lang="en-US" sz="1200" i="1" dirty="0" smtClean="0"/>
              <a:t>.</a:t>
            </a:r>
          </a:p>
          <a:p>
            <a:pPr marL="0" indent="0">
              <a:buNone/>
            </a:pPr>
            <a:r>
              <a:rPr lang="en-US" sz="1200" i="1" dirty="0">
                <a:solidFill>
                  <a:srgbClr val="C00000"/>
                </a:solidFill>
              </a:rPr>
              <a:t>13. </a:t>
            </a:r>
            <a:r>
              <a:rPr lang="en-US" sz="1200" i="1" dirty="0" err="1"/>
              <a:t>Rashi</a:t>
            </a:r>
            <a:r>
              <a:rPr lang="en-US" sz="1200" i="1" dirty="0"/>
              <a:t> Shah, </a:t>
            </a:r>
            <a:r>
              <a:rPr lang="en-US" sz="1200" i="1" dirty="0" err="1"/>
              <a:t>Srushti</a:t>
            </a:r>
            <a:r>
              <a:rPr lang="en-US" sz="1200" i="1" dirty="0"/>
              <a:t> </a:t>
            </a:r>
            <a:r>
              <a:rPr lang="en-US" sz="1200" i="1" dirty="0" err="1"/>
              <a:t>Aparajit</a:t>
            </a:r>
            <a:r>
              <a:rPr lang="en-US" sz="1200" i="1" dirty="0"/>
              <a:t>, </a:t>
            </a:r>
            <a:r>
              <a:rPr lang="en-US" sz="1200" i="1" dirty="0" err="1"/>
              <a:t>Riddhi</a:t>
            </a:r>
            <a:r>
              <a:rPr lang="en-US" sz="1200" i="1" dirty="0"/>
              <a:t> </a:t>
            </a:r>
            <a:r>
              <a:rPr lang="en-US" sz="1200" i="1" dirty="0" err="1"/>
              <a:t>Chopdekar</a:t>
            </a:r>
            <a:r>
              <a:rPr lang="en-US" sz="1200" i="1" dirty="0"/>
              <a:t>, and </a:t>
            </a:r>
            <a:r>
              <a:rPr lang="en-US" sz="1200" i="1" dirty="0" err="1"/>
              <a:t>Rupali</a:t>
            </a:r>
            <a:r>
              <a:rPr lang="en-US" sz="1200" i="1" dirty="0"/>
              <a:t> </a:t>
            </a:r>
            <a:r>
              <a:rPr lang="en-US" sz="1200" i="1" dirty="0" err="1"/>
              <a:t>Patil</a:t>
            </a:r>
            <a:r>
              <a:rPr lang="en-US" sz="1200" i="1" dirty="0"/>
              <a:t>.”Machine Learning based Approach for Detection of </a:t>
            </a:r>
            <a:r>
              <a:rPr lang="en-US" sz="1200" i="1" dirty="0" err="1"/>
              <a:t>Cyberbullying</a:t>
            </a:r>
            <a:r>
              <a:rPr lang="en-US" sz="1200" i="1" dirty="0"/>
              <a:t> Tweets.” International Journal of Computer Applications 975: 8887.</a:t>
            </a:r>
          </a:p>
          <a:p>
            <a:pPr marL="0" indent="0">
              <a:buNone/>
            </a:pPr>
            <a:r>
              <a:rPr lang="en-US" sz="1200" i="1" dirty="0">
                <a:solidFill>
                  <a:srgbClr val="C00000"/>
                </a:solidFill>
              </a:rPr>
              <a:t>14. </a:t>
            </a:r>
            <a:r>
              <a:rPr lang="en-US" sz="1200" i="1" dirty="0"/>
              <a:t>T. T. A. </a:t>
            </a:r>
            <a:r>
              <a:rPr lang="en-US" sz="1200" i="1" dirty="0" err="1"/>
              <a:t>Putri</a:t>
            </a:r>
            <a:r>
              <a:rPr lang="en-US" sz="1200" i="1" dirty="0"/>
              <a:t>, S. </a:t>
            </a:r>
            <a:r>
              <a:rPr lang="en-US" sz="1200" i="1" dirty="0" err="1"/>
              <a:t>Sriadhi</a:t>
            </a:r>
            <a:r>
              <a:rPr lang="en-US" sz="1200" i="1" dirty="0"/>
              <a:t>, R. D. Sari, R. </a:t>
            </a:r>
            <a:r>
              <a:rPr lang="en-US" sz="1200" i="1" dirty="0" err="1"/>
              <a:t>Rahmadani</a:t>
            </a:r>
            <a:r>
              <a:rPr lang="en-US" sz="1200" i="1" dirty="0"/>
              <a:t>, and H. </a:t>
            </a:r>
            <a:r>
              <a:rPr lang="en-US" sz="1200" i="1" dirty="0" err="1"/>
              <a:t>D.Hutahaean</a:t>
            </a:r>
            <a:r>
              <a:rPr lang="en-US" sz="1200" i="1" dirty="0"/>
              <a:t>. ”A comparison of classification algorithms for hate speech detection.” In IOP Conference Series: Materials Science and Engineering, vol. 830, no. 3, p. 032006. IOP Publishing, 2020.</a:t>
            </a:r>
          </a:p>
          <a:p>
            <a:pPr marL="0" indent="0">
              <a:buNone/>
            </a:pPr>
            <a:r>
              <a:rPr lang="en-US" sz="1200" i="1" dirty="0">
                <a:solidFill>
                  <a:srgbClr val="C00000"/>
                </a:solidFill>
              </a:rPr>
              <a:t>15. </a:t>
            </a:r>
            <a:r>
              <a:rPr lang="en-US" sz="1200" i="1" dirty="0"/>
              <a:t>I. </a:t>
            </a:r>
            <a:r>
              <a:rPr lang="en-US" sz="1200" i="1" dirty="0" err="1"/>
              <a:t>Alanazi</a:t>
            </a:r>
            <a:r>
              <a:rPr lang="en-US" sz="1200" i="1" dirty="0"/>
              <a:t>, &amp; J. </a:t>
            </a:r>
            <a:r>
              <a:rPr lang="en-US" sz="1200" i="1" dirty="0" err="1"/>
              <a:t>Alves</a:t>
            </a:r>
            <a:r>
              <a:rPr lang="en-US" sz="1200" i="1" dirty="0"/>
              <a:t>-Foss (2020). Cyber Bullying and Machine Learning: A Survey. International Journal of Computer Science and Information Security (IJCSIS), 18(10).</a:t>
            </a:r>
          </a:p>
          <a:p>
            <a:pPr marL="0" indent="0">
              <a:buNone/>
            </a:pPr>
            <a:r>
              <a:rPr lang="en-US" sz="1200" i="1" dirty="0">
                <a:solidFill>
                  <a:srgbClr val="C00000"/>
                </a:solidFill>
              </a:rPr>
              <a:t>16. </a:t>
            </a:r>
            <a:r>
              <a:rPr lang="en-US" sz="1200" i="1" dirty="0"/>
              <a:t>Thomas Davidson, Dana </a:t>
            </a:r>
            <a:r>
              <a:rPr lang="en-US" sz="1200" i="1" dirty="0" err="1"/>
              <a:t>Warmsley</a:t>
            </a:r>
            <a:r>
              <a:rPr lang="en-US" sz="1200" i="1" dirty="0"/>
              <a:t>, Michael Macy, and Ingmar Weber. ”Automated hate speech detection and the problem of offensive language.” In Proceedings of the International AAAI Conference on Web and Social Media, vol. 11, no. 1. 2017.</a:t>
            </a:r>
          </a:p>
          <a:p>
            <a:pPr marL="0" indent="0">
              <a:buNone/>
            </a:pPr>
            <a:endParaRPr lang="en-US" sz="1900" i="1" dirty="0">
              <a:solidFill>
                <a:srgbClr val="FF0000"/>
              </a:solidFill>
            </a:endParaRPr>
          </a:p>
          <a:p>
            <a:pPr marL="0" indent="0">
              <a:buNone/>
            </a:pPr>
            <a:endParaRPr lang="en-US" sz="1900" i="1" dirty="0">
              <a:solidFill>
                <a:srgbClr val="FF0000"/>
              </a:solidFill>
            </a:endParaRPr>
          </a:p>
        </p:txBody>
      </p:sp>
      <p:sp>
        <p:nvSpPr>
          <p:cNvPr id="9" name="Rectangle 2">
            <a:extLst>
              <a:ext uri="{FF2B5EF4-FFF2-40B4-BE49-F238E27FC236}">
                <a16:creationId xmlns:a16="http://schemas.microsoft.com/office/drawing/2014/main" xmlns="" id="{7938BBF1-73D5-453C-8DAD-9757B65D8AB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Footer Placeholder 4"/>
          <p:cNvSpPr>
            <a:spLocks noGrp="1"/>
          </p:cNvSpPr>
          <p:nvPr>
            <p:ph type="ftr" sz="quarter" idx="11"/>
          </p:nvPr>
        </p:nvSpPr>
        <p:spPr/>
        <p:txBody>
          <a:bodyPr/>
          <a:lstStyle/>
          <a:p>
            <a:r>
              <a:rPr lang="en-US" smtClean="0"/>
              <a:t>Cyberbullying Detection: An Ensemble Based Machine Learning Approach</a:t>
            </a:r>
            <a:endParaRPr lang="en-US" dirty="0"/>
          </a:p>
        </p:txBody>
      </p:sp>
      <p:sp>
        <p:nvSpPr>
          <p:cNvPr id="6" name="Date Placeholder 5"/>
          <p:cNvSpPr>
            <a:spLocks noGrp="1"/>
          </p:cNvSpPr>
          <p:nvPr>
            <p:ph type="dt" sz="half" idx="10"/>
          </p:nvPr>
        </p:nvSpPr>
        <p:spPr/>
        <p:txBody>
          <a:bodyPr/>
          <a:lstStyle/>
          <a:p>
            <a:fld id="{160ED324-C8C4-4A31-A6BC-E7DE5CAC058F}" type="datetime1">
              <a:rPr lang="en-US" smtClean="0"/>
              <a:t>2/5/2021</a:t>
            </a:fld>
            <a:endParaRPr lang="en-US" dirty="0"/>
          </a:p>
        </p:txBody>
      </p:sp>
      <p:sp>
        <p:nvSpPr>
          <p:cNvPr id="7" name="Slide Number Placeholder 6"/>
          <p:cNvSpPr>
            <a:spLocks noGrp="1"/>
          </p:cNvSpPr>
          <p:nvPr>
            <p:ph type="sldNum" sz="quarter" idx="12"/>
          </p:nvPr>
        </p:nvSpPr>
        <p:spPr/>
        <p:txBody>
          <a:bodyPr/>
          <a:lstStyle/>
          <a:p>
            <a:fld id="{302755A7-14C3-4271-9743-D1DE7E0E674B}" type="slidenum">
              <a:rPr lang="en-US" sz="2400" b="1" smtClean="0">
                <a:solidFill>
                  <a:schemeClr val="accent4">
                    <a:lumMod val="75000"/>
                  </a:schemeClr>
                </a:solidFill>
              </a:rPr>
              <a:pPr/>
              <a:t>18</a:t>
            </a:fld>
            <a:endParaRPr lang="en-US" sz="2400" b="1" dirty="0">
              <a:solidFill>
                <a:schemeClr val="accent4">
                  <a:lumMod val="75000"/>
                </a:schemeClr>
              </a:solidFill>
            </a:endParaRPr>
          </a:p>
        </p:txBody>
      </p:sp>
    </p:spTree>
    <p:extLst>
      <p:ext uri="{BB962C8B-B14F-4D97-AF65-F5344CB8AC3E}">
        <p14:creationId xmlns:p14="http://schemas.microsoft.com/office/powerpoint/2010/main" val="581620677"/>
      </p:ext>
    </p:extLst>
  </p:cSld>
  <p:clrMapOvr>
    <a:masterClrMapping/>
  </p:clrMapOvr>
  <p:transition spd="slow" advTm="2534">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1386" y="838200"/>
            <a:ext cx="6510999" cy="1636776"/>
          </a:xfrm>
        </p:spPr>
        <p:txBody>
          <a:bodyPr>
            <a:normAutofit/>
          </a:bodyPr>
          <a:lstStyle/>
          <a:p>
            <a:r>
              <a:rPr lang="en-US" sz="9600" dirty="0"/>
              <a:t>Thank You</a:t>
            </a:r>
          </a:p>
        </p:txBody>
      </p:sp>
      <p:sp>
        <p:nvSpPr>
          <p:cNvPr id="5" name="Footer Placeholder 4"/>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6" name="Date Placeholder 5"/>
          <p:cNvSpPr>
            <a:spLocks noGrp="1"/>
          </p:cNvSpPr>
          <p:nvPr>
            <p:ph type="dt" sz="half" idx="10"/>
          </p:nvPr>
        </p:nvSpPr>
        <p:spPr/>
        <p:txBody>
          <a:bodyPr/>
          <a:lstStyle/>
          <a:p>
            <a:fld id="{D250FD5B-EE8A-49A8-9AA3-BEAFA2575620}" type="datetime1">
              <a:rPr lang="en-US" smtClean="0"/>
              <a:t>2/5/2021</a:t>
            </a:fld>
            <a:endParaRPr lang="en-US"/>
          </a:p>
        </p:txBody>
      </p:sp>
      <p:sp>
        <p:nvSpPr>
          <p:cNvPr id="7" name="Slide Number Placeholder 6"/>
          <p:cNvSpPr>
            <a:spLocks noGrp="1"/>
          </p:cNvSpPr>
          <p:nvPr>
            <p:ph type="sldNum" sz="quarter" idx="12"/>
          </p:nvPr>
        </p:nvSpPr>
        <p:spPr/>
        <p:txBody>
          <a:bodyPr/>
          <a:lstStyle/>
          <a:p>
            <a:fld id="{302755A7-14C3-4271-9743-D1DE7E0E674B}" type="slidenum">
              <a:rPr lang="en-US" smtClean="0"/>
              <a:pPr/>
              <a:t>19</a:t>
            </a:fld>
            <a:endParaRPr lang="en-US"/>
          </a:p>
        </p:txBody>
      </p:sp>
    </p:spTree>
    <p:extLst>
      <p:ext uri="{BB962C8B-B14F-4D97-AF65-F5344CB8AC3E}">
        <p14:creationId xmlns:p14="http://schemas.microsoft.com/office/powerpoint/2010/main" val="3314503712"/>
      </p:ext>
    </p:extLst>
  </p:cSld>
  <p:clrMapOvr>
    <a:masterClrMapping/>
  </p:clrMapOvr>
  <p:transition spd="slow" advTm="4935">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558088" y="1143001"/>
            <a:ext cx="10045542" cy="5410200"/>
          </a:xfrm>
        </p:spPr>
        <p:txBody>
          <a:bodyPr>
            <a:normAutofit/>
          </a:bodyPr>
          <a:lstStyle/>
          <a:p>
            <a:pPr>
              <a:buFont typeface="Wingdings" pitchFamily="2" charset="2"/>
              <a:buChar char="q"/>
            </a:pPr>
            <a:r>
              <a:rPr lang="en-US" sz="2600" dirty="0" smtClean="0"/>
              <a:t>Introduction </a:t>
            </a:r>
            <a:endParaRPr lang="en-US" sz="2600" dirty="0"/>
          </a:p>
          <a:p>
            <a:pPr>
              <a:buFont typeface="Wingdings" pitchFamily="2" charset="2"/>
              <a:buChar char="q"/>
            </a:pPr>
            <a:r>
              <a:rPr lang="en-US" sz="2600" dirty="0" smtClean="0"/>
              <a:t>Literature Review</a:t>
            </a:r>
          </a:p>
          <a:p>
            <a:pPr>
              <a:buFont typeface="Wingdings" pitchFamily="2" charset="2"/>
              <a:buChar char="q"/>
            </a:pPr>
            <a:r>
              <a:rPr lang="en-US" sz="2600" dirty="0" smtClean="0"/>
              <a:t>Proposed Approach and Models</a:t>
            </a:r>
          </a:p>
          <a:p>
            <a:pPr>
              <a:buFont typeface="Wingdings" pitchFamily="2" charset="2"/>
              <a:buChar char="q"/>
            </a:pPr>
            <a:r>
              <a:rPr lang="en-US" sz="2600" dirty="0" smtClean="0"/>
              <a:t>Methodology </a:t>
            </a:r>
          </a:p>
          <a:p>
            <a:pPr>
              <a:buFont typeface="Wingdings" pitchFamily="2" charset="2"/>
              <a:buChar char="q"/>
            </a:pPr>
            <a:r>
              <a:rPr lang="en-US" sz="2600" dirty="0" smtClean="0"/>
              <a:t>Performance Analysis</a:t>
            </a:r>
          </a:p>
          <a:p>
            <a:pPr>
              <a:buFont typeface="Wingdings" pitchFamily="2" charset="2"/>
              <a:buChar char="q"/>
            </a:pPr>
            <a:r>
              <a:rPr lang="en-US" sz="2600" dirty="0" smtClean="0"/>
              <a:t>Future Works &amp; Conclusion</a:t>
            </a:r>
          </a:p>
          <a:p>
            <a:pPr>
              <a:buFont typeface="Wingdings" pitchFamily="2" charset="2"/>
              <a:buChar char="q"/>
            </a:pPr>
            <a:r>
              <a:rPr lang="en-US" sz="2600" dirty="0" smtClean="0"/>
              <a:t>References</a:t>
            </a:r>
            <a:endParaRPr lang="en-US" sz="260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7" name="Date Placeholder 6"/>
          <p:cNvSpPr>
            <a:spLocks noGrp="1"/>
          </p:cNvSpPr>
          <p:nvPr>
            <p:ph type="dt" sz="half" idx="10"/>
          </p:nvPr>
        </p:nvSpPr>
        <p:spPr/>
        <p:txBody>
          <a:bodyPr/>
          <a:lstStyle/>
          <a:p>
            <a:fld id="{019CC344-5D78-4ABE-87F8-D901A21CEE2A}" type="datetime1">
              <a:rPr lang="en-US" smtClean="0"/>
              <a:t>2/5/2021</a:t>
            </a:fld>
            <a:endParaRPr lang="en-US" dirty="0"/>
          </a:p>
        </p:txBody>
      </p:sp>
      <p:sp>
        <p:nvSpPr>
          <p:cNvPr id="8" name="Slide Number Placeholder 7"/>
          <p:cNvSpPr>
            <a:spLocks noGrp="1"/>
          </p:cNvSpPr>
          <p:nvPr>
            <p:ph type="sldNum" sz="quarter" idx="12"/>
          </p:nvPr>
        </p:nvSpPr>
        <p:spPr/>
        <p:txBody>
          <a:bodyPr/>
          <a:lstStyle/>
          <a:p>
            <a:fld id="{302755A7-14C3-4271-9743-D1DE7E0E674B}" type="slidenum">
              <a:rPr lang="en-US" smtClean="0"/>
              <a:pPr/>
              <a:t>2</a:t>
            </a:fld>
            <a:endParaRPr lang="en-US" dirty="0"/>
          </a:p>
        </p:txBody>
      </p:sp>
    </p:spTree>
    <p:extLst>
      <p:ext uri="{BB962C8B-B14F-4D97-AF65-F5344CB8AC3E}">
        <p14:creationId xmlns:p14="http://schemas.microsoft.com/office/powerpoint/2010/main" val="2828356898"/>
      </p:ext>
    </p:extLst>
  </p:cSld>
  <p:clrMapOvr>
    <a:masterClrMapping/>
  </p:clrMapOvr>
  <p:transition spd="slow" advTm="31072">
    <p:push dir="u"/>
  </p:transition>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Introduction</a:t>
            </a:r>
          </a:p>
        </p:txBody>
      </p:sp>
      <p:sp>
        <p:nvSpPr>
          <p:cNvPr id="3" name="Content Placeholder 2"/>
          <p:cNvSpPr>
            <a:spLocks noGrp="1"/>
          </p:cNvSpPr>
          <p:nvPr>
            <p:ph idx="1"/>
          </p:nvPr>
        </p:nvSpPr>
        <p:spPr>
          <a:xfrm>
            <a:off x="417135" y="1143004"/>
            <a:ext cx="10465536" cy="5334001"/>
          </a:xfrm>
        </p:spPr>
        <p:txBody>
          <a:bodyPr>
            <a:normAutofit/>
          </a:bodyPr>
          <a:lstStyle/>
          <a:p>
            <a:pPr algn="just">
              <a:buFont typeface="Wingdings" pitchFamily="2" charset="2"/>
              <a:buChar char="q"/>
            </a:pPr>
            <a:r>
              <a:rPr lang="en-US" sz="2600" dirty="0">
                <a:ea typeface="Tahoma" pitchFamily="34" charset="0"/>
              </a:rPr>
              <a:t>T</a:t>
            </a:r>
            <a:r>
              <a:rPr lang="en-US" sz="2600" dirty="0" smtClean="0">
                <a:ea typeface="Tahoma" pitchFamily="34" charset="0"/>
              </a:rPr>
              <a:t>he rapid growth in </a:t>
            </a:r>
            <a:r>
              <a:rPr lang="en-US" sz="2600" dirty="0">
                <a:ea typeface="Tahoma" pitchFamily="34" charset="0"/>
              </a:rPr>
              <a:t>the usage of </a:t>
            </a:r>
            <a:r>
              <a:rPr lang="en-US" sz="2600" dirty="0" smtClean="0">
                <a:solidFill>
                  <a:srgbClr val="C00000"/>
                </a:solidFill>
                <a:ea typeface="Tahoma" pitchFamily="34" charset="0"/>
              </a:rPr>
              <a:t>social media </a:t>
            </a:r>
            <a:r>
              <a:rPr lang="en-US" sz="2600" dirty="0">
                <a:solidFill>
                  <a:srgbClr val="C00000"/>
                </a:solidFill>
                <a:ea typeface="Tahoma" pitchFamily="34" charset="0"/>
              </a:rPr>
              <a:t>platforms</a:t>
            </a:r>
            <a:r>
              <a:rPr lang="en-US" sz="2600" dirty="0">
                <a:ea typeface="Tahoma" pitchFamily="34" charset="0"/>
              </a:rPr>
              <a:t> has </a:t>
            </a:r>
            <a:r>
              <a:rPr lang="en-US" sz="2600" dirty="0" smtClean="0">
                <a:ea typeface="Tahoma" pitchFamily="34" charset="0"/>
              </a:rPr>
              <a:t>some negative consequences.</a:t>
            </a:r>
          </a:p>
          <a:p>
            <a:pPr algn="just">
              <a:buFont typeface="Wingdings" pitchFamily="2" charset="2"/>
              <a:buChar char="q"/>
            </a:pPr>
            <a:endParaRPr lang="en-US" sz="2600" dirty="0" smtClean="0">
              <a:ea typeface="Tahoma" pitchFamily="34" charset="0"/>
            </a:endParaRPr>
          </a:p>
          <a:p>
            <a:pPr algn="just">
              <a:buFont typeface="Wingdings" pitchFamily="2" charset="2"/>
              <a:buChar char="q"/>
            </a:pPr>
            <a:r>
              <a:rPr lang="en-US" sz="2600" dirty="0">
                <a:ea typeface="Tahoma" pitchFamily="34" charset="0"/>
              </a:rPr>
              <a:t>People, particularly teenagers are often exposed </a:t>
            </a:r>
            <a:r>
              <a:rPr lang="en-US" sz="2600" dirty="0" smtClean="0">
                <a:ea typeface="Tahoma" pitchFamily="34" charset="0"/>
              </a:rPr>
              <a:t>to </a:t>
            </a:r>
            <a:r>
              <a:rPr lang="en-US" sz="2600" dirty="0" err="1" smtClean="0">
                <a:ea typeface="Tahoma" pitchFamily="34" charset="0"/>
              </a:rPr>
              <a:t>Cyberbullying</a:t>
            </a:r>
            <a:r>
              <a:rPr lang="en-US" sz="2600" dirty="0" smtClean="0">
                <a:ea typeface="Tahoma" pitchFamily="34" charset="0"/>
              </a:rPr>
              <a:t> in the form of various </a:t>
            </a:r>
            <a:r>
              <a:rPr lang="en-US" sz="2600" dirty="0">
                <a:ea typeface="Tahoma" pitchFamily="34" charset="0"/>
              </a:rPr>
              <a:t>behavioral and </a:t>
            </a:r>
            <a:r>
              <a:rPr lang="en-US" sz="2600" dirty="0">
                <a:solidFill>
                  <a:srgbClr val="C00000"/>
                </a:solidFill>
                <a:ea typeface="Tahoma" pitchFamily="34" charset="0"/>
              </a:rPr>
              <a:t>psychological </a:t>
            </a:r>
            <a:r>
              <a:rPr lang="en-US" sz="2600" dirty="0" smtClean="0">
                <a:solidFill>
                  <a:srgbClr val="C00000"/>
                </a:solidFill>
                <a:ea typeface="Tahoma" pitchFamily="34" charset="0"/>
              </a:rPr>
              <a:t>threats</a:t>
            </a:r>
            <a:r>
              <a:rPr lang="en-US" sz="2600" dirty="0" smtClean="0">
                <a:ea typeface="Tahoma" pitchFamily="34" charset="0"/>
              </a:rPr>
              <a:t>.</a:t>
            </a:r>
          </a:p>
          <a:p>
            <a:pPr algn="just">
              <a:buFont typeface="Wingdings" pitchFamily="2" charset="2"/>
              <a:buChar char="q"/>
            </a:pPr>
            <a:endParaRPr lang="en-US" sz="2600" dirty="0" smtClean="0">
              <a:ea typeface="Tahoma" pitchFamily="34" charset="0"/>
            </a:endParaRPr>
          </a:p>
          <a:p>
            <a:pPr algn="just">
              <a:buFont typeface="Wingdings" pitchFamily="2" charset="2"/>
              <a:buChar char="q"/>
            </a:pPr>
            <a:r>
              <a:rPr lang="en-US" sz="2600" dirty="0" smtClean="0">
                <a:solidFill>
                  <a:srgbClr val="C00000"/>
                </a:solidFill>
                <a:ea typeface="Tahoma" pitchFamily="34" charset="0"/>
              </a:rPr>
              <a:t>Cyberbullying</a:t>
            </a:r>
            <a:r>
              <a:rPr lang="en-US" sz="2600" dirty="0" smtClean="0">
                <a:ea typeface="Tahoma" pitchFamily="34" charset="0"/>
              </a:rPr>
              <a:t> </a:t>
            </a:r>
            <a:r>
              <a:rPr lang="en-US" sz="2600" dirty="0">
                <a:ea typeface="Tahoma" pitchFamily="34" charset="0"/>
              </a:rPr>
              <a:t>or </a:t>
            </a:r>
            <a:r>
              <a:rPr lang="en-US" sz="2600" dirty="0">
                <a:solidFill>
                  <a:srgbClr val="C00000"/>
                </a:solidFill>
                <a:ea typeface="Tahoma" pitchFamily="34" charset="0"/>
              </a:rPr>
              <a:t>cyberharassment</a:t>
            </a:r>
            <a:r>
              <a:rPr lang="en-US" sz="2600" dirty="0">
                <a:ea typeface="Tahoma" pitchFamily="34" charset="0"/>
              </a:rPr>
              <a:t> is a form of bullying or harassment using electronic means. </a:t>
            </a:r>
            <a:endParaRPr lang="en-US" sz="2600" dirty="0" smtClean="0">
              <a:ea typeface="Tahoma" pitchFamily="34" charset="0"/>
            </a:endParaRPr>
          </a:p>
          <a:p>
            <a:pPr algn="just">
              <a:buFont typeface="Wingdings" pitchFamily="2" charset="2"/>
              <a:buChar char="q"/>
            </a:pPr>
            <a:endParaRPr lang="en-US" sz="2600" dirty="0" smtClean="0">
              <a:ea typeface="Tahoma" pitchFamily="34" charset="0"/>
            </a:endParaRPr>
          </a:p>
          <a:p>
            <a:pPr algn="just">
              <a:buFont typeface="Wingdings" pitchFamily="2" charset="2"/>
              <a:buChar char="q"/>
            </a:pPr>
            <a:r>
              <a:rPr lang="en-US" sz="2600" dirty="0">
                <a:ea typeface="Tahoma" pitchFamily="34" charset="0"/>
              </a:rPr>
              <a:t>Thus, Research on cyberbullying detection is gaining </a:t>
            </a:r>
            <a:r>
              <a:rPr lang="en-US" sz="2600" dirty="0" smtClean="0">
                <a:ea typeface="Tahoma" pitchFamily="34" charset="0"/>
              </a:rPr>
              <a:t>increasing attention </a:t>
            </a:r>
            <a:r>
              <a:rPr lang="en-US" sz="2600" dirty="0">
                <a:ea typeface="Tahoma" pitchFamily="34" charset="0"/>
              </a:rPr>
              <a:t>in recent years as both </a:t>
            </a:r>
            <a:r>
              <a:rPr lang="en-US" sz="2600" dirty="0">
                <a:solidFill>
                  <a:srgbClr val="C00000"/>
                </a:solidFill>
                <a:ea typeface="Tahoma" pitchFamily="34" charset="0"/>
              </a:rPr>
              <a:t>individual victims </a:t>
            </a:r>
            <a:r>
              <a:rPr lang="en-US" sz="2600" dirty="0" smtClean="0">
                <a:ea typeface="Tahoma" pitchFamily="34" charset="0"/>
              </a:rPr>
              <a:t>and </a:t>
            </a:r>
            <a:r>
              <a:rPr lang="en-US" sz="2600" dirty="0" smtClean="0">
                <a:solidFill>
                  <a:srgbClr val="C00000"/>
                </a:solidFill>
                <a:ea typeface="Tahoma" pitchFamily="34" charset="0"/>
              </a:rPr>
              <a:t>societies</a:t>
            </a:r>
            <a:r>
              <a:rPr lang="en-US" sz="2600" dirty="0" smtClean="0">
                <a:ea typeface="Tahoma" pitchFamily="34" charset="0"/>
              </a:rPr>
              <a:t> </a:t>
            </a:r>
            <a:r>
              <a:rPr lang="en-US" sz="2600" dirty="0">
                <a:ea typeface="Tahoma" pitchFamily="34" charset="0"/>
              </a:rPr>
              <a:t>are greatly affected by it.</a:t>
            </a:r>
          </a:p>
          <a:p>
            <a:pPr algn="just"/>
            <a:endParaRPr lang="en-US" dirty="0" smtClean="0"/>
          </a:p>
          <a:p>
            <a:pPr algn="just"/>
            <a:endParaRPr lang="en-US" dirty="0">
              <a:latin typeface="Times New Roman" pitchFamily="18" charset="0"/>
            </a:endParaRPr>
          </a:p>
        </p:txBody>
      </p:sp>
      <p:sp>
        <p:nvSpPr>
          <p:cNvPr id="5" name="Footer Placeholder 4"/>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7" name="Date Placeholder 6"/>
          <p:cNvSpPr>
            <a:spLocks noGrp="1"/>
          </p:cNvSpPr>
          <p:nvPr>
            <p:ph type="dt" sz="half" idx="10"/>
          </p:nvPr>
        </p:nvSpPr>
        <p:spPr/>
        <p:txBody>
          <a:bodyPr/>
          <a:lstStyle/>
          <a:p>
            <a:fld id="{4EE211A2-8D64-4E70-80A4-05EBB6982DBD}"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3</a:t>
            </a:fld>
            <a:endParaRPr lang="en-US" dirty="0"/>
          </a:p>
        </p:txBody>
      </p:sp>
    </p:spTree>
    <p:custDataLst>
      <p:tags r:id="rId1"/>
    </p:custDataLst>
    <p:extLst>
      <p:ext uri="{BB962C8B-B14F-4D97-AF65-F5344CB8AC3E}">
        <p14:creationId xmlns:p14="http://schemas.microsoft.com/office/powerpoint/2010/main" val="2077825867"/>
      </p:ext>
    </p:extLst>
  </p:cSld>
  <p:clrMapOvr>
    <a:masterClrMapping/>
  </p:clrMapOvr>
  <p:transition spd="slow" advTm="3839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Literature Review</a:t>
            </a:r>
            <a:endParaRPr lang="en-US" sz="3500" dirty="0">
              <a:latin typeface="+mn-lt"/>
            </a:endParaRPr>
          </a:p>
        </p:txBody>
      </p:sp>
      <p:sp>
        <p:nvSpPr>
          <p:cNvPr id="3" name="Content Placeholder 2"/>
          <p:cNvSpPr>
            <a:spLocks noGrp="1"/>
          </p:cNvSpPr>
          <p:nvPr>
            <p:ph sz="half" idx="1"/>
          </p:nvPr>
        </p:nvSpPr>
        <p:spPr>
          <a:xfrm>
            <a:off x="511578" y="1066800"/>
            <a:ext cx="10532132" cy="5330952"/>
          </a:xfrm>
        </p:spPr>
        <p:txBody>
          <a:bodyPr>
            <a:normAutofit/>
          </a:bodyPr>
          <a:lstStyle/>
          <a:p>
            <a:pPr marL="342900" indent="-342900">
              <a:buFont typeface="Wingdings" pitchFamily="2" charset="2"/>
              <a:buChar char="q"/>
            </a:pPr>
            <a:r>
              <a:rPr lang="en-US" sz="2300" dirty="0"/>
              <a:t>Recently several approaches have been introduced for detecting </a:t>
            </a:r>
            <a:r>
              <a:rPr lang="en-US" sz="2300" dirty="0" err="1" smtClean="0"/>
              <a:t>cyberbullying</a:t>
            </a:r>
            <a:r>
              <a:rPr lang="en-US" sz="2300" dirty="0" smtClean="0"/>
              <a:t>.</a:t>
            </a:r>
            <a:endParaRPr lang="en-US" sz="2300" dirty="0"/>
          </a:p>
        </p:txBody>
      </p:sp>
      <p:sp>
        <p:nvSpPr>
          <p:cNvPr id="9" name="Rectangle 2">
            <a:extLst>
              <a:ext uri="{FF2B5EF4-FFF2-40B4-BE49-F238E27FC236}">
                <a16:creationId xmlns:a16="http://schemas.microsoft.com/office/drawing/2014/main" xmlns="" id="{7938BBF1-73D5-453C-8DAD-9757B65D8AB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Date Placeholder 5"/>
          <p:cNvSpPr>
            <a:spLocks noGrp="1"/>
          </p:cNvSpPr>
          <p:nvPr>
            <p:ph type="dt" sz="half" idx="10"/>
          </p:nvPr>
        </p:nvSpPr>
        <p:spPr/>
        <p:txBody>
          <a:bodyPr/>
          <a:lstStyle/>
          <a:p>
            <a:fld id="{9798D8B8-245A-4979-8E40-D8473365122F}" type="datetime1">
              <a:rPr lang="en-US" smtClean="0"/>
              <a:pPr/>
              <a:t>2/5/2021</a:t>
            </a:fld>
            <a:endParaRPr lang="en-US"/>
          </a:p>
        </p:txBody>
      </p:sp>
      <p:sp>
        <p:nvSpPr>
          <p:cNvPr id="7" name="Slide Number Placeholder 6"/>
          <p:cNvSpPr>
            <a:spLocks noGrp="1"/>
          </p:cNvSpPr>
          <p:nvPr>
            <p:ph type="sldNum" sz="quarter" idx="12"/>
          </p:nvPr>
        </p:nvSpPr>
        <p:spPr/>
        <p:txBody>
          <a:bodyPr/>
          <a:lstStyle/>
          <a:p>
            <a:fld id="{302755A7-14C3-4271-9743-D1DE7E0E674B}" type="slidenum">
              <a:rPr lang="en-US" sz="2400" b="1" smtClean="0">
                <a:solidFill>
                  <a:schemeClr val="accent4">
                    <a:lumMod val="75000"/>
                  </a:schemeClr>
                </a:solidFill>
              </a:rPr>
              <a:pPr/>
              <a:t>4</a:t>
            </a:fld>
            <a:endParaRPr lang="en-US" sz="2400" b="1" dirty="0">
              <a:solidFill>
                <a:schemeClr val="accent4">
                  <a:lumMod val="7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003596209"/>
              </p:ext>
            </p:extLst>
          </p:nvPr>
        </p:nvGraphicFramePr>
        <p:xfrm>
          <a:off x="856456" y="1676400"/>
          <a:ext cx="9677399" cy="4678680"/>
        </p:xfrm>
        <a:graphic>
          <a:graphicData uri="http://schemas.openxmlformats.org/drawingml/2006/table">
            <a:tbl>
              <a:tblPr firstRow="1" bandRow="1">
                <a:tableStyleId>{93296810-A885-4BE3-A3E7-6D5BEEA58F35}</a:tableStyleId>
              </a:tblPr>
              <a:tblGrid>
                <a:gridCol w="2618552"/>
                <a:gridCol w="3747653"/>
                <a:gridCol w="3311194"/>
              </a:tblGrid>
              <a:tr h="381000">
                <a:tc>
                  <a:txBody>
                    <a:bodyPr/>
                    <a:lstStyle/>
                    <a:p>
                      <a:pPr algn="l"/>
                      <a:r>
                        <a:rPr lang="en-US" dirty="0" smtClean="0"/>
                        <a:t>Author</a:t>
                      </a:r>
                      <a:endParaRPr lang="en-US" dirty="0"/>
                    </a:p>
                  </a:txBody>
                  <a:tcPr marL="111617" marR="111617"/>
                </a:tc>
                <a:tc>
                  <a:txBody>
                    <a:bodyPr/>
                    <a:lstStyle/>
                    <a:p>
                      <a:pPr algn="l"/>
                      <a:r>
                        <a:rPr lang="en-US" dirty="0" smtClean="0"/>
                        <a:t>Work</a:t>
                      </a:r>
                      <a:endParaRPr lang="en-US" dirty="0"/>
                    </a:p>
                  </a:txBody>
                  <a:tcPr marL="111617" marR="111617"/>
                </a:tc>
                <a:tc>
                  <a:txBody>
                    <a:bodyPr/>
                    <a:lstStyle/>
                    <a:p>
                      <a:pPr algn="l"/>
                      <a:r>
                        <a:rPr lang="en-US" dirty="0" smtClean="0"/>
                        <a:t>Limitation</a:t>
                      </a:r>
                      <a:endParaRPr lang="en-US" dirty="0"/>
                    </a:p>
                  </a:txBody>
                  <a:tcPr marL="111617" marR="111617"/>
                </a:tc>
              </a:tr>
              <a:tr h="640080">
                <a:tc>
                  <a:txBody>
                    <a:bodyPr/>
                    <a:lstStyle/>
                    <a:p>
                      <a:pPr algn="l"/>
                      <a:r>
                        <a:rPr kumimoji="0" lang="en-US" sz="1800" b="0" i="0" u="none" strike="noStrike" kern="1200" baseline="0" dirty="0" err="1" smtClean="0">
                          <a:solidFill>
                            <a:schemeClr val="dk1"/>
                          </a:solidFill>
                          <a:latin typeface="+mn-lt"/>
                          <a:ea typeface="+mn-ea"/>
                          <a:cs typeface="+mn-cs"/>
                        </a:rPr>
                        <a:t>Dalvi</a:t>
                      </a:r>
                      <a:r>
                        <a:rPr kumimoji="0" lang="en-US" sz="1800" b="0" i="0" u="none" strike="noStrike" kern="1200" baseline="0" dirty="0" smtClean="0">
                          <a:solidFill>
                            <a:schemeClr val="dk1"/>
                          </a:solidFill>
                          <a:latin typeface="+mn-lt"/>
                          <a:ea typeface="+mn-ea"/>
                          <a:cs typeface="+mn-cs"/>
                        </a:rPr>
                        <a:t> et al.[2020]</a:t>
                      </a:r>
                      <a:endParaRPr lang="en-US" dirty="0"/>
                    </a:p>
                  </a:txBody>
                  <a:tcPr marL="111617" marR="111617"/>
                </a:tc>
                <a:tc>
                  <a:txBody>
                    <a:bodyPr/>
                    <a:lstStyle/>
                    <a:p>
                      <a:pPr algn="l"/>
                      <a:r>
                        <a:rPr lang="en-US" dirty="0" smtClean="0"/>
                        <a:t>-used SVM and Naive Bayes as classifier.</a:t>
                      </a:r>
                      <a:endParaRPr lang="en-US" dirty="0"/>
                    </a:p>
                  </a:txBody>
                  <a:tcPr marL="111617" marR="111617"/>
                </a:tc>
                <a:tc>
                  <a:txBody>
                    <a:bodyPr/>
                    <a:lstStyle/>
                    <a:p>
                      <a:r>
                        <a:rPr lang="en-US" dirty="0" smtClean="0"/>
                        <a:t>-low</a:t>
                      </a:r>
                      <a:r>
                        <a:rPr lang="en-US" baseline="0" dirty="0" smtClean="0"/>
                        <a:t> accuracy with only </a:t>
                      </a:r>
                      <a:r>
                        <a:rPr kumimoji="0" lang="en-US" sz="1800" b="0" i="0" u="none" strike="noStrike" kern="1200" baseline="0" dirty="0" smtClean="0">
                          <a:solidFill>
                            <a:schemeClr val="dk1"/>
                          </a:solidFill>
                          <a:latin typeface="+mn-lt"/>
                          <a:ea typeface="+mn-ea"/>
                          <a:cs typeface="+mn-cs"/>
                        </a:rPr>
                        <a:t>71.25%</a:t>
                      </a:r>
                    </a:p>
                    <a:p>
                      <a:r>
                        <a:rPr kumimoji="0" lang="en-US" sz="1800" b="0" i="0" u="none" strike="noStrike" kern="1200" baseline="0" dirty="0" smtClean="0">
                          <a:solidFill>
                            <a:schemeClr val="dk1"/>
                          </a:solidFill>
                          <a:latin typeface="+mn-lt"/>
                          <a:ea typeface="+mn-ea"/>
                          <a:cs typeface="+mn-cs"/>
                        </a:rPr>
                        <a:t>and 52.70%</a:t>
                      </a:r>
                      <a:endParaRPr lang="en-US" dirty="0"/>
                    </a:p>
                  </a:txBody>
                  <a:tcPr marL="111617" marR="111617"/>
                </a:tc>
              </a:tr>
              <a:tr h="381000">
                <a:tc>
                  <a:txBody>
                    <a:bodyPr/>
                    <a:lstStyle/>
                    <a:p>
                      <a:pPr algn="l"/>
                      <a:r>
                        <a:rPr kumimoji="0" lang="en-US" sz="1800" b="0" i="0" u="none" strike="noStrike" kern="1200" baseline="0" dirty="0" err="1" smtClean="0">
                          <a:solidFill>
                            <a:schemeClr val="dk1"/>
                          </a:solidFill>
                          <a:latin typeface="+mn-lt"/>
                          <a:ea typeface="+mn-ea"/>
                          <a:cs typeface="+mn-cs"/>
                        </a:rPr>
                        <a:t>Talpur</a:t>
                      </a:r>
                      <a:r>
                        <a:rPr kumimoji="0" lang="en-US" sz="1800" b="0" i="0" u="none" strike="noStrike" kern="1200" baseline="0" dirty="0" smtClean="0">
                          <a:solidFill>
                            <a:schemeClr val="dk1"/>
                          </a:solidFill>
                          <a:latin typeface="+mn-lt"/>
                          <a:ea typeface="+mn-ea"/>
                          <a:cs typeface="+mn-cs"/>
                        </a:rPr>
                        <a:t> et al.[2020]</a:t>
                      </a:r>
                      <a:endParaRPr lang="en-US" dirty="0"/>
                    </a:p>
                  </a:txBody>
                  <a:tcPr marL="111617" marR="111617"/>
                </a:tc>
                <a:tc>
                  <a:txBody>
                    <a:bodyPr/>
                    <a:lstStyle/>
                    <a:p>
                      <a:pPr algn="l"/>
                      <a:r>
                        <a:rPr lang="en-US" dirty="0" smtClean="0"/>
                        <a:t>-feature based</a:t>
                      </a:r>
                      <a:r>
                        <a:rPr lang="en-US" baseline="0" dirty="0" smtClean="0"/>
                        <a:t> </a:t>
                      </a:r>
                      <a:r>
                        <a:rPr lang="en-US" dirty="0" smtClean="0"/>
                        <a:t>system to detect the magnitude of </a:t>
                      </a:r>
                      <a:r>
                        <a:rPr lang="en-US" dirty="0" err="1" smtClean="0"/>
                        <a:t>cyberbullying</a:t>
                      </a:r>
                      <a:endParaRPr lang="en-US" dirty="0"/>
                    </a:p>
                  </a:txBody>
                  <a:tcPr marL="111617" marR="111617"/>
                </a:tc>
                <a:tc>
                  <a:txBody>
                    <a:bodyPr/>
                    <a:lstStyle/>
                    <a:p>
                      <a:r>
                        <a:rPr lang="en-US" dirty="0" smtClean="0"/>
                        <a:t>-improved accuracy of </a:t>
                      </a:r>
                      <a:r>
                        <a:rPr kumimoji="0" lang="en-US" sz="1800" b="0" i="0" u="none" strike="noStrike" kern="1200" baseline="0" dirty="0" smtClean="0">
                          <a:solidFill>
                            <a:schemeClr val="dk1"/>
                          </a:solidFill>
                          <a:latin typeface="+mn-lt"/>
                          <a:ea typeface="+mn-ea"/>
                          <a:cs typeface="+mn-cs"/>
                        </a:rPr>
                        <a:t>93%  but</a:t>
                      </a:r>
                    </a:p>
                    <a:p>
                      <a:r>
                        <a:rPr kumimoji="0" lang="en-US" sz="1800" b="0" i="0" u="none" strike="noStrike" kern="1200" baseline="0" dirty="0" smtClean="0">
                          <a:solidFill>
                            <a:schemeClr val="dk1"/>
                          </a:solidFill>
                          <a:latin typeface="+mn-lt"/>
                          <a:ea typeface="+mn-ea"/>
                          <a:cs typeface="+mn-cs"/>
                        </a:rPr>
                        <a:t>dataset contains strongly biased positive categories.</a:t>
                      </a:r>
                      <a:endParaRPr lang="en-US" dirty="0"/>
                    </a:p>
                  </a:txBody>
                  <a:tcPr marL="111617" marR="111617"/>
                </a:tc>
              </a:tr>
              <a:tr h="381000">
                <a:tc>
                  <a:txBody>
                    <a:bodyPr/>
                    <a:lstStyle/>
                    <a:p>
                      <a:pPr algn="l"/>
                      <a:r>
                        <a:rPr kumimoji="0" lang="en-US" sz="1800" b="0" i="0" u="none" strike="noStrike" kern="1200" baseline="0" dirty="0" err="1" smtClean="0">
                          <a:solidFill>
                            <a:schemeClr val="dk1"/>
                          </a:solidFill>
                          <a:latin typeface="+mn-lt"/>
                          <a:ea typeface="+mn-ea"/>
                          <a:cs typeface="+mn-cs"/>
                        </a:rPr>
                        <a:t>Muneer</a:t>
                      </a:r>
                      <a:r>
                        <a:rPr kumimoji="0" lang="en-US" sz="1800" b="0" i="0" u="none" strike="noStrike" kern="1200" baseline="0" dirty="0" smtClean="0">
                          <a:solidFill>
                            <a:schemeClr val="dk1"/>
                          </a:solidFill>
                          <a:latin typeface="+mn-lt"/>
                          <a:ea typeface="+mn-ea"/>
                          <a:cs typeface="+mn-cs"/>
                        </a:rPr>
                        <a:t> et al.[2020]</a:t>
                      </a:r>
                      <a:endParaRPr lang="en-US" dirty="0"/>
                    </a:p>
                  </a:txBody>
                  <a:tcPr marL="111617" marR="111617"/>
                </a:tc>
                <a:tc>
                  <a:txBody>
                    <a:bodyPr/>
                    <a:lstStyle/>
                    <a:p>
                      <a:pPr algn="l"/>
                      <a:r>
                        <a:rPr lang="en-US" dirty="0" smtClean="0"/>
                        <a:t>-used various </a:t>
                      </a:r>
                      <a:r>
                        <a:rPr kumimoji="0" lang="en-US" sz="1800" b="0" i="0" u="none" strike="noStrike" kern="1200" baseline="0" dirty="0" smtClean="0">
                          <a:solidFill>
                            <a:schemeClr val="dk1"/>
                          </a:solidFill>
                          <a:latin typeface="+mn-lt"/>
                          <a:ea typeface="+mn-ea"/>
                          <a:cs typeface="+mn-cs"/>
                        </a:rPr>
                        <a:t>classifier models</a:t>
                      </a:r>
                      <a:endParaRPr lang="en-US" dirty="0"/>
                    </a:p>
                  </a:txBody>
                  <a:tcPr marL="111617" marR="111617"/>
                </a:tc>
                <a:tc>
                  <a:txBody>
                    <a:bodyPr/>
                    <a:lstStyle/>
                    <a:p>
                      <a:pPr algn="l"/>
                      <a:r>
                        <a:rPr lang="en-US" dirty="0" smtClean="0"/>
                        <a:t>-accuracy </a:t>
                      </a:r>
                      <a:r>
                        <a:rPr kumimoji="0" lang="en-US" sz="1800" b="0" i="0" u="none" strike="noStrike" kern="1200" baseline="0" dirty="0" smtClean="0">
                          <a:solidFill>
                            <a:schemeClr val="dk1"/>
                          </a:solidFill>
                          <a:latin typeface="+mn-lt"/>
                          <a:ea typeface="+mn-ea"/>
                          <a:cs typeface="+mn-cs"/>
                        </a:rPr>
                        <a:t>90.57% however not many feature extraction methods were investigated.</a:t>
                      </a:r>
                      <a:endParaRPr lang="en-US" dirty="0"/>
                    </a:p>
                  </a:txBody>
                  <a:tcPr marL="111617" marR="111617"/>
                </a:tc>
              </a:tr>
              <a:tr h="381000">
                <a:tc>
                  <a:txBody>
                    <a:bodyPr/>
                    <a:lstStyle/>
                    <a:p>
                      <a:pPr algn="l"/>
                      <a:r>
                        <a:rPr kumimoji="0" lang="en-US" sz="1800" b="0" i="0" u="none" strike="noStrike" kern="1200" baseline="0" dirty="0" err="1" smtClean="0">
                          <a:solidFill>
                            <a:schemeClr val="dk1"/>
                          </a:solidFill>
                          <a:latin typeface="+mn-lt"/>
                          <a:ea typeface="+mn-ea"/>
                          <a:cs typeface="+mn-cs"/>
                        </a:rPr>
                        <a:t>Balakrishnan</a:t>
                      </a:r>
                      <a:r>
                        <a:rPr kumimoji="0" lang="en-US" sz="1800" b="0" i="0" u="none" strike="noStrike" kern="1200" baseline="0" dirty="0" smtClean="0">
                          <a:solidFill>
                            <a:schemeClr val="dk1"/>
                          </a:solidFill>
                          <a:latin typeface="+mn-lt"/>
                          <a:ea typeface="+mn-ea"/>
                          <a:cs typeface="+mn-cs"/>
                        </a:rPr>
                        <a:t> et al.[2020]</a:t>
                      </a:r>
                      <a:endParaRPr lang="en-US" dirty="0"/>
                    </a:p>
                  </a:txBody>
                  <a:tcPr marL="111617" marR="111617"/>
                </a:tc>
                <a:tc>
                  <a:txBody>
                    <a:bodyPr/>
                    <a:lstStyle/>
                    <a:p>
                      <a:pPr algn="l"/>
                      <a:r>
                        <a:rPr lang="en-US" dirty="0" smtClean="0"/>
                        <a:t>-used </a:t>
                      </a:r>
                      <a:r>
                        <a:rPr kumimoji="0" lang="en-US" sz="1800" b="0" i="0" u="none" strike="noStrike" kern="1200" baseline="0" dirty="0" smtClean="0">
                          <a:solidFill>
                            <a:schemeClr val="dk1"/>
                          </a:solidFill>
                          <a:latin typeface="+mn-lt"/>
                          <a:ea typeface="+mn-ea"/>
                          <a:cs typeface="+mn-cs"/>
                        </a:rPr>
                        <a:t>Random Forest, Naive Bayes and J48</a:t>
                      </a:r>
                      <a:endParaRPr lang="en-US" dirty="0"/>
                    </a:p>
                  </a:txBody>
                  <a:tcPr marL="111617" marR="111617"/>
                </a:tc>
                <a:tc>
                  <a:txBody>
                    <a:bodyPr/>
                    <a:lstStyle/>
                    <a:p>
                      <a:r>
                        <a:rPr lang="en-US" dirty="0" smtClean="0"/>
                        <a:t>-</a:t>
                      </a:r>
                      <a:r>
                        <a:rPr kumimoji="0" lang="en-US" sz="1800" b="0" i="0" u="none" strike="noStrike" kern="1200" baseline="0" dirty="0" smtClean="0">
                          <a:solidFill>
                            <a:schemeClr val="dk1"/>
                          </a:solidFill>
                          <a:latin typeface="+mn-lt"/>
                          <a:ea typeface="+mn-ea"/>
                          <a:cs typeface="+mn-cs"/>
                        </a:rPr>
                        <a:t>imbalanced dataset</a:t>
                      </a:r>
                    </a:p>
                    <a:p>
                      <a:r>
                        <a:rPr kumimoji="0" lang="en-US" sz="1800" b="0" i="0" u="none" strike="noStrike" kern="1200" baseline="0" dirty="0" smtClean="0">
                          <a:solidFill>
                            <a:schemeClr val="dk1"/>
                          </a:solidFill>
                          <a:latin typeface="+mn-lt"/>
                          <a:ea typeface="+mn-ea"/>
                          <a:cs typeface="+mn-cs"/>
                        </a:rPr>
                        <a:t>-can’t detect sarcasm</a:t>
                      </a:r>
                      <a:r>
                        <a:rPr kumimoji="0" lang="en-US" sz="1800" b="0" i="0" u="none" strike="noStrike" kern="1200" baseline="0" dirty="0">
                          <a:solidFill>
                            <a:schemeClr val="dk1"/>
                          </a:solidFill>
                          <a:latin typeface="+mn-lt"/>
                          <a:ea typeface="+mn-ea"/>
                          <a:cs typeface="+mn-cs"/>
                        </a:rPr>
                        <a:t> </a:t>
                      </a:r>
                      <a:r>
                        <a:rPr kumimoji="0" lang="en-US" sz="1800" b="0" i="0" u="none" strike="noStrike" kern="1200" baseline="0" dirty="0" smtClean="0">
                          <a:solidFill>
                            <a:schemeClr val="dk1"/>
                          </a:solidFill>
                          <a:latin typeface="+mn-lt"/>
                          <a:ea typeface="+mn-ea"/>
                          <a:cs typeface="+mn-cs"/>
                        </a:rPr>
                        <a:t>contents</a:t>
                      </a:r>
                    </a:p>
                  </a:txBody>
                  <a:tcPr marL="111617" marR="111617"/>
                </a:tc>
              </a:tr>
              <a:tr h="381000">
                <a:tc>
                  <a:txBody>
                    <a:bodyPr/>
                    <a:lstStyle/>
                    <a:p>
                      <a:pPr algn="l"/>
                      <a:r>
                        <a:rPr lang="en-US" dirty="0" smtClean="0"/>
                        <a:t>Our Proposed Model</a:t>
                      </a:r>
                      <a:endParaRPr lang="en-US" dirty="0"/>
                    </a:p>
                  </a:txBody>
                  <a:tcPr marL="111617" marR="111617"/>
                </a:tc>
                <a:tc>
                  <a:txBody>
                    <a:bodyPr/>
                    <a:lstStyle/>
                    <a:p>
                      <a:pPr algn="l"/>
                      <a:r>
                        <a:rPr lang="en-US" dirty="0" smtClean="0"/>
                        <a:t>-uses single</a:t>
                      </a:r>
                      <a:r>
                        <a:rPr lang="en-US" baseline="0" dirty="0" smtClean="0"/>
                        <a:t> and double level ensemble techniques</a:t>
                      </a:r>
                      <a:endParaRPr lang="en-US" dirty="0"/>
                    </a:p>
                  </a:txBody>
                  <a:tcPr marL="111617" marR="111617"/>
                </a:tc>
                <a:tc>
                  <a:txBody>
                    <a:bodyPr/>
                    <a:lstStyle/>
                    <a:p>
                      <a:pPr algn="l"/>
                      <a:r>
                        <a:rPr lang="en-US" dirty="0" smtClean="0"/>
                        <a:t>-accuracy over 94%</a:t>
                      </a:r>
                    </a:p>
                    <a:p>
                      <a:pPr algn="l"/>
                      <a:r>
                        <a:rPr lang="en-US" dirty="0" smtClean="0"/>
                        <a:t>-various feature extraction and cross-validation techniques are investigated</a:t>
                      </a:r>
                      <a:endParaRPr lang="en-US" dirty="0"/>
                    </a:p>
                  </a:txBody>
                  <a:tcPr marL="111617" marR="111617"/>
                </a:tc>
              </a:tr>
            </a:tbl>
          </a:graphicData>
        </a:graphic>
      </p:graphicFrame>
      <p:sp>
        <p:nvSpPr>
          <p:cNvPr id="10" name="Footer Placeholder 5"/>
          <p:cNvSpPr>
            <a:spLocks noGrp="1"/>
          </p:cNvSpPr>
          <p:nvPr>
            <p:ph type="ftr" sz="quarter" idx="11"/>
          </p:nvPr>
        </p:nvSpPr>
        <p:spPr>
          <a:xfrm>
            <a:off x="3223273" y="6476999"/>
            <a:ext cx="6723051" cy="274320"/>
          </a:xfrm>
        </p:spPr>
        <p:txBody>
          <a:bodyPr/>
          <a:lstStyle/>
          <a:p>
            <a:r>
              <a:rPr lang="en-US" dirty="0" smtClean="0"/>
              <a:t>Cyberbullying Detection: An Ensemble Based Machine Learning Approach</a:t>
            </a:r>
            <a:endParaRPr lang="en-US" dirty="0"/>
          </a:p>
        </p:txBody>
      </p:sp>
    </p:spTree>
    <p:extLst>
      <p:ext uri="{BB962C8B-B14F-4D97-AF65-F5344CB8AC3E}">
        <p14:creationId xmlns:p14="http://schemas.microsoft.com/office/powerpoint/2010/main" val="3940484241"/>
      </p:ext>
    </p:extLst>
  </p:cSld>
  <p:clrMapOvr>
    <a:masterClrMapping/>
  </p:clrMapOvr>
  <p:transition spd="slow" advTm="1573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Proposed </a:t>
            </a:r>
            <a:r>
              <a:rPr lang="en-US" sz="3600" dirty="0" smtClean="0"/>
              <a:t>Approach and Models</a:t>
            </a:r>
            <a:endParaRPr lang="en-US" sz="3600" dirty="0"/>
          </a:p>
        </p:txBody>
      </p:sp>
      <p:sp>
        <p:nvSpPr>
          <p:cNvPr id="3" name="Content Placeholder 2"/>
          <p:cNvSpPr>
            <a:spLocks noGrp="1"/>
          </p:cNvSpPr>
          <p:nvPr>
            <p:ph idx="1"/>
          </p:nvPr>
        </p:nvSpPr>
        <p:spPr>
          <a:xfrm>
            <a:off x="558088" y="1143001"/>
            <a:ext cx="10045542" cy="5410200"/>
          </a:xfrm>
        </p:spPr>
        <p:txBody>
          <a:bodyPr>
            <a:normAutofit/>
          </a:bodyPr>
          <a:lstStyle/>
          <a:p>
            <a:pPr algn="just">
              <a:buFont typeface="Wingdings" pitchFamily="2" charset="2"/>
              <a:buChar char="q"/>
            </a:pPr>
            <a:r>
              <a:rPr lang="en-US" b="1" dirty="0" smtClean="0">
                <a:solidFill>
                  <a:srgbClr val="C00000"/>
                </a:solidFill>
              </a:rPr>
              <a:t>Dataset Description: </a:t>
            </a:r>
          </a:p>
          <a:p>
            <a:pPr lvl="1" algn="just">
              <a:buClr>
                <a:srgbClr val="C00000"/>
              </a:buClr>
              <a:buFont typeface="Wingdings" pitchFamily="2" charset="2"/>
              <a:buChar char="Ø"/>
            </a:pPr>
            <a:r>
              <a:rPr lang="en-US" b="1" dirty="0">
                <a:solidFill>
                  <a:srgbClr val="C00000"/>
                </a:solidFill>
              </a:rPr>
              <a:t> </a:t>
            </a:r>
            <a:r>
              <a:rPr lang="en-US" dirty="0" smtClean="0"/>
              <a:t>For our work, </a:t>
            </a:r>
            <a:r>
              <a:rPr lang="en-US" b="1" dirty="0">
                <a:solidFill>
                  <a:srgbClr val="C00000"/>
                </a:solidFill>
              </a:rPr>
              <a:t> </a:t>
            </a:r>
            <a:r>
              <a:rPr lang="en-US" dirty="0" smtClean="0"/>
              <a:t>we </a:t>
            </a:r>
            <a:r>
              <a:rPr lang="en-US" dirty="0"/>
              <a:t>have used </a:t>
            </a:r>
            <a:r>
              <a:rPr lang="en-US" dirty="0" smtClean="0"/>
              <a:t>an already </a:t>
            </a:r>
            <a:r>
              <a:rPr lang="en-US" dirty="0"/>
              <a:t>created benchmark </a:t>
            </a:r>
            <a:r>
              <a:rPr lang="en-US" dirty="0" smtClean="0"/>
              <a:t>dataset containing around </a:t>
            </a:r>
            <a:r>
              <a:rPr lang="en-US" b="1" dirty="0" smtClean="0">
                <a:solidFill>
                  <a:srgbClr val="C00000"/>
                </a:solidFill>
              </a:rPr>
              <a:t>10,000</a:t>
            </a:r>
            <a:r>
              <a:rPr lang="en-US" dirty="0" smtClean="0"/>
              <a:t> tweets, both </a:t>
            </a:r>
            <a:r>
              <a:rPr lang="en-US" b="1" dirty="0" smtClean="0">
                <a:solidFill>
                  <a:srgbClr val="C00000"/>
                </a:solidFill>
              </a:rPr>
              <a:t>offensive</a:t>
            </a:r>
            <a:r>
              <a:rPr lang="en-US" dirty="0" smtClean="0"/>
              <a:t> and </a:t>
            </a:r>
            <a:r>
              <a:rPr lang="en-US" b="1" dirty="0" smtClean="0">
                <a:solidFill>
                  <a:srgbClr val="C00000"/>
                </a:solidFill>
              </a:rPr>
              <a:t>non-offensive</a:t>
            </a:r>
            <a:r>
              <a:rPr lang="en-US" dirty="0" smtClean="0"/>
              <a:t>. </a:t>
            </a:r>
          </a:p>
          <a:p>
            <a:pPr lvl="1" algn="just">
              <a:buClr>
                <a:srgbClr val="C00000"/>
              </a:buClr>
              <a:buFont typeface="Wingdings" pitchFamily="2" charset="2"/>
              <a:buChar char="Ø"/>
            </a:pPr>
            <a:r>
              <a:rPr lang="en-US" dirty="0" smtClean="0"/>
              <a:t> Tweets </a:t>
            </a:r>
            <a:r>
              <a:rPr lang="en-US" dirty="0"/>
              <a:t>that are </a:t>
            </a:r>
            <a:r>
              <a:rPr lang="en-US" dirty="0" smtClean="0"/>
              <a:t>non-offensive </a:t>
            </a:r>
            <a:r>
              <a:rPr lang="en-US" dirty="0"/>
              <a:t>are labeled as ’0’ and the offensive ones are labeled as ’1’. </a:t>
            </a:r>
            <a:endParaRPr lang="en-US" dirty="0" smtClean="0"/>
          </a:p>
          <a:p>
            <a:pPr lvl="1" algn="just">
              <a:buClr>
                <a:srgbClr val="C00000"/>
              </a:buClr>
              <a:buFont typeface="Wingdings" pitchFamily="2" charset="2"/>
              <a:buChar char="Ø"/>
            </a:pPr>
            <a:r>
              <a:rPr lang="en-US" dirty="0" smtClean="0"/>
              <a:t> 4164 </a:t>
            </a:r>
            <a:r>
              <a:rPr lang="en-US" dirty="0"/>
              <a:t>tweets are labeled as non-offensive </a:t>
            </a:r>
            <a:r>
              <a:rPr lang="en-US"/>
              <a:t>(</a:t>
            </a:r>
            <a:r>
              <a:rPr lang="en-US" b="1" smtClean="0">
                <a:solidFill>
                  <a:srgbClr val="C00000"/>
                </a:solidFill>
              </a:rPr>
              <a:t>45.8</a:t>
            </a:r>
            <a:r>
              <a:rPr lang="en-US" b="1" dirty="0">
                <a:solidFill>
                  <a:srgbClr val="C00000"/>
                </a:solidFill>
              </a:rPr>
              <a:t>%</a:t>
            </a:r>
            <a:r>
              <a:rPr lang="en-US" dirty="0"/>
              <a:t>) </a:t>
            </a:r>
            <a:r>
              <a:rPr lang="en-US" dirty="0" smtClean="0"/>
              <a:t>and the </a:t>
            </a:r>
            <a:r>
              <a:rPr lang="en-US" dirty="0"/>
              <a:t>remaining 4929 tweets are tagged as offensive </a:t>
            </a:r>
            <a:r>
              <a:rPr lang="en-US"/>
              <a:t>(</a:t>
            </a:r>
            <a:r>
              <a:rPr lang="en-US" b="1" smtClean="0">
                <a:solidFill>
                  <a:srgbClr val="C00000"/>
                </a:solidFill>
              </a:rPr>
              <a:t>54.2</a:t>
            </a:r>
            <a:r>
              <a:rPr lang="en-US" b="1" dirty="0" smtClean="0">
                <a:solidFill>
                  <a:srgbClr val="C00000"/>
                </a:solidFill>
              </a:rPr>
              <a:t>%</a:t>
            </a:r>
            <a:r>
              <a:rPr lang="en-US" dirty="0" smtClean="0"/>
              <a:t>).</a:t>
            </a:r>
          </a:p>
          <a:p>
            <a:pPr lvl="1" algn="just">
              <a:buClr>
                <a:srgbClr val="C00000"/>
              </a:buClr>
              <a:buFont typeface="Wingdings" pitchFamily="2" charset="2"/>
              <a:buChar char="Ø"/>
            </a:pPr>
            <a:r>
              <a:rPr lang="en-US" dirty="0" smtClean="0"/>
              <a:t> The </a:t>
            </a:r>
            <a:r>
              <a:rPr lang="en-US" dirty="0"/>
              <a:t>cleaned </a:t>
            </a:r>
            <a:r>
              <a:rPr lang="en-US" dirty="0" smtClean="0"/>
              <a:t>labeled </a:t>
            </a:r>
            <a:r>
              <a:rPr lang="en-US" dirty="0"/>
              <a:t>dataset has been split into a train (</a:t>
            </a:r>
            <a:r>
              <a:rPr lang="en-US" b="1" dirty="0">
                <a:solidFill>
                  <a:srgbClr val="C00000"/>
                </a:solidFill>
              </a:rPr>
              <a:t>80</a:t>
            </a:r>
            <a:r>
              <a:rPr lang="en-US" b="1" dirty="0" smtClean="0">
                <a:solidFill>
                  <a:srgbClr val="C00000"/>
                </a:solidFill>
              </a:rPr>
              <a:t>%</a:t>
            </a:r>
            <a:r>
              <a:rPr lang="en-US" dirty="0" smtClean="0"/>
              <a:t>) and </a:t>
            </a:r>
            <a:r>
              <a:rPr lang="en-US" dirty="0"/>
              <a:t>a test set (</a:t>
            </a:r>
            <a:r>
              <a:rPr lang="en-US" b="1" dirty="0">
                <a:solidFill>
                  <a:srgbClr val="C00000"/>
                </a:solidFill>
              </a:rPr>
              <a:t>20%</a:t>
            </a:r>
            <a:r>
              <a:rPr lang="en-US" dirty="0"/>
              <a:t>).</a:t>
            </a:r>
          </a:p>
          <a:p>
            <a:pPr marL="118872" indent="0">
              <a:buNone/>
            </a:pPr>
            <a:endParaRPr lang="en-US" dirty="0"/>
          </a:p>
          <a:p>
            <a:endParaRPr lang="en-US" dirty="0"/>
          </a:p>
          <a:p>
            <a:endParaRPr lang="en-US" dirty="0"/>
          </a:p>
        </p:txBody>
      </p:sp>
      <p:sp>
        <p:nvSpPr>
          <p:cNvPr id="7" name="Date Placeholder 6"/>
          <p:cNvSpPr>
            <a:spLocks noGrp="1"/>
          </p:cNvSpPr>
          <p:nvPr>
            <p:ph type="dt" sz="half" idx="10"/>
          </p:nvPr>
        </p:nvSpPr>
        <p:spPr/>
        <p:txBody>
          <a:bodyPr/>
          <a:lstStyle/>
          <a:p>
            <a:fld id="{136DF93D-CAF6-42D7-8A6A-78A06B00BE70}"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5</a:t>
            </a:fld>
            <a:endParaRPr lang="en-US" dirty="0"/>
          </a:p>
        </p:txBody>
      </p:sp>
      <p:sp>
        <p:nvSpPr>
          <p:cNvPr id="9" name="Footer Placeholder 5"/>
          <p:cNvSpPr>
            <a:spLocks noGrp="1"/>
          </p:cNvSpPr>
          <p:nvPr>
            <p:ph type="ftr" sz="quarter" idx="11"/>
          </p:nvPr>
        </p:nvSpPr>
        <p:spPr>
          <a:xfrm>
            <a:off x="3223273" y="6476999"/>
            <a:ext cx="6723051" cy="274320"/>
          </a:xfrm>
        </p:spPr>
        <p:txBody>
          <a:bodyPr/>
          <a:lstStyle/>
          <a:p>
            <a:r>
              <a:rPr lang="en-US" dirty="0" smtClean="0"/>
              <a:t>Source: </a:t>
            </a:r>
            <a:r>
              <a:rPr lang="en-US" u="sng" dirty="0">
                <a:solidFill>
                  <a:srgbClr val="00B0F0"/>
                </a:solidFill>
              </a:rPr>
              <a:t>https://ojs.aaai.org/index.php/ICWSM/article/view/14955</a:t>
            </a:r>
          </a:p>
        </p:txBody>
      </p:sp>
    </p:spTree>
    <p:custDataLst>
      <p:tags r:id="rId1"/>
    </p:custDataLst>
    <p:extLst>
      <p:ext uri="{BB962C8B-B14F-4D97-AF65-F5344CB8AC3E}">
        <p14:creationId xmlns:p14="http://schemas.microsoft.com/office/powerpoint/2010/main" val="2537650537"/>
      </p:ext>
    </p:extLst>
  </p:cSld>
  <p:clrMapOvr>
    <a:masterClrMapping/>
  </p:clrMapOvr>
  <p:transition spd="slow" advTm="2342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483" y="1676400"/>
            <a:ext cx="10515600" cy="4419599"/>
          </a:xfrm>
          <a:prstGeom prst="rect">
            <a:avLst/>
          </a:prstGeom>
        </p:spPr>
      </p:pic>
      <p:sp>
        <p:nvSpPr>
          <p:cNvPr id="2" name="Title 1"/>
          <p:cNvSpPr>
            <a:spLocks noGrp="1"/>
          </p:cNvSpPr>
          <p:nvPr>
            <p:ph type="title"/>
          </p:nvPr>
        </p:nvSpPr>
        <p:spPr/>
        <p:txBody>
          <a:bodyPr/>
          <a:lstStyle/>
          <a:p>
            <a:r>
              <a:rPr lang="en-US" sz="3600" dirty="0"/>
              <a:t>Proposed </a:t>
            </a:r>
            <a:r>
              <a:rPr lang="en-US" sz="3600" dirty="0" smtClean="0"/>
              <a:t>Approach and Models(cont.)</a:t>
            </a:r>
            <a:endParaRPr lang="en-US" sz="3600" dirty="0"/>
          </a:p>
        </p:txBody>
      </p:sp>
      <p:sp>
        <p:nvSpPr>
          <p:cNvPr id="3" name="Content Placeholder 2"/>
          <p:cNvSpPr>
            <a:spLocks noGrp="1"/>
          </p:cNvSpPr>
          <p:nvPr>
            <p:ph idx="1"/>
          </p:nvPr>
        </p:nvSpPr>
        <p:spPr>
          <a:xfrm>
            <a:off x="170656" y="1143001"/>
            <a:ext cx="10432974" cy="5410200"/>
          </a:xfrm>
        </p:spPr>
        <p:txBody>
          <a:bodyPr>
            <a:normAutofit/>
          </a:bodyPr>
          <a:lstStyle/>
          <a:p>
            <a:pPr algn="just">
              <a:buFont typeface="Wingdings" pitchFamily="2" charset="2"/>
              <a:buChar char="q"/>
            </a:pPr>
            <a:r>
              <a:rPr lang="en-US" b="1" dirty="0" smtClean="0">
                <a:solidFill>
                  <a:srgbClr val="C00000"/>
                </a:solidFill>
              </a:rPr>
              <a:t>Data Preprocessing:</a:t>
            </a:r>
          </a:p>
          <a:p>
            <a:pPr algn="just">
              <a:buFont typeface="Wingdings" pitchFamily="2" charset="2"/>
              <a:buChar char="q"/>
            </a:pPr>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7" name="Date Placeholder 6"/>
          <p:cNvSpPr>
            <a:spLocks noGrp="1"/>
          </p:cNvSpPr>
          <p:nvPr>
            <p:ph type="dt" sz="half" idx="10"/>
          </p:nvPr>
        </p:nvSpPr>
        <p:spPr/>
        <p:txBody>
          <a:bodyPr/>
          <a:lstStyle/>
          <a:p>
            <a:fld id="{3183F23D-C25D-4CA1-9993-0453276EEFE8}"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6</a:t>
            </a:fld>
            <a:endParaRPr lang="en-US" dirty="0"/>
          </a:p>
        </p:txBody>
      </p:sp>
    </p:spTree>
    <p:custDataLst>
      <p:tags r:id="rId1"/>
    </p:custDataLst>
    <p:extLst>
      <p:ext uri="{BB962C8B-B14F-4D97-AF65-F5344CB8AC3E}">
        <p14:creationId xmlns:p14="http://schemas.microsoft.com/office/powerpoint/2010/main" val="68721876"/>
      </p:ext>
    </p:extLst>
  </p:cSld>
  <p:clrMapOvr>
    <a:masterClrMapping/>
  </p:clrMapOvr>
  <p:transition spd="slow" advTm="2342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Proposed </a:t>
            </a:r>
            <a:r>
              <a:rPr lang="en-US" sz="3600" dirty="0" smtClean="0"/>
              <a:t>Approach and Models(cont.)</a:t>
            </a:r>
            <a:endParaRPr lang="en-US" sz="3600" dirty="0"/>
          </a:p>
        </p:txBody>
      </p:sp>
      <p:sp>
        <p:nvSpPr>
          <p:cNvPr id="3" name="Content Placeholder 2"/>
          <p:cNvSpPr>
            <a:spLocks noGrp="1"/>
          </p:cNvSpPr>
          <p:nvPr>
            <p:ph idx="1"/>
          </p:nvPr>
        </p:nvSpPr>
        <p:spPr>
          <a:xfrm>
            <a:off x="558088" y="1143001"/>
            <a:ext cx="10045542" cy="5410200"/>
          </a:xfrm>
        </p:spPr>
        <p:txBody>
          <a:bodyPr>
            <a:normAutofit/>
          </a:bodyPr>
          <a:lstStyle/>
          <a:p>
            <a:pPr algn="just">
              <a:buFont typeface="Wingdings" pitchFamily="2" charset="2"/>
              <a:buChar char="q"/>
            </a:pPr>
            <a:r>
              <a:rPr lang="en-US" b="1" dirty="0" smtClean="0">
                <a:solidFill>
                  <a:srgbClr val="C00000"/>
                </a:solidFill>
              </a:rPr>
              <a:t>Feature Extraction: </a:t>
            </a:r>
            <a:r>
              <a:rPr lang="en-US" dirty="0" smtClean="0"/>
              <a:t>One </a:t>
            </a:r>
            <a:r>
              <a:rPr lang="en-US" dirty="0"/>
              <a:t>of the challenges of text categorization is learning from high dimensional data. Thus, it is best </a:t>
            </a:r>
            <a:r>
              <a:rPr lang="en-US" dirty="0" smtClean="0"/>
              <a:t>to perform </a:t>
            </a:r>
            <a:r>
              <a:rPr lang="en-US" dirty="0"/>
              <a:t>feature reduction to reduce the text </a:t>
            </a:r>
            <a:r>
              <a:rPr lang="en-US" dirty="0" smtClean="0"/>
              <a:t>feature. Two </a:t>
            </a:r>
            <a:r>
              <a:rPr lang="en-US" dirty="0"/>
              <a:t>different features selection methods are used</a:t>
            </a:r>
            <a:r>
              <a:rPr lang="en-US" dirty="0" smtClean="0"/>
              <a:t>:</a:t>
            </a:r>
          </a:p>
          <a:p>
            <a:pPr lvl="1" algn="just">
              <a:buClr>
                <a:srgbClr val="C00000"/>
              </a:buClr>
              <a:buFont typeface="Wingdings" pitchFamily="2" charset="2"/>
              <a:buChar char="Ø"/>
            </a:pPr>
            <a:r>
              <a:rPr lang="en-US" b="1" dirty="0" smtClean="0">
                <a:solidFill>
                  <a:srgbClr val="C00000"/>
                </a:solidFill>
              </a:rPr>
              <a:t> Bag of Words(</a:t>
            </a:r>
            <a:r>
              <a:rPr lang="en-US" b="1" dirty="0" err="1" smtClean="0">
                <a:solidFill>
                  <a:srgbClr val="C00000"/>
                </a:solidFill>
              </a:rPr>
              <a:t>BoW</a:t>
            </a:r>
            <a:r>
              <a:rPr lang="en-US" b="1" dirty="0">
                <a:solidFill>
                  <a:srgbClr val="C00000"/>
                </a:solidFill>
              </a:rPr>
              <a:t>): </a:t>
            </a:r>
            <a:r>
              <a:rPr lang="en-US" dirty="0" smtClean="0"/>
              <a:t>It takes </a:t>
            </a:r>
            <a:r>
              <a:rPr lang="en-US" dirty="0"/>
              <a:t>each tweet as input </a:t>
            </a:r>
            <a:r>
              <a:rPr lang="en-US" dirty="0" smtClean="0"/>
              <a:t>and calculates </a:t>
            </a:r>
            <a:r>
              <a:rPr lang="en-US" dirty="0"/>
              <a:t>the number of occurrences of each word in </a:t>
            </a:r>
            <a:r>
              <a:rPr lang="en-US" dirty="0" smtClean="0"/>
              <a:t>that tweet</a:t>
            </a:r>
            <a:r>
              <a:rPr lang="en-US" dirty="0"/>
              <a:t>, which then generates a numerical representation of </a:t>
            </a:r>
            <a:r>
              <a:rPr lang="en-US" dirty="0" smtClean="0"/>
              <a:t>the text </a:t>
            </a:r>
            <a:r>
              <a:rPr lang="en-US" dirty="0"/>
              <a:t>known as vector features of fixed length.</a:t>
            </a:r>
          </a:p>
          <a:p>
            <a:pPr lvl="1" algn="just">
              <a:buClr>
                <a:srgbClr val="C00000"/>
              </a:buClr>
              <a:buFont typeface="Wingdings" pitchFamily="2" charset="2"/>
              <a:buChar char="Ø"/>
            </a:pPr>
            <a:r>
              <a:rPr lang="en-US" b="1" dirty="0" smtClean="0">
                <a:solidFill>
                  <a:srgbClr val="C00000"/>
                </a:solidFill>
              </a:rPr>
              <a:t> Term </a:t>
            </a:r>
            <a:r>
              <a:rPr lang="en-US" b="1" dirty="0">
                <a:solidFill>
                  <a:srgbClr val="C00000"/>
                </a:solidFill>
              </a:rPr>
              <a:t>Frequency-Inverted Document Frequency (TF-IDF): </a:t>
            </a:r>
            <a:r>
              <a:rPr lang="en-US" dirty="0"/>
              <a:t>It is a statistical metric used to measure how important a term is to a document in a dataset. it weights down the term frequency while scaling up the rare ones.</a:t>
            </a:r>
          </a:p>
          <a:p>
            <a:pPr lvl="1" algn="just">
              <a:buClr>
                <a:srgbClr val="C00000"/>
              </a:buClr>
              <a:buFont typeface="Wingdings" pitchFamily="2" charset="2"/>
              <a:buChar char="Ø"/>
            </a:pPr>
            <a:endParaRPr lang="en-US" b="1" dirty="0">
              <a:solidFill>
                <a:srgbClr val="C00000"/>
              </a:solidFill>
            </a:endParaRPr>
          </a:p>
          <a:p>
            <a:pPr algn="just">
              <a:buFont typeface="Wingdings" pitchFamily="2" charset="2"/>
              <a:buChar char="q"/>
            </a:pPr>
            <a:endParaRPr lang="en-US" dirty="0"/>
          </a:p>
          <a:p>
            <a:endParaRPr lang="en-US" dirty="0"/>
          </a:p>
          <a:p>
            <a:endParaRPr lang="en-US" dirty="0"/>
          </a:p>
        </p:txBody>
      </p:sp>
      <p:sp>
        <p:nvSpPr>
          <p:cNvPr id="7" name="Date Placeholder 6"/>
          <p:cNvSpPr>
            <a:spLocks noGrp="1"/>
          </p:cNvSpPr>
          <p:nvPr>
            <p:ph type="dt" sz="half" idx="10"/>
          </p:nvPr>
        </p:nvSpPr>
        <p:spPr/>
        <p:txBody>
          <a:bodyPr/>
          <a:lstStyle/>
          <a:p>
            <a:fld id="{23BA9F63-ACA6-46EC-840E-1F7CCAB5764B}"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7</a:t>
            </a:fld>
            <a:endParaRPr lang="en-US" dirty="0"/>
          </a:p>
        </p:txBody>
      </p:sp>
      <p:sp>
        <p:nvSpPr>
          <p:cNvPr id="9" name="Footer Placeholder 5"/>
          <p:cNvSpPr>
            <a:spLocks noGrp="1"/>
          </p:cNvSpPr>
          <p:nvPr>
            <p:ph type="ftr" sz="quarter" idx="11"/>
          </p:nvPr>
        </p:nvSpPr>
        <p:spPr>
          <a:xfrm>
            <a:off x="3223273" y="6476999"/>
            <a:ext cx="6723051" cy="274320"/>
          </a:xfrm>
        </p:spPr>
        <p:txBody>
          <a:bodyPr/>
          <a:lstStyle/>
          <a:p>
            <a:r>
              <a:rPr lang="en-US" dirty="0" smtClean="0"/>
              <a:t>Cyberbullying Detection: An Ensemble Based Machine Learning Approach</a:t>
            </a:r>
            <a:endParaRPr lang="en-US" dirty="0"/>
          </a:p>
        </p:txBody>
      </p:sp>
    </p:spTree>
    <p:custDataLst>
      <p:tags r:id="rId1"/>
    </p:custDataLst>
    <p:extLst>
      <p:ext uri="{BB962C8B-B14F-4D97-AF65-F5344CB8AC3E}">
        <p14:creationId xmlns:p14="http://schemas.microsoft.com/office/powerpoint/2010/main" val="1053880167"/>
      </p:ext>
    </p:extLst>
  </p:cSld>
  <p:clrMapOvr>
    <a:masterClrMapping/>
  </p:clrMapOvr>
  <p:transition spd="slow" advTm="2342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Proposed </a:t>
            </a:r>
            <a:r>
              <a:rPr lang="en-US" sz="3600" dirty="0" smtClean="0"/>
              <a:t>Approach and Models</a:t>
            </a:r>
            <a:endParaRPr lang="en-US" sz="3600" dirty="0"/>
          </a:p>
        </p:txBody>
      </p:sp>
      <p:sp>
        <p:nvSpPr>
          <p:cNvPr id="3" name="Content Placeholder 2"/>
          <p:cNvSpPr>
            <a:spLocks noGrp="1"/>
          </p:cNvSpPr>
          <p:nvPr>
            <p:ph idx="1"/>
          </p:nvPr>
        </p:nvSpPr>
        <p:spPr>
          <a:xfrm>
            <a:off x="558088" y="1143001"/>
            <a:ext cx="10045542" cy="5410200"/>
          </a:xfrm>
        </p:spPr>
        <p:txBody>
          <a:bodyPr>
            <a:normAutofit/>
          </a:bodyPr>
          <a:lstStyle/>
          <a:p>
            <a:pPr algn="just">
              <a:buFont typeface="Wingdings" pitchFamily="2" charset="2"/>
              <a:buChar char="q"/>
            </a:pPr>
            <a:r>
              <a:rPr lang="en-US" b="1" dirty="0" smtClean="0">
                <a:solidFill>
                  <a:srgbClr val="C00000"/>
                </a:solidFill>
              </a:rPr>
              <a:t>N-gram Model: </a:t>
            </a:r>
            <a:r>
              <a:rPr lang="en-US" dirty="0"/>
              <a:t>N-gram modeling is a popular feature identification and analysis approach used </a:t>
            </a:r>
            <a:r>
              <a:rPr lang="en-US" dirty="0" smtClean="0"/>
              <a:t>in language </a:t>
            </a:r>
            <a:r>
              <a:rPr lang="en-US" dirty="0"/>
              <a:t>modeling and Natural language processing fields. </a:t>
            </a:r>
            <a:endParaRPr lang="en-US" dirty="0" smtClean="0"/>
          </a:p>
          <a:p>
            <a:pPr lvl="1" algn="just">
              <a:buClr>
                <a:srgbClr val="C00000"/>
              </a:buClr>
              <a:buFont typeface="Wingdings" pitchFamily="2" charset="2"/>
              <a:buChar char="Ø"/>
            </a:pPr>
            <a:r>
              <a:rPr lang="en-US" dirty="0" smtClean="0"/>
              <a:t> It </a:t>
            </a:r>
            <a:r>
              <a:rPr lang="en-US" dirty="0"/>
              <a:t>is a </a:t>
            </a:r>
            <a:r>
              <a:rPr lang="en-US" dirty="0" smtClean="0"/>
              <a:t>contiguous sequence </a:t>
            </a:r>
            <a:r>
              <a:rPr lang="en-US" dirty="0"/>
              <a:t>of items with length n. </a:t>
            </a:r>
            <a:endParaRPr lang="en-US" dirty="0" smtClean="0"/>
          </a:p>
          <a:p>
            <a:pPr lvl="1" algn="just">
              <a:buClr>
                <a:srgbClr val="C00000"/>
              </a:buClr>
              <a:buFont typeface="Wingdings" pitchFamily="2" charset="2"/>
              <a:buChar char="Ø"/>
            </a:pPr>
            <a:r>
              <a:rPr lang="en-US" dirty="0" smtClean="0"/>
              <a:t> It </a:t>
            </a:r>
            <a:r>
              <a:rPr lang="en-US" dirty="0"/>
              <a:t>could be a sequence of words, bytes, syllables, </a:t>
            </a:r>
            <a:r>
              <a:rPr lang="en-US" dirty="0" smtClean="0"/>
              <a:t>or characters</a:t>
            </a:r>
            <a:r>
              <a:rPr lang="en-US" dirty="0"/>
              <a:t>. </a:t>
            </a:r>
            <a:endParaRPr lang="en-US" dirty="0" smtClean="0"/>
          </a:p>
          <a:p>
            <a:pPr lvl="1" algn="just">
              <a:buClr>
                <a:srgbClr val="C00000"/>
              </a:buClr>
              <a:buFont typeface="Wingdings" pitchFamily="2" charset="2"/>
              <a:buChar char="Ø"/>
            </a:pPr>
            <a:r>
              <a:rPr lang="en-US" dirty="0" smtClean="0"/>
              <a:t> In </a:t>
            </a:r>
            <a:r>
              <a:rPr lang="en-US" dirty="0"/>
              <a:t>this work, </a:t>
            </a:r>
            <a:r>
              <a:rPr lang="en-US" dirty="0" smtClean="0"/>
              <a:t>we have used </a:t>
            </a:r>
            <a:r>
              <a:rPr lang="en-US" dirty="0" smtClean="0">
                <a:solidFill>
                  <a:srgbClr val="C00000"/>
                </a:solidFill>
              </a:rPr>
              <a:t>character </a:t>
            </a:r>
            <a:r>
              <a:rPr lang="en-US" dirty="0" smtClean="0"/>
              <a:t>and </a:t>
            </a:r>
            <a:r>
              <a:rPr lang="en-US" dirty="0" smtClean="0">
                <a:solidFill>
                  <a:srgbClr val="C00000"/>
                </a:solidFill>
              </a:rPr>
              <a:t>word</a:t>
            </a:r>
            <a:r>
              <a:rPr lang="en-US" dirty="0" smtClean="0"/>
              <a:t> based </a:t>
            </a:r>
            <a:r>
              <a:rPr lang="en-US" dirty="0"/>
              <a:t>n-gram to represent </a:t>
            </a:r>
            <a:r>
              <a:rPr lang="en-US" dirty="0" smtClean="0"/>
              <a:t>the context </a:t>
            </a:r>
            <a:r>
              <a:rPr lang="en-US" dirty="0"/>
              <a:t>of the document and generate features to classify the </a:t>
            </a:r>
            <a:r>
              <a:rPr lang="en-US" dirty="0" smtClean="0"/>
              <a:t>tweets.</a:t>
            </a:r>
          </a:p>
          <a:p>
            <a:pPr lvl="1" algn="just">
              <a:buClr>
                <a:srgbClr val="C00000"/>
              </a:buClr>
              <a:buFont typeface="Wingdings" pitchFamily="2" charset="2"/>
              <a:buChar char="Ø"/>
            </a:pPr>
            <a:r>
              <a:rPr lang="en-US" dirty="0" smtClean="0"/>
              <a:t> The </a:t>
            </a:r>
            <a:r>
              <a:rPr lang="en-US" dirty="0"/>
              <a:t>idea is to generate </a:t>
            </a:r>
            <a:r>
              <a:rPr lang="en-US" dirty="0">
                <a:solidFill>
                  <a:srgbClr val="C00000"/>
                </a:solidFill>
              </a:rPr>
              <a:t>various sets of n-gram</a:t>
            </a:r>
            <a:r>
              <a:rPr lang="en-US" dirty="0"/>
              <a:t> frequency profiles from the training </a:t>
            </a:r>
            <a:r>
              <a:rPr lang="en-US" dirty="0" smtClean="0"/>
              <a:t>data to </a:t>
            </a:r>
            <a:r>
              <a:rPr lang="en-US" dirty="0"/>
              <a:t>represent </a:t>
            </a:r>
            <a:r>
              <a:rPr lang="en-US" dirty="0" smtClean="0"/>
              <a:t>offensive </a:t>
            </a:r>
            <a:r>
              <a:rPr lang="en-US" dirty="0"/>
              <a:t>and </a:t>
            </a:r>
            <a:r>
              <a:rPr lang="en-US" dirty="0" smtClean="0"/>
              <a:t>non-offensive tweets..</a:t>
            </a:r>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7" name="Date Placeholder 6"/>
          <p:cNvSpPr>
            <a:spLocks noGrp="1"/>
          </p:cNvSpPr>
          <p:nvPr>
            <p:ph type="dt" sz="half" idx="10"/>
          </p:nvPr>
        </p:nvSpPr>
        <p:spPr/>
        <p:txBody>
          <a:bodyPr/>
          <a:lstStyle/>
          <a:p>
            <a:fld id="{D1D75A79-4122-4467-8582-89D1C6BEC5E6}"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8</a:t>
            </a:fld>
            <a:endParaRPr lang="en-US" dirty="0"/>
          </a:p>
        </p:txBody>
      </p:sp>
    </p:spTree>
    <p:custDataLst>
      <p:tags r:id="rId1"/>
    </p:custDataLst>
    <p:extLst>
      <p:ext uri="{BB962C8B-B14F-4D97-AF65-F5344CB8AC3E}">
        <p14:creationId xmlns:p14="http://schemas.microsoft.com/office/powerpoint/2010/main" val="880283668"/>
      </p:ext>
    </p:extLst>
  </p:cSld>
  <p:clrMapOvr>
    <a:masterClrMapping/>
  </p:clrMapOvr>
  <p:transition spd="slow" advTm="2342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Proposed Approach and Models(cont</a:t>
            </a:r>
            <a:r>
              <a:rPr lang="en-US" sz="3200" dirty="0" smtClean="0"/>
              <a:t>..)</a:t>
            </a:r>
            <a:endParaRPr lang="en-US" sz="3200" dirty="0"/>
          </a:p>
        </p:txBody>
      </p:sp>
      <p:sp>
        <p:nvSpPr>
          <p:cNvPr id="3" name="Content Placeholder 2"/>
          <p:cNvSpPr>
            <a:spLocks noGrp="1"/>
          </p:cNvSpPr>
          <p:nvPr>
            <p:ph idx="1"/>
          </p:nvPr>
        </p:nvSpPr>
        <p:spPr>
          <a:xfrm>
            <a:off x="558088" y="1143001"/>
            <a:ext cx="10045542" cy="5410200"/>
          </a:xfrm>
        </p:spPr>
        <p:txBody>
          <a:bodyPr>
            <a:normAutofit/>
          </a:bodyPr>
          <a:lstStyle/>
          <a:p>
            <a:pPr algn="just">
              <a:lnSpc>
                <a:spcPct val="150000"/>
              </a:lnSpc>
              <a:buFont typeface="Wingdings" pitchFamily="2" charset="2"/>
              <a:buChar char="q"/>
            </a:pPr>
            <a:r>
              <a:rPr lang="en-US" b="1" dirty="0" smtClean="0">
                <a:solidFill>
                  <a:srgbClr val="C00000"/>
                </a:solidFill>
              </a:rPr>
              <a:t>Classification Process: </a:t>
            </a:r>
          </a:p>
          <a:p>
            <a:pPr lvl="1" algn="just">
              <a:buClr>
                <a:srgbClr val="C00000"/>
              </a:buClr>
              <a:buFont typeface="Wingdings" pitchFamily="2" charset="2"/>
              <a:buChar char="Ø"/>
            </a:pPr>
            <a:r>
              <a:rPr lang="en-US" b="1" dirty="0">
                <a:solidFill>
                  <a:srgbClr val="C00000"/>
                </a:solidFill>
              </a:rPr>
              <a:t> </a:t>
            </a:r>
            <a:r>
              <a:rPr lang="en-US" dirty="0" smtClean="0"/>
              <a:t>In </a:t>
            </a:r>
            <a:r>
              <a:rPr lang="en-US" dirty="0"/>
              <a:t>our work, we have compared the performance of </a:t>
            </a:r>
            <a:r>
              <a:rPr lang="en-US" dirty="0" smtClean="0"/>
              <a:t>four machine learning classifiers, namely, </a:t>
            </a:r>
            <a:r>
              <a:rPr lang="en-US" dirty="0"/>
              <a:t>Multinomial Naive Bayes (MNB), Logistic Regression (LR</a:t>
            </a:r>
            <a:r>
              <a:rPr lang="en-US" dirty="0" smtClean="0"/>
              <a:t>), Decision </a:t>
            </a:r>
            <a:r>
              <a:rPr lang="en-US" dirty="0"/>
              <a:t>Tree Model (DT), Linear Support Vector </a:t>
            </a:r>
            <a:r>
              <a:rPr lang="en-US" dirty="0" smtClean="0"/>
              <a:t>Classifier (LSVC).</a:t>
            </a:r>
          </a:p>
          <a:p>
            <a:pPr lvl="1" algn="just">
              <a:buClr>
                <a:srgbClr val="C00000"/>
              </a:buClr>
              <a:buFont typeface="Wingdings" pitchFamily="2" charset="2"/>
              <a:buChar char="Ø"/>
            </a:pPr>
            <a:r>
              <a:rPr lang="en-US" dirty="0" smtClean="0"/>
              <a:t> We </a:t>
            </a:r>
            <a:r>
              <a:rPr lang="en-US" dirty="0"/>
              <a:t>have also checked the performance of three Ensemble strategies known as </a:t>
            </a:r>
            <a:r>
              <a:rPr lang="en-US" dirty="0" smtClean="0"/>
              <a:t>Gradient Boosting </a:t>
            </a:r>
            <a:r>
              <a:rPr lang="en-US" dirty="0"/>
              <a:t>Classifier (</a:t>
            </a:r>
            <a:r>
              <a:rPr lang="en-US" dirty="0" err="1"/>
              <a:t>GBoost</a:t>
            </a:r>
            <a:r>
              <a:rPr lang="en-US" dirty="0"/>
              <a:t>), </a:t>
            </a:r>
            <a:r>
              <a:rPr lang="en-US" dirty="0" err="1"/>
              <a:t>AdaBoost</a:t>
            </a:r>
            <a:r>
              <a:rPr lang="en-US" dirty="0"/>
              <a:t>(</a:t>
            </a:r>
            <a:r>
              <a:rPr lang="en-US" dirty="0" err="1"/>
              <a:t>AdB</a:t>
            </a:r>
            <a:r>
              <a:rPr lang="en-US" dirty="0"/>
              <a:t>) and Bagging</a:t>
            </a:r>
            <a:r>
              <a:rPr lang="en-US" dirty="0" smtClean="0"/>
              <a:t>.</a:t>
            </a:r>
          </a:p>
          <a:p>
            <a:pPr lvl="1" algn="just">
              <a:buClr>
                <a:srgbClr val="C00000"/>
              </a:buClr>
              <a:buFont typeface="Wingdings" pitchFamily="2" charset="2"/>
              <a:buChar char="Ø"/>
            </a:pPr>
            <a:r>
              <a:rPr lang="en-US" smtClean="0"/>
              <a:t> Finally </a:t>
            </a:r>
            <a:r>
              <a:rPr lang="en-US" dirty="0"/>
              <a:t>we have </a:t>
            </a:r>
            <a:r>
              <a:rPr lang="en-US" dirty="0" smtClean="0"/>
              <a:t>implemented </a:t>
            </a:r>
            <a:r>
              <a:rPr lang="en-US" dirty="0"/>
              <a:t>a Single </a:t>
            </a:r>
            <a:r>
              <a:rPr lang="en-US" dirty="0" smtClean="0"/>
              <a:t>Level Ensemble </a:t>
            </a:r>
            <a:r>
              <a:rPr lang="en-US" dirty="0"/>
              <a:t>Model (SLE) and a Double Level Ensemble </a:t>
            </a:r>
            <a:r>
              <a:rPr lang="en-US" dirty="0" smtClean="0"/>
              <a:t>Model (DLE</a:t>
            </a:r>
            <a:r>
              <a:rPr lang="en-US" dirty="0"/>
              <a:t>) architecture to automatically identify posts and </a:t>
            </a:r>
            <a:r>
              <a:rPr lang="en-US" dirty="0" smtClean="0"/>
              <a:t>classify them </a:t>
            </a:r>
            <a:r>
              <a:rPr lang="en-US" dirty="0"/>
              <a:t>into two groups as ‘offensive’ and ‘non-offensive’.</a:t>
            </a:r>
          </a:p>
        </p:txBody>
      </p:sp>
      <p:sp>
        <p:nvSpPr>
          <p:cNvPr id="6" name="Footer Placeholder 5"/>
          <p:cNvSpPr>
            <a:spLocks noGrp="1"/>
          </p:cNvSpPr>
          <p:nvPr>
            <p:ph type="ftr" sz="quarter" idx="11"/>
          </p:nvPr>
        </p:nvSpPr>
        <p:spPr/>
        <p:txBody>
          <a:bodyPr/>
          <a:lstStyle/>
          <a:p>
            <a:r>
              <a:rPr lang="en-US" dirty="0" smtClean="0"/>
              <a:t>Cyberbullying Detection: An Ensemble Based Machine Learning Approach</a:t>
            </a:r>
            <a:endParaRPr lang="en-US" dirty="0"/>
          </a:p>
        </p:txBody>
      </p:sp>
      <p:sp>
        <p:nvSpPr>
          <p:cNvPr id="7" name="Date Placeholder 6"/>
          <p:cNvSpPr>
            <a:spLocks noGrp="1"/>
          </p:cNvSpPr>
          <p:nvPr>
            <p:ph type="dt" sz="half" idx="10"/>
          </p:nvPr>
        </p:nvSpPr>
        <p:spPr/>
        <p:txBody>
          <a:bodyPr/>
          <a:lstStyle/>
          <a:p>
            <a:fld id="{15EFCB75-E7CD-4C3D-A696-FAFED42E7C3B}" type="datetime1">
              <a:rPr lang="en-US" smtClean="0"/>
              <a:t>2/5/2021</a:t>
            </a:fld>
            <a:endParaRPr lang="en-US"/>
          </a:p>
        </p:txBody>
      </p:sp>
      <p:sp>
        <p:nvSpPr>
          <p:cNvPr id="8" name="Slide Number Placeholder 7"/>
          <p:cNvSpPr>
            <a:spLocks noGrp="1"/>
          </p:cNvSpPr>
          <p:nvPr>
            <p:ph type="sldNum" sz="quarter" idx="12"/>
          </p:nvPr>
        </p:nvSpPr>
        <p:spPr/>
        <p:txBody>
          <a:bodyPr/>
          <a:lstStyle/>
          <a:p>
            <a:fld id="{302755A7-14C3-4271-9743-D1DE7E0E674B}" type="slidenum">
              <a:rPr lang="en-US" smtClean="0"/>
              <a:pPr/>
              <a:t>9</a:t>
            </a:fld>
            <a:endParaRPr lang="en-US" dirty="0"/>
          </a:p>
        </p:txBody>
      </p:sp>
    </p:spTree>
    <p:custDataLst>
      <p:tags r:id="rId1"/>
    </p:custDataLst>
    <p:extLst>
      <p:ext uri="{BB962C8B-B14F-4D97-AF65-F5344CB8AC3E}">
        <p14:creationId xmlns:p14="http://schemas.microsoft.com/office/powerpoint/2010/main" val="2843924004"/>
      </p:ext>
    </p:extLst>
  </p:cSld>
  <p:clrMapOvr>
    <a:masterClrMapping/>
  </p:clrMapOvr>
  <p:transition spd="slow" advTm="4398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4.2|0.4|6|3.9|6.5"/>
</p:tagLst>
</file>

<file path=ppt/tags/tag2.xml><?xml version="1.0" encoding="utf-8"?>
<p:tagLst xmlns:a="http://schemas.openxmlformats.org/drawingml/2006/main" xmlns:r="http://schemas.openxmlformats.org/officeDocument/2006/relationships" xmlns:p="http://schemas.openxmlformats.org/presentationml/2006/main">
  <p:tag name="TIMING" val="|2.1|2.3|5.1|3.8|3.9"/>
</p:tagLst>
</file>

<file path=ppt/tags/tag3.xml><?xml version="1.0" encoding="utf-8"?>
<p:tagLst xmlns:a="http://schemas.openxmlformats.org/drawingml/2006/main" xmlns:r="http://schemas.openxmlformats.org/officeDocument/2006/relationships" xmlns:p="http://schemas.openxmlformats.org/presentationml/2006/main">
  <p:tag name="TIMING" val="|2.1|2.3|5.1|3.8|3.9"/>
</p:tagLst>
</file>

<file path=ppt/tags/tag4.xml><?xml version="1.0" encoding="utf-8"?>
<p:tagLst xmlns:a="http://schemas.openxmlformats.org/drawingml/2006/main" xmlns:r="http://schemas.openxmlformats.org/officeDocument/2006/relationships" xmlns:p="http://schemas.openxmlformats.org/presentationml/2006/main">
  <p:tag name="TIMING" val="|2.1|2.3|5.1|3.8|3.9"/>
</p:tagLst>
</file>

<file path=ppt/tags/tag5.xml><?xml version="1.0" encoding="utf-8"?>
<p:tagLst xmlns:a="http://schemas.openxmlformats.org/drawingml/2006/main" xmlns:r="http://schemas.openxmlformats.org/officeDocument/2006/relationships" xmlns:p="http://schemas.openxmlformats.org/presentationml/2006/main">
  <p:tag name="TIMING" val="|2.1|2.3|5.1|3.8|3.9"/>
</p:tagLst>
</file>

<file path=ppt/tags/tag6.xml><?xml version="1.0" encoding="utf-8"?>
<p:tagLst xmlns:a="http://schemas.openxmlformats.org/drawingml/2006/main" xmlns:r="http://schemas.openxmlformats.org/officeDocument/2006/relationships" xmlns:p="http://schemas.openxmlformats.org/presentationml/2006/main">
  <p:tag name="TIMING" val="|0.2|1.2|12.8|9.9|6.4"/>
</p:tagLst>
</file>

<file path=ppt/tags/tag7.xml><?xml version="1.0" encoding="utf-8"?>
<p:tagLst xmlns:a="http://schemas.openxmlformats.org/drawingml/2006/main" xmlns:r="http://schemas.openxmlformats.org/officeDocument/2006/relationships" xmlns:p="http://schemas.openxmlformats.org/presentationml/2006/main">
  <p:tag name="TIMING" val="|0.2|1.2|12.8|9.9|6.4"/>
</p:tagLst>
</file>

<file path=ppt/tags/tag8.xml><?xml version="1.0" encoding="utf-8"?>
<p:tagLst xmlns:a="http://schemas.openxmlformats.org/drawingml/2006/main" xmlns:r="http://schemas.openxmlformats.org/officeDocument/2006/relationships" xmlns:p="http://schemas.openxmlformats.org/presentationml/2006/main">
  <p:tag name="TIMING" val="|3.1|6.9|10.1"/>
</p:tagLst>
</file>

<file path=ppt/tags/tag9.xml><?xml version="1.0" encoding="utf-8"?>
<p:tagLst xmlns:a="http://schemas.openxmlformats.org/drawingml/2006/main" xmlns:r="http://schemas.openxmlformats.org/officeDocument/2006/relationships" xmlns:p="http://schemas.openxmlformats.org/presentationml/2006/main">
  <p:tag name="TIMING" val="|0.9|11|12.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ustom 2">
      <a:majorFont>
        <a:latin typeface="Calibri Light"/>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ustom 2">
      <a:majorFont>
        <a:latin typeface="Calibri Light"/>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6760</TotalTime>
  <Words>1400</Words>
  <Application>Microsoft Office PowerPoint</Application>
  <PresentationFormat>Custom</PresentationFormat>
  <Paragraphs>180</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Module</vt:lpstr>
      <vt:lpstr>1_Module</vt:lpstr>
      <vt:lpstr>     Cyberbullying Detection: An Ensemble Based Machine Learning Approach Kazi Saeed Alam, Shovan Bhowmik, and Priyo Ranjan Kundu Prosun</vt:lpstr>
      <vt:lpstr>Outline</vt:lpstr>
      <vt:lpstr>Introduction</vt:lpstr>
      <vt:lpstr>Literature Review</vt:lpstr>
      <vt:lpstr>Proposed Approach and Models</vt:lpstr>
      <vt:lpstr>Proposed Approach and Models(cont.)</vt:lpstr>
      <vt:lpstr>Proposed Approach and Models(cont.)</vt:lpstr>
      <vt:lpstr>Proposed Approach and Models</vt:lpstr>
      <vt:lpstr>Proposed Approach and Models(cont..)</vt:lpstr>
      <vt:lpstr>Proposed Approach and Models(cont..)</vt:lpstr>
      <vt:lpstr>Methodology</vt:lpstr>
      <vt:lpstr>Performance Analysis</vt:lpstr>
      <vt:lpstr>Performance Analysis(cont.)</vt:lpstr>
      <vt:lpstr>Performance Analysis (cont.)</vt:lpstr>
      <vt:lpstr>Performance Analysis(cont.)</vt:lpstr>
      <vt:lpstr>Performance Analysis (cont.)</vt:lpstr>
      <vt:lpstr>Conclusion &amp; Future Works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Segregation of Foreground and Background from Video Source</dc:title>
  <dc:creator>Amit</dc:creator>
  <cp:lastModifiedBy>Utsha</cp:lastModifiedBy>
  <cp:revision>575</cp:revision>
  <dcterms:created xsi:type="dcterms:W3CDTF">2017-02-25T17:24:22Z</dcterms:created>
  <dcterms:modified xsi:type="dcterms:W3CDTF">2021-02-05T05:55:05Z</dcterms:modified>
</cp:coreProperties>
</file>