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5C300-451E-4E20-94F6-66EB0751040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DB65-2F4E-42F3-BBD7-FD53FA41F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5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B1A6-AF68-4CE2-9B4A-D192D6AAC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009A7-1B57-43C7-AA65-16A8390B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6AA51-F340-4FF5-B657-2F1DE5FF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E1E4-744F-4724-87A8-C9C61A9EF356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5A4A-EEDE-4378-8D4A-3087086F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DA1D-72A5-402A-808D-CDF61BFC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80F6-D1B5-4D52-B337-8078D709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685A9-1971-42DE-956A-0C37DE777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F935-BC77-4A9C-A8C5-2B80FDEB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B892-77FD-4B63-8797-2D2065B7FD41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B069-61F6-4963-93A9-AD4323C8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DE33D-6B6B-4078-864D-FF6E0EA0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CEAC6-AA99-43DD-AC4D-BFFCA91AB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3B8D-844C-4871-B4D2-7E2DFFAD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45B9-8299-4C58-947B-122FC85C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0BD-D7AB-48FB-84EB-AEA4B646063F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24B0-202D-47EF-A987-F0D03155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4408-23B0-48E0-95AC-52D6B567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7737-70EF-4425-9A21-BE70177C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F79A-E16E-45C7-A0F9-2068A573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F1BE-45CE-41DF-B76B-4F4B1B29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E112-3A64-413C-9F6E-B20AB794A43C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5932-DFBD-42B2-B0D9-FF562537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513B3-FDAE-4666-B7B6-B761B590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CCDD-FDC7-48FB-8797-0B793BFD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F8CE-44E0-4615-ACF3-538747A9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6961-1BF1-4183-86C1-FC345B1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A43F9-4664-45BA-B596-8D8C6A099CA7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8F030-EEC6-4325-9C29-36E8E1B2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1837-0C89-469A-B003-FC422AD0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EFB1-98B3-4806-9D1E-891E8E990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B2AF-0F9B-43F8-9E84-F8232228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633F9-ABD4-4986-BDE8-E70FD5E3E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76AC7-8E24-470F-8074-3F65D67A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E19E-C690-4D70-A5D9-698963AA5476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B6AA9-1897-4248-AA80-7198437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2121-A61B-4205-80E2-03956C1D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D768-5DC7-493C-94E5-CAEA834E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BFF2-5E72-4D9A-845D-4004FA39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450B8-DFDD-413B-AEDD-D0CD10919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CDB7E-2334-4771-BED0-4702EEB31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2C320-D740-4C33-B608-470D7467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45336-9E21-4AC0-9AD3-14810AC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5EB3-D565-4EE5-AAF8-13D841AFEEC9}" type="datetime1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D7B0C-408B-4FC9-AFEB-0543741C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10702-6914-46CD-B5F9-B0E36CF2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8414-DD58-4F90-AD75-E18F341B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D8D3-03E5-4EA8-9394-1450D2EA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AF7B-4C0F-4B28-BE50-E1CBA3A1F2BB}" type="datetime1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0ECF-E8C4-47CC-B04C-78C32E4D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9E1A9-0A1E-465C-966F-21DB35A8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812B8-16D5-4037-9225-9F9B52F6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86FD-E8E9-4C5A-A935-A27657D8E68C}" type="datetime1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18153-5C07-4687-B410-3AD12D06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FD038-CE6D-4718-88BC-32BF8BAA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4FFF2-2AC8-4EF2-9C3F-32BD0F21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27C-E759-499A-BC17-F2E5B769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CC32D-CAD0-4249-9347-1A36230A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E3B8-3788-4342-B384-52580E84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3D45F-C72C-4DEF-BE94-1A2B68959D5D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2E373-9021-494D-90A6-64E21354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AC50D-3A3A-4BCF-9872-CC2916B1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7CDB-CC20-4D19-94F9-0502C06E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A5DB6-994F-4A1A-97FB-C96DB351C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F1DEE-58DD-421C-A245-1638A96F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24E3-136C-4888-8119-213CF375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238-3A18-4F0A-BAF5-B57D84965622}" type="datetime1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90A40-8EAF-4871-8911-4286BBA7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972CA-BC09-472E-B369-72E57E56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7DA47-ECDB-4CC5-8ABB-AD432645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A56CD-8490-41E2-A5D0-17EB29C0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7B6C-21C4-4496-8BA1-0B04B71BE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4119-5E30-4CB2-9D52-AEDB9A355195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46358-084E-4094-AE65-6AAFA9C0C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1DE3-9623-434F-9E5F-5FFF27E7E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5847-D653-44FC-95BF-E27F50A0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5397-FB5A-44E2-9B2D-C18CCDBB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0099"/>
            <a:ext cx="9144000" cy="246110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ea typeface="Times New Roman" panose="02020603050405020304" pitchFamily="18" charset="0"/>
              </a:rPr>
              <a:t>DNA Cryptography based Speech Security System</a:t>
            </a:r>
            <a:br>
              <a:rPr lang="en-US" sz="3200" b="1" dirty="0">
                <a:effectLst/>
                <a:ea typeface="Times New Roman" panose="02020603050405020304" pitchFamily="18" charset="0"/>
              </a:rPr>
            </a:br>
            <a:br>
              <a:rPr lang="en-US" sz="3200" b="1" dirty="0">
                <a:effectLst/>
                <a:ea typeface="Times New Roman" panose="02020603050405020304" pitchFamily="18" charset="0"/>
              </a:rPr>
            </a:br>
            <a:r>
              <a:rPr lang="en-US" sz="2900" b="1" dirty="0">
                <a:effectLst/>
                <a:ea typeface="Times New Roman" panose="02020603050405020304" pitchFamily="18" charset="0"/>
              </a:rPr>
              <a:t>Shaikh Akib Shahriyar, Shovan Bhowmik</a:t>
            </a:r>
            <a:r>
              <a:rPr lang="en-US" sz="2900" b="1" baseline="300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900" b="1" dirty="0">
                <a:effectLst/>
                <a:ea typeface="Times New Roman" panose="02020603050405020304" pitchFamily="18" charset="0"/>
              </a:rPr>
              <a:t>, and Mahedi Hasan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8D3C9-5ACC-458C-B216-5673AD3D6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51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br>
              <a:rPr lang="en-US" sz="2200" b="1" dirty="0"/>
            </a:br>
            <a:r>
              <a:rPr lang="en-US" sz="3000" b="1" i="1" dirty="0">
                <a:latin typeface="+mj-lt"/>
                <a:cs typeface="Times New Roman" panose="02020603050405020304" pitchFamily="18" charset="0"/>
              </a:rPr>
              <a:t>Department of Computer Science and Engineering,</a:t>
            </a:r>
          </a:p>
          <a:p>
            <a:pPr algn="r"/>
            <a:r>
              <a:rPr lang="en-US" sz="3000" b="1" dirty="0">
                <a:latin typeface="+mj-lt"/>
                <a:cs typeface="Times New Roman" panose="02020603050405020304" pitchFamily="18" charset="0"/>
              </a:rPr>
              <a:t>Khulna University of Engineering &amp; Technology (KUET), </a:t>
            </a:r>
          </a:p>
          <a:p>
            <a:pPr algn="r"/>
            <a:r>
              <a:rPr lang="en-US" sz="3000" b="1" dirty="0">
                <a:latin typeface="+mj-lt"/>
                <a:cs typeface="Times New Roman" panose="02020603050405020304" pitchFamily="18" charset="0"/>
              </a:rPr>
              <a:t>Bangladesh.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46F78-424C-4A23-8F83-7C21D9D5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498348"/>
            <a:ext cx="1219200" cy="1424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0F2AA-BF1F-43A5-A0D8-31970E81B53A}"/>
              </a:ext>
            </a:extLst>
          </p:cNvPr>
          <p:cNvSpPr txBox="1"/>
          <p:nvPr/>
        </p:nvSpPr>
        <p:spPr>
          <a:xfrm>
            <a:off x="1823720" y="934720"/>
            <a:ext cx="8544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e-Conference on Intelligent Signals and Signal Processing (e-ISSP 2020)</a:t>
            </a:r>
          </a:p>
        </p:txBody>
      </p:sp>
    </p:spTree>
    <p:extLst>
      <p:ext uri="{BB962C8B-B14F-4D97-AF65-F5344CB8AC3E}">
        <p14:creationId xmlns:p14="http://schemas.microsoft.com/office/powerpoint/2010/main" val="378017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Encryption Stage(3/3)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2400" b="1" dirty="0"/>
              <a:t>Step 5:</a:t>
            </a:r>
            <a:r>
              <a:rPr lang="en-US" sz="2400" dirty="0"/>
              <a:t> Each i-th segment of </a:t>
            </a:r>
            <a:r>
              <a:rPr lang="en-US" sz="2400" b="1" i="1" dirty="0"/>
              <a:t>P</a:t>
            </a:r>
            <a:r>
              <a:rPr lang="en-US" sz="2400" dirty="0"/>
              <a:t> is merged after </a:t>
            </a:r>
            <a:br>
              <a:rPr lang="en-US" sz="2400" dirty="0"/>
            </a:br>
            <a:r>
              <a:rPr lang="en-US" sz="2400" dirty="0"/>
              <a:t>each i-th segment of </a:t>
            </a:r>
            <a:r>
              <a:rPr lang="en-US" sz="2400" b="1" i="1" dirty="0"/>
              <a:t>M</a:t>
            </a:r>
            <a:r>
              <a:rPr lang="en-US" sz="2400" dirty="0"/>
              <a:t> and a mixed binary </a:t>
            </a:r>
            <a:br>
              <a:rPr lang="en-US" sz="2400" dirty="0"/>
            </a:br>
            <a:r>
              <a:rPr lang="en-US" sz="2400" dirty="0"/>
              <a:t>sequence is generated.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br>
              <a:rPr lang="en-US" sz="2400" dirty="0"/>
            </a:br>
            <a:endParaRPr lang="en-US" sz="2400" dirty="0"/>
          </a:p>
          <a:p>
            <a:pPr algn="just"/>
            <a:r>
              <a:rPr lang="en-US" sz="2400" b="1" dirty="0"/>
              <a:t>Step 6: </a:t>
            </a:r>
            <a:r>
              <a:rPr lang="en-US" sz="2400" dirty="0"/>
              <a:t>The binary sequence is encoded into DNA series by the DNA encoder and encrypted DNA sequence is formed.</a:t>
            </a:r>
          </a:p>
          <a:p>
            <a:pPr marL="0" indent="0" algn="just">
              <a:buNone/>
            </a:pPr>
            <a:r>
              <a:rPr lang="en-US" sz="2400" dirty="0"/>
              <a:t>   The encrypted DNA sequence is = </a:t>
            </a:r>
            <a:r>
              <a:rPr lang="en-US" sz="2400" dirty="0">
                <a:solidFill>
                  <a:srgbClr val="00B050"/>
                </a:solidFill>
              </a:rPr>
              <a:t>CGCA TCGC TCAT AACT ACAA CTTC CTGC AATA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   AGAG CATC AACTC</a:t>
            </a:r>
            <a:endParaRPr lang="en-US" sz="2400" dirty="0"/>
          </a:p>
          <a:p>
            <a:pPr algn="just"/>
            <a:r>
              <a:rPr lang="en-US" sz="2400" b="1" dirty="0"/>
              <a:t>Step 7: </a:t>
            </a:r>
            <a:r>
              <a:rPr lang="en-US" sz="2400" dirty="0"/>
              <a:t>The receiver receives an encrypted DNA sequence and the secret key is </a:t>
            </a:r>
            <a:r>
              <a:rPr lang="en-US" sz="2400" b="1" i="1" dirty="0"/>
              <a:t>(P,n,k).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1694C5-EDDF-429F-B86A-CD0280655EC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/>
          <a:stretch>
            <a:fillRect/>
          </a:stretch>
        </p:blipFill>
        <p:spPr bwMode="auto">
          <a:xfrm>
            <a:off x="6929120" y="1161734"/>
            <a:ext cx="4424680" cy="1622742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C92964-17B2-4AA1-9DF4-7745F720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15" y="2531174"/>
            <a:ext cx="9043925" cy="100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Decryption Stage(1/2)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Step 1: </a:t>
            </a:r>
            <a:r>
              <a:rPr lang="en-US" sz="2400" dirty="0"/>
              <a:t>DNA decoder translates the received encoded DNA series into a binary series. 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Step 2: </a:t>
            </a:r>
            <a:r>
              <a:rPr lang="en-US" sz="2400" dirty="0"/>
              <a:t>Based on input of confidential DNA sequence and random number n, the binary series is split into equal number of groups.</a:t>
            </a:r>
            <a:r>
              <a:rPr lang="en-US" sz="2400" b="1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1694C5-EDDF-429F-B86A-CD0280655EC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/>
          <a:stretch>
            <a:fillRect/>
          </a:stretch>
        </p:blipFill>
        <p:spPr bwMode="auto">
          <a:xfrm>
            <a:off x="6939280" y="1161734"/>
            <a:ext cx="4414520" cy="16227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19B59-9040-4581-9908-218F0FAF2DEE}"/>
              </a:ext>
            </a:extLst>
          </p:cNvPr>
          <p:cNvSpPr txBox="1"/>
          <p:nvPr/>
        </p:nvSpPr>
        <p:spPr>
          <a:xfrm>
            <a:off x="1036320" y="1307147"/>
            <a:ext cx="578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The DNA strand is decrypted at the receiver end and the original speech signal is retrieved.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6F1BE-0097-454F-9ED2-5BFEFD28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" y="3472589"/>
            <a:ext cx="9671304" cy="8779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BE0A75-6925-421D-9993-688EDACA4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96" y="5235385"/>
            <a:ext cx="7875524" cy="11209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68CD2D-D89D-4F3B-9C2B-C1CCE5826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048" y="5222592"/>
            <a:ext cx="6758432" cy="11209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B0E71B-4369-4E9D-BC02-FC1D0CE07871}"/>
              </a:ext>
            </a:extLst>
          </p:cNvPr>
          <p:cNvSpPr txBox="1"/>
          <p:nvPr/>
        </p:nvSpPr>
        <p:spPr>
          <a:xfrm>
            <a:off x="7284720" y="4776360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segment size is </a:t>
            </a:r>
            <a:r>
              <a:rPr lang="en-US" i="1" dirty="0"/>
              <a:t>2n</a:t>
            </a:r>
          </a:p>
        </p:txBody>
      </p:sp>
    </p:spTree>
    <p:extLst>
      <p:ext uri="{BB962C8B-B14F-4D97-AF65-F5344CB8AC3E}">
        <p14:creationId xmlns:p14="http://schemas.microsoft.com/office/powerpoint/2010/main" val="2153127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Decryption Stage(2/2)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2400" b="1" dirty="0"/>
              <a:t>Step 3: </a:t>
            </a:r>
            <a:r>
              <a:rPr lang="en-US" sz="2400" dirty="0"/>
              <a:t>For each i-th segment of the sequence,</a:t>
            </a:r>
            <a:br>
              <a:rPr lang="en-US" sz="2400" dirty="0"/>
            </a:br>
            <a:r>
              <a:rPr lang="en-US" sz="2400" dirty="0"/>
              <a:t>the first n bits are truncated which denotes the</a:t>
            </a:r>
            <a:br>
              <a:rPr lang="en-US" sz="2400" dirty="0"/>
            </a:br>
            <a:r>
              <a:rPr lang="en-US" sz="2400" dirty="0"/>
              <a:t>i-th part of </a:t>
            </a:r>
            <a:r>
              <a:rPr lang="en-US" sz="2400" b="1" i="1" dirty="0"/>
              <a:t>M</a:t>
            </a:r>
            <a:r>
              <a:rPr lang="en-US" sz="2400" dirty="0"/>
              <a:t> and the last n bits are matched </a:t>
            </a:r>
            <a:br>
              <a:rPr lang="en-US" sz="2400" dirty="0"/>
            </a:br>
            <a:r>
              <a:rPr lang="en-US" sz="2400" dirty="0"/>
              <a:t>with the i-th segment of </a:t>
            </a:r>
            <a:r>
              <a:rPr lang="en-US" sz="2400" b="1" i="1" dirty="0"/>
              <a:t>P</a:t>
            </a:r>
            <a:r>
              <a:rPr lang="en-US" sz="2400" dirty="0"/>
              <a:t>. The method is followed </a:t>
            </a:r>
            <a:br>
              <a:rPr lang="en-US" sz="2400" dirty="0"/>
            </a:br>
            <a:r>
              <a:rPr lang="en-US" sz="2400" dirty="0"/>
              <a:t>iteratively to eliminate the segments of </a:t>
            </a:r>
            <a:r>
              <a:rPr lang="en-US" sz="2400" b="1" i="1" dirty="0"/>
              <a:t>P</a:t>
            </a:r>
            <a:r>
              <a:rPr lang="en-US" sz="2400" dirty="0"/>
              <a:t> from the whole chain and to obtain segments of </a:t>
            </a:r>
            <a:r>
              <a:rPr lang="en-US" sz="2400" b="1" i="1" dirty="0"/>
              <a:t>M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Step 4: </a:t>
            </a:r>
            <a:r>
              <a:rPr lang="en-US" sz="2400" dirty="0"/>
              <a:t>From each segment of </a:t>
            </a:r>
            <a:r>
              <a:rPr lang="en-US" sz="2400" b="1" i="1" dirty="0"/>
              <a:t>M</a:t>
            </a:r>
            <a:r>
              <a:rPr lang="en-US" sz="2400" dirty="0"/>
              <a:t>, ‘0’ is truncated from the beginning and the rest part of the segments are concatenated to retrieved the original speech signal </a:t>
            </a:r>
            <a:r>
              <a:rPr lang="en-US" sz="2400" b="1" i="1" dirty="0"/>
              <a:t>M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1694C5-EDDF-429F-B86A-CD0280655EC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/>
          <a:stretch>
            <a:fillRect/>
          </a:stretch>
        </p:blipFill>
        <p:spPr bwMode="auto">
          <a:xfrm>
            <a:off x="6939280" y="1161734"/>
            <a:ext cx="4414520" cy="1622742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C30EC-2E41-4CC4-937B-E6FEFAF3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39164" y="3429000"/>
            <a:ext cx="10776204" cy="1153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03AF2-0A8C-4E2C-8099-15CD6B06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5226684"/>
            <a:ext cx="9753600" cy="75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27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Experimental Analysis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proposed SSS has been rigorously tested with different kinds of audio signals that are usually transferred over the cellular network. </a:t>
            </a:r>
          </a:p>
          <a:p>
            <a:pPr algn="just"/>
            <a:r>
              <a:rPr lang="en-US" sz="2400" dirty="0"/>
              <a:t>To check the robustness (ability to withstand different kinds of cryptanalytic attacks) of the encryption method, thorough cryptanalysis of SSS is performed.</a:t>
            </a:r>
          </a:p>
          <a:p>
            <a:pPr algn="just"/>
            <a:r>
              <a:rPr lang="en-US" sz="2400" b="1" dirty="0"/>
              <a:t>Key Space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The DNA sequence needed for encryption of any audio signal can be sampled from vast search space of 55 million samples.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Arbitrary DNA sequences can be constructed based on the preference of the sender and receiver.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Hard for an attacker to retrieve the DNA sequence used for encryption by brute force.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Experimental Analysis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2400" b="1" dirty="0"/>
              <a:t>Histogram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Speech signals can be analyzed to understand the </a:t>
            </a:r>
            <a:br>
              <a:rPr lang="en-US" sz="2400" dirty="0"/>
            </a:br>
            <a:r>
              <a:rPr lang="en-US" sz="2400" dirty="0"/>
              <a:t>underlying distribution of samples at different </a:t>
            </a:r>
            <a:br>
              <a:rPr lang="en-US" sz="2400" dirty="0"/>
            </a:br>
            <a:r>
              <a:rPr lang="en-US" sz="2400" dirty="0"/>
              <a:t>time-steps.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The encryption done by the proposed SSS has </a:t>
            </a:r>
            <a:br>
              <a:rPr lang="en-US" sz="2400" dirty="0"/>
            </a:br>
            <a:r>
              <a:rPr lang="en-US" sz="2400" dirty="0"/>
              <a:t>completely changed the input signal to a </a:t>
            </a:r>
            <a:br>
              <a:rPr lang="en-US" sz="2400" dirty="0"/>
            </a:br>
            <a:r>
              <a:rPr lang="en-US" sz="2400" dirty="0"/>
              <a:t>degree that no statistical attack can be </a:t>
            </a:r>
            <a:br>
              <a:rPr lang="en-US" sz="2400" dirty="0"/>
            </a:br>
            <a:r>
              <a:rPr lang="en-US" sz="2400" dirty="0"/>
              <a:t>performed on the proposed SSS.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A941D-03EA-4F92-ABEB-BCA3498F40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0" y="1341120"/>
            <a:ext cx="5450840" cy="4389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Experimental Analysis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2400" b="1" dirty="0"/>
              <a:t>Key Sensitivity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Having a high key sensitivity is a core requirement </a:t>
            </a:r>
            <a:br>
              <a:rPr lang="en-US" sz="2400" dirty="0"/>
            </a:br>
            <a:r>
              <a:rPr lang="en-US" sz="2400" dirty="0"/>
              <a:t>of any cryptography-based security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It refers to the process that the encrypted signal </a:t>
            </a:r>
            <a:br>
              <a:rPr lang="en-US" sz="2400" dirty="0"/>
            </a:br>
            <a:r>
              <a:rPr lang="en-US" sz="2400" dirty="0"/>
              <a:t>cannot be decrypted accurately even if there is a </a:t>
            </a:r>
            <a:br>
              <a:rPr lang="en-US" sz="2400" dirty="0"/>
            </a:br>
            <a:r>
              <a:rPr lang="en-US" sz="2400" dirty="0"/>
              <a:t>small difference between the encryption and </a:t>
            </a:r>
            <a:br>
              <a:rPr lang="en-US" sz="2400" dirty="0"/>
            </a:br>
            <a:r>
              <a:rPr lang="en-US" sz="2400" dirty="0"/>
              <a:t>decryption keys.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A952A5-77F0-4F95-BB93-DF1B56C0DD5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60" y="1341120"/>
            <a:ext cx="5450840" cy="4734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0450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Limitation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Limitation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Prior knowledge of seed value is required for both sender and receiver.</a:t>
            </a:r>
          </a:p>
          <a:p>
            <a:pPr marL="0" indent="0" algn="just">
              <a:buNone/>
            </a:pPr>
            <a:r>
              <a:rPr lang="en-US" sz="2400" dirty="0"/>
              <a:t>    </a:t>
            </a:r>
            <a:r>
              <a:rPr lang="en-US" sz="2400" i="1" dirty="0"/>
              <a:t>Remedy: </a:t>
            </a:r>
            <a:r>
              <a:rPr lang="en-US" sz="2400" dirty="0"/>
              <a:t>Public key cryptography systems can be used to transfer seed value from transmitter to receiver.</a:t>
            </a:r>
          </a:p>
          <a:p>
            <a:pPr algn="just"/>
            <a:r>
              <a:rPr lang="en-US" sz="2400" b="1" dirty="0"/>
              <a:t>Future Scope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It can create a great impact on securing the transmitted voice-over mobile networks or other forms of speech signal sharing platform.</a:t>
            </a: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proposed speech security system provides a robust method to secure speech signals. </a:t>
            </a:r>
          </a:p>
          <a:p>
            <a:pPr algn="just"/>
            <a:r>
              <a:rPr lang="en-US" sz="2400" dirty="0"/>
              <a:t>The simple and effective DNA cryptographic scheme plays a vital role in the proposed SSS. </a:t>
            </a:r>
          </a:p>
          <a:p>
            <a:pPr algn="just"/>
            <a:r>
              <a:rPr lang="en-US" sz="2400" dirty="0"/>
              <a:t>Our proposed SSS has a set of significant features which helps it to stand out among other speech encryption system. </a:t>
            </a:r>
          </a:p>
          <a:p>
            <a:pPr algn="just"/>
            <a:r>
              <a:rPr lang="en-US" sz="2400" dirty="0"/>
              <a:t>Through rigorous cryptanalysis, the proposed SSS stands strong against different cryptanalytic, statistical, and brute force attacks. </a:t>
            </a:r>
          </a:p>
          <a:p>
            <a:pPr algn="just"/>
            <a:r>
              <a:rPr lang="en-US" sz="2400" dirty="0"/>
              <a:t>Our proposed SSS can be incorporated into current security solutions available in the cellular signal transfer domain to further strengthen the security of the overall system.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AE098-893E-4CF2-851E-63E29C8B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86FD-E8E9-4C5A-A935-A27657D8E68C}" type="datetime1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45BF7-FDB5-42E5-AF53-87CAAC08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24EA-ECF1-4EBB-AD5F-02E3ED36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88A25F-3A8D-4514-9F75-80B1186F241F}"/>
              </a:ext>
            </a:extLst>
          </p:cNvPr>
          <p:cNvSpPr txBox="1">
            <a:spLocks/>
          </p:cNvSpPr>
          <p:nvPr/>
        </p:nvSpPr>
        <p:spPr>
          <a:xfrm>
            <a:off x="3429000" y="2610612"/>
            <a:ext cx="5334000" cy="16367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1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DNA Encoding</a:t>
            </a:r>
          </a:p>
          <a:p>
            <a:r>
              <a:rPr lang="en-US" sz="2400" dirty="0"/>
              <a:t>DNA Cryptography based Speech Security System (SSS)</a:t>
            </a:r>
          </a:p>
          <a:p>
            <a:r>
              <a:rPr lang="en-US" sz="2400" dirty="0"/>
              <a:t>Proposed Architecture of SSS</a:t>
            </a:r>
          </a:p>
          <a:p>
            <a:r>
              <a:rPr lang="en-US" sz="2400" dirty="0"/>
              <a:t>Experimental Setup</a:t>
            </a:r>
          </a:p>
          <a:p>
            <a:r>
              <a:rPr lang="en-US" sz="2400" dirty="0"/>
              <a:t>Encryption Stage</a:t>
            </a:r>
          </a:p>
          <a:p>
            <a:r>
              <a:rPr lang="en-US" sz="2400" dirty="0"/>
              <a:t>Decryption Stage</a:t>
            </a:r>
          </a:p>
          <a:p>
            <a:r>
              <a:rPr lang="en-US" sz="2400" dirty="0"/>
              <a:t>Experimental Analysis</a:t>
            </a:r>
          </a:p>
          <a:p>
            <a:r>
              <a:rPr lang="en-US" sz="2400" dirty="0"/>
              <a:t>Limitation and Future Scope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5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Speech is one of the most vital forms of communication in today’s age.</a:t>
            </a:r>
          </a:p>
          <a:p>
            <a:pPr algn="just"/>
            <a:r>
              <a:rPr lang="en-US" sz="2400" dirty="0"/>
              <a:t>Because of it’s massive availability, vulnerability to interruption or eavesdrop has also increased.</a:t>
            </a:r>
          </a:p>
          <a:p>
            <a:pPr algn="just"/>
            <a:r>
              <a:rPr lang="en-US" sz="2400" dirty="0"/>
              <a:t>To establish privacy on communication devices, several security algorithms are available. For e.g. A3, A5, A8.                                                  </a:t>
            </a:r>
            <a:endParaRPr lang="en-US" sz="2400" b="1" dirty="0"/>
          </a:p>
          <a:p>
            <a:pPr algn="just"/>
            <a:r>
              <a:rPr lang="en-US" sz="2400" dirty="0"/>
              <a:t>A reliable way of transferring speech into a secured form is proposed with the help of DNA cryptography.</a:t>
            </a:r>
          </a:p>
          <a:p>
            <a:pPr algn="just"/>
            <a:r>
              <a:rPr lang="en-US" sz="2400" dirty="0"/>
              <a:t>The proposed Speech Security System (SSS) is significantly robust against any cryptanalytic, statistical, and brute force attacks by an intruder and thus improves the security of the speech signals.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E2647-9BCF-499F-A6A4-40E8C49F7E9C}"/>
              </a:ext>
            </a:extLst>
          </p:cNvPr>
          <p:cNvSpPr txBox="1"/>
          <p:nvPr/>
        </p:nvSpPr>
        <p:spPr>
          <a:xfrm>
            <a:off x="4907280" y="2870200"/>
            <a:ext cx="3596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(Eavesdropping sustains!)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689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dirty="0"/>
              <a:t>DNA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DNA(Deoxyribonucleotides) is the genetic structure that carries the genetic information of every living creature on the earth. </a:t>
            </a:r>
          </a:p>
          <a:p>
            <a:pPr algn="just"/>
            <a:r>
              <a:rPr lang="en-US" sz="2400" dirty="0"/>
              <a:t>It is a particular form of plastic consisting of several monomers (deoxyribose sugar, a phosphate group, and a nitrogenous base).</a:t>
            </a:r>
          </a:p>
          <a:p>
            <a:pPr algn="just"/>
            <a:r>
              <a:rPr lang="en-US" sz="2400" dirty="0"/>
              <a:t>These nitrogenous bases are separated into two vast categories namely Purins (Adenine [A], Guanine[G]) and Pyrimidines (Cytosine [C], Thymine [T]). </a:t>
            </a:r>
          </a:p>
          <a:p>
            <a:pPr algn="just"/>
            <a:r>
              <a:rPr lang="en-US" sz="2400" dirty="0"/>
              <a:t>DNA string has an exceptional characteristic: one cannot differentiate a real DNA string from a dupe one. </a:t>
            </a:r>
          </a:p>
          <a:p>
            <a:pPr algn="just"/>
            <a:r>
              <a:rPr lang="en-US" sz="2400" dirty="0"/>
              <a:t>This exceptional characteristic has been utilized in this work to ensure speech security.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9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 fontScale="90000"/>
          </a:bodyPr>
          <a:lstStyle/>
          <a:p>
            <a:r>
              <a:rPr lang="en-US" dirty="0"/>
              <a:t>DNA Cryptography Based Speech Security System (SSS)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secured encryption (Transmitter end) and decryption (Receiver End) method based on DNA cryptography is proposed. </a:t>
            </a:r>
          </a:p>
          <a:p>
            <a:pPr algn="just"/>
            <a:r>
              <a:rPr lang="en-US" sz="2400" dirty="0"/>
              <a:t>A DNA sequence (obtainable from public database) will be familiar to both transmitter and receiver.</a:t>
            </a:r>
          </a:p>
          <a:p>
            <a:pPr algn="just"/>
            <a:r>
              <a:rPr lang="en-US" sz="2400" dirty="0"/>
              <a:t>The source sequence </a:t>
            </a:r>
            <a:r>
              <a:rPr lang="en-US" sz="2400" b="1" i="1" dirty="0"/>
              <a:t>P</a:t>
            </a:r>
            <a:r>
              <a:rPr lang="en-US" sz="2400" dirty="0"/>
              <a:t> is integrated with the transmitter’s hidden information </a:t>
            </a:r>
            <a:r>
              <a:rPr lang="en-US" sz="2400" b="1" i="1" dirty="0"/>
              <a:t>M</a:t>
            </a:r>
            <a:r>
              <a:rPr lang="en-US" sz="2400" dirty="0"/>
              <a:t> and then reconstructs into a new encrypted signal </a:t>
            </a:r>
            <a:r>
              <a:rPr lang="en-US" sz="2400" b="1" i="1" dirty="0"/>
              <a:t>P´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signal </a:t>
            </a:r>
            <a:r>
              <a:rPr lang="en-US" sz="2400" b="1" i="1" dirty="0"/>
              <a:t>P´</a:t>
            </a:r>
            <a:r>
              <a:rPr lang="en-US" sz="2400" dirty="0"/>
              <a:t> along with the received string is inspected and resolved to retrieve transmitter’s hidden information </a:t>
            </a:r>
            <a:r>
              <a:rPr lang="en-US" sz="2400" b="1" i="1" dirty="0"/>
              <a:t>M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It is presumed here that the secret message </a:t>
            </a:r>
            <a:r>
              <a:rPr lang="en-US" sz="2400" b="1" i="1" dirty="0"/>
              <a:t>M</a:t>
            </a:r>
            <a:r>
              <a:rPr lang="en-US" sz="2400" dirty="0"/>
              <a:t> is a binary string of the speech signal accepted over GSM.</a:t>
            </a:r>
          </a:p>
          <a:p>
            <a:pPr algn="just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4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Proposed Architecture of SSS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6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D2C043-D9D9-4C18-B7F0-062A92D90B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/>
          <a:stretch>
            <a:fillRect/>
          </a:stretch>
        </p:blipFill>
        <p:spPr bwMode="auto">
          <a:xfrm>
            <a:off x="1710846" y="1271200"/>
            <a:ext cx="8770308" cy="431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889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Linux Environment (Ubuntu 16.10)</a:t>
            </a:r>
          </a:p>
          <a:p>
            <a:pPr algn="just"/>
            <a:r>
              <a:rPr lang="en-US" sz="2400" dirty="0"/>
              <a:t>8GB RAM</a:t>
            </a:r>
          </a:p>
          <a:p>
            <a:pPr algn="just"/>
            <a:r>
              <a:rPr lang="en-US" sz="2400" dirty="0"/>
              <a:t>Python 3.6</a:t>
            </a:r>
          </a:p>
          <a:p>
            <a:pPr algn="just"/>
            <a:r>
              <a:rPr lang="en-US" sz="2400" dirty="0"/>
              <a:t>PyAudioAnalysis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Encryption Stage(1/3)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Step 1: </a:t>
            </a:r>
            <a:r>
              <a:rPr lang="en-US" sz="2400" dirty="0"/>
              <a:t>Binary Converter transforms the selected speech signal </a:t>
            </a:r>
            <a:r>
              <a:rPr lang="en-US" sz="2400" b="1" i="1" dirty="0"/>
              <a:t>M</a:t>
            </a:r>
            <a:r>
              <a:rPr lang="en-US" sz="2400" dirty="0"/>
              <a:t> in a binary sequence (using the </a:t>
            </a:r>
            <a:r>
              <a:rPr lang="en-US" sz="2400" b="1" dirty="0"/>
              <a:t>pyAudioAnalysis</a:t>
            </a:r>
            <a:r>
              <a:rPr lang="en-US" sz="2400" dirty="0"/>
              <a:t> tool) and a secret DNA strand </a:t>
            </a:r>
            <a:r>
              <a:rPr lang="en-US" sz="2400" b="1" i="1" dirty="0"/>
              <a:t>P </a:t>
            </a:r>
            <a:r>
              <a:rPr lang="en-US" sz="2400" dirty="0"/>
              <a:t>is taken.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Step 2: </a:t>
            </a:r>
            <a:r>
              <a:rPr lang="en-US" sz="2400" dirty="0"/>
              <a:t>The secret DNA sequence </a:t>
            </a:r>
            <a:r>
              <a:rPr lang="en-US" sz="2400" b="1" i="1" dirty="0"/>
              <a:t>P</a:t>
            </a:r>
            <a:r>
              <a:rPr lang="en-US" sz="2400" dirty="0"/>
              <a:t> is transformed into a binary sequence.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1694C5-EDDF-429F-B86A-CD0280655EC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/>
          <a:stretch>
            <a:fillRect/>
          </a:stretch>
        </p:blipFill>
        <p:spPr bwMode="auto">
          <a:xfrm>
            <a:off x="6939280" y="1161734"/>
            <a:ext cx="4414520" cy="16227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19B59-9040-4581-9908-218F0FAF2DEE}"/>
              </a:ext>
            </a:extLst>
          </p:cNvPr>
          <p:cNvSpPr txBox="1"/>
          <p:nvPr/>
        </p:nvSpPr>
        <p:spPr>
          <a:xfrm>
            <a:off x="1036320" y="1307147"/>
            <a:ext cx="578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The proposed Speech Security System </a:t>
            </a:r>
            <a:br>
              <a:rPr lang="en-US" sz="2400" b="1" dirty="0"/>
            </a:br>
            <a:r>
              <a:rPr lang="en-US" sz="2400" b="1" dirty="0"/>
              <a:t>can encrypt any speech signal into an encrypted DNA sequence. </a:t>
            </a:r>
          </a:p>
          <a:p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A7668D-003C-48CF-A9B6-922DDBD4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0" y="3729853"/>
            <a:ext cx="651256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1110011110010110000001011000001110010001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1F069-14F3-475A-9517-507883EFB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4328935"/>
            <a:ext cx="10942320" cy="537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250973-A5B8-4294-B624-A5427902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240" y="5431219"/>
            <a:ext cx="10515600" cy="5377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6B60F9-A6E4-4E20-95A2-E7F99D4FB8EC}"/>
              </a:ext>
            </a:extLst>
          </p:cNvPr>
          <p:cNvSpPr txBox="1"/>
          <p:nvPr/>
        </p:nvSpPr>
        <p:spPr>
          <a:xfrm>
            <a:off x="8153400" y="5234601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Generated Random Number, </a:t>
            </a:r>
            <a:r>
              <a:rPr lang="en-US" sz="1600" b="1" i="1" dirty="0"/>
              <a:t>n</a:t>
            </a:r>
            <a:r>
              <a:rPr lang="en-US" sz="1600" dirty="0"/>
              <a:t> = 4.</a:t>
            </a:r>
            <a:br>
              <a:rPr lang="en-US" sz="1600" dirty="0"/>
            </a:br>
            <a:r>
              <a:rPr lang="en-US" sz="1600" dirty="0"/>
              <a:t>Corresponding binary digits of </a:t>
            </a:r>
            <a:r>
              <a:rPr lang="en-US" sz="1600" b="1" i="1" dirty="0"/>
              <a:t>A, G, T </a:t>
            </a:r>
            <a:r>
              <a:rPr lang="en-US" sz="1600" dirty="0"/>
              <a:t>and </a:t>
            </a:r>
            <a:r>
              <a:rPr lang="en-US" sz="1600" b="1" i="1" dirty="0"/>
              <a:t>C</a:t>
            </a:r>
            <a:r>
              <a:rPr lang="en-US" sz="1600" dirty="0"/>
              <a:t> are </a:t>
            </a:r>
            <a:r>
              <a:rPr lang="en-US" sz="1600" b="1" i="1" dirty="0"/>
              <a:t>00, 11, 10 </a:t>
            </a:r>
            <a:r>
              <a:rPr lang="en-US" sz="1600" dirty="0"/>
              <a:t>and </a:t>
            </a:r>
            <a:r>
              <a:rPr lang="en-US" sz="1600" b="1" i="1" dirty="0"/>
              <a:t>01</a:t>
            </a:r>
            <a:r>
              <a:rPr lang="en-US" sz="1600" dirty="0"/>
              <a:t>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0425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9BA-8C4A-47AB-8D3C-3C1C0019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US" dirty="0"/>
              <a:t>Encryption Stage(2/3)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34EB-47AB-4D5C-A7B9-C9AB046A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Step 3: </a:t>
            </a:r>
            <a:r>
              <a:rPr lang="en-US" sz="2400" b="1" i="1" dirty="0"/>
              <a:t>M </a:t>
            </a:r>
            <a:r>
              <a:rPr lang="en-US" sz="2400" dirty="0"/>
              <a:t>is split into n number of segments.</a:t>
            </a:r>
            <a:r>
              <a:rPr lang="en-US" sz="2400" b="1" dirty="0"/>
              <a:t> </a:t>
            </a:r>
          </a:p>
          <a:p>
            <a:pPr algn="just"/>
            <a:endParaRPr lang="en-US" sz="2400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br>
              <a:rPr lang="en-US" sz="2400" dirty="0"/>
            </a:br>
            <a:endParaRPr lang="en-US" sz="2400" dirty="0"/>
          </a:p>
          <a:p>
            <a:pPr algn="just"/>
            <a:r>
              <a:rPr lang="en-US" sz="2400" b="1" dirty="0"/>
              <a:t>Step 4: </a:t>
            </a:r>
            <a:r>
              <a:rPr lang="en-US" sz="2400" dirty="0"/>
              <a:t>Binary signal of DNA sequence </a:t>
            </a:r>
            <a:r>
              <a:rPr lang="en-US" sz="2400" b="1" i="1" dirty="0"/>
              <a:t>P</a:t>
            </a:r>
            <a:r>
              <a:rPr lang="en-US" sz="2400" dirty="0"/>
              <a:t> is split into n number of segments.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94DA-ED03-4CE6-94FF-DD4C03DA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6F2-55CA-42B6-A0AB-D118543E9E8A}" type="datetime1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9842-B634-409D-B19B-8AD64A0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International e-Conference on Intelligent Signals and Signal Processing (e-ISSP 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8A58-756F-4A65-9ED9-94740D91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5847-D653-44FC-95BF-E27F50A0ACE4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1694C5-EDDF-429F-B86A-CD0280655EC0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"/>
          <a:stretch>
            <a:fillRect/>
          </a:stretch>
        </p:blipFill>
        <p:spPr bwMode="auto">
          <a:xfrm>
            <a:off x="6939280" y="1161734"/>
            <a:ext cx="4414520" cy="1622742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574AA9-BB55-4CAE-84D4-79361A1F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" y="1802892"/>
            <a:ext cx="6786880" cy="11638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14A8092-A445-454C-9DA7-1113AEB47E9B}"/>
              </a:ext>
            </a:extLst>
          </p:cNvPr>
          <p:cNvSpPr txBox="1"/>
          <p:nvPr/>
        </p:nvSpPr>
        <p:spPr>
          <a:xfrm>
            <a:off x="1102360" y="2784583"/>
            <a:ext cx="701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‘0’ is added to start of every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If last segment contains less than n digits, then k number of ‘0’ is padded.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F756FA-DA7A-4085-97C0-4BF6881B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7448" y="4480538"/>
            <a:ext cx="8628888" cy="116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5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1494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DNA Cryptography based Speech Security System  Shaikh Akib Shahriyar, Shovan Bhowmik , and Mahedi Hasan  </vt:lpstr>
      <vt:lpstr>Outline</vt:lpstr>
      <vt:lpstr>Introduction</vt:lpstr>
      <vt:lpstr>DNA Encoding</vt:lpstr>
      <vt:lpstr>DNA Cryptography Based Speech Security System (SSS)</vt:lpstr>
      <vt:lpstr>Proposed Architecture of SSS</vt:lpstr>
      <vt:lpstr>Experimental Setup</vt:lpstr>
      <vt:lpstr>Encryption Stage(1/3)</vt:lpstr>
      <vt:lpstr>Encryption Stage(2/3)</vt:lpstr>
      <vt:lpstr>Encryption Stage(3/3)</vt:lpstr>
      <vt:lpstr>Decryption Stage(1/2)</vt:lpstr>
      <vt:lpstr>Decryption Stage(2/2)</vt:lpstr>
      <vt:lpstr>Experimental Analysis (1/3)</vt:lpstr>
      <vt:lpstr>Experimental Analysis (2/3)</vt:lpstr>
      <vt:lpstr>Experimental Analysis (3/3)</vt:lpstr>
      <vt:lpstr>Limitation and 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Cryptography based Speech Security System  Shaikh Akib Shahriyar, Shovan Bhowmik , and Mahedi Hasan  </dc:title>
  <dc:creator>Shovon Bhowmik</dc:creator>
  <cp:lastModifiedBy>Shovon Bhowmik</cp:lastModifiedBy>
  <cp:revision>31</cp:revision>
  <dcterms:created xsi:type="dcterms:W3CDTF">2020-12-29T12:46:52Z</dcterms:created>
  <dcterms:modified xsi:type="dcterms:W3CDTF">2020-12-29T19:51:26Z</dcterms:modified>
</cp:coreProperties>
</file>