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34A55-96ED-4A9C-94A9-2E14621861E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FC96D-90CB-40BA-A7A7-AA70A8B3C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3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3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0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42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5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8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2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60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8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49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5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23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7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6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75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1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2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71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982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05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8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06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35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27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3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16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FC96D-90CB-40BA-A7A7-AA70A8B3C7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9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1E5E-4E2B-4BBB-B487-0CDEB121CAB2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5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4025-801B-48A9-AE6A-E450D4539BF6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1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B2B9-3BAD-42C3-AF95-72EB29D8AD3B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2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896-162C-45DA-BA53-EFC8375A5FAA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0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D0EA-EA89-4F1F-90EC-6A6154339C1D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9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B21F-3E51-46D3-8C3E-78A0B23E9148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6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588E-C2A3-47EB-9348-E30673996D23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32FD-5732-4B10-8761-32A84BCBE317}" type="datetime1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69F4-0219-4CCB-9954-DEBA010DDE80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425C34-00D5-460D-942B-8C6544247E29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3E106E-9236-4B80-A649-490E8FE2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1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5D93-A449-4799-BA1E-875A98BBAB60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B6BA0A-D0D0-4DDB-87EC-C5D90A07E8BE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3E106E-9236-4B80-A649-490E8FE283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5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Applied Statistics &amp; Concept of Probability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Shovan</a:t>
            </a:r>
            <a:r>
              <a:rPr lang="en-US" dirty="0" smtClean="0"/>
              <a:t> Bhowmik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Of CSE(BAIUST)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with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language and concepts of </a:t>
            </a:r>
            <a:r>
              <a:rPr lang="en-US" sz="2400" b="1" dirty="0">
                <a:solidFill>
                  <a:srgbClr val="FF0000"/>
                </a:solidFill>
              </a:rPr>
              <a:t>set theory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provide a natural context for </a:t>
            </a:r>
            <a:r>
              <a:rPr lang="en-US" sz="2400" dirty="0" smtClean="0">
                <a:solidFill>
                  <a:schemeClr val="tx1"/>
                </a:solidFill>
              </a:rPr>
              <a:t>the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development </a:t>
            </a:r>
            <a:r>
              <a:rPr lang="en-US" sz="2400" dirty="0">
                <a:solidFill>
                  <a:schemeClr val="tx1"/>
                </a:solidFill>
              </a:rPr>
              <a:t>of probability </a:t>
            </a:r>
            <a:r>
              <a:rPr lang="en-US" sz="2400" dirty="0" smtClean="0">
                <a:solidFill>
                  <a:schemeClr val="tx1"/>
                </a:solidFill>
              </a:rPr>
              <a:t>theory.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133F5964-E9FC-49F9-A95F-AA7C261CA9E7}"/>
              </a:ext>
            </a:extLst>
          </p:cNvPr>
          <p:cNvGrpSpPr/>
          <p:nvPr/>
        </p:nvGrpSpPr>
        <p:grpSpPr>
          <a:xfrm>
            <a:off x="1979549" y="2927324"/>
            <a:ext cx="8771788" cy="2656680"/>
            <a:chOff x="576731" y="1901466"/>
            <a:chExt cx="7990536" cy="2332492"/>
          </a:xfrm>
        </p:grpSpPr>
        <p:pic>
          <p:nvPicPr>
            <p:cNvPr id="10" name="Content Placeholder 3">
              <a:extLst>
                <a:ext uri="{FF2B5EF4-FFF2-40B4-BE49-F238E27FC236}">
                  <a16:creationId xmlns="" xmlns:a16="http://schemas.microsoft.com/office/drawing/2014/main" id="{36935858-1005-470E-A574-9EA747395B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"/>
            <a:stretch/>
          </p:blipFill>
          <p:spPr>
            <a:xfrm>
              <a:off x="576731" y="1901466"/>
              <a:ext cx="7990536" cy="5224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Content Placeholder 3">
              <a:extLst>
                <a:ext uri="{FF2B5EF4-FFF2-40B4-BE49-F238E27FC236}">
                  <a16:creationId xmlns="" xmlns:a16="http://schemas.microsoft.com/office/drawing/2014/main" id="{A8C831CB-B9A6-4A1A-BE5C-3C7A878E4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6731" y="2447336"/>
              <a:ext cx="7990536" cy="17866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945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with Events(Cont..)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A\B (Difference) = </a:t>
            </a:r>
            <a:r>
              <a:rPr lang="en-US" sz="2400" b="1" dirty="0" smtClean="0">
                <a:solidFill>
                  <a:srgbClr val="FF0000"/>
                </a:solidFill>
              </a:rPr>
              <a:t>A ꓵ B’</a:t>
            </a:r>
            <a:r>
              <a:rPr lang="en-US" sz="2400" b="1" dirty="0" smtClean="0"/>
              <a:t> = </a:t>
            </a: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he </a:t>
            </a:r>
            <a:r>
              <a:rPr lang="en-US" sz="2400" dirty="0">
                <a:solidFill>
                  <a:schemeClr val="tx1"/>
                </a:solidFill>
              </a:rPr>
              <a:t>event </a:t>
            </a:r>
            <a:r>
              <a:rPr lang="en-US" sz="2400" i="1" dirty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occurs but </a:t>
            </a:r>
            <a:r>
              <a:rPr lang="en-US" sz="2400" i="1" dirty="0">
                <a:solidFill>
                  <a:schemeClr val="tx1"/>
                </a:solidFill>
              </a:rPr>
              <a:t>B </a:t>
            </a:r>
            <a:r>
              <a:rPr lang="en-US" sz="2400" dirty="0">
                <a:solidFill>
                  <a:schemeClr val="tx1"/>
                </a:solidFill>
              </a:rPr>
              <a:t>does </a:t>
            </a:r>
            <a:r>
              <a:rPr lang="en-US" sz="2400" dirty="0" smtClean="0">
                <a:solidFill>
                  <a:schemeClr val="tx1"/>
                </a:solidFill>
              </a:rPr>
              <a:t>not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Events A, B, C, ….. </a:t>
            </a:r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re </a:t>
            </a:r>
            <a:r>
              <a:rPr lang="en-US" sz="2400" dirty="0" smtClean="0">
                <a:solidFill>
                  <a:srgbClr val="FF0000"/>
                </a:solidFill>
              </a:rPr>
              <a:t>disjoint</a:t>
            </a:r>
            <a:r>
              <a:rPr lang="en-US" sz="2400" dirty="0" smtClean="0">
                <a:solidFill>
                  <a:schemeClr val="tx1"/>
                </a:solidFill>
              </a:rPr>
              <a:t> ( or </a:t>
            </a:r>
            <a:r>
              <a:rPr lang="en-US" sz="2400" dirty="0" smtClean="0">
                <a:solidFill>
                  <a:srgbClr val="FF0000"/>
                </a:solidFill>
              </a:rPr>
              <a:t>mutually exclusive</a:t>
            </a:r>
            <a:r>
              <a:rPr lang="en-US" sz="2400" dirty="0" smtClean="0">
                <a:solidFill>
                  <a:schemeClr val="tx1"/>
                </a:solidFill>
              </a:rPr>
              <a:t>) if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 U B U C U … =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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Disjoint events cannot occur at the same time.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Events A, B, C, …. are </a:t>
            </a:r>
            <a:r>
              <a:rPr 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exhaustive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A U B U C U ….. = 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7393D8A-D025-4D06-82F3-B545F90B0860}"/>
              </a:ext>
            </a:extLst>
          </p:cNvPr>
          <p:cNvSpPr/>
          <p:nvPr/>
        </p:nvSpPr>
        <p:spPr>
          <a:xfrm>
            <a:off x="1097280" y="4545655"/>
            <a:ext cx="9021171" cy="120032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Garamond-Regular"/>
              </a:rPr>
              <a:t>Commutative law 	</a:t>
            </a:r>
            <a:r>
              <a:rPr lang="en-US" dirty="0" smtClean="0">
                <a:solidFill>
                  <a:srgbClr val="000000"/>
                </a:solidFill>
                <a:latin typeface="AGaramond-Regular"/>
              </a:rPr>
              <a:t>                  </a:t>
            </a:r>
            <a:r>
              <a:rPr lang="en-US" i="1" dirty="0" smtClean="0">
                <a:solidFill>
                  <a:srgbClr val="000000"/>
                </a:solidFill>
                <a:latin typeface="AGaramond-Italic"/>
              </a:rPr>
              <a:t>E </a:t>
            </a:r>
            <a:r>
              <a:rPr lang="en-US" dirty="0">
                <a:solidFill>
                  <a:srgbClr val="000000"/>
                </a:solidFill>
                <a:latin typeface="MTSYN"/>
              </a:rPr>
              <a:t>∪ </a:t>
            </a:r>
            <a:r>
              <a:rPr lang="en-US" i="1" dirty="0">
                <a:solidFill>
                  <a:srgbClr val="000000"/>
                </a:solidFill>
                <a:latin typeface="AGaramond-Italic"/>
              </a:rPr>
              <a:t>F </a:t>
            </a:r>
            <a:r>
              <a:rPr lang="en-US" dirty="0">
                <a:solidFill>
                  <a:srgbClr val="000000"/>
                </a:solidFill>
                <a:latin typeface="MTSYN"/>
              </a:rPr>
              <a:t>= </a:t>
            </a:r>
            <a:r>
              <a:rPr lang="en-US" i="1" dirty="0">
                <a:solidFill>
                  <a:srgbClr val="000000"/>
                </a:solidFill>
                <a:latin typeface="AGaramond-Italic"/>
              </a:rPr>
              <a:t>F </a:t>
            </a:r>
            <a:r>
              <a:rPr lang="en-US" dirty="0">
                <a:solidFill>
                  <a:srgbClr val="000000"/>
                </a:solidFill>
                <a:latin typeface="MTSYN"/>
              </a:rPr>
              <a:t>∪ </a:t>
            </a:r>
            <a:r>
              <a:rPr lang="en-US" i="1" dirty="0">
                <a:solidFill>
                  <a:srgbClr val="000000"/>
                </a:solidFill>
                <a:latin typeface="AGaramond-Italic"/>
              </a:rPr>
              <a:t>E 	 </a:t>
            </a:r>
            <a:r>
              <a:rPr lang="en-US" i="1" dirty="0" smtClean="0">
                <a:solidFill>
                  <a:srgbClr val="000000"/>
                </a:solidFill>
                <a:latin typeface="AGaramond-Italic"/>
              </a:rPr>
              <a:t>                                 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∩</a:t>
            </a:r>
            <a:r>
              <a:rPr lang="en-US" b="1" dirty="0" smtClean="0"/>
              <a:t> </a:t>
            </a:r>
            <a:r>
              <a:rPr lang="en-US" i="1" dirty="0" smtClean="0">
                <a:solidFill>
                  <a:srgbClr val="000000"/>
                </a:solidFill>
                <a:latin typeface="AGaramond-Italic"/>
              </a:rPr>
              <a:t>F </a:t>
            </a:r>
            <a:r>
              <a:rPr lang="en-US" dirty="0">
                <a:solidFill>
                  <a:srgbClr val="000000"/>
                </a:solidFill>
                <a:latin typeface="MTSYN"/>
              </a:rPr>
              <a:t>=</a:t>
            </a:r>
            <a:r>
              <a:rPr lang="en-US" i="1" dirty="0" smtClean="0">
                <a:solidFill>
                  <a:srgbClr val="000000"/>
                </a:solidFill>
                <a:latin typeface="AGaramond-Italic"/>
              </a:rPr>
              <a:t>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∩</a:t>
            </a:r>
            <a:r>
              <a:rPr lang="en-US" b="1" dirty="0" smtClean="0"/>
              <a:t> </a:t>
            </a:r>
            <a:r>
              <a:rPr lang="en-US" i="1" dirty="0" smtClean="0">
                <a:solidFill>
                  <a:srgbClr val="000000"/>
                </a:solidFill>
                <a:latin typeface="AGaramond-Italic"/>
              </a:rPr>
              <a:t>E</a:t>
            </a:r>
            <a:r>
              <a:rPr lang="en-US" i="1" dirty="0">
                <a:solidFill>
                  <a:srgbClr val="000000"/>
                </a:solidFill>
                <a:latin typeface="AGaramond-Italic"/>
              </a:rPr>
              <a:t/>
            </a:r>
            <a:br>
              <a:rPr lang="en-US" i="1" dirty="0">
                <a:solidFill>
                  <a:srgbClr val="000000"/>
                </a:solidFill>
                <a:latin typeface="AGaramond-Italic"/>
              </a:rPr>
            </a:br>
            <a:r>
              <a:rPr lang="en-US" dirty="0">
                <a:solidFill>
                  <a:srgbClr val="000000"/>
                </a:solidFill>
                <a:latin typeface="AGaramond-Regular"/>
              </a:rPr>
              <a:t>Associative law 		</a:t>
            </a:r>
            <a:r>
              <a:rPr lang="en-US" dirty="0" smtClean="0">
                <a:solidFill>
                  <a:srgbClr val="000000"/>
                </a:solidFill>
                <a:latin typeface="AGaramond-Regular"/>
              </a:rPr>
              <a:t>  (</a:t>
            </a:r>
            <a:r>
              <a:rPr lang="en-US" i="1" dirty="0">
                <a:solidFill>
                  <a:srgbClr val="000000"/>
                </a:solidFill>
                <a:latin typeface="AGaramond-Italic"/>
              </a:rPr>
              <a:t>E </a:t>
            </a:r>
            <a:r>
              <a:rPr lang="en-US" dirty="0">
                <a:solidFill>
                  <a:srgbClr val="000000"/>
                </a:solidFill>
                <a:latin typeface="MTSYN"/>
              </a:rPr>
              <a:t>∪ </a:t>
            </a:r>
            <a:r>
              <a:rPr lang="en-US" i="1" dirty="0">
                <a:solidFill>
                  <a:srgbClr val="000000"/>
                </a:solidFill>
                <a:latin typeface="AGaramond-Italic"/>
              </a:rPr>
              <a:t>F </a:t>
            </a:r>
            <a:r>
              <a:rPr lang="en-US" i="1" dirty="0">
                <a:solidFill>
                  <a:srgbClr val="000000"/>
                </a:solidFill>
                <a:latin typeface="MTMI"/>
              </a:rPr>
              <a:t>) </a:t>
            </a:r>
            <a:r>
              <a:rPr lang="en-US" dirty="0">
                <a:solidFill>
                  <a:srgbClr val="000000"/>
                </a:solidFill>
                <a:latin typeface="MTSYN"/>
              </a:rPr>
              <a:t>∪ </a:t>
            </a:r>
            <a:r>
              <a:rPr lang="en-US" i="1" dirty="0">
                <a:solidFill>
                  <a:srgbClr val="000000"/>
                </a:solidFill>
                <a:latin typeface="AGaramond-Italic"/>
              </a:rPr>
              <a:t>G </a:t>
            </a:r>
            <a:r>
              <a:rPr lang="en-US" dirty="0">
                <a:solidFill>
                  <a:srgbClr val="000000"/>
                </a:solidFill>
                <a:latin typeface="MTSYN"/>
              </a:rPr>
              <a:t>= </a:t>
            </a:r>
            <a:r>
              <a:rPr lang="en-US" i="1" dirty="0">
                <a:solidFill>
                  <a:srgbClr val="000000"/>
                </a:solidFill>
                <a:latin typeface="AGaramond-Italic"/>
              </a:rPr>
              <a:t>E </a:t>
            </a:r>
            <a:r>
              <a:rPr lang="en-US" dirty="0">
                <a:solidFill>
                  <a:srgbClr val="000000"/>
                </a:solidFill>
                <a:latin typeface="MTSYN"/>
              </a:rPr>
              <a:t>∪ </a:t>
            </a:r>
            <a:r>
              <a:rPr lang="en-US" i="1" dirty="0">
                <a:solidFill>
                  <a:srgbClr val="000000"/>
                </a:solidFill>
                <a:latin typeface="MTMI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AGaramond-Italic"/>
              </a:rPr>
              <a:t>F </a:t>
            </a:r>
            <a:r>
              <a:rPr lang="en-US" dirty="0">
                <a:solidFill>
                  <a:srgbClr val="000000"/>
                </a:solidFill>
                <a:latin typeface="MTSYN"/>
              </a:rPr>
              <a:t>∪ </a:t>
            </a:r>
            <a:r>
              <a:rPr lang="en-US" i="1" dirty="0">
                <a:solidFill>
                  <a:srgbClr val="000000"/>
                </a:solidFill>
                <a:latin typeface="AGaramond-Italic"/>
              </a:rPr>
              <a:t>G </a:t>
            </a:r>
            <a:r>
              <a:rPr lang="en-US" dirty="0">
                <a:solidFill>
                  <a:srgbClr val="000000"/>
                </a:solidFill>
                <a:latin typeface="AGaramond-Regular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AGaramond-Regular"/>
              </a:rPr>
              <a:t>          (</a:t>
            </a:r>
            <a:r>
              <a:rPr lang="en-US" i="1" dirty="0" smtClean="0">
                <a:solidFill>
                  <a:srgbClr val="000000"/>
                </a:solidFill>
                <a:latin typeface="AGaramond-Italic"/>
              </a:rPr>
              <a:t>E</a:t>
            </a:r>
            <a:r>
              <a:rPr lang="en-US" b="1" dirty="0"/>
              <a:t> </a:t>
            </a:r>
            <a:r>
              <a:rPr lang="en-US" dirty="0"/>
              <a:t>∩</a:t>
            </a:r>
            <a:r>
              <a:rPr lang="en-US" b="1" dirty="0" smtClean="0"/>
              <a:t> </a:t>
            </a:r>
            <a:r>
              <a:rPr lang="en-US" i="1" dirty="0" smtClean="0">
                <a:solidFill>
                  <a:srgbClr val="000000"/>
                </a:solidFill>
                <a:latin typeface="AGaramond-Italic"/>
              </a:rPr>
              <a:t>F </a:t>
            </a:r>
            <a:r>
              <a:rPr lang="en-US" dirty="0" smtClean="0">
                <a:solidFill>
                  <a:srgbClr val="000000"/>
                </a:solidFill>
                <a:latin typeface="AGaramond-Regular"/>
              </a:rPr>
              <a:t>)</a:t>
            </a:r>
            <a:r>
              <a:rPr lang="en-US" b="1" dirty="0"/>
              <a:t> </a:t>
            </a:r>
            <a:r>
              <a:rPr lang="en-US" dirty="0"/>
              <a:t>∩</a:t>
            </a:r>
            <a:r>
              <a:rPr lang="en-US" b="1" dirty="0" smtClean="0"/>
              <a:t> </a:t>
            </a:r>
            <a:r>
              <a:rPr lang="en-US" i="1" dirty="0" smtClean="0">
                <a:solidFill>
                  <a:srgbClr val="000000"/>
                </a:solidFill>
                <a:latin typeface="AGaramond-Italic"/>
              </a:rPr>
              <a:t>G </a:t>
            </a:r>
            <a:r>
              <a:rPr lang="en-US" dirty="0">
                <a:solidFill>
                  <a:srgbClr val="000000"/>
                </a:solidFill>
                <a:latin typeface="MTSYN"/>
              </a:rPr>
              <a:t>= </a:t>
            </a:r>
            <a:r>
              <a:rPr lang="en-US" i="1" dirty="0" smtClean="0">
                <a:solidFill>
                  <a:srgbClr val="000000"/>
                </a:solidFill>
                <a:latin typeface="AGaramond-Italic"/>
              </a:rPr>
              <a:t>E</a:t>
            </a:r>
            <a:r>
              <a:rPr lang="en-US" dirty="0"/>
              <a:t> ∩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AGaramond-Regular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AGaramond-Italic"/>
              </a:rPr>
              <a:t>F</a:t>
            </a:r>
            <a:r>
              <a:rPr lang="en-US" b="1" dirty="0"/>
              <a:t> </a:t>
            </a:r>
            <a:r>
              <a:rPr lang="en-US" dirty="0"/>
              <a:t>∩</a:t>
            </a:r>
            <a:r>
              <a:rPr lang="en-US" b="1" dirty="0" smtClean="0"/>
              <a:t> </a:t>
            </a:r>
            <a:r>
              <a:rPr lang="en-US" i="1" dirty="0" smtClean="0">
                <a:solidFill>
                  <a:srgbClr val="000000"/>
                </a:solidFill>
                <a:latin typeface="AGaramond-Italic"/>
              </a:rPr>
              <a:t>G </a:t>
            </a:r>
            <a:r>
              <a:rPr lang="en-US" dirty="0">
                <a:solidFill>
                  <a:srgbClr val="000000"/>
                </a:solidFill>
                <a:latin typeface="AGaramond-Regular"/>
              </a:rPr>
              <a:t>)</a:t>
            </a:r>
            <a:br>
              <a:rPr lang="en-US" dirty="0">
                <a:solidFill>
                  <a:srgbClr val="000000"/>
                </a:solidFill>
                <a:latin typeface="AGaramond-Regular"/>
              </a:rPr>
            </a:br>
            <a:r>
              <a:rPr lang="en-US" dirty="0">
                <a:solidFill>
                  <a:srgbClr val="000000"/>
                </a:solidFill>
                <a:latin typeface="AGaramond-Regular"/>
              </a:rPr>
              <a:t>Distributive law  </a:t>
            </a:r>
            <a:r>
              <a:rPr lang="en-US" dirty="0" smtClean="0">
                <a:solidFill>
                  <a:srgbClr val="000000"/>
                </a:solidFill>
                <a:latin typeface="AGaramond-Regular"/>
              </a:rPr>
              <a:t>          (</a:t>
            </a:r>
            <a:r>
              <a:rPr lang="en-US" i="1" dirty="0">
                <a:solidFill>
                  <a:srgbClr val="000000"/>
                </a:solidFill>
                <a:latin typeface="AGaramond-Italic"/>
              </a:rPr>
              <a:t>E </a:t>
            </a:r>
            <a:r>
              <a:rPr lang="en-US" dirty="0">
                <a:solidFill>
                  <a:srgbClr val="000000"/>
                </a:solidFill>
                <a:latin typeface="MTSYN"/>
              </a:rPr>
              <a:t>∪ </a:t>
            </a:r>
            <a:r>
              <a:rPr lang="en-US" i="1" dirty="0">
                <a:solidFill>
                  <a:srgbClr val="000000"/>
                </a:solidFill>
                <a:latin typeface="AGaramond-Italic"/>
              </a:rPr>
              <a:t>F </a:t>
            </a:r>
            <a:r>
              <a:rPr lang="en-US" i="1" dirty="0" smtClean="0">
                <a:solidFill>
                  <a:srgbClr val="000000"/>
                </a:solidFill>
                <a:latin typeface="MTMI"/>
              </a:rPr>
              <a:t>)</a:t>
            </a:r>
            <a:r>
              <a:rPr lang="en-US" dirty="0"/>
              <a:t> ∩ </a:t>
            </a:r>
            <a:r>
              <a:rPr lang="en-US" i="1" dirty="0" smtClean="0">
                <a:solidFill>
                  <a:srgbClr val="000000"/>
                </a:solidFill>
                <a:latin typeface="AGaramond-Italic"/>
              </a:rPr>
              <a:t>G </a:t>
            </a:r>
            <a:r>
              <a:rPr lang="en-US" dirty="0">
                <a:solidFill>
                  <a:srgbClr val="000000"/>
                </a:solidFill>
                <a:latin typeface="MTSYN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MTSYN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AGaramond-Italic"/>
              </a:rPr>
              <a:t>E</a:t>
            </a:r>
            <a:r>
              <a:rPr lang="en-US" b="1" dirty="0" smtClean="0"/>
              <a:t> </a:t>
            </a:r>
            <a:r>
              <a:rPr lang="en-US" dirty="0"/>
              <a:t>∩</a:t>
            </a:r>
            <a:r>
              <a:rPr lang="en-US" b="1" dirty="0" smtClean="0"/>
              <a:t> </a:t>
            </a:r>
            <a:r>
              <a:rPr lang="en-US" i="1" dirty="0" smtClean="0">
                <a:solidFill>
                  <a:srgbClr val="000000"/>
                </a:solidFill>
                <a:latin typeface="AGaramond-Italic"/>
              </a:rPr>
              <a:t>G) </a:t>
            </a:r>
            <a:r>
              <a:rPr lang="en-US" dirty="0">
                <a:solidFill>
                  <a:srgbClr val="000000"/>
                </a:solidFill>
                <a:latin typeface="MTSYN"/>
              </a:rPr>
              <a:t>∪ </a:t>
            </a:r>
            <a:r>
              <a:rPr lang="en-US" dirty="0" smtClean="0">
                <a:solidFill>
                  <a:srgbClr val="000000"/>
                </a:solidFill>
                <a:latin typeface="MTSYN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AGaramond-Italic"/>
              </a:rPr>
              <a:t>F</a:t>
            </a:r>
            <a:r>
              <a:rPr lang="en-US" b="1" dirty="0" smtClean="0"/>
              <a:t> </a:t>
            </a:r>
            <a:r>
              <a:rPr lang="en-US" dirty="0"/>
              <a:t>∩</a:t>
            </a:r>
            <a:r>
              <a:rPr lang="en-US" b="1" dirty="0" smtClean="0"/>
              <a:t> </a:t>
            </a:r>
            <a:r>
              <a:rPr lang="en-US" i="1" dirty="0" smtClean="0">
                <a:solidFill>
                  <a:srgbClr val="000000"/>
                </a:solidFill>
                <a:latin typeface="AGaramond-Italic"/>
              </a:rPr>
              <a:t>G)        (</a:t>
            </a:r>
            <a:r>
              <a:rPr lang="en-US" i="1" spc="-100" dirty="0" smtClean="0">
                <a:solidFill>
                  <a:srgbClr val="000000"/>
                </a:solidFill>
                <a:latin typeface="AGaramond-Italic"/>
              </a:rPr>
              <a:t>E</a:t>
            </a:r>
            <a:r>
              <a:rPr lang="en-US" b="1" dirty="0" smtClean="0"/>
              <a:t> </a:t>
            </a:r>
            <a:r>
              <a:rPr lang="en-US" dirty="0"/>
              <a:t>∩</a:t>
            </a:r>
            <a:r>
              <a:rPr lang="en-US" b="1" dirty="0" smtClean="0"/>
              <a:t> </a:t>
            </a:r>
            <a:r>
              <a:rPr lang="en-US" i="1" spc="-100" dirty="0" smtClean="0">
                <a:solidFill>
                  <a:srgbClr val="000000"/>
                </a:solidFill>
                <a:latin typeface="AGaramond-Italic"/>
              </a:rPr>
              <a:t>F) </a:t>
            </a:r>
            <a:r>
              <a:rPr lang="en-US" spc="-100" dirty="0">
                <a:solidFill>
                  <a:srgbClr val="000000"/>
                </a:solidFill>
                <a:latin typeface="MTSYN"/>
              </a:rPr>
              <a:t>∪ </a:t>
            </a:r>
            <a:r>
              <a:rPr lang="en-US" i="1" spc="-100" dirty="0">
                <a:solidFill>
                  <a:srgbClr val="000000"/>
                </a:solidFill>
                <a:latin typeface="AGaramond-Italic"/>
              </a:rPr>
              <a:t>G </a:t>
            </a:r>
            <a:r>
              <a:rPr lang="en-US" spc="-100" dirty="0">
                <a:solidFill>
                  <a:srgbClr val="000000"/>
                </a:solidFill>
                <a:latin typeface="MTSYN"/>
              </a:rPr>
              <a:t>= </a:t>
            </a:r>
            <a:r>
              <a:rPr lang="en-US" i="1" spc="-100" dirty="0">
                <a:solidFill>
                  <a:srgbClr val="000000"/>
                </a:solidFill>
                <a:latin typeface="MTMI"/>
              </a:rPr>
              <a:t>(</a:t>
            </a:r>
            <a:r>
              <a:rPr lang="en-US" i="1" spc="-100" dirty="0">
                <a:solidFill>
                  <a:srgbClr val="000000"/>
                </a:solidFill>
                <a:latin typeface="AGaramond-Italic"/>
              </a:rPr>
              <a:t>E </a:t>
            </a:r>
            <a:r>
              <a:rPr lang="en-US" spc="-100" dirty="0">
                <a:solidFill>
                  <a:srgbClr val="000000"/>
                </a:solidFill>
                <a:latin typeface="MTSYN"/>
              </a:rPr>
              <a:t>∪ </a:t>
            </a:r>
            <a:r>
              <a:rPr lang="en-US" i="1" spc="-100" dirty="0" smtClean="0">
                <a:solidFill>
                  <a:srgbClr val="000000"/>
                </a:solidFill>
                <a:latin typeface="AGaramond-Italic"/>
              </a:rPr>
              <a:t>G </a:t>
            </a:r>
            <a:r>
              <a:rPr lang="en-US" i="1" spc="-100" dirty="0" smtClean="0">
                <a:solidFill>
                  <a:srgbClr val="000000"/>
                </a:solidFill>
                <a:latin typeface="MTMI"/>
              </a:rPr>
              <a:t>)</a:t>
            </a:r>
            <a:r>
              <a:rPr lang="en-US" dirty="0"/>
              <a:t> ∩</a:t>
            </a:r>
            <a:r>
              <a:rPr lang="en-US" i="1" spc="-100" dirty="0" smtClean="0">
                <a:solidFill>
                  <a:srgbClr val="000000"/>
                </a:solidFill>
                <a:latin typeface="MTMI"/>
              </a:rPr>
              <a:t>(</a:t>
            </a:r>
            <a:r>
              <a:rPr lang="en-US" i="1" spc="-100" dirty="0">
                <a:solidFill>
                  <a:srgbClr val="000000"/>
                </a:solidFill>
                <a:latin typeface="AGaramond-Italic"/>
              </a:rPr>
              <a:t>F </a:t>
            </a:r>
            <a:r>
              <a:rPr lang="en-US" spc="-100" dirty="0">
                <a:solidFill>
                  <a:srgbClr val="000000"/>
                </a:solidFill>
                <a:latin typeface="MTSYN"/>
              </a:rPr>
              <a:t>∪ </a:t>
            </a:r>
            <a:r>
              <a:rPr lang="en-US" i="1" spc="-100" dirty="0">
                <a:solidFill>
                  <a:srgbClr val="000000"/>
                </a:solidFill>
                <a:latin typeface="AGaramond-Italic"/>
              </a:rPr>
              <a:t>G </a:t>
            </a:r>
            <a:r>
              <a:rPr lang="en-US" i="1" spc="-100" dirty="0">
                <a:solidFill>
                  <a:srgbClr val="000000"/>
                </a:solidFill>
                <a:latin typeface="MTMI"/>
              </a:rPr>
              <a:t>)</a:t>
            </a:r>
            <a:r>
              <a:rPr lang="en-US" spc="-1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Techniques with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Multiplication </a:t>
            </a:r>
            <a:r>
              <a:rPr lang="en-US" sz="2400" dirty="0" smtClean="0">
                <a:solidFill>
                  <a:srgbClr val="FF0000"/>
                </a:solidFill>
              </a:rPr>
              <a:t>rule:</a:t>
            </a:r>
            <a:r>
              <a:rPr lang="en-US" sz="2400" b="1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If an experiment consists of </a:t>
            </a:r>
            <a:r>
              <a:rPr lang="en-US" sz="2400" i="1" dirty="0">
                <a:solidFill>
                  <a:schemeClr val="tx1"/>
                </a:solidFill>
              </a:rPr>
              <a:t>k </a:t>
            </a:r>
            <a:r>
              <a:rPr lang="en-US" sz="2400" dirty="0">
                <a:solidFill>
                  <a:schemeClr val="tx1"/>
                </a:solidFill>
              </a:rPr>
              <a:t>components (</a:t>
            </a:r>
            <a:r>
              <a:rPr lang="en-US" sz="2400" dirty="0" smtClean="0">
                <a:solidFill>
                  <a:schemeClr val="tx1"/>
                </a:solidFill>
              </a:rPr>
              <a:t>sub-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experiments</a:t>
            </a:r>
            <a:r>
              <a:rPr lang="en-US" sz="2400" dirty="0">
                <a:solidFill>
                  <a:schemeClr val="tx1"/>
                </a:solidFill>
              </a:rPr>
              <a:t>) for which the number of possible outcomes are </a:t>
            </a:r>
            <a:r>
              <a:rPr lang="en-US" sz="2400" i="1" dirty="0">
                <a:solidFill>
                  <a:schemeClr val="tx1"/>
                </a:solidFill>
              </a:rPr>
              <a:t>n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, n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, …, </a:t>
            </a:r>
            <a:r>
              <a:rPr lang="en-US" sz="2400" i="1" dirty="0" err="1">
                <a:solidFill>
                  <a:schemeClr val="tx1"/>
                </a:solidFill>
              </a:rPr>
              <a:t>n</a:t>
            </a:r>
            <a:r>
              <a:rPr lang="en-US" sz="2400" i="1" baseline="-25000" dirty="0" err="1">
                <a:solidFill>
                  <a:schemeClr val="tx1"/>
                </a:solidFill>
              </a:rPr>
              <a:t>k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the </a:t>
            </a:r>
            <a:r>
              <a:rPr lang="en-US" sz="2400" dirty="0">
                <a:solidFill>
                  <a:schemeClr val="tx1"/>
                </a:solidFill>
              </a:rPr>
              <a:t>total number of experimental outcomes (the size of the sample space) </a:t>
            </a:r>
            <a:r>
              <a:rPr lang="en-US" sz="2400" dirty="0" smtClean="0">
                <a:solidFill>
                  <a:schemeClr val="tx1"/>
                </a:solidFill>
              </a:rPr>
              <a:t>is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equal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b="1" i="1" dirty="0">
                <a:solidFill>
                  <a:srgbClr val="FF0000"/>
                </a:solidFill>
              </a:rPr>
              <a:t>n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×</a:t>
            </a:r>
            <a:r>
              <a:rPr lang="en-US" sz="2400" b="1" i="1" dirty="0">
                <a:solidFill>
                  <a:srgbClr val="FF0000"/>
                </a:solidFill>
              </a:rPr>
              <a:t> n</a:t>
            </a:r>
            <a:r>
              <a:rPr lang="en-US" sz="2400" b="1" baseline="-25000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 ×</a:t>
            </a:r>
            <a:r>
              <a:rPr lang="en-US" sz="2400" b="1" i="1" dirty="0">
                <a:solidFill>
                  <a:srgbClr val="FF0000"/>
                </a:solidFill>
              </a:rPr>
              <a:t> …</a:t>
            </a:r>
            <a:r>
              <a:rPr lang="en-US" sz="2400" b="1" dirty="0">
                <a:solidFill>
                  <a:srgbClr val="FF0000"/>
                </a:solidFill>
              </a:rPr>
              <a:t> × </a:t>
            </a:r>
            <a:r>
              <a:rPr lang="en-US" sz="2400" b="1" i="1" dirty="0" err="1">
                <a:solidFill>
                  <a:srgbClr val="FF0000"/>
                </a:solidFill>
              </a:rPr>
              <a:t>n</a:t>
            </a:r>
            <a:r>
              <a:rPr lang="en-US" sz="2400" b="1" i="1" baseline="-25000" dirty="0" err="1">
                <a:solidFill>
                  <a:srgbClr val="FF0000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dirty="0">
                <a:solidFill>
                  <a:schemeClr val="tx1"/>
                </a:solidFill>
              </a:rPr>
              <a:t>design for a Website is to consist of four colors, three fonts, and </a:t>
            </a:r>
            <a:r>
              <a:rPr lang="en-US" sz="2400" dirty="0" smtClean="0">
                <a:solidFill>
                  <a:schemeClr val="tx1"/>
                </a:solidFill>
              </a:rPr>
              <a:t>three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positions </a:t>
            </a:r>
            <a:r>
              <a:rPr lang="en-US" sz="2400" dirty="0">
                <a:solidFill>
                  <a:schemeClr val="tx1"/>
                </a:solidFill>
              </a:rPr>
              <a:t>for an image. From the multiplication rule, 4 ×  3 × 3 = 36 </a:t>
            </a:r>
            <a:r>
              <a:rPr lang="en-US" sz="2400" dirty="0" smtClean="0">
                <a:solidFill>
                  <a:schemeClr val="tx1"/>
                </a:solidFill>
              </a:rPr>
              <a:t>different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designs </a:t>
            </a:r>
            <a:r>
              <a:rPr lang="en-US" sz="2400" dirty="0">
                <a:solidFill>
                  <a:schemeClr val="tx1"/>
                </a:solidFill>
              </a:rPr>
              <a:t>are possible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64D2D87-DEED-4D45-B8BC-07B1CD56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800" y="4753353"/>
            <a:ext cx="3168657" cy="858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7B95FD7-7C98-4239-89B7-0555EBB48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188" y="4791381"/>
            <a:ext cx="3189759" cy="78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with Events(Cont..)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 </a:t>
            </a:r>
            <a:r>
              <a:rPr lang="en-US" sz="2400" dirty="0">
                <a:solidFill>
                  <a:schemeClr val="tx1"/>
                </a:solidFill>
              </a:rPr>
              <a:t>electronic controlling mechanism requires 5 distinct, but </a:t>
            </a:r>
            <a:r>
              <a:rPr lang="en-US" sz="2400" dirty="0" smtClean="0">
                <a:solidFill>
                  <a:schemeClr val="tx1"/>
                </a:solidFill>
              </a:rPr>
              <a:t>interchangeable,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memory </a:t>
            </a:r>
            <a:r>
              <a:rPr lang="en-US" sz="2400" dirty="0">
                <a:solidFill>
                  <a:schemeClr val="tx1"/>
                </a:solidFill>
              </a:rPr>
              <a:t>chips. In how many ways can this mechanism be </a:t>
            </a:r>
            <a:r>
              <a:rPr lang="en-US" sz="2400" dirty="0" smtClean="0">
                <a:solidFill>
                  <a:schemeClr val="tx1"/>
                </a:solidFill>
              </a:rPr>
              <a:t>assembled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by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placing chips in the odd numbered positions within the controller?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Ans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>
                <a:solidFill>
                  <a:schemeClr val="tx1"/>
                </a:solidFill>
              </a:rPr>
              <a:t> 5P3.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A young boy asks his mother to get 5 Game-</a:t>
            </a:r>
            <a:r>
              <a:rPr lang="en-US" sz="2400" dirty="0" err="1">
                <a:solidFill>
                  <a:schemeClr val="tx1"/>
                </a:solidFill>
              </a:rPr>
              <a:t>Boy</a:t>
            </a:r>
            <a:r>
              <a:rPr lang="en-US" sz="2400" baseline="30000" dirty="0" err="1">
                <a:solidFill>
                  <a:schemeClr val="tx1"/>
                </a:solidFill>
              </a:rPr>
              <a:t>TM</a:t>
            </a:r>
            <a:r>
              <a:rPr lang="en-US" sz="2400" dirty="0">
                <a:solidFill>
                  <a:schemeClr val="tx1"/>
                </a:solidFill>
              </a:rPr>
              <a:t> cartridges from </a:t>
            </a:r>
            <a:r>
              <a:rPr lang="en-US" sz="2400" dirty="0" smtClean="0">
                <a:solidFill>
                  <a:schemeClr val="tx1"/>
                </a:solidFill>
              </a:rPr>
              <a:t>his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collection </a:t>
            </a:r>
            <a:r>
              <a:rPr lang="en-US" sz="2400" dirty="0">
                <a:solidFill>
                  <a:schemeClr val="tx1"/>
                </a:solidFill>
              </a:rPr>
              <a:t>of 10 arcade and 5 sports games. How many ways are there that </a:t>
            </a:r>
            <a:r>
              <a:rPr lang="en-US" sz="2400" dirty="0" smtClean="0">
                <a:solidFill>
                  <a:schemeClr val="tx1"/>
                </a:solidFill>
              </a:rPr>
              <a:t>his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mother </a:t>
            </a:r>
            <a:r>
              <a:rPr lang="en-US" sz="2400" dirty="0">
                <a:solidFill>
                  <a:schemeClr val="tx1"/>
                </a:solidFill>
              </a:rPr>
              <a:t>can get 3 arcade and 2 sports games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Ans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>
                <a:solidFill>
                  <a:schemeClr val="tx1"/>
                </a:solidFill>
              </a:rPr>
              <a:t> 10C3 x 5C2 = 1200.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2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Probability in daily life </a:t>
            </a:r>
            <a:r>
              <a:rPr lang="en-US" sz="2400" dirty="0" smtClean="0">
                <a:solidFill>
                  <a:schemeClr val="tx1"/>
                </a:solidFill>
              </a:rPr>
              <a:t>conversation: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“It </a:t>
            </a:r>
            <a:r>
              <a:rPr lang="en-US" sz="2400" dirty="0">
                <a:solidFill>
                  <a:schemeClr val="tx1"/>
                </a:solidFill>
              </a:rPr>
              <a:t>is very likely that the plane will arrive late” 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“</a:t>
            </a:r>
            <a:r>
              <a:rPr lang="en-US" sz="2400" dirty="0">
                <a:solidFill>
                  <a:schemeClr val="tx1"/>
                </a:solidFill>
              </a:rPr>
              <a:t>The chances are good that he will be able to join us for dinner</a:t>
            </a:r>
            <a:r>
              <a:rPr lang="en-US" sz="2400" dirty="0" smtClean="0">
                <a:solidFill>
                  <a:schemeClr val="tx1"/>
                </a:solidFill>
              </a:rPr>
              <a:t>”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Probability </a:t>
            </a:r>
            <a:r>
              <a:rPr lang="en-US" sz="2400" dirty="0">
                <a:solidFill>
                  <a:schemeClr val="tx1"/>
                </a:solidFill>
              </a:rPr>
              <a:t>is used to quantify the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Chance (Common Sense)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Liklihood</a:t>
            </a:r>
            <a:r>
              <a:rPr lang="en-US" sz="2400" dirty="0" smtClean="0">
                <a:solidFill>
                  <a:schemeClr val="tx1"/>
                </a:solidFill>
              </a:rPr>
              <a:t> (Forecasting)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Long Term Proportion (Relative frequency)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An outcome of a random experiment will occur.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For example: </a:t>
            </a:r>
            <a:r>
              <a:rPr lang="en-US" sz="2400" dirty="0">
                <a:solidFill>
                  <a:schemeClr val="tx1"/>
                </a:solidFill>
              </a:rPr>
              <a:t>“The chance of rain today is 30% “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Axioms of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Axiom </a:t>
            </a:r>
            <a:r>
              <a:rPr lang="en-US" sz="2400" b="1" dirty="0">
                <a:solidFill>
                  <a:srgbClr val="FF0000"/>
                </a:solidFill>
              </a:rPr>
              <a:t>1:</a:t>
            </a:r>
            <a:r>
              <a:rPr lang="en-US" sz="2400" b="1" dirty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</a:rPr>
              <a:t>each event A in S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i="1" dirty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i="1" dirty="0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i="1" dirty="0">
                <a:solidFill>
                  <a:schemeClr val="tx1"/>
                </a:solidFill>
              </a:rPr>
              <a:t> ≥ </a:t>
            </a:r>
            <a:r>
              <a:rPr lang="en-US" sz="2400" dirty="0">
                <a:solidFill>
                  <a:schemeClr val="tx1"/>
                </a:solidFill>
              </a:rPr>
              <a:t>0       </a:t>
            </a:r>
            <a:r>
              <a:rPr lang="en-US" sz="2400" dirty="0">
                <a:solidFill>
                  <a:srgbClr val="FF0000"/>
                </a:solidFill>
              </a:rPr>
              <a:t>(nonnegative)</a:t>
            </a:r>
            <a:r>
              <a:rPr lang="en-US" sz="2400" dirty="0"/>
              <a:t>.</a:t>
            </a:r>
          </a:p>
          <a:p>
            <a:pPr algn="just"/>
            <a:r>
              <a:rPr lang="en-US" sz="2400" b="1" dirty="0" smtClean="0"/>
              <a:t>    </a:t>
            </a:r>
            <a:r>
              <a:rPr lang="en-US" sz="2400" b="1" dirty="0" smtClean="0">
                <a:solidFill>
                  <a:srgbClr val="FF0000"/>
                </a:solidFill>
              </a:rPr>
              <a:t>Axiom </a:t>
            </a:r>
            <a:r>
              <a:rPr lang="en-US" sz="2400" b="1" dirty="0">
                <a:solidFill>
                  <a:srgbClr val="FF0000"/>
                </a:solidFill>
              </a:rPr>
              <a:t>2:</a:t>
            </a:r>
            <a:r>
              <a:rPr lang="en-US" sz="2400" b="1" dirty="0"/>
              <a:t> </a:t>
            </a:r>
            <a:r>
              <a:rPr lang="en-US" sz="2400" i="1" dirty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i="1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en-US" sz="2400" i="1" dirty="0">
                <a:solidFill>
                  <a:schemeClr val="tx1"/>
                </a:solidFill>
              </a:rPr>
              <a:t> =</a:t>
            </a:r>
            <a:r>
              <a:rPr lang="en-US" sz="2400" dirty="0">
                <a:solidFill>
                  <a:schemeClr val="tx1"/>
                </a:solidFill>
              </a:rPr>
              <a:t>1               </a:t>
            </a:r>
            <a:r>
              <a:rPr lang="en-US" sz="2400" dirty="0">
                <a:solidFill>
                  <a:srgbClr val="FF0000"/>
                </a:solidFill>
              </a:rPr>
              <a:t>(normed)</a:t>
            </a:r>
            <a:r>
              <a:rPr lang="en-US" sz="2400" dirty="0"/>
              <a:t>.</a:t>
            </a:r>
          </a:p>
          <a:p>
            <a:pPr algn="just"/>
            <a:r>
              <a:rPr lang="en-US" sz="2400" b="1" dirty="0" smtClean="0"/>
              <a:t>    </a:t>
            </a:r>
            <a:r>
              <a:rPr lang="en-US" sz="2400" b="1" dirty="0" smtClean="0">
                <a:solidFill>
                  <a:srgbClr val="FF0000"/>
                </a:solidFill>
              </a:rPr>
              <a:t>Axiom </a:t>
            </a:r>
            <a:r>
              <a:rPr lang="en-US" sz="2400" b="1" dirty="0">
                <a:solidFill>
                  <a:srgbClr val="FF0000"/>
                </a:solidFill>
              </a:rPr>
              <a:t>3:</a:t>
            </a:r>
            <a:r>
              <a:rPr lang="en-US" sz="2400" b="1" dirty="0"/>
              <a:t> </a:t>
            </a:r>
            <a:r>
              <a:rPr lang="en-US" sz="2400" dirty="0">
                <a:solidFill>
                  <a:schemeClr val="tx1"/>
                </a:solidFill>
              </a:rPr>
              <a:t>for a collection of mutually exclusive events </a:t>
            </a:r>
            <a:r>
              <a:rPr lang="en-US" sz="2400" i="1" dirty="0">
                <a:solidFill>
                  <a:schemeClr val="tx1"/>
                </a:solidFill>
              </a:rPr>
              <a:t>A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i="1" dirty="0">
                <a:solidFill>
                  <a:schemeClr val="tx1"/>
                </a:solidFill>
              </a:rPr>
              <a:t>A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, . . . in </a:t>
            </a:r>
            <a:r>
              <a:rPr lang="en-US" sz="2400" i="1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Axioms of probability define the properties of a probability </a:t>
            </a:r>
            <a:r>
              <a:rPr lang="en-US" sz="2400" dirty="0" smtClean="0">
                <a:solidFill>
                  <a:schemeClr val="tx1"/>
                </a:solidFill>
              </a:rPr>
              <a:t>measure.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BD27AA0-28DF-4033-903C-FBB6BF559EE8}"/>
              </a:ext>
            </a:extLst>
          </p:cNvPr>
          <p:cNvGrpSpPr/>
          <p:nvPr/>
        </p:nvGrpSpPr>
        <p:grpSpPr>
          <a:xfrm>
            <a:off x="2631615" y="3356211"/>
            <a:ext cx="6989730" cy="915537"/>
            <a:chOff x="1814945" y="3096058"/>
            <a:chExt cx="6989730" cy="8386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C06032C3-1621-4F5D-87C2-C7DB8D9F9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4945" y="3096058"/>
              <a:ext cx="4806493" cy="8386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050F811F-D2CE-4CA9-B6F7-4F4C1A058031}"/>
                </a:ext>
              </a:extLst>
            </p:cNvPr>
            <p:cNvSpPr/>
            <p:nvPr/>
          </p:nvSpPr>
          <p:spPr>
            <a:xfrm>
              <a:off x="6981656" y="3253764"/>
              <a:ext cx="1823019" cy="479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/>
                <a:t>(</a:t>
              </a:r>
              <a:r>
                <a:rPr lang="en-US" sz="2800" dirty="0">
                  <a:solidFill>
                    <a:srgbClr val="FF0000"/>
                  </a:solidFill>
                </a:rPr>
                <a:t>additive</a:t>
              </a:r>
              <a:r>
                <a:rPr lang="en-US" sz="2800" dirty="0"/>
                <a:t>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5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P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</a:t>
            </a:r>
            <a:r>
              <a:rPr lang="en-US" sz="2400" dirty="0" smtClean="0">
                <a:solidFill>
                  <a:schemeClr val="tx1"/>
                </a:solidFill>
              </a:rPr>
              <a:t>) </a:t>
            </a:r>
            <a:r>
              <a:rPr lang="en-US" sz="2400" dirty="0">
                <a:solidFill>
                  <a:schemeClr val="tx1"/>
                </a:solidFill>
              </a:rPr>
              <a:t>= 0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Addition rule: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If </a:t>
            </a:r>
            <a:r>
              <a:rPr lang="en-US" sz="2400" dirty="0">
                <a:solidFill>
                  <a:schemeClr val="tx1"/>
                </a:solidFill>
              </a:rPr>
              <a:t>A and B are any events in S, then </a:t>
            </a:r>
            <a:r>
              <a:rPr lang="en-US" sz="2400" dirty="0" smtClean="0">
                <a:solidFill>
                  <a:schemeClr val="tx1"/>
                </a:solidFill>
              </a:rPr>
              <a:t>P(A </a:t>
            </a:r>
            <a:r>
              <a:rPr lang="en-US" sz="2400" dirty="0">
                <a:solidFill>
                  <a:schemeClr val="tx1"/>
                </a:solidFill>
              </a:rPr>
              <a:t>∪ B) = P(A) + P(B) - P(A ∩ B)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For </a:t>
            </a:r>
            <a:r>
              <a:rPr lang="en-US" sz="2400" dirty="0">
                <a:solidFill>
                  <a:srgbClr val="FF0000"/>
                </a:solidFill>
              </a:rPr>
              <a:t>mutually exclusive</a:t>
            </a:r>
            <a:r>
              <a:rPr lang="en-US" sz="2400" dirty="0">
                <a:solidFill>
                  <a:schemeClr val="tx1"/>
                </a:solidFill>
              </a:rPr>
              <a:t> events, P(A ∪ B) = P(A) + P(B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Complement rule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  <a:r>
              <a:rPr lang="en-US" sz="2400" dirty="0" smtClean="0">
                <a:solidFill>
                  <a:schemeClr val="tx1"/>
                </a:solidFill>
              </a:rPr>
              <a:t>  P </a:t>
            </a:r>
            <a:r>
              <a:rPr lang="en-US" sz="2400" dirty="0">
                <a:solidFill>
                  <a:schemeClr val="tx1"/>
                </a:solidFill>
              </a:rPr>
              <a:t>(A’) = 1 - P (A).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3198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Suppose the manufacturer’s specifications for the length of a certain type </a:t>
            </a:r>
            <a:r>
              <a:rPr lang="en-US" sz="2400" dirty="0" smtClean="0">
                <a:solidFill>
                  <a:schemeClr val="tx1"/>
                </a:solidFill>
              </a:rPr>
              <a:t>of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computer </a:t>
            </a:r>
            <a:r>
              <a:rPr lang="en-US" sz="2400" dirty="0">
                <a:solidFill>
                  <a:schemeClr val="tx1"/>
                </a:solidFill>
              </a:rPr>
              <a:t>cable are 2000±10 millimeters. In this industry, it is known that small </a:t>
            </a:r>
            <a:r>
              <a:rPr lang="en-US" sz="2400" dirty="0" smtClean="0">
                <a:solidFill>
                  <a:schemeClr val="tx1"/>
                </a:solidFill>
              </a:rPr>
              <a:t>cable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is </a:t>
            </a:r>
            <a:r>
              <a:rPr lang="en-US" sz="2400" dirty="0">
                <a:solidFill>
                  <a:schemeClr val="tx1"/>
                </a:solidFill>
              </a:rPr>
              <a:t>just as likely to be defective (not meeting specifications) as large cable. That </a:t>
            </a:r>
            <a:r>
              <a:rPr lang="en-US" sz="2400" dirty="0" smtClean="0">
                <a:solidFill>
                  <a:schemeClr val="tx1"/>
                </a:solidFill>
              </a:rPr>
              <a:t>is, the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probability </a:t>
            </a:r>
            <a:r>
              <a:rPr lang="en-US" sz="2400" dirty="0">
                <a:solidFill>
                  <a:schemeClr val="tx1"/>
                </a:solidFill>
              </a:rPr>
              <a:t>of randomly producing a cable with length exceeding 2010 </a:t>
            </a:r>
            <a:r>
              <a:rPr lang="en-US" sz="2400" dirty="0" smtClean="0">
                <a:solidFill>
                  <a:schemeClr val="tx1"/>
                </a:solidFill>
              </a:rPr>
              <a:t>millimeters is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equal </a:t>
            </a:r>
            <a:r>
              <a:rPr lang="en-US" sz="2400" dirty="0">
                <a:solidFill>
                  <a:schemeClr val="tx1"/>
                </a:solidFill>
              </a:rPr>
              <a:t>to the probability of producing a cable with length smaller than </a:t>
            </a:r>
            <a:r>
              <a:rPr lang="en-US" sz="2400" dirty="0" smtClean="0">
                <a:solidFill>
                  <a:schemeClr val="tx1"/>
                </a:solidFill>
              </a:rPr>
              <a:t>1990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millimeters</a:t>
            </a:r>
            <a:r>
              <a:rPr lang="en-US" sz="2400" dirty="0">
                <a:solidFill>
                  <a:schemeClr val="tx1"/>
                </a:solidFill>
              </a:rPr>
              <a:t>. The probability that the production procedure meets specifications </a:t>
            </a:r>
            <a:r>
              <a:rPr lang="en-US" sz="2400" dirty="0" smtClean="0">
                <a:solidFill>
                  <a:schemeClr val="tx1"/>
                </a:solidFill>
              </a:rPr>
              <a:t>is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known </a:t>
            </a:r>
            <a:r>
              <a:rPr lang="en-US" sz="2400" dirty="0">
                <a:solidFill>
                  <a:schemeClr val="tx1"/>
                </a:solidFill>
              </a:rPr>
              <a:t>to be 0.99.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What is the probability that a cable selected randomly is too </a:t>
            </a:r>
            <a:r>
              <a:rPr lang="en-US" sz="2400" dirty="0" smtClean="0">
                <a:solidFill>
                  <a:schemeClr val="tx1"/>
                </a:solidFill>
              </a:rPr>
              <a:t>large?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What </a:t>
            </a:r>
            <a:r>
              <a:rPr lang="en-US" sz="2400" dirty="0">
                <a:solidFill>
                  <a:schemeClr val="tx1"/>
                </a:solidFill>
              </a:rPr>
              <a:t>is the probability that a randomly selected cable is larger than </a:t>
            </a:r>
            <a:r>
              <a:rPr lang="en-US" sz="2400" dirty="0" smtClean="0">
                <a:solidFill>
                  <a:schemeClr val="tx1"/>
                </a:solidFill>
              </a:rPr>
              <a:t>1990 millimeters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3198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Solution: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251881"/>
            <a:ext cx="10115203" cy="396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7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Probability - Independent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31985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9600" dirty="0">
                <a:solidFill>
                  <a:schemeClr val="tx1"/>
                </a:solidFill>
              </a:rPr>
              <a:t> Events A and B are </a:t>
            </a:r>
            <a:r>
              <a:rPr lang="en-US" sz="9600" dirty="0">
                <a:solidFill>
                  <a:srgbClr val="FF0000"/>
                </a:solidFill>
              </a:rPr>
              <a:t>independent</a:t>
            </a:r>
            <a:r>
              <a:rPr lang="en-US" sz="9600" dirty="0">
                <a:solidFill>
                  <a:schemeClr val="tx1"/>
                </a:solidFill>
              </a:rPr>
              <a:t> if they occur independently of each </a:t>
            </a:r>
            <a:r>
              <a:rPr lang="en-US" sz="9600" dirty="0" smtClean="0">
                <a:solidFill>
                  <a:schemeClr val="tx1"/>
                </a:solidFill>
              </a:rPr>
              <a:t>other</a:t>
            </a:r>
            <a:r>
              <a:rPr lang="en-US" sz="9600" dirty="0">
                <a:solidFill>
                  <a:schemeClr val="tx1"/>
                </a:solidFill>
              </a:rPr>
              <a:t>.</a:t>
            </a:r>
            <a:r>
              <a:rPr lang="en-US" sz="9600" dirty="0" smtClean="0">
                <a:solidFill>
                  <a:schemeClr val="tx1"/>
                </a:solidFill>
              </a:rPr>
              <a:t> </a:t>
            </a:r>
            <a:endParaRPr lang="en-US" sz="9600" dirty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9600" dirty="0">
                <a:solidFill>
                  <a:schemeClr val="tx1"/>
                </a:solidFill>
              </a:rPr>
              <a:t> </a:t>
            </a:r>
            <a:r>
              <a:rPr lang="en-US" sz="9600" dirty="0">
                <a:solidFill>
                  <a:srgbClr val="FF0000"/>
                </a:solidFill>
              </a:rPr>
              <a:t>O</a:t>
            </a:r>
            <a:r>
              <a:rPr lang="en-US" sz="9600" dirty="0" smtClean="0">
                <a:solidFill>
                  <a:srgbClr val="FF0000"/>
                </a:solidFill>
              </a:rPr>
              <a:t>ccurrence </a:t>
            </a:r>
            <a:r>
              <a:rPr lang="en-US" sz="9600" dirty="0">
                <a:solidFill>
                  <a:srgbClr val="FF0000"/>
                </a:solidFill>
              </a:rPr>
              <a:t>of one event does not affect the probability of other.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 smtClean="0">
                <a:solidFill>
                  <a:schemeClr val="tx1"/>
                </a:solidFill>
              </a:rPr>
              <a:t> Decide </a:t>
            </a:r>
            <a:r>
              <a:rPr lang="en-US" sz="9600" dirty="0">
                <a:solidFill>
                  <a:schemeClr val="tx1"/>
                </a:solidFill>
              </a:rPr>
              <a:t>which pair of events are </a:t>
            </a:r>
            <a:r>
              <a:rPr lang="en-US" sz="9600" dirty="0">
                <a:solidFill>
                  <a:srgbClr val="FF0000"/>
                </a:solidFill>
              </a:rPr>
              <a:t>dependent or </a:t>
            </a:r>
            <a:r>
              <a:rPr lang="en-US" sz="9600" dirty="0" smtClean="0">
                <a:solidFill>
                  <a:srgbClr val="FF0000"/>
                </a:solidFill>
              </a:rPr>
              <a:t>independent </a:t>
            </a:r>
            <a:r>
              <a:rPr lang="en-US" sz="9600" dirty="0" smtClean="0">
                <a:solidFill>
                  <a:schemeClr val="tx1"/>
                </a:solidFill>
              </a:rPr>
              <a:t>?</a:t>
            </a:r>
            <a:endParaRPr lang="en-US" sz="9600" dirty="0">
              <a:solidFill>
                <a:schemeClr val="tx1"/>
              </a:solidFill>
            </a:endParaRPr>
          </a:p>
          <a:p>
            <a:pPr marL="395288" lvl="1" indent="0" algn="just">
              <a:lnSpc>
                <a:spcPct val="120000"/>
              </a:lnSpc>
              <a:buNone/>
            </a:pPr>
            <a:r>
              <a:rPr lang="en-US" sz="9600" dirty="0">
                <a:solidFill>
                  <a:schemeClr val="tx1"/>
                </a:solidFill>
              </a:rPr>
              <a:t>1. Toss a coin. Then roll a number cube (die).</a:t>
            </a:r>
          </a:p>
          <a:p>
            <a:pPr marL="395288" lvl="1" indent="0" algn="just">
              <a:lnSpc>
                <a:spcPct val="120000"/>
              </a:lnSpc>
              <a:buNone/>
            </a:pPr>
            <a:r>
              <a:rPr lang="en-US" sz="9600" dirty="0">
                <a:solidFill>
                  <a:schemeClr val="tx1"/>
                </a:solidFill>
              </a:rPr>
              <a:t>2. Choose a bracelet and put it on. Choose another bracelet.</a:t>
            </a:r>
          </a:p>
          <a:p>
            <a:pPr marL="395288" lvl="1" indent="0" algn="just">
              <a:lnSpc>
                <a:spcPct val="120000"/>
              </a:lnSpc>
              <a:buNone/>
            </a:pPr>
            <a:r>
              <a:rPr lang="en-US" sz="9600" dirty="0">
                <a:solidFill>
                  <a:schemeClr val="tx1"/>
                </a:solidFill>
              </a:rPr>
              <a:t>3. Select a card. Do not replace it. Then select another card.</a:t>
            </a:r>
          </a:p>
          <a:p>
            <a:pPr marL="395288" lvl="1" indent="0" algn="just">
              <a:lnSpc>
                <a:spcPct val="120000"/>
              </a:lnSpc>
              <a:buNone/>
            </a:pPr>
            <a:r>
              <a:rPr lang="en-US" sz="9600" dirty="0">
                <a:solidFill>
                  <a:schemeClr val="tx1"/>
                </a:solidFill>
              </a:rPr>
              <a:t>4. Select a card. Replace it. Select another card.</a:t>
            </a:r>
          </a:p>
          <a:p>
            <a:pPr marL="395288" lvl="1" indent="0" algn="just">
              <a:lnSpc>
                <a:spcPct val="120000"/>
              </a:lnSpc>
              <a:buNone/>
            </a:pPr>
            <a:r>
              <a:rPr lang="en-US" sz="9600" dirty="0">
                <a:solidFill>
                  <a:schemeClr val="tx1"/>
                </a:solidFill>
              </a:rPr>
              <a:t>5. Pick one flower from a garden, then pick another</a:t>
            </a:r>
            <a:r>
              <a:rPr lang="en-US" sz="9600" dirty="0" smtClean="0">
                <a:solidFill>
                  <a:schemeClr val="tx1"/>
                </a:solidFill>
              </a:rPr>
              <a:t>.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Statistics </a:t>
            </a:r>
            <a:r>
              <a:rPr lang="en-US" sz="2400" dirty="0" smtClean="0">
                <a:solidFill>
                  <a:schemeClr val="tx1"/>
                </a:solidFill>
              </a:rPr>
              <a:t>is a branch of mathematics dealing with data collection, organization,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analysis, interpretation and presentation of data.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Google says,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tatistics</a:t>
            </a:r>
            <a:r>
              <a:rPr lang="en-US" sz="2400" dirty="0" smtClean="0">
                <a:solidFill>
                  <a:schemeClr val="tx1"/>
                </a:solidFill>
              </a:rPr>
              <a:t> means the </a:t>
            </a:r>
            <a:r>
              <a:rPr lang="en-US" sz="2400" dirty="0">
                <a:solidFill>
                  <a:schemeClr val="tx1"/>
                </a:solidFill>
              </a:rPr>
              <a:t>practice or science of collecting </a:t>
            </a:r>
            <a:r>
              <a:rPr lang="en-US" sz="2400" dirty="0" smtClean="0">
                <a:solidFill>
                  <a:schemeClr val="tx1"/>
                </a:solidFill>
              </a:rPr>
              <a:t>and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smtClean="0">
                <a:solidFill>
                  <a:schemeClr val="tx1"/>
                </a:solidFill>
              </a:rPr>
              <a:t>    analyzing </a:t>
            </a:r>
            <a:r>
              <a:rPr lang="en-US" sz="2400" dirty="0">
                <a:solidFill>
                  <a:schemeClr val="tx1"/>
                </a:solidFill>
              </a:rPr>
              <a:t>numerical data in large quantities, especially for the purpose </a:t>
            </a:r>
            <a:r>
              <a:rPr lang="en-US" sz="2400" dirty="0" smtClean="0">
                <a:solidFill>
                  <a:schemeClr val="tx1"/>
                </a:solidFill>
              </a:rPr>
              <a:t>of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inferring </a:t>
            </a:r>
            <a:r>
              <a:rPr lang="en-US" sz="2400" dirty="0">
                <a:solidFill>
                  <a:schemeClr val="tx1"/>
                </a:solidFill>
              </a:rPr>
              <a:t>proportions in a whole from those in a </a:t>
            </a:r>
            <a:r>
              <a:rPr lang="en-US" sz="2400" dirty="0" smtClean="0">
                <a:solidFill>
                  <a:schemeClr val="tx1"/>
                </a:solidFill>
              </a:rPr>
              <a:t>representative sample.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Statistical analysis is implemented to manipulate, summarize and investigate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data so that useful decision making information results are obtained.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Statistics deals with every aspects of data, including the planning of data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collection in terms of the design of surveys and experiments.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Probability - Independent Events(Cont..)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319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Ans</a:t>
            </a:r>
            <a:r>
              <a:rPr lang="en-US" sz="2600" dirty="0" smtClean="0">
                <a:solidFill>
                  <a:schemeClr val="tx1"/>
                </a:solidFill>
              </a:rPr>
              <a:t>: </a:t>
            </a:r>
            <a:r>
              <a:rPr lang="en-US" sz="2600" dirty="0" smtClean="0">
                <a:solidFill>
                  <a:srgbClr val="FF0000"/>
                </a:solidFill>
              </a:rPr>
              <a:t>1, 4 Independent.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pt-BR" sz="2600" dirty="0" smtClean="0">
                <a:solidFill>
                  <a:schemeClr val="tx1"/>
                </a:solidFill>
              </a:rPr>
              <a:t> For independent </a:t>
            </a:r>
            <a:r>
              <a:rPr lang="pt-BR" sz="2600" dirty="0">
                <a:solidFill>
                  <a:schemeClr val="tx1"/>
                </a:solidFill>
              </a:rPr>
              <a:t>events – </a:t>
            </a:r>
            <a:r>
              <a:rPr lang="pt-BR" sz="2600" b="1" dirty="0" smtClean="0">
                <a:solidFill>
                  <a:srgbClr val="FF0000"/>
                </a:solidFill>
              </a:rPr>
              <a:t>Multiplicative rule</a:t>
            </a:r>
            <a:br>
              <a:rPr lang="pt-BR" sz="2600" b="1" dirty="0" smtClean="0">
                <a:solidFill>
                  <a:srgbClr val="FF0000"/>
                </a:solidFill>
              </a:rPr>
            </a:br>
            <a:r>
              <a:rPr lang="pt-BR" sz="2600" b="1" dirty="0" smtClean="0">
                <a:solidFill>
                  <a:srgbClr val="FF0000"/>
                </a:solidFill>
              </a:rPr>
              <a:t>    </a:t>
            </a:r>
            <a:r>
              <a:rPr lang="pt-BR" sz="2600" dirty="0" smtClean="0">
                <a:solidFill>
                  <a:schemeClr val="tx1"/>
                </a:solidFill>
              </a:rPr>
              <a:t>P(A</a:t>
            </a:r>
            <a:r>
              <a:rPr lang="pt-BR" sz="2600" dirty="0">
                <a:solidFill>
                  <a:schemeClr val="tx1"/>
                </a:solidFill>
              </a:rPr>
              <a:t>∩B) = P(A) P(B )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pt-BR" sz="2600" dirty="0" smtClean="0">
                <a:solidFill>
                  <a:schemeClr val="tx1"/>
                </a:solidFill>
              </a:rPr>
              <a:t>   P </a:t>
            </a:r>
            <a:r>
              <a:rPr lang="pt-BR" sz="2600" dirty="0">
                <a:solidFill>
                  <a:schemeClr val="tx1"/>
                </a:solidFill>
              </a:rPr>
              <a:t>(E</a:t>
            </a:r>
            <a:r>
              <a:rPr lang="pt-BR" sz="2600" baseline="-25000" dirty="0">
                <a:solidFill>
                  <a:schemeClr val="tx1"/>
                </a:solidFill>
              </a:rPr>
              <a:t>1</a:t>
            </a:r>
            <a:r>
              <a:rPr lang="pt-BR" sz="2600" dirty="0">
                <a:solidFill>
                  <a:schemeClr val="tx1"/>
                </a:solidFill>
              </a:rPr>
              <a:t> ∩ ... ∩ E</a:t>
            </a:r>
            <a:r>
              <a:rPr lang="pt-BR" sz="2600" baseline="-25000" dirty="0">
                <a:solidFill>
                  <a:schemeClr val="tx1"/>
                </a:solidFill>
              </a:rPr>
              <a:t>n</a:t>
            </a:r>
            <a:r>
              <a:rPr lang="pt-BR" sz="2600" dirty="0">
                <a:solidFill>
                  <a:schemeClr val="tx1"/>
                </a:solidFill>
              </a:rPr>
              <a:t>) = P(E</a:t>
            </a:r>
            <a:r>
              <a:rPr lang="pt-BR" sz="2600" baseline="-25000" dirty="0">
                <a:solidFill>
                  <a:schemeClr val="tx1"/>
                </a:solidFill>
              </a:rPr>
              <a:t>1</a:t>
            </a:r>
            <a:r>
              <a:rPr lang="pt-BR" sz="2600" dirty="0">
                <a:solidFill>
                  <a:schemeClr val="tx1"/>
                </a:solidFill>
              </a:rPr>
              <a:t>)x ... x P(E</a:t>
            </a:r>
            <a:r>
              <a:rPr lang="pt-BR" sz="2600" baseline="-25000" dirty="0">
                <a:solidFill>
                  <a:schemeClr val="tx1"/>
                </a:solidFill>
              </a:rPr>
              <a:t>n</a:t>
            </a:r>
            <a:r>
              <a:rPr lang="pt-BR" sz="2600" dirty="0">
                <a:solidFill>
                  <a:schemeClr val="tx1"/>
                </a:solidFill>
              </a:rPr>
              <a:t>) </a:t>
            </a:r>
            <a:endParaRPr lang="en-US" sz="26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3198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There is a 5% probability for a hard drive to crash.  Therefore, it has a backup having a 10% probability to crash, and all components are independent of each other. The stored information is lost only when all devices crash. What is the probability that the information is saved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CD93045-DEF5-473F-8926-32CDA87D52A2}"/>
              </a:ext>
            </a:extLst>
          </p:cNvPr>
          <p:cNvSpPr/>
          <p:nvPr/>
        </p:nvSpPr>
        <p:spPr>
          <a:xfrm>
            <a:off x="4183039" y="3597463"/>
            <a:ext cx="41830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MR10"/>
              </a:rPr>
              <a:t>H = { hard drive crashes }</a:t>
            </a:r>
            <a:r>
              <a:rPr lang="en-US" sz="2000" dirty="0">
                <a:latin typeface="CMR10"/>
              </a:rPr>
              <a:t> </a:t>
            </a:r>
            <a:br>
              <a:rPr lang="en-US" sz="2000" dirty="0">
                <a:latin typeface="CMR10"/>
              </a:rPr>
            </a:br>
            <a:r>
              <a:rPr lang="en-US" sz="2000" dirty="0">
                <a:latin typeface="CMR10"/>
              </a:rPr>
              <a:t>B = {backup crashes } </a:t>
            </a:r>
          </a:p>
          <a:p>
            <a:r>
              <a:rPr lang="en-US" sz="2000" dirty="0">
                <a:latin typeface="CMR10"/>
              </a:rPr>
              <a:t>P (H) = 0.05, and P(B)   = </a:t>
            </a:r>
            <a:r>
              <a:rPr lang="en-US" sz="2000" dirty="0" smtClean="0">
                <a:latin typeface="CMR10"/>
              </a:rPr>
              <a:t>0.1 </a:t>
            </a:r>
            <a:endParaRPr lang="en-US" sz="2000" dirty="0">
              <a:latin typeface="CMR10"/>
            </a:endParaRPr>
          </a:p>
          <a:p>
            <a:endParaRPr lang="en-US" sz="2000" dirty="0">
              <a:latin typeface="CMR10"/>
            </a:endParaRPr>
          </a:p>
          <a:p>
            <a:r>
              <a:rPr lang="en-US" sz="2000" dirty="0">
                <a:latin typeface="CMR10"/>
              </a:rPr>
              <a:t>P (saved) = 1 – P(lost) </a:t>
            </a:r>
          </a:p>
          <a:p>
            <a:pPr lvl="2"/>
            <a:r>
              <a:rPr lang="en-US" sz="2000" dirty="0">
                <a:latin typeface="CMR10"/>
              </a:rPr>
              <a:t>= 1 - P (H ∩ B)</a:t>
            </a:r>
            <a:br>
              <a:rPr lang="en-US" sz="2000" dirty="0">
                <a:latin typeface="CMR10"/>
              </a:rPr>
            </a:br>
            <a:r>
              <a:rPr lang="en-US" sz="2000" dirty="0">
                <a:latin typeface="CMR10"/>
              </a:rPr>
              <a:t>= 1 – P(H) P(B)</a:t>
            </a:r>
          </a:p>
          <a:p>
            <a:pPr lvl="2"/>
            <a:r>
              <a:rPr lang="en-US" sz="2000" dirty="0">
                <a:latin typeface="CMR10"/>
              </a:rPr>
              <a:t>= 1 – 0.05*0.1</a:t>
            </a:r>
          </a:p>
          <a:p>
            <a:pPr lvl="2"/>
            <a:r>
              <a:rPr lang="en-US" sz="2000" dirty="0">
                <a:latin typeface="CMR10"/>
              </a:rPr>
              <a:t>= 0.995</a:t>
            </a:r>
          </a:p>
        </p:txBody>
      </p:sp>
    </p:spTree>
    <p:extLst>
      <p:ext uri="{BB962C8B-B14F-4D97-AF65-F5344CB8AC3E}">
        <p14:creationId xmlns:p14="http://schemas.microsoft.com/office/powerpoint/2010/main" val="118851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Example(Cont..)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315A14B-94C2-48A5-B08B-12897E4E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Calculate </a:t>
            </a:r>
            <a:r>
              <a:rPr lang="en-US" sz="2400" dirty="0">
                <a:solidFill>
                  <a:schemeClr val="tx1"/>
                </a:solidFill>
              </a:rPr>
              <a:t>reliability of the system in Figure  if each component is operable </a:t>
            </a:r>
            <a:r>
              <a:rPr lang="en-US" sz="2400" dirty="0" smtClean="0">
                <a:solidFill>
                  <a:schemeClr val="tx1"/>
                </a:solidFill>
              </a:rPr>
              <a:t>with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probability </a:t>
            </a:r>
            <a:r>
              <a:rPr lang="en-US" sz="2400" dirty="0">
                <a:solidFill>
                  <a:schemeClr val="tx1"/>
                </a:solidFill>
              </a:rPr>
              <a:t>0.92 independently of the other components.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E20E943-2988-40CF-8A49-AB623DC29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42989"/>
            <a:ext cx="4267200" cy="2228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CD93045-DEF5-473F-8926-32CDA87D52A2}"/>
              </a:ext>
            </a:extLst>
          </p:cNvPr>
          <p:cNvSpPr/>
          <p:nvPr/>
        </p:nvSpPr>
        <p:spPr>
          <a:xfrm>
            <a:off x="6852190" y="2605856"/>
            <a:ext cx="400584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P(A ∩ B) = (0.92)</a:t>
            </a:r>
            <a:r>
              <a:rPr lang="en-US" baseline="30000" dirty="0"/>
              <a:t>2</a:t>
            </a:r>
            <a:r>
              <a:rPr lang="en-US" dirty="0"/>
              <a:t> = 0.8464 = P(F)</a:t>
            </a:r>
          </a:p>
          <a:p>
            <a:endParaRPr lang="en-US" dirty="0"/>
          </a:p>
          <a:p>
            <a:r>
              <a:rPr lang="en-US" dirty="0"/>
              <a:t>P(D ∪ E) 	= 1 </a:t>
            </a:r>
            <a:r>
              <a:rPr lang="en-US" dirty="0" smtClean="0"/>
              <a:t>– P(</a:t>
            </a:r>
            <a:r>
              <a:rPr lang="en-US" dirty="0"/>
              <a:t>D’ ∩ E</a:t>
            </a:r>
            <a:r>
              <a:rPr lang="en-US" dirty="0" smtClean="0"/>
              <a:t>’)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=  1 – P(D’)P(E’)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= </a:t>
            </a:r>
            <a:r>
              <a:rPr lang="en-US" dirty="0"/>
              <a:t>1- </a:t>
            </a:r>
            <a:r>
              <a:rPr lang="en-US" dirty="0" smtClean="0"/>
              <a:t>{1-P(D)} {1-P(E)} 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= </a:t>
            </a:r>
            <a:r>
              <a:rPr lang="en-US" dirty="0"/>
              <a:t>1 - (1 - 0.92)</a:t>
            </a:r>
            <a:r>
              <a:rPr lang="en-US" baseline="30000" dirty="0"/>
              <a:t>2</a:t>
            </a:r>
            <a:r>
              <a:rPr lang="en-US" dirty="0"/>
              <a:t> = 0.9936 = P(G)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dirty="0"/>
              <a:t>P (C ∩ G) = 0.92 </a:t>
            </a:r>
            <a:r>
              <a:rPr lang="en-US" dirty="0" smtClean="0"/>
              <a:t>* </a:t>
            </a:r>
            <a:r>
              <a:rPr lang="en-US" dirty="0"/>
              <a:t>0.9936 = 0.9141</a:t>
            </a:r>
            <a:r>
              <a:rPr lang="en-US" sz="2000" dirty="0"/>
              <a:t> = P(H)</a:t>
            </a:r>
          </a:p>
          <a:p>
            <a:endParaRPr lang="en-US" sz="2000" dirty="0"/>
          </a:p>
          <a:p>
            <a:r>
              <a:rPr lang="en-US" dirty="0"/>
              <a:t>P (F ∪ H)	= 1 - (1 - 0.8464)(1 - 0.9141) </a:t>
            </a:r>
          </a:p>
          <a:p>
            <a:r>
              <a:rPr lang="en-US" dirty="0"/>
              <a:t>		= 0.9868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ED19A6-4087-4B8B-9D34-517D09FF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71839"/>
            <a:ext cx="66389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412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probability of an </a:t>
            </a:r>
            <a:r>
              <a:rPr lang="en-US" sz="2400" dirty="0" smtClean="0">
                <a:solidFill>
                  <a:schemeClr val="tx1"/>
                </a:solidFill>
              </a:rPr>
              <a:t>event B occurring </a:t>
            </a:r>
            <a:r>
              <a:rPr lang="en-US" sz="2400" dirty="0">
                <a:solidFill>
                  <a:schemeClr val="tx1"/>
                </a:solidFill>
              </a:rPr>
              <a:t>when it is known that some </a:t>
            </a:r>
            <a:r>
              <a:rPr lang="en-US" sz="2400" dirty="0" smtClean="0">
                <a:solidFill>
                  <a:schemeClr val="tx1"/>
                </a:solidFill>
              </a:rPr>
              <a:t>event A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has </a:t>
            </a:r>
            <a:r>
              <a:rPr lang="en-US" sz="2400" dirty="0">
                <a:solidFill>
                  <a:schemeClr val="tx1"/>
                </a:solidFill>
              </a:rPr>
              <a:t>occurred is called 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conditional probability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dirty="0">
                <a:solidFill>
                  <a:schemeClr val="tx1"/>
                </a:solidFill>
              </a:rPr>
              <a:t>is denoted </a:t>
            </a:r>
            <a:r>
              <a:rPr lang="en-US" sz="2400" dirty="0" smtClean="0">
                <a:solidFill>
                  <a:schemeClr val="tx1"/>
                </a:solidFill>
              </a:rPr>
              <a:t>by P(B|A).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                                                                            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,       </a:t>
            </a:r>
            <a:r>
              <a:rPr lang="en-US" sz="2400" dirty="0"/>
              <a:t>provided </a:t>
            </a:r>
            <a:r>
              <a:rPr lang="en-US" sz="2400" i="1" dirty="0"/>
              <a:t>P 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) </a:t>
            </a:r>
            <a:r>
              <a:rPr lang="en-US" sz="2400" i="1" dirty="0"/>
              <a:t>&gt; </a:t>
            </a:r>
            <a:r>
              <a:rPr lang="en-US" sz="2400" dirty="0" smtClean="0"/>
              <a:t>0</a:t>
            </a:r>
            <a:endParaRPr lang="en-US" sz="2400" i="1" dirty="0" smtClean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i="1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Example:</a:t>
            </a:r>
            <a:r>
              <a:rPr lang="en-US" sz="2400" dirty="0" smtClean="0"/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Loaded </a:t>
            </a:r>
            <a:r>
              <a:rPr lang="en-US" sz="2600" dirty="0">
                <a:solidFill>
                  <a:schemeClr val="tx1"/>
                </a:solidFill>
              </a:rPr>
              <a:t>Rolling Die </a:t>
            </a:r>
          </a:p>
          <a:p>
            <a:pPr marL="53975" indent="0" algn="just">
              <a:buNone/>
            </a:pPr>
            <a:r>
              <a:rPr lang="en-US" sz="2600" dirty="0">
                <a:solidFill>
                  <a:schemeClr val="tx1"/>
                </a:solidFill>
              </a:rPr>
              <a:t>A = {perfect square} = {1, 4}, P(A) = 1/9 + 2/9 = 1/3</a:t>
            </a:r>
          </a:p>
          <a:p>
            <a:pPr marL="53975" indent="0" algn="just">
              <a:buNone/>
            </a:pPr>
            <a:r>
              <a:rPr lang="en-US" sz="2600" dirty="0">
                <a:solidFill>
                  <a:schemeClr val="tx1"/>
                </a:solidFill>
              </a:rPr>
              <a:t>B = {greater than 3} = {4, 5 , 6} = </a:t>
            </a:r>
            <a:r>
              <a:rPr lang="en-US" sz="2600" dirty="0" smtClean="0">
                <a:solidFill>
                  <a:schemeClr val="tx1"/>
                </a:solidFill>
              </a:rPr>
              <a:t>5/9</a:t>
            </a:r>
          </a:p>
          <a:p>
            <a:pPr marL="53975" indent="0" algn="just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A </a:t>
            </a:r>
            <a:r>
              <a:rPr lang="en-US" sz="2400" dirty="0"/>
              <a:t>∩ </a:t>
            </a:r>
            <a:r>
              <a:rPr lang="en-US" sz="2600" dirty="0" smtClean="0">
                <a:solidFill>
                  <a:schemeClr val="tx1"/>
                </a:solidFill>
              </a:rPr>
              <a:t>B = {4} = </a:t>
            </a:r>
            <a:r>
              <a:rPr lang="en-US" sz="2600" dirty="0">
                <a:solidFill>
                  <a:schemeClr val="tx1"/>
                </a:solidFill>
              </a:rPr>
              <a:t>2/9</a:t>
            </a:r>
          </a:p>
          <a:p>
            <a:pPr marL="53975" indent="0" algn="just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What is the probability that the no. </a:t>
            </a:r>
            <a:r>
              <a:rPr lang="en-US" sz="2600" dirty="0">
                <a:solidFill>
                  <a:schemeClr val="tx1"/>
                </a:solidFill>
              </a:rPr>
              <a:t>is a perfect </a:t>
            </a:r>
            <a:r>
              <a:rPr lang="en-US" sz="2600" dirty="0" err="1" smtClean="0">
                <a:solidFill>
                  <a:schemeClr val="tx1"/>
                </a:solidFill>
              </a:rPr>
              <a:t>sq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given </a:t>
            </a:r>
            <a:r>
              <a:rPr lang="en-US" sz="2600" dirty="0">
                <a:solidFill>
                  <a:schemeClr val="tx1"/>
                </a:solidFill>
              </a:rPr>
              <a:t>it is known that no &gt; 3</a:t>
            </a:r>
          </a:p>
          <a:p>
            <a:pPr marL="53975" indent="0" algn="just">
              <a:buNone/>
            </a:pPr>
            <a:r>
              <a:rPr lang="en-US" sz="2600" dirty="0">
                <a:solidFill>
                  <a:schemeClr val="tx1"/>
                </a:solidFill>
              </a:rPr>
              <a:t>P(A|B) = (2/9)/(5/9) = 2/5</a:t>
            </a:r>
            <a:endParaRPr lang="en-US" sz="2600" dirty="0" smtClean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1CB76A5-9917-42F8-8409-7EDDBE267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24" y="2812859"/>
            <a:ext cx="3104449" cy="8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412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Ninety percent of flights depart on time. Eighty percent of flights arrive on time. Seventy-five percent of flights depart on time and arrive on </a:t>
            </a:r>
            <a:r>
              <a:rPr lang="en-US" sz="2400" dirty="0" smtClean="0">
                <a:solidFill>
                  <a:schemeClr val="tx1"/>
                </a:solidFill>
              </a:rPr>
              <a:t>time. You </a:t>
            </a:r>
            <a:r>
              <a:rPr lang="en-US" sz="2400" dirty="0">
                <a:solidFill>
                  <a:schemeClr val="tx1"/>
                </a:solidFill>
              </a:rPr>
              <a:t>are meeting a flight that departed on time. What is the probability that it will arrive on time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Solution: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            A = {</a:t>
            </a:r>
            <a:r>
              <a:rPr lang="en-US" sz="2400" dirty="0">
                <a:solidFill>
                  <a:schemeClr val="tx1"/>
                </a:solidFill>
              </a:rPr>
              <a:t>arriving on time}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        D </a:t>
            </a:r>
            <a:r>
              <a:rPr lang="en-US" sz="2400" dirty="0">
                <a:solidFill>
                  <a:schemeClr val="tx1"/>
                </a:solidFill>
              </a:rPr>
              <a:t>= {departing on time}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        P </a:t>
            </a:r>
            <a:r>
              <a:rPr lang="en-US" sz="2400" dirty="0">
                <a:solidFill>
                  <a:schemeClr val="tx1"/>
                </a:solidFill>
              </a:rPr>
              <a:t>(A) = 0.8, P (D) = 0.9, P(A ∩ D) = 0.75.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            P(A </a:t>
            </a:r>
            <a:r>
              <a:rPr lang="en-US" sz="2400" dirty="0">
                <a:solidFill>
                  <a:schemeClr val="tx1"/>
                </a:solidFill>
              </a:rPr>
              <a:t>| D) = P (A ∩ D) / P(D) = 0.75 / 0.9 = 0.8333  </a:t>
            </a:r>
            <a:endParaRPr lang="en-US" sz="2600" dirty="0" smtClean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41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Example:</a:t>
            </a:r>
          </a:p>
          <a:p>
            <a:r>
              <a:rPr lang="en-US" dirty="0">
                <a:solidFill>
                  <a:schemeClr val="tx1"/>
                </a:solidFill>
              </a:rPr>
              <a:t>2 cards are drawn in succession from an ordinary deck, with replacement.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events </a:t>
            </a:r>
            <a:r>
              <a:rPr lang="en-US" dirty="0" smtClean="0">
                <a:solidFill>
                  <a:schemeClr val="tx1"/>
                </a:solidFill>
              </a:rPr>
              <a:t>are:</a:t>
            </a:r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A: the first card is an </a:t>
            </a:r>
            <a:r>
              <a:rPr lang="en-US" sz="2000" dirty="0" smtClean="0">
                <a:solidFill>
                  <a:srgbClr val="00B050"/>
                </a:solidFill>
              </a:rPr>
              <a:t>ace</a:t>
            </a:r>
            <a:endParaRPr lang="en-US" sz="2000" dirty="0">
              <a:solidFill>
                <a:srgbClr val="00B050"/>
              </a:solidFill>
            </a:endParaRPr>
          </a:p>
          <a:p>
            <a:pPr marL="201168" lvl="1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B: the second card is a </a:t>
            </a:r>
            <a:r>
              <a:rPr lang="en-US" sz="2000" dirty="0" smtClean="0">
                <a:solidFill>
                  <a:srgbClr val="00B050"/>
                </a:solidFill>
              </a:rPr>
              <a:t>spade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Here,</a:t>
            </a:r>
          </a:p>
          <a:p>
            <a:pPr marL="201168" lvl="1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   P </a:t>
            </a:r>
            <a:r>
              <a:rPr lang="en-US" sz="2000" dirty="0">
                <a:solidFill>
                  <a:schemeClr val="tx1"/>
                </a:solidFill>
              </a:rPr>
              <a:t>(B|A) </a:t>
            </a:r>
            <a:r>
              <a:rPr lang="en-US" sz="2000" dirty="0" smtClean="0">
                <a:solidFill>
                  <a:schemeClr val="tx1"/>
                </a:solidFill>
              </a:rPr>
              <a:t>= </a:t>
            </a:r>
            <a:r>
              <a:rPr lang="en-US" sz="2000" dirty="0">
                <a:solidFill>
                  <a:schemeClr val="tx1"/>
                </a:solidFill>
              </a:rPr>
              <a:t>1/4 and P (B) = 13/52 = 1/4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27" y="1845734"/>
            <a:ext cx="10284953" cy="19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Multiplicative Rule(Independent Events)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41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10115203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3657807"/>
            <a:ext cx="10115202" cy="255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Multiplicative Rule(Dependent Events)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41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845733"/>
            <a:ext cx="10115202" cy="952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797790"/>
            <a:ext cx="10115204" cy="343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of Multiplicative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41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10058400" cy="420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 and Total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4123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Partitions: </a:t>
            </a:r>
            <a:r>
              <a:rPr lang="en-US" sz="2400" dirty="0" smtClean="0">
                <a:solidFill>
                  <a:schemeClr val="tx1"/>
                </a:solidFill>
              </a:rPr>
              <a:t>A collection of sets </a:t>
            </a:r>
            <a:r>
              <a:rPr lang="en-US" sz="2400" i="1" dirty="0" smtClean="0">
                <a:solidFill>
                  <a:schemeClr val="tx1"/>
                </a:solidFill>
              </a:rPr>
              <a:t>B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i="1" dirty="0" smtClean="0">
                <a:solidFill>
                  <a:schemeClr val="tx1"/>
                </a:solidFill>
              </a:rPr>
              <a:t>, B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i="1" dirty="0" smtClean="0">
                <a:solidFill>
                  <a:schemeClr val="tx1"/>
                </a:solidFill>
              </a:rPr>
              <a:t>, . . . , B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k</a:t>
            </a: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is said to </a:t>
            </a:r>
            <a:r>
              <a:rPr lang="en-US" sz="2400" b="1" dirty="0" smtClean="0">
                <a:solidFill>
                  <a:srgbClr val="FF0000"/>
                </a:solidFill>
              </a:rPr>
              <a:t>partition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sample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space if the sets </a:t>
            </a:r>
            <a:r>
              <a:rPr lang="en-US" sz="2000" b="1" dirty="0" smtClean="0">
                <a:solidFill>
                  <a:srgbClr val="00B050"/>
                </a:solidFill>
              </a:rPr>
              <a:t>(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2000" dirty="0">
                <a:solidFill>
                  <a:srgbClr val="00B050"/>
                </a:solidFill>
              </a:rPr>
              <a:t>are mutually disjoint and     </a:t>
            </a:r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(ii)   </a:t>
            </a:r>
            <a:r>
              <a:rPr lang="en-US" sz="2000" dirty="0">
                <a:solidFill>
                  <a:srgbClr val="00B050"/>
                </a:solidFill>
              </a:rPr>
              <a:t>have as union the entire </a:t>
            </a:r>
            <a:r>
              <a:rPr lang="en-US" sz="2000" dirty="0" smtClean="0">
                <a:solidFill>
                  <a:srgbClr val="00B050"/>
                </a:solidFill>
              </a:rPr>
              <a:t>sample</a:t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rgbClr val="00B050"/>
                </a:solidFill>
              </a:rPr>
              <a:t>     space</a:t>
            </a:r>
            <a:r>
              <a:rPr lang="en-US" sz="2000" dirty="0">
                <a:solidFill>
                  <a:srgbClr val="00B050"/>
                </a:solidFill>
              </a:rPr>
              <a:t>. </a:t>
            </a:r>
            <a:endParaRPr lang="en-US" sz="2000" dirty="0" smtClean="0">
              <a:solidFill>
                <a:srgbClr val="00B050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Total Probability: </a:t>
            </a:r>
            <a:r>
              <a:rPr lang="en-US" sz="2400" dirty="0">
                <a:solidFill>
                  <a:schemeClr val="tx1"/>
                </a:solidFill>
              </a:rPr>
              <a:t>If the events </a:t>
            </a:r>
            <a:r>
              <a:rPr lang="en-US" sz="2400" i="1" dirty="0">
                <a:solidFill>
                  <a:schemeClr val="tx1"/>
                </a:solidFill>
              </a:rPr>
              <a:t>B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, B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, . . . , B</a:t>
            </a:r>
            <a:r>
              <a:rPr lang="en-US" sz="2400" i="1" baseline="-25000" dirty="0">
                <a:solidFill>
                  <a:schemeClr val="tx1"/>
                </a:solidFill>
              </a:rPr>
              <a:t>k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constitute </a:t>
            </a:r>
            <a:r>
              <a:rPr lang="en-US" sz="2400" dirty="0">
                <a:solidFill>
                  <a:schemeClr val="tx1"/>
                </a:solidFill>
              </a:rPr>
              <a:t>a partition of the </a:t>
            </a:r>
            <a:r>
              <a:rPr lang="en-US" sz="2400" dirty="0" smtClean="0">
                <a:solidFill>
                  <a:schemeClr val="tx1"/>
                </a:solidFill>
              </a:rPr>
              <a:t>sample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space </a:t>
            </a:r>
            <a:r>
              <a:rPr lang="en-US" sz="2400" dirty="0">
                <a:solidFill>
                  <a:schemeClr val="tx1"/>
                </a:solidFill>
              </a:rPr>
              <a:t>S </a:t>
            </a:r>
            <a:r>
              <a:rPr lang="en-US" sz="2400" dirty="0" smtClean="0">
                <a:solidFill>
                  <a:schemeClr val="tx1"/>
                </a:solidFill>
              </a:rPr>
              <a:t>such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that </a:t>
            </a:r>
            <a:r>
              <a:rPr lang="en-US" sz="2400" dirty="0">
                <a:solidFill>
                  <a:schemeClr val="tx1"/>
                </a:solidFill>
              </a:rPr>
              <a:t>P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</a:rPr>
              <a:t>B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)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 </a:t>
            </a:r>
            <a:r>
              <a:rPr lang="en-US" sz="2400" dirty="0">
                <a:solidFill>
                  <a:schemeClr val="tx1"/>
                </a:solidFill>
              </a:rPr>
              <a:t>0 for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1, 2, . . . , k, then for any event A of </a:t>
            </a:r>
            <a:r>
              <a:rPr lang="en-US" sz="2400" dirty="0" smtClean="0">
                <a:solidFill>
                  <a:schemeClr val="tx1"/>
                </a:solidFill>
              </a:rPr>
              <a:t>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="" xmlns:a16="http://schemas.microsoft.com/office/drawing/2014/main" id="{2B48A152-94C4-4179-BDB7-8E9B3A23CB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598943"/>
              </p:ext>
            </p:extLst>
          </p:nvPr>
        </p:nvGraphicFramePr>
        <p:xfrm>
          <a:off x="1438438" y="4317044"/>
          <a:ext cx="4996383" cy="85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2527200" imgH="431640" progId="Equation.3">
                  <p:embed/>
                </p:oleObj>
              </mc:Choice>
              <mc:Fallback>
                <p:oleObj name="Equation" r:id="rId4" imgW="25272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8438" y="4317044"/>
                        <a:ext cx="4996383" cy="857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DFB3CE44-97FD-49F8-818A-CA6EE1A84E4A}"/>
              </a:ext>
            </a:extLst>
          </p:cNvPr>
          <p:cNvGrpSpPr/>
          <p:nvPr/>
        </p:nvGrpSpPr>
        <p:grpSpPr>
          <a:xfrm>
            <a:off x="7208677" y="4135272"/>
            <a:ext cx="3848668" cy="2220997"/>
            <a:chOff x="5155455" y="392690"/>
            <a:chExt cx="3588296" cy="2606337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902007B1-DCF0-446D-B873-34D8AF83A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5455" y="392690"/>
              <a:ext cx="3331320" cy="212883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61F90AC0-4DC6-475B-BEDC-1746FE84E699}"/>
                </a:ext>
              </a:extLst>
            </p:cNvPr>
            <p:cNvSpPr/>
            <p:nvPr/>
          </p:nvSpPr>
          <p:spPr>
            <a:xfrm>
              <a:off x="5269977" y="2565616"/>
              <a:ext cx="3473774" cy="433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MR10"/>
                </a:rPr>
                <a:t>Partitioning the sample space </a:t>
              </a:r>
              <a:r>
                <a:rPr lang="en-US" i="1" dirty="0" smtClean="0">
                  <a:solidFill>
                    <a:srgbClr val="000000"/>
                  </a:solidFill>
                  <a:latin typeface="CMMI10"/>
                </a:rPr>
                <a:t>S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3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Descriptive Statistics: </a:t>
            </a:r>
            <a:r>
              <a:rPr lang="en-US" sz="2400" dirty="0" smtClean="0">
                <a:solidFill>
                  <a:schemeClr val="tx1"/>
                </a:solidFill>
              </a:rPr>
              <a:t>It is a method of organizing, summarizing and presenting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data in an informative way.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Inferential Statistics: </a:t>
            </a:r>
            <a:r>
              <a:rPr lang="en-US" sz="2400" dirty="0" smtClean="0">
                <a:solidFill>
                  <a:schemeClr val="tx1"/>
                </a:solidFill>
              </a:rPr>
              <a:t>It is a method which is used in determining something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about a population on the basis of a sample.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Population: </a:t>
            </a:r>
            <a:r>
              <a:rPr lang="en-US" sz="2400" dirty="0" smtClean="0">
                <a:solidFill>
                  <a:schemeClr val="tx1"/>
                </a:solidFill>
              </a:rPr>
              <a:t>The entire set of individuals or objects of interest or the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measurements obtained from all individuals or objects of interest.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Sample: </a:t>
            </a:r>
            <a:r>
              <a:rPr lang="en-US" sz="2400" dirty="0" smtClean="0">
                <a:solidFill>
                  <a:schemeClr val="tx1"/>
                </a:solidFill>
              </a:rPr>
              <a:t>A portion or part of the population of interest.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4123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</a:rPr>
              <a:t>Two </a:t>
            </a:r>
            <a:r>
              <a:rPr lang="en-US" sz="2400" dirty="0" smtClean="0">
                <a:solidFill>
                  <a:schemeClr val="tx1"/>
                </a:solidFill>
              </a:rPr>
              <a:t>events: 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General Case: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If </a:t>
            </a:r>
            <a:r>
              <a:rPr lang="en-US" sz="2400" i="1" dirty="0">
                <a:solidFill>
                  <a:schemeClr val="tx1"/>
                </a:solidFill>
              </a:rPr>
              <a:t>B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, B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, . . . , </a:t>
            </a:r>
            <a:r>
              <a:rPr lang="en-US" sz="2400" i="1" dirty="0" err="1" smtClean="0">
                <a:solidFill>
                  <a:schemeClr val="tx1"/>
                </a:solidFill>
              </a:rPr>
              <a:t>B</a:t>
            </a:r>
            <a:r>
              <a:rPr lang="en-US" sz="2400" i="1" baseline="-25000" dirty="0" err="1" smtClean="0">
                <a:solidFill>
                  <a:schemeClr val="tx1"/>
                </a:solidFill>
              </a:rPr>
              <a:t>n</a:t>
            </a:r>
            <a:r>
              <a:rPr lang="en-US" sz="2400" i="1" baseline="-250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partition </a:t>
            </a:r>
            <a:r>
              <a:rPr lang="en-US" sz="2400" dirty="0">
                <a:solidFill>
                  <a:schemeClr val="tx1"/>
                </a:solidFill>
              </a:rPr>
              <a:t>the sample space S, then for each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1, 2, . . . , n and any set A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="" xmlns:a16="http://schemas.microsoft.com/office/drawing/2014/main" id="{53A730EE-1463-4F22-B5F3-EA691BEC1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099171"/>
              </p:ext>
            </p:extLst>
          </p:nvPr>
        </p:nvGraphicFramePr>
        <p:xfrm>
          <a:off x="2701621" y="2263196"/>
          <a:ext cx="6849718" cy="826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4" imgW="3555720" imgH="419040" progId="Equation.3">
                  <p:embed/>
                </p:oleObj>
              </mc:Choice>
              <mc:Fallback>
                <p:oleObj name="Equation" r:id="rId4" imgW="35557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1621" y="2263196"/>
                        <a:ext cx="6849718" cy="826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="" xmlns:a16="http://schemas.microsoft.com/office/drawing/2014/main" id="{A5ADCC15-27A6-48CD-B4CB-39A84DCFF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194621"/>
              </p:ext>
            </p:extLst>
          </p:nvPr>
        </p:nvGraphicFramePr>
        <p:xfrm>
          <a:off x="2110760" y="4722125"/>
          <a:ext cx="8031439" cy="122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6" imgW="3987720" imgH="431640" progId="Equation.3">
                  <p:embed/>
                </p:oleObj>
              </mc:Choice>
              <mc:Fallback>
                <p:oleObj name="Equation" r:id="rId6" imgW="3987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0760" y="4722125"/>
                        <a:ext cx="8031439" cy="1228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73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Do it by yourself. You can take help from solution manual.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Exercise List from Walpole’s Book: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2.51, 2.52, 2.53, 2.59, 2.64, 2.65, 2.66, 2.67, 2.69, 2.71, </a:t>
            </a:r>
            <a:r>
              <a:rPr lang="en-US" sz="2400" dirty="0">
                <a:solidFill>
                  <a:schemeClr val="tx1"/>
                </a:solidFill>
              </a:rPr>
              <a:t>2.75, 2.77, 2.83, </a:t>
            </a:r>
            <a:r>
              <a:rPr lang="en-US" sz="2400" dirty="0" smtClean="0">
                <a:solidFill>
                  <a:schemeClr val="tx1"/>
                </a:solidFill>
              </a:rPr>
              <a:t>2.88,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2.90,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2.93,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2.94,  2.96, 2.106, 2.111, 2.115, 2.119, 2.127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also solve the example problems that I have done in the classes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85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Probability and Statistics for Engineers and </a:t>
            </a:r>
            <a:r>
              <a:rPr lang="en-US" sz="2400" dirty="0" smtClean="0">
                <a:solidFill>
                  <a:schemeClr val="tx1"/>
                </a:solidFill>
              </a:rPr>
              <a:t>Scientists(9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 Edition) – Walpole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Probability and Statistics for Computer </a:t>
            </a:r>
            <a:r>
              <a:rPr lang="en-US" sz="2400" dirty="0" smtClean="0">
                <a:solidFill>
                  <a:schemeClr val="tx1"/>
                </a:solidFill>
              </a:rPr>
              <a:t>Scientists(4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 Edition) – Sheldon Ross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3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33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6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term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pplied Statistics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used both to denote the work of </a:t>
            </a:r>
            <a:r>
              <a:rPr lang="en-US" sz="2400" dirty="0" smtClean="0">
                <a:solidFill>
                  <a:schemeClr val="tx1"/>
                </a:solidFill>
              </a:rPr>
              <a:t>professional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statisticians</a:t>
            </a:r>
            <a:r>
              <a:rPr lang="en-US" sz="2400" dirty="0">
                <a:solidFill>
                  <a:schemeClr val="tx1"/>
                </a:solidFill>
              </a:rPr>
              <a:t>, who are responsible for the production and presentation </a:t>
            </a:r>
            <a:r>
              <a:rPr lang="en-US" sz="2400" dirty="0" smtClean="0">
                <a:solidFill>
                  <a:schemeClr val="tx1"/>
                </a:solidFill>
              </a:rPr>
              <a:t>of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statistics</a:t>
            </a:r>
            <a:r>
              <a:rPr lang="en-US" sz="2400" dirty="0">
                <a:solidFill>
                  <a:schemeClr val="tx1"/>
                </a:solidFill>
              </a:rPr>
              <a:t>, and to refer to the processes of statistical interpretation that </a:t>
            </a:r>
            <a:r>
              <a:rPr lang="en-US" sz="2400" dirty="0" smtClean="0">
                <a:solidFill>
                  <a:schemeClr val="tx1"/>
                </a:solidFill>
              </a:rPr>
              <a:t>are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undertaken </a:t>
            </a:r>
            <a:r>
              <a:rPr lang="en-US" sz="2400" dirty="0">
                <a:solidFill>
                  <a:schemeClr val="tx1"/>
                </a:solidFill>
              </a:rPr>
              <a:t>by professional statisticians, by professional users of statistics </a:t>
            </a:r>
            <a:r>
              <a:rPr lang="en-US" sz="2400" dirty="0" smtClean="0">
                <a:solidFill>
                  <a:schemeClr val="tx1"/>
                </a:solidFill>
              </a:rPr>
              <a:t>and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by </a:t>
            </a:r>
            <a:r>
              <a:rPr lang="en-US" sz="2400" dirty="0">
                <a:solidFill>
                  <a:schemeClr val="tx1"/>
                </a:solidFill>
              </a:rPr>
              <a:t>the general public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It makes frequent use of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tatistics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heory</a:t>
            </a:r>
            <a:r>
              <a:rPr lang="en-US" sz="2400" dirty="0" smtClean="0">
                <a:solidFill>
                  <a:schemeClr val="tx1"/>
                </a:solidFill>
              </a:rPr>
              <a:t> but </a:t>
            </a:r>
            <a:r>
              <a:rPr lang="en-US" sz="2400" dirty="0">
                <a:solidFill>
                  <a:schemeClr val="tx1"/>
                </a:solidFill>
              </a:rPr>
              <a:t>it is distinct from </a:t>
            </a:r>
            <a:r>
              <a:rPr lang="en-US" sz="2400" dirty="0" smtClean="0">
                <a:solidFill>
                  <a:schemeClr val="tx1"/>
                </a:solidFill>
              </a:rPr>
              <a:t>the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mathematics </a:t>
            </a:r>
            <a:r>
              <a:rPr lang="en-US" sz="2400" dirty="0">
                <a:solidFill>
                  <a:schemeClr val="tx1"/>
                </a:solidFill>
              </a:rPr>
              <a:t>of that theory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It has made major contributions to scientific research and to the conduct </a:t>
            </a:r>
            <a:r>
              <a:rPr lang="en-US" sz="2400" dirty="0" smtClean="0">
                <a:solidFill>
                  <a:schemeClr val="tx1"/>
                </a:solidFill>
              </a:rPr>
              <a:t>of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operational </a:t>
            </a:r>
            <a:r>
              <a:rPr lang="en-US" sz="2400" dirty="0">
                <a:solidFill>
                  <a:schemeClr val="tx1"/>
                </a:solidFill>
              </a:rPr>
              <a:t>activities in a variety of fields.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Some major applications of Applied Statistics are: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Medicine and Criminology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Climatology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Cost/ Benefit Analysis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Decision Making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Statistical Inference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Estimation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Testing Hypothesis etc..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In the study of statistics we are concerned basically with the presentation and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interpretation of </a:t>
            </a:r>
            <a:r>
              <a:rPr lang="en-US" sz="2400" dirty="0" smtClean="0">
                <a:solidFill>
                  <a:srgbClr val="FF0000"/>
                </a:solidFill>
              </a:rPr>
              <a:t>chance outcomes </a:t>
            </a:r>
            <a:r>
              <a:rPr lang="en-US" sz="2400" dirty="0" smtClean="0">
                <a:solidFill>
                  <a:schemeClr val="tx1"/>
                </a:solidFill>
              </a:rPr>
              <a:t>that occur in a planned study or scientific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investigation.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Statistics may deal with numerical, categorical data as an observation.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It uses the word experiment to describe any process.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For example:</a:t>
            </a:r>
            <a:r>
              <a:rPr lang="en-US" sz="2400" dirty="0" smtClean="0">
                <a:solidFill>
                  <a:schemeClr val="tx1"/>
                </a:solidFill>
              </a:rPr>
              <a:t> Tossing coin experiment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Probability theory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Statistics</a:t>
            </a:r>
            <a:r>
              <a:rPr lang="en-US" sz="2400" dirty="0" smtClean="0">
                <a:solidFill>
                  <a:schemeClr val="tx1"/>
                </a:solidFill>
              </a:rPr>
              <a:t> are branches of mathematics that deals with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Uncertainty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Experiment:</a:t>
            </a:r>
            <a:r>
              <a:rPr lang="en-US" sz="2400" dirty="0" smtClean="0">
                <a:solidFill>
                  <a:schemeClr val="tx1"/>
                </a:solidFill>
              </a:rPr>
              <a:t> A repeatable </a:t>
            </a:r>
            <a:r>
              <a:rPr lang="en-US" sz="2400" dirty="0">
                <a:solidFill>
                  <a:schemeClr val="tx1"/>
                </a:solidFill>
              </a:rPr>
              <a:t>process that yields a result or an observation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Outcome:</a:t>
            </a:r>
            <a:r>
              <a:rPr lang="en-US" sz="2400" dirty="0" smtClean="0">
                <a:solidFill>
                  <a:schemeClr val="tx1"/>
                </a:solidFill>
              </a:rPr>
              <a:t> An </a:t>
            </a:r>
            <a:r>
              <a:rPr lang="en-US" sz="2400" dirty="0">
                <a:solidFill>
                  <a:schemeClr val="tx1"/>
                </a:solidFill>
              </a:rPr>
              <a:t>elementary result of an </a:t>
            </a:r>
            <a:r>
              <a:rPr lang="en-US" sz="2400" dirty="0" smtClean="0">
                <a:solidFill>
                  <a:schemeClr val="tx1"/>
                </a:solidFill>
              </a:rPr>
              <a:t>experiment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Sample Space: </a:t>
            </a:r>
            <a:r>
              <a:rPr lang="en-US" sz="2400" dirty="0" smtClean="0">
                <a:solidFill>
                  <a:schemeClr val="tx1"/>
                </a:solidFill>
              </a:rPr>
              <a:t>A collection </a:t>
            </a:r>
            <a:r>
              <a:rPr lang="en-US" sz="2400" dirty="0">
                <a:solidFill>
                  <a:schemeClr val="tx1"/>
                </a:solidFill>
              </a:rPr>
              <a:t>of all possible outcomes of an </a:t>
            </a:r>
            <a:r>
              <a:rPr lang="en-US" sz="2400" dirty="0" smtClean="0">
                <a:solidFill>
                  <a:schemeClr val="tx1"/>
                </a:solidFill>
              </a:rPr>
              <a:t>experiment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b="1" i="1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Denoted by 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b="1" i="1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Sample Point / Elementary Event: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 element of 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Event:</a:t>
            </a: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set of outcomes (a subset of the sample space)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 sample space of </a:t>
            </a:r>
            <a:r>
              <a:rPr lang="en-US" sz="2400" i="1" dirty="0">
                <a:solidFill>
                  <a:schemeClr val="tx1"/>
                </a:solidFill>
              </a:rPr>
              <a:t>n </a:t>
            </a:r>
            <a:r>
              <a:rPr lang="en-US" sz="2400" dirty="0">
                <a:solidFill>
                  <a:schemeClr val="tx1"/>
                </a:solidFill>
              </a:rPr>
              <a:t>outcomes yields 2</a:t>
            </a:r>
            <a:r>
              <a:rPr lang="en-US" sz="2400" i="1" baseline="30000" dirty="0">
                <a:solidFill>
                  <a:schemeClr val="tx1"/>
                </a:solidFill>
              </a:rPr>
              <a:t>n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possible events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Certain Event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Happens </a:t>
            </a:r>
            <a:r>
              <a:rPr lang="en-US" sz="2400" dirty="0">
                <a:solidFill>
                  <a:schemeClr val="tx1"/>
                </a:solidFill>
              </a:rPr>
              <a:t>with certitude at each repetition of an </a:t>
            </a:r>
            <a:r>
              <a:rPr lang="en-US" sz="2400" dirty="0" smtClean="0">
                <a:solidFill>
                  <a:schemeClr val="tx1"/>
                </a:solidFill>
              </a:rPr>
              <a:t>experiment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Impossible Event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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Never </a:t>
            </a:r>
            <a:r>
              <a:rPr lang="en-US" sz="2400" dirty="0">
                <a:solidFill>
                  <a:schemeClr val="tx1"/>
                </a:solidFill>
              </a:rPr>
              <a:t>takes place in a random experiment</a:t>
            </a:r>
            <a:r>
              <a:rPr lang="en-US" sz="2400" dirty="0"/>
              <a:t>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400" b="1" i="1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 sample space is </a:t>
            </a:r>
            <a:r>
              <a:rPr lang="en-US" sz="2400" dirty="0">
                <a:solidFill>
                  <a:srgbClr val="FF0000"/>
                </a:solidFill>
              </a:rPr>
              <a:t>discrete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if it consists of a finite or countable infinite set </a:t>
            </a:r>
            <a:r>
              <a:rPr lang="en-US" sz="2400" dirty="0" smtClean="0">
                <a:solidFill>
                  <a:schemeClr val="tx1"/>
                </a:solidFill>
              </a:rPr>
              <a:t>of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outcomes.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Examples: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Rolling </a:t>
            </a:r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die: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dirty="0" smtClean="0">
                <a:solidFill>
                  <a:schemeClr val="tx1"/>
                </a:solidFill>
              </a:rPr>
              <a:t>S = {1, 2, 3, 4, 5, 6}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  </a:t>
            </a:r>
            <a:r>
              <a:rPr lang="en-US" sz="2400" dirty="0" smtClean="0">
                <a:solidFill>
                  <a:schemeClr val="tx1"/>
                </a:solidFill>
              </a:rPr>
              <a:t>S = {odd, even}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 Tossing a coin: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2400" dirty="0" smtClean="0">
                <a:solidFill>
                  <a:schemeClr val="tx1"/>
                </a:solidFill>
              </a:rPr>
              <a:t>S = {H, T}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Tossing a coin, if head comes roll a die else toss </a:t>
            </a:r>
            <a:r>
              <a:rPr lang="en-US" sz="2400" dirty="0" smtClean="0">
                <a:solidFill>
                  <a:srgbClr val="FF0000"/>
                </a:solidFill>
              </a:rPr>
              <a:t>again: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2400" dirty="0" smtClean="0">
                <a:solidFill>
                  <a:schemeClr val="tx1"/>
                </a:solidFill>
              </a:rPr>
              <a:t>S = {H1,H2,H3,H4,H5,H6,TT}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6018" y="3384645"/>
            <a:ext cx="312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Depends on the objective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6196099" y="330275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 sample space is </a:t>
            </a:r>
            <a:r>
              <a:rPr lang="en-US" sz="2400" dirty="0">
                <a:solidFill>
                  <a:srgbClr val="FF0000"/>
                </a:solidFill>
              </a:rPr>
              <a:t>continuous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if it contains an interval (either finite or </a:t>
            </a:r>
            <a:r>
              <a:rPr lang="en-US" sz="2400" dirty="0" smtClean="0">
                <a:solidFill>
                  <a:schemeClr val="tx1"/>
                </a:solidFill>
              </a:rPr>
              <a:t>infinite)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of </a:t>
            </a:r>
            <a:r>
              <a:rPr lang="en-US" sz="2400" dirty="0">
                <a:solidFill>
                  <a:schemeClr val="tx1"/>
                </a:solidFill>
              </a:rPr>
              <a:t>real numbers.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Examples: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Height of students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Observe the height in </a:t>
            </a:r>
            <a:r>
              <a:rPr lang="en-US" sz="2400" dirty="0" err="1">
                <a:solidFill>
                  <a:schemeClr val="tx1"/>
                </a:solidFill>
              </a:rPr>
              <a:t>ft</a:t>
            </a:r>
            <a:r>
              <a:rPr lang="en-US" sz="2400" dirty="0">
                <a:solidFill>
                  <a:schemeClr val="tx1"/>
                </a:solidFill>
              </a:rPr>
              <a:t> of a randomly chosen </a:t>
            </a:r>
            <a:r>
              <a:rPr lang="en-US" sz="2400" dirty="0" smtClean="0">
                <a:solidFill>
                  <a:schemeClr val="tx1"/>
                </a:solidFill>
              </a:rPr>
              <a:t>student.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S = [4,7]; all real numbers between 4 to 7.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Sample space with a large number of sample points are best described by a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statement or rule method.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S is the set of all points (</a:t>
            </a:r>
            <a:r>
              <a:rPr lang="en-US" sz="2400" dirty="0" err="1" smtClean="0">
                <a:solidFill>
                  <a:schemeClr val="tx1"/>
                </a:solidFill>
              </a:rPr>
              <a:t>x,y</a:t>
            </a:r>
            <a:r>
              <a:rPr lang="en-US" sz="2400" dirty="0" smtClean="0">
                <a:solidFill>
                  <a:schemeClr val="tx1"/>
                </a:solidFill>
              </a:rPr>
              <a:t>) on the boundary or the interior of a circle of radius 2 with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err="1" smtClean="0">
                <a:solidFill>
                  <a:schemeClr val="tx1"/>
                </a:solidFill>
              </a:rPr>
              <a:t>centre</a:t>
            </a:r>
            <a:r>
              <a:rPr lang="en-US" sz="2400" dirty="0" smtClean="0">
                <a:solidFill>
                  <a:schemeClr val="tx1"/>
                </a:solidFill>
              </a:rPr>
              <a:t> at origin.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9530578-6421-423A-8CB8-511E93563AF3}"/>
              </a:ext>
            </a:extLst>
          </p:cNvPr>
          <p:cNvSpPr/>
          <p:nvPr/>
        </p:nvSpPr>
        <p:spPr>
          <a:xfrm>
            <a:off x="3348643" y="4792823"/>
            <a:ext cx="5555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MMI10"/>
              </a:rPr>
              <a:t>S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= </a:t>
            </a:r>
            <a:r>
              <a:rPr lang="en-US" dirty="0">
                <a:solidFill>
                  <a:srgbClr val="000000"/>
                </a:solidFill>
                <a:latin typeface="CMSY10"/>
              </a:rPr>
              <a:t>{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x </a:t>
            </a:r>
            <a:r>
              <a:rPr lang="en-US" dirty="0">
                <a:solidFill>
                  <a:srgbClr val="000000"/>
                </a:solidFill>
                <a:latin typeface="CMSY10"/>
              </a:rPr>
              <a:t>|</a:t>
            </a:r>
            <a:r>
              <a:rPr lang="en-US" i="1" dirty="0">
                <a:solidFill>
                  <a:srgbClr val="000000"/>
                </a:solidFill>
                <a:latin typeface="CMSY1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MMI10"/>
              </a:rPr>
              <a:t>x </a:t>
            </a:r>
            <a:r>
              <a:rPr lang="en-US" dirty="0">
                <a:solidFill>
                  <a:srgbClr val="000000"/>
                </a:solidFill>
                <a:latin typeface="CMR10"/>
              </a:rPr>
              <a:t>is a city with a population over 1 million</a:t>
            </a:r>
            <a:r>
              <a:rPr lang="en-US" dirty="0">
                <a:solidFill>
                  <a:srgbClr val="000000"/>
                </a:solidFill>
                <a:latin typeface="CMSY10"/>
              </a:rPr>
              <a:t>}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94328" y="5718412"/>
                <a:ext cx="2643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 = { (x , y)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≤4}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28" y="5718412"/>
                <a:ext cx="26434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07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106E-9236-4B80-A649-490E8FE283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1052</TotalTime>
  <Words>1273</Words>
  <Application>Microsoft Office PowerPoint</Application>
  <PresentationFormat>Widescreen</PresentationFormat>
  <Paragraphs>263</Paragraphs>
  <Slides>33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AGaramond-Italic</vt:lpstr>
      <vt:lpstr>AGaramond-Regular</vt:lpstr>
      <vt:lpstr>Calibri</vt:lpstr>
      <vt:lpstr>Calibri Light</vt:lpstr>
      <vt:lpstr>Cambria Math</vt:lpstr>
      <vt:lpstr>CMMI10</vt:lpstr>
      <vt:lpstr>CMR10</vt:lpstr>
      <vt:lpstr>CMSY10</vt:lpstr>
      <vt:lpstr>MTMI</vt:lpstr>
      <vt:lpstr>MTSYN</vt:lpstr>
      <vt:lpstr>Symbol</vt:lpstr>
      <vt:lpstr>Wingdings</vt:lpstr>
      <vt:lpstr>Retrospect</vt:lpstr>
      <vt:lpstr>Equation</vt:lpstr>
      <vt:lpstr>Introduction to Applied Statistics &amp; Concept of Probability</vt:lpstr>
      <vt:lpstr>Introduction to Statistics</vt:lpstr>
      <vt:lpstr>Types of Statistics</vt:lpstr>
      <vt:lpstr>Applied Statistics</vt:lpstr>
      <vt:lpstr>Applications of Statistics</vt:lpstr>
      <vt:lpstr>Probability and Statistics</vt:lpstr>
      <vt:lpstr>Some Definitions</vt:lpstr>
      <vt:lpstr>Some Definitions(Cont..)</vt:lpstr>
      <vt:lpstr>Some Definitions(Cont..)</vt:lpstr>
      <vt:lpstr>Operations with Events</vt:lpstr>
      <vt:lpstr>Operations with Events(Cont..)</vt:lpstr>
      <vt:lpstr>Counting Techniques with examples</vt:lpstr>
      <vt:lpstr>Operations with Events(Cont..)</vt:lpstr>
      <vt:lpstr>Probability</vt:lpstr>
      <vt:lpstr>Axioms of Probability</vt:lpstr>
      <vt:lpstr>Rules of Probability</vt:lpstr>
      <vt:lpstr>Example</vt:lpstr>
      <vt:lpstr>Example(Cont..)</vt:lpstr>
      <vt:lpstr>Rules of Probability - Independent Events</vt:lpstr>
      <vt:lpstr>Rules of Probability - Independent Events(Cont..)</vt:lpstr>
      <vt:lpstr>Example</vt:lpstr>
      <vt:lpstr>Example(Cont..)</vt:lpstr>
      <vt:lpstr>Conditional Probability</vt:lpstr>
      <vt:lpstr>Conditional Probability(Cont..)</vt:lpstr>
      <vt:lpstr>Independent Events</vt:lpstr>
      <vt:lpstr>Multiplicative Rule(Independent Events)</vt:lpstr>
      <vt:lpstr>Multiplicative Rule(Dependent Events)</vt:lpstr>
      <vt:lpstr>Extension of Multiplicative Rule</vt:lpstr>
      <vt:lpstr>Partitions and Total Probability</vt:lpstr>
      <vt:lpstr>Bayes’ Rule</vt:lpstr>
      <vt:lpstr>Exercise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Probability</dc:title>
  <dc:creator>Shovon Bhowmik</dc:creator>
  <cp:lastModifiedBy>Shovon Bhowmik</cp:lastModifiedBy>
  <cp:revision>76</cp:revision>
  <dcterms:created xsi:type="dcterms:W3CDTF">2019-04-07T13:53:44Z</dcterms:created>
  <dcterms:modified xsi:type="dcterms:W3CDTF">2019-10-02T03:06:04Z</dcterms:modified>
</cp:coreProperties>
</file>