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E774F-EC5B-4FE3-8F55-68A56E85165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78DF4-D379-4EBC-87C1-8DB7843B9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9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78DF4-D379-4EBC-87C1-8DB7843B90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7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2C4B-52AB-45E6-9487-9A00671D3186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9B54-7AE3-461B-9BE8-0FFAA06090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61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DCFE-804A-4F65-B19A-9932B565EF62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9B54-7AE3-461B-9BE8-0FFAA060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9A2D-674D-4DDF-A0C3-6E15FA080786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9B54-7AE3-461B-9BE8-0FFAA060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F360-E52B-4CF0-A91E-3F84A50A6538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9B54-7AE3-461B-9BE8-0FFAA060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7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B04D-1610-41B9-8FD3-25082083ED0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9B54-7AE3-461B-9BE8-0FFAA06090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3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BEB2-2A53-46FA-A736-622377299BFB}" type="datetime1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9B54-7AE3-461B-9BE8-0FFAA060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D667-6CF3-479E-B8A1-71FFE87D323C}" type="datetime1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9B54-7AE3-461B-9BE8-0FFAA060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B3FE-F427-47E9-BDD9-60B13C5272DA}" type="datetime1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9B54-7AE3-461B-9BE8-0FFAA060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0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61BD-E553-4997-BF14-CAF4E9BEFBDB}" type="datetime1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9B54-7AE3-461B-9BE8-0FFAA060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0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1A046F-A8CF-4F3A-8026-9D6A912C7834}" type="datetime1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009B54-7AE3-461B-9BE8-0FFAA060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CDA-FBC8-40C4-AAB7-4B278F66111D}" type="datetime1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9B54-7AE3-461B-9BE8-0FFAA060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7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DDC89A-7E45-4E01-ABB2-2E790122808E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009B54-7AE3-461B-9BE8-0FFAA06090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22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Law of Large Numbers and Central Limit Theorem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Shovan</a:t>
            </a:r>
            <a:r>
              <a:rPr lang="en-US" dirty="0" smtClean="0"/>
              <a:t> Bhowmik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Dept. of CSE, BAIUST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8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500475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GB" sz="2400" dirty="0">
                    <a:solidFill>
                      <a:schemeClr val="tx1"/>
                    </a:solidFill>
                  </a:rPr>
                  <a:t>sample size </a:t>
                </a:r>
                <a:r>
                  <a:rPr lang="en-GB" sz="2400" i="1" dirty="0">
                    <a:solidFill>
                      <a:schemeClr val="tx1"/>
                    </a:solidFill>
                  </a:rPr>
                  <a:t>n </a:t>
                </a:r>
                <a:r>
                  <a:rPr lang="en-GB" sz="2400" dirty="0">
                    <a:solidFill>
                      <a:schemeClr val="tx1"/>
                    </a:solidFill>
                  </a:rPr>
                  <a:t>= 30 is a guideline to use for the Central Limit Theorem</a:t>
                </a:r>
                <a:r>
                  <a:rPr lang="en-GB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GB" sz="2400" dirty="0">
                    <a:solidFill>
                      <a:schemeClr val="tx1"/>
                    </a:solidFill>
                  </a:rPr>
                  <a:t> The normal approximation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will generally be good if </a:t>
                </a:r>
                <a:r>
                  <a:rPr lang="en-GB" sz="2400" i="1" dirty="0">
                    <a:solidFill>
                      <a:schemeClr val="tx1"/>
                    </a:solidFill>
                  </a:rPr>
                  <a:t>n ≥ </a:t>
                </a:r>
                <a:r>
                  <a:rPr lang="en-GB" sz="2400" dirty="0">
                    <a:solidFill>
                      <a:schemeClr val="tx1"/>
                    </a:solidFill>
                  </a:rPr>
                  <a:t>30, provided </a:t>
                </a:r>
                <a:r>
                  <a:rPr lang="en-GB" sz="2400" dirty="0" smtClean="0">
                    <a:solidFill>
                      <a:schemeClr val="tx1"/>
                    </a:solidFill>
                  </a:rPr>
                  <a:t>the</a:t>
                </a:r>
                <a:br>
                  <a:rPr lang="en-GB" sz="2400" dirty="0" smtClean="0">
                    <a:solidFill>
                      <a:schemeClr val="tx1"/>
                    </a:solidFill>
                  </a:rPr>
                </a:br>
                <a:r>
                  <a:rPr lang="en-GB" sz="2400" dirty="0" smtClean="0">
                    <a:solidFill>
                      <a:schemeClr val="tx1"/>
                    </a:solidFill>
                  </a:rPr>
                  <a:t>    population </a:t>
                </a:r>
                <a:r>
                  <a:rPr lang="en-GB" sz="2400" dirty="0">
                    <a:solidFill>
                      <a:schemeClr val="tx1"/>
                    </a:solidFill>
                  </a:rPr>
                  <a:t>distribution is not terribly skewed</a:t>
                </a:r>
                <a:r>
                  <a:rPr lang="en-GB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GB" sz="2400" dirty="0">
                    <a:solidFill>
                      <a:schemeClr val="tx1"/>
                    </a:solidFill>
                  </a:rPr>
                  <a:t> If </a:t>
                </a:r>
                <a:r>
                  <a:rPr lang="en-GB" sz="2400" i="1" dirty="0">
                    <a:solidFill>
                      <a:schemeClr val="tx1"/>
                    </a:solidFill>
                  </a:rPr>
                  <a:t>n &lt; </a:t>
                </a:r>
                <a:r>
                  <a:rPr lang="en-GB" sz="2400" dirty="0">
                    <a:solidFill>
                      <a:schemeClr val="tx1"/>
                    </a:solidFill>
                  </a:rPr>
                  <a:t>30, the approximation is good only if the population is not too </a:t>
                </a:r>
                <a:r>
                  <a:rPr lang="en-GB" sz="2400" dirty="0" smtClean="0">
                    <a:solidFill>
                      <a:schemeClr val="tx1"/>
                    </a:solidFill>
                  </a:rPr>
                  <a:t>different</a:t>
                </a:r>
                <a:br>
                  <a:rPr lang="en-GB" sz="2400" dirty="0" smtClean="0">
                    <a:solidFill>
                      <a:schemeClr val="tx1"/>
                    </a:solidFill>
                  </a:rPr>
                </a:br>
                <a:r>
                  <a:rPr lang="en-GB" sz="2400" dirty="0" smtClean="0">
                    <a:solidFill>
                      <a:schemeClr val="tx1"/>
                    </a:solidFill>
                  </a:rPr>
                  <a:t>    from </a:t>
                </a:r>
                <a:r>
                  <a:rPr lang="en-GB" sz="2400" dirty="0">
                    <a:solidFill>
                      <a:schemeClr val="tx1"/>
                    </a:solidFill>
                  </a:rPr>
                  <a:t>a normal distribution.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GB" sz="24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GB" sz="2400" dirty="0"/>
              </a:p>
              <a:p>
                <a:endParaRPr lang="en-GB" sz="2400" dirty="0"/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500475"/>
              </a:xfrm>
              <a:blipFill rotWithShape="0">
                <a:blip r:embed="rId2"/>
                <a:stretch>
                  <a:fillRect l="-1697" t="-1491" b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73" y="1941267"/>
            <a:ext cx="9647407" cy="239872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9B54-7AE3-461B-9BE8-0FFAA06090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2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Theorem(Cont..)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50047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GB" sz="2400" dirty="0">
                    <a:solidFill>
                      <a:schemeClr val="tx1"/>
                    </a:solidFill>
                  </a:rPr>
                  <a:t>mean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remains </a:t>
                </a:r>
                <a:r>
                  <a:rPr lang="en-GB" sz="2400" i="1" dirty="0">
                    <a:solidFill>
                      <a:schemeClr val="tx1"/>
                    </a:solidFill>
                  </a:rPr>
                  <a:t>μ </a:t>
                </a:r>
                <a:r>
                  <a:rPr lang="en-GB" sz="2400" dirty="0">
                    <a:solidFill>
                      <a:schemeClr val="tx1"/>
                    </a:solidFill>
                  </a:rPr>
                  <a:t>for any sample size and the variance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gets</a:t>
                </a:r>
                <a:br>
                  <a:rPr lang="en-GB" sz="2400" dirty="0" smtClean="0">
                    <a:solidFill>
                      <a:schemeClr val="tx1"/>
                    </a:solidFill>
                  </a:rPr>
                </a:br>
                <a:r>
                  <a:rPr lang="en-GB" sz="2400" dirty="0" smtClean="0">
                    <a:solidFill>
                      <a:schemeClr val="tx1"/>
                    </a:solidFill>
                  </a:rPr>
                  <a:t>    smaller </a:t>
                </a:r>
                <a:r>
                  <a:rPr lang="en-GB" sz="2400" dirty="0">
                    <a:solidFill>
                      <a:schemeClr val="tx1"/>
                    </a:solidFill>
                  </a:rPr>
                  <a:t>as </a:t>
                </a:r>
                <a:r>
                  <a:rPr lang="en-GB" sz="2400" i="1" dirty="0">
                    <a:solidFill>
                      <a:schemeClr val="tx1"/>
                    </a:solidFill>
                  </a:rPr>
                  <a:t>n </a:t>
                </a:r>
                <a:r>
                  <a:rPr lang="en-GB" sz="2400" dirty="0">
                    <a:solidFill>
                      <a:schemeClr val="tx1"/>
                    </a:solidFill>
                  </a:rPr>
                  <a:t>increases</a:t>
                </a:r>
                <a:r>
                  <a:rPr lang="en-GB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GB" sz="2400" dirty="0"/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GB" sz="24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GB" sz="2400" dirty="0"/>
              </a:p>
              <a:p>
                <a:endParaRPr lang="en-GB" sz="2400" dirty="0"/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500475"/>
              </a:xfrm>
              <a:blipFill rotWithShape="0">
                <a:blip r:embed="rId2"/>
                <a:stretch>
                  <a:fillRect l="-1697" t="-1084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6" y="2674961"/>
            <a:ext cx="9790904" cy="350200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9B54-7AE3-461B-9BE8-0FFAA06090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2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Theorem(Proof)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500475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Suppose that a random sample of size </a:t>
                </a:r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is taken from a normal </a:t>
                </a:r>
                <a:r>
                  <a:rPr lang="en-US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population</a:t>
                </a:r>
                <a:br>
                  <a:rPr lang="en-US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   with 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and variance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. Now each observation in this sample, say, </a:t>
                </a:r>
                <a:r>
                  <a:rPr lang="en-US" i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1,</a:t>
                </a:r>
                <a:br>
                  <a:rPr lang="en-US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US" i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, …, </a:t>
                </a:r>
                <a:r>
                  <a:rPr lang="en-US" i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Xn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, is a normally and independently distributed random variable </a:t>
                </a:r>
                <a:r>
                  <a:rPr lang="en-US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with</a:t>
                </a:r>
                <a:br>
                  <a:rPr lang="en-US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   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. The sample mean is</a:t>
                </a:r>
                <a:r>
                  <a:rPr lang="en-US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U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US" sz="2400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U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US" sz="2400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U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dirty="0" smtClean="0">
                    <a:cs typeface="Times New Roman" panose="02020603050405020304" pitchFamily="18" charset="0"/>
                  </a:rPr>
                  <a:t> variance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, if the sample size n is large. This is one of the most useful theorems in statistics, called the central limit theorem.</a:t>
                </a:r>
                <a:endParaRPr lang="en-US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GB" sz="2400" dirty="0"/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GB" sz="24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GB" sz="2400" dirty="0"/>
              </a:p>
              <a:p>
                <a:endParaRPr lang="en-GB" sz="2400" dirty="0"/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500475"/>
              </a:xfrm>
              <a:blipFill rotWithShape="0">
                <a:blip r:embed="rId2"/>
                <a:stretch>
                  <a:fillRect l="-1576" t="-1355" r="-1455" b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1" y="2934269"/>
            <a:ext cx="10058400" cy="25794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9B54-7AE3-461B-9BE8-0FFAA06090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0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Theorem(Math)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04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endParaRPr lang="en-GB" sz="2400" dirty="0"/>
          </a:p>
          <a:p>
            <a:endParaRPr lang="en-GB" sz="24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690688"/>
            <a:ext cx="10058400" cy="1360922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1" y="3141445"/>
            <a:ext cx="6292717" cy="31775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09" y="3051610"/>
            <a:ext cx="3895071" cy="32508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9B54-7AE3-461B-9BE8-0FFAA06090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17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0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Large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It has a very central role in probability and statistics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It states that if you repeat an experiment independently a large number </a:t>
            </a:r>
            <a:r>
              <a:rPr lang="en-US" sz="2400" dirty="0" smtClean="0">
                <a:solidFill>
                  <a:schemeClr val="tx1"/>
                </a:solidFill>
              </a:rPr>
              <a:t>of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times </a:t>
            </a:r>
            <a:r>
              <a:rPr lang="en-US" sz="2400" dirty="0">
                <a:solidFill>
                  <a:schemeClr val="tx1"/>
                </a:solidFill>
              </a:rPr>
              <a:t>and average the result, what you obtain should be close to the </a:t>
            </a:r>
            <a:r>
              <a:rPr lang="en-US" sz="2400" dirty="0" smtClean="0">
                <a:solidFill>
                  <a:schemeClr val="tx1"/>
                </a:solidFill>
              </a:rPr>
              <a:t>expected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value that means mean value.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law of large numbers is a principle of probability according to which </a:t>
            </a:r>
            <a:r>
              <a:rPr lang="en-US" sz="2400" dirty="0" smtClean="0">
                <a:solidFill>
                  <a:schemeClr val="tx1"/>
                </a:solidFill>
              </a:rPr>
              <a:t>the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frequencies </a:t>
            </a:r>
            <a:r>
              <a:rPr lang="en-US" sz="2400" dirty="0">
                <a:solidFill>
                  <a:schemeClr val="tx1"/>
                </a:solidFill>
              </a:rPr>
              <a:t>of events with the same likelihood of occurrence even out, </a:t>
            </a:r>
            <a:r>
              <a:rPr lang="en-US" sz="2400" dirty="0" smtClean="0">
                <a:solidFill>
                  <a:schemeClr val="tx1"/>
                </a:solidFill>
              </a:rPr>
              <a:t>given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enough </a:t>
            </a:r>
            <a:r>
              <a:rPr lang="en-US" sz="2400" dirty="0">
                <a:solidFill>
                  <a:schemeClr val="tx1"/>
                </a:solidFill>
              </a:rPr>
              <a:t>trials or instances. As the number of experiments increases, the </a:t>
            </a:r>
            <a:r>
              <a:rPr lang="en-US" sz="2400" dirty="0" smtClean="0">
                <a:solidFill>
                  <a:schemeClr val="tx1"/>
                </a:solidFill>
              </a:rPr>
              <a:t>actual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ratio </a:t>
            </a:r>
            <a:r>
              <a:rPr lang="en-US" sz="2400" dirty="0">
                <a:solidFill>
                  <a:schemeClr val="tx1"/>
                </a:solidFill>
              </a:rPr>
              <a:t>of outcomes will converge on the theoretical, or expected, ratio </a:t>
            </a:r>
            <a:r>
              <a:rPr lang="en-US" sz="2400" dirty="0" smtClean="0">
                <a:solidFill>
                  <a:schemeClr val="tx1"/>
                </a:solidFill>
              </a:rPr>
              <a:t>of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outcomes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9B54-7AE3-461B-9BE8-0FFAA06090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Large Numbers(Cont..)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04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As the number of trials or observations increases, the actual or observed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probability approaches the theoretical or expected probability.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For example, if a fair coin (where heads and tails come up equally often) </a:t>
            </a:r>
            <a:r>
              <a:rPr lang="en-US" sz="2400" dirty="0" smtClean="0">
                <a:solidFill>
                  <a:schemeClr val="tx1"/>
                </a:solidFill>
              </a:rPr>
              <a:t>is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tossed </a:t>
            </a:r>
            <a:r>
              <a:rPr lang="en-US" sz="2400" dirty="0">
                <a:solidFill>
                  <a:schemeClr val="tx1"/>
                </a:solidFill>
              </a:rPr>
              <a:t>1,000,000 times, about half of the tosses will come up heads, and </a:t>
            </a:r>
            <a:r>
              <a:rPr lang="en-US" sz="2400" dirty="0" smtClean="0">
                <a:solidFill>
                  <a:schemeClr val="tx1"/>
                </a:solidFill>
              </a:rPr>
              <a:t>half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will </a:t>
            </a:r>
            <a:r>
              <a:rPr lang="en-US" sz="2400" dirty="0">
                <a:solidFill>
                  <a:schemeClr val="tx1"/>
                </a:solidFill>
              </a:rPr>
              <a:t>come up tails. The heads-to-tails ratio will be extremely close to </a:t>
            </a:r>
            <a:r>
              <a:rPr lang="en-US" sz="2400" dirty="0" smtClean="0">
                <a:solidFill>
                  <a:schemeClr val="tx1"/>
                </a:solidFill>
              </a:rPr>
              <a:t>1:1.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However</a:t>
            </a:r>
            <a:r>
              <a:rPr lang="en-US" sz="2400" dirty="0">
                <a:solidFill>
                  <a:schemeClr val="tx1"/>
                </a:solidFill>
              </a:rPr>
              <a:t>, if the same coin is tossed only 10 times, the ratio will likely not </a:t>
            </a:r>
            <a:r>
              <a:rPr lang="en-US" sz="2400" dirty="0" smtClean="0">
                <a:solidFill>
                  <a:schemeClr val="tx1"/>
                </a:solidFill>
              </a:rPr>
              <a:t>be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1:1</a:t>
            </a:r>
            <a:r>
              <a:rPr lang="en-US" sz="2400" dirty="0">
                <a:solidFill>
                  <a:schemeClr val="tx1"/>
                </a:solidFill>
              </a:rPr>
              <a:t>, and in fact might come out far different, say 3:7 or even 0:10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LLN is important because it guarantees stable long-term results for </a:t>
            </a:r>
            <a:r>
              <a:rPr lang="en-US" sz="2400" dirty="0" smtClean="0">
                <a:solidFill>
                  <a:schemeClr val="tx1"/>
                </a:solidFill>
              </a:rPr>
              <a:t>the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averages </a:t>
            </a:r>
            <a:r>
              <a:rPr lang="en-US" sz="2400" dirty="0">
                <a:solidFill>
                  <a:schemeClr val="tx1"/>
                </a:solidFill>
              </a:rPr>
              <a:t>of some random events.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9B54-7AE3-461B-9BE8-0FFAA06090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5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Large Numbers(Cont..)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04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Let’s observe the following graph: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97540"/>
            <a:ext cx="10058401" cy="38486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9B54-7AE3-461B-9BE8-0FFAA06090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7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Large Numbers(Cont..)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04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There are two different versions of LLNs.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Weak Law of Large Numbers(WLLNs)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Strong Law of Large Numbers(SLLNs)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For both cases, lets say X</a:t>
            </a:r>
            <a:r>
              <a:rPr lang="en-US" sz="2400" baseline="-25000" dirty="0" smtClean="0">
                <a:solidFill>
                  <a:schemeClr val="tx1"/>
                </a:solidFill>
              </a:rPr>
              <a:t>1, </a:t>
            </a:r>
            <a:r>
              <a:rPr lang="en-US" sz="2400" dirty="0" smtClean="0">
                <a:solidFill>
                  <a:schemeClr val="tx1"/>
                </a:solidFill>
              </a:rPr>
              <a:t>X</a:t>
            </a:r>
            <a:r>
              <a:rPr lang="en-US" sz="2400" baseline="-25000" dirty="0" smtClean="0">
                <a:solidFill>
                  <a:schemeClr val="tx1"/>
                </a:solidFill>
              </a:rPr>
              <a:t>2,</a:t>
            </a:r>
            <a:r>
              <a:rPr lang="en-US" sz="2400" dirty="0" smtClean="0">
                <a:solidFill>
                  <a:schemeClr val="tx1"/>
                </a:solidFill>
              </a:rPr>
              <a:t> …….. , </a:t>
            </a:r>
            <a:r>
              <a:rPr lang="en-US" sz="2400" dirty="0" err="1" smtClean="0">
                <a:solidFill>
                  <a:schemeClr val="tx1"/>
                </a:solidFill>
              </a:rPr>
              <a:t>X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n</a:t>
            </a:r>
            <a:r>
              <a:rPr lang="en-US" sz="2400" dirty="0" smtClean="0">
                <a:solidFill>
                  <a:schemeClr val="tx1"/>
                </a:solidFill>
              </a:rPr>
              <a:t> be the independent, identically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distributed(</a:t>
            </a:r>
            <a:r>
              <a:rPr lang="en-US" sz="2400" dirty="0" err="1" smtClean="0">
                <a:solidFill>
                  <a:schemeClr val="tx1"/>
                </a:solidFill>
              </a:rPr>
              <a:t>iid</a:t>
            </a:r>
            <a:r>
              <a:rPr lang="en-US" sz="2400" dirty="0" smtClean="0">
                <a:solidFill>
                  <a:schemeClr val="tx1"/>
                </a:solidFill>
              </a:rPr>
              <a:t>) random variables where the mean of the population E(X</a:t>
            </a:r>
            <a:r>
              <a:rPr lang="en-US" sz="2400" baseline="-25000" dirty="0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) = </a:t>
            </a:r>
            <a:r>
              <a:rPr lang="en-US" sz="3000" baseline="30000" dirty="0" smtClean="0"/>
              <a:t>µ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baseline="300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400" baseline="30000" dirty="0" smtClean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aseline="300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Converges to the expected value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4218799"/>
            <a:ext cx="4189863" cy="926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934" y="5247563"/>
            <a:ext cx="4245818" cy="71650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9B54-7AE3-461B-9BE8-0FFAA06090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Law of Large Numbers(WLLNs)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04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/>
              <a:t>This </a:t>
            </a:r>
            <a:r>
              <a:rPr lang="en-US" sz="2400" dirty="0"/>
              <a:t>states that the sample average converges in probability towards </a:t>
            </a:r>
            <a:r>
              <a:rPr lang="en-US" sz="2400" dirty="0" smtClean="0"/>
              <a:t>the</a:t>
            </a:r>
            <a:br>
              <a:rPr lang="en-US" sz="2400" dirty="0" smtClean="0"/>
            </a:br>
            <a:r>
              <a:rPr lang="en-US" sz="2400" dirty="0" smtClean="0"/>
              <a:t>    expected value.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Interpreting this result, the </a:t>
            </a:r>
            <a:r>
              <a:rPr lang="en-US" sz="2400" dirty="0">
                <a:solidFill>
                  <a:srgbClr val="FF0000"/>
                </a:solidFill>
              </a:rPr>
              <a:t>weak law</a:t>
            </a:r>
            <a:r>
              <a:rPr lang="en-US" sz="2400" dirty="0"/>
              <a:t> essentially states that for any </a:t>
            </a:r>
            <a:r>
              <a:rPr lang="en-US" sz="2400" dirty="0" smtClean="0"/>
              <a:t>non-zero</a:t>
            </a:r>
            <a:br>
              <a:rPr lang="en-US" sz="2400" dirty="0" smtClean="0"/>
            </a:br>
            <a:r>
              <a:rPr lang="en-US" sz="2400" dirty="0" smtClean="0"/>
              <a:t>    margin </a:t>
            </a:r>
            <a:r>
              <a:rPr lang="en-US" sz="2400" dirty="0"/>
              <a:t>specified, no matter how small, with a sufficiently large sample </a:t>
            </a:r>
            <a:r>
              <a:rPr lang="en-US" sz="2400" dirty="0" smtClean="0"/>
              <a:t>there</a:t>
            </a:r>
            <a:br>
              <a:rPr lang="en-US" sz="2400" dirty="0" smtClean="0"/>
            </a:br>
            <a:r>
              <a:rPr lang="en-US" sz="2400" dirty="0" smtClean="0"/>
              <a:t>    will </a:t>
            </a:r>
            <a:r>
              <a:rPr lang="en-US" sz="2400" dirty="0"/>
              <a:t>be a very high probability that the average of the observations will </a:t>
            </a:r>
            <a:r>
              <a:rPr lang="en-US" sz="2400" dirty="0" smtClean="0"/>
              <a:t>be</a:t>
            </a:r>
            <a:br>
              <a:rPr lang="en-US" sz="2400" dirty="0" smtClean="0"/>
            </a:br>
            <a:r>
              <a:rPr lang="en-US" sz="2400" dirty="0" smtClean="0"/>
              <a:t>    close </a:t>
            </a:r>
            <a:r>
              <a:rPr lang="en-US" sz="2400" dirty="0"/>
              <a:t>to the expected </a:t>
            </a:r>
            <a:r>
              <a:rPr lang="en-US" sz="2400" dirty="0" smtClean="0"/>
              <a:t>value </a:t>
            </a:r>
            <a:r>
              <a:rPr lang="en-US" sz="2400" dirty="0"/>
              <a:t>that </a:t>
            </a:r>
            <a:r>
              <a:rPr lang="en-US" sz="2400" dirty="0" smtClean="0"/>
              <a:t>is </a:t>
            </a:r>
            <a:r>
              <a:rPr lang="en-US" sz="2400" dirty="0"/>
              <a:t>within the margin.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97789" y="2662858"/>
            <a:ext cx="7095569" cy="16225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9B54-7AE3-461B-9BE8-0FFAA06090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Law of Large Numbers(WLLNs)(Cont..)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04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95707"/>
            <a:ext cx="10058400" cy="42005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9B54-7AE3-461B-9BE8-0FFAA06090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9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Law of Large Numbers(SLLNs)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04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states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that the sample average converges almost surely to the 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expected</a:t>
            </a:r>
            <a:b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 value.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What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this means is that as the number of trials n goes to infinity, 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the</a:t>
            </a:r>
            <a:b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 probability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that the average of the observations is equal to the expected 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value</a:t>
            </a:r>
            <a:b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 will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be equal to one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988859" y="4241174"/>
            <a:ext cx="6578221" cy="19822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9B54-7AE3-461B-9BE8-0FFAA06090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3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Law of Large Numbers(SLLNs)(Cont..)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04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3"/>
            <a:ext cx="10058400" cy="43624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9B54-7AE3-461B-9BE8-0FFAA06090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114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</TotalTime>
  <Words>252</Words>
  <Application>Microsoft Office PowerPoint</Application>
  <PresentationFormat>Widescreen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 Math</vt:lpstr>
      <vt:lpstr>Times New Roman</vt:lpstr>
      <vt:lpstr>Wingdings</vt:lpstr>
      <vt:lpstr>Retrospect</vt:lpstr>
      <vt:lpstr>Law of Large Numbers and Central Limit Theorem</vt:lpstr>
      <vt:lpstr>Law of Large Numbers</vt:lpstr>
      <vt:lpstr>Law of Large Numbers(Cont..)</vt:lpstr>
      <vt:lpstr>Law of Large Numbers(Cont..)</vt:lpstr>
      <vt:lpstr>Law of Large Numbers(Cont..)</vt:lpstr>
      <vt:lpstr>Weak Law of Large Numbers(WLLNs)</vt:lpstr>
      <vt:lpstr>Weak Law of Large Numbers(WLLNs)(Cont..)</vt:lpstr>
      <vt:lpstr>Strong Law of Large Numbers(SLLNs)</vt:lpstr>
      <vt:lpstr>Strong Law of Large Numbers(SLLNs)(Cont..)</vt:lpstr>
      <vt:lpstr>Central Limit Theorem</vt:lpstr>
      <vt:lpstr>Central Limit Theorem(Cont..)</vt:lpstr>
      <vt:lpstr>Central Limit Theorem(Proof)</vt:lpstr>
      <vt:lpstr>Central Limit Theorem(Math)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 of Large Numbers and Central Limit Theorem</dc:title>
  <dc:creator>Shovon Bhowmik</dc:creator>
  <cp:lastModifiedBy>Shovon Bhowmik</cp:lastModifiedBy>
  <cp:revision>17</cp:revision>
  <dcterms:created xsi:type="dcterms:W3CDTF">2019-05-01T17:01:42Z</dcterms:created>
  <dcterms:modified xsi:type="dcterms:W3CDTF">2019-07-01T15:04:05Z</dcterms:modified>
</cp:coreProperties>
</file>