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5DCD-24C0-4E35-A8A2-182E2580A0C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9A3EC-47CE-419E-B3C6-444E00D4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9A3EC-47CE-419E-B3C6-444E00D46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043D-71A3-43FA-8F9F-17C3359EB2A3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6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C046-9862-406A-83C2-2619D22C1B02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EF96-C04B-4760-A74B-E8CE37C2CEDB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C3BE-771F-4AEB-8107-BFFDF4119312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4E3F-DB52-4E09-8974-AC12CF21F713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A07D-4058-4647-B179-D1CC0A633755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F922-55D3-4CD4-95B0-681CA2430004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2C17-9B60-4496-9FBC-2CE0BC79E5FE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35C4-BB25-41C2-8FA4-245ECD03D7F0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5E4EBD-26ED-4E9B-B39C-95A4A8B228F1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E7D-ADB3-4251-A9D4-F3C1AAC0651B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89839F-CA4B-42F7-A87B-086C10A90AAB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036AC0-3056-4B97-91EB-4D93857F4C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5.wdp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CSE, </a:t>
            </a:r>
            <a:r>
              <a:rPr lang="en-US" dirty="0" err="1" smtClean="0"/>
              <a:t>Baiust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r>
              <a:rPr lang="en-US" dirty="0" smtClean="0"/>
              <a:t> – Graphic form(Discrete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53DEA4-27DD-4498-8BB9-B9B1E147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62" y="2033516"/>
            <a:ext cx="3365538" cy="3835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809AC-015A-4797-BBC3-E5BAD7EA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099" y="2033517"/>
            <a:ext cx="3799901" cy="3835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E8B7F7-4061-4D35-B8B5-39E3324F7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1182" y="2033516"/>
            <a:ext cx="3698544" cy="3835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pdf/</a:t>
            </a:r>
            <a:r>
              <a:rPr lang="en-US" dirty="0" err="1" smtClean="0"/>
              <a:t>cdf</a:t>
            </a:r>
            <a:r>
              <a:rPr lang="en-US" dirty="0" smtClean="0"/>
              <a:t> – Graphic form(Continuous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EA6D63B-B965-4239-8BD1-C96460CADB85}"/>
              </a:ext>
            </a:extLst>
          </p:cNvPr>
          <p:cNvGrpSpPr/>
          <p:nvPr/>
        </p:nvGrpSpPr>
        <p:grpSpPr>
          <a:xfrm>
            <a:off x="1153525" y="1893022"/>
            <a:ext cx="4578535" cy="4344005"/>
            <a:chOff x="675141" y="1683884"/>
            <a:chExt cx="4972955" cy="26876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1D33CCE-16E9-4985-BC6F-2ACAF63FF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856" y="1683884"/>
              <a:ext cx="1552575" cy="21912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E0F8B59F-0246-4FE8-A24C-79697076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141" y="1683884"/>
              <a:ext cx="1552575" cy="21912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68D9ACF-C668-4643-8A65-E6EBFFA1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570" y="1683884"/>
              <a:ext cx="1533526" cy="21912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6F35C51-8C4C-43BF-AB0E-4B6D22936B9D}"/>
                </a:ext>
              </a:extLst>
            </p:cNvPr>
            <p:cNvSpPr/>
            <p:nvPr/>
          </p:nvSpPr>
          <p:spPr>
            <a:xfrm>
              <a:off x="1846714" y="4002188"/>
              <a:ext cx="26488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MR10"/>
                </a:rPr>
                <a:t>Typical density functions.</a:t>
              </a:r>
              <a:r>
                <a:rPr lang="en-US" dirty="0"/>
                <a:t>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5E1748A-5626-4279-B3F3-4D7A39292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004" y="1893022"/>
            <a:ext cx="4884675" cy="35416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X and Y are </a:t>
            </a:r>
            <a:r>
              <a:rPr lang="en-US" sz="2400" dirty="0">
                <a:solidFill>
                  <a:schemeClr val="tx1"/>
                </a:solidFill>
              </a:rPr>
              <a:t>two discrete random variables, the probability distribution </a:t>
            </a:r>
            <a:r>
              <a:rPr lang="en-US" sz="2400" dirty="0" smtClean="0">
                <a:solidFill>
                  <a:schemeClr val="tx1"/>
                </a:solidFill>
              </a:rPr>
              <a:t>for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their </a:t>
            </a:r>
            <a:r>
              <a:rPr lang="en-US" sz="2400" dirty="0">
                <a:solidFill>
                  <a:schemeClr val="tx1"/>
                </a:solidFill>
              </a:rPr>
              <a:t>simultaneous occurrence can be represented by a function </a:t>
            </a:r>
            <a:r>
              <a:rPr lang="en-US" sz="2400" dirty="0" smtClean="0">
                <a:solidFill>
                  <a:schemeClr val="tx1"/>
                </a:solidFill>
              </a:rPr>
              <a:t>with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values f(x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y) for </a:t>
            </a:r>
            <a:r>
              <a:rPr lang="en-US" sz="2400" dirty="0">
                <a:solidFill>
                  <a:schemeClr val="tx1"/>
                </a:solidFill>
              </a:rPr>
              <a:t>any pair of values (x, y) within the range of the </a:t>
            </a:r>
            <a:r>
              <a:rPr lang="en-US" sz="2400" dirty="0" smtClean="0">
                <a:solidFill>
                  <a:schemeClr val="tx1"/>
                </a:solidFill>
              </a:rPr>
              <a:t>random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variables X and Y. It is </a:t>
            </a:r>
            <a:r>
              <a:rPr lang="en-US" sz="2400" dirty="0">
                <a:solidFill>
                  <a:schemeClr val="tx1"/>
                </a:solidFill>
              </a:rPr>
              <a:t>customary to refer to this function as the </a:t>
            </a:r>
            <a:r>
              <a:rPr lang="en-US" sz="2400" dirty="0" smtClean="0">
                <a:solidFill>
                  <a:srgbClr val="FF0000"/>
                </a:solidFill>
              </a:rPr>
              <a:t>joint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probability </a:t>
            </a:r>
            <a:r>
              <a:rPr lang="en-US" sz="2400" dirty="0">
                <a:solidFill>
                  <a:srgbClr val="FF0000"/>
                </a:solidFill>
              </a:rPr>
              <a:t>distribution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X and 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Individual distributions of X and Y are then called the </a:t>
            </a:r>
            <a:r>
              <a:rPr lang="en-US" sz="2400" dirty="0">
                <a:solidFill>
                  <a:srgbClr val="FF0000"/>
                </a:solidFill>
              </a:rPr>
              <a:t>marginal distributions</a:t>
            </a:r>
            <a:r>
              <a:rPr lang="en-US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85397"/>
            <a:ext cx="10058399" cy="20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5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 Distribution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program consists of two modules. The number of errors, X, in the </a:t>
            </a:r>
            <a:r>
              <a:rPr lang="en-US" sz="2400" dirty="0" smtClean="0">
                <a:solidFill>
                  <a:schemeClr val="tx1"/>
                </a:solidFill>
              </a:rPr>
              <a:t>first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module </a:t>
            </a:r>
            <a:r>
              <a:rPr lang="en-US" sz="2400" dirty="0">
                <a:solidFill>
                  <a:schemeClr val="tx1"/>
                </a:solidFill>
              </a:rPr>
              <a:t>and the number of errors, Y , in the second module have the </a:t>
            </a:r>
            <a:r>
              <a:rPr lang="en-US" sz="2400" dirty="0" smtClean="0">
                <a:solidFill>
                  <a:schemeClr val="tx1"/>
                </a:solidFill>
              </a:rPr>
              <a:t>joint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distribution</a:t>
            </a:r>
            <a:r>
              <a:rPr lang="en-US" sz="2400" dirty="0">
                <a:solidFill>
                  <a:schemeClr val="tx1"/>
                </a:solidFill>
              </a:rPr>
              <a:t>, P (0, 0) = P (0, 1) = P (1, 0) = 0.2, P (1, 1) = P (1, 2) = P (1, 3) = </a:t>
            </a:r>
            <a:r>
              <a:rPr lang="en-US" sz="2400" dirty="0" smtClean="0">
                <a:solidFill>
                  <a:schemeClr val="tx1"/>
                </a:solidFill>
              </a:rPr>
              <a:t>0.1,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 </a:t>
            </a:r>
            <a:r>
              <a:rPr lang="en-US" sz="2400" dirty="0">
                <a:solidFill>
                  <a:schemeClr val="tx1"/>
                </a:solidFill>
              </a:rPr>
              <a:t>(0, 2) = P (0, 3) = 0.05. Find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the marginal distributions of X and Y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probability of no errors in the first </a:t>
            </a:r>
            <a:r>
              <a:rPr lang="en-US" sz="2400" dirty="0" smtClean="0">
                <a:solidFill>
                  <a:schemeClr val="tx1"/>
                </a:solidFill>
              </a:rPr>
              <a:t>module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distribution of the total number of errors in the program.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 Distribution – Example(Cont..)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055442-952F-4999-A981-44362244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2309804"/>
            <a:ext cx="6590611" cy="1566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CEDD36-569B-4558-A0C3-C807F65C1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1891" y="2309804"/>
            <a:ext cx="2639789" cy="938363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705FB33D-1BE3-4737-A12E-97A3FEC10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280" y="4002683"/>
            <a:ext cx="10058400" cy="2330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79725" y="5336275"/>
                <a:ext cx="1924335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/>
                            <m:t>P</m:t>
                          </m:r>
                          <m:r>
                            <m:rPr>
                              <m:nor/>
                            </m:rPr>
                            <a:rPr lang="en-US" baseline="-25000"/>
                            <m:t>z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25" y="5336275"/>
                <a:ext cx="1924335" cy="6029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 Distribution – Example(Cont..)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99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Two ballpoint pens are selected at random from a box that contains 3 </a:t>
            </a:r>
            <a:r>
              <a:rPr lang="en-US" sz="2400" dirty="0" smtClean="0">
                <a:solidFill>
                  <a:schemeClr val="tx1"/>
                </a:solidFill>
              </a:rPr>
              <a:t>blue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pens</a:t>
            </a:r>
            <a:r>
              <a:rPr lang="en-US" sz="2400" dirty="0">
                <a:solidFill>
                  <a:schemeClr val="tx1"/>
                </a:solidFill>
              </a:rPr>
              <a:t>, 2 red pens, and 3 green pens. If X is the number of blue pens </a:t>
            </a:r>
            <a:r>
              <a:rPr lang="en-US" sz="2400" dirty="0" smtClean="0">
                <a:solidFill>
                  <a:schemeClr val="tx1"/>
                </a:solidFill>
              </a:rPr>
              <a:t>selected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and </a:t>
            </a:r>
            <a:r>
              <a:rPr lang="en-US" sz="2400" dirty="0">
                <a:solidFill>
                  <a:schemeClr val="tx1"/>
                </a:solidFill>
              </a:rPr>
              <a:t>Y is the number of red pens selected, find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joint probability function f(x, y)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P </a:t>
            </a:r>
            <a:r>
              <a:rPr lang="en-US" sz="2400" dirty="0">
                <a:solidFill>
                  <a:schemeClr val="tx1"/>
                </a:solidFill>
              </a:rPr>
              <a:t>[(X, Y ) ∈ A], where A is the region {(x, y)|x + y ≤ 1}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 Solution: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a)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56" y="4107976"/>
            <a:ext cx="5176838" cy="2210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99D1D55-A3D0-4718-8B37-164A19D74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7509" y="4632174"/>
            <a:ext cx="4334158" cy="15775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42997" y="2756848"/>
            <a:ext cx="368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formula that will be used to find the probability distribution is:</a:t>
            </a:r>
          </a:p>
          <a:p>
            <a:pPr algn="just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75" y="3440888"/>
            <a:ext cx="3548418" cy="10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99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Walpole Book: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Example: 3.12, Exercise: 3.13, 3.14, 3.15, Example: 3.14, Exercise: 3.49. 3.50,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3.62, 3.74, Example: 4.1, 4.4, 4.6, Exercise: 4.10, 4.17, 4.19</a:t>
            </a:r>
            <a:r>
              <a:rPr lang="en-US" sz="2400" smtClean="0">
                <a:solidFill>
                  <a:schemeClr val="tx1"/>
                </a:solidFill>
              </a:rPr>
              <a:t>, </a:t>
            </a:r>
            <a:r>
              <a:rPr lang="en-US" sz="2400" smtClean="0">
                <a:solidFill>
                  <a:schemeClr val="tx1"/>
                </a:solidFill>
              </a:rPr>
              <a:t>4.23, 4.32 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99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Probability and Statistics for Engineers and Scientists(9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Edition) – Walpole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1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 Function(</a:t>
            </a:r>
            <a:r>
              <a:rPr lang="en-US" dirty="0" err="1" smtClean="0"/>
              <a:t>pmf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set of ordered pairs (x, f(x)) is a </a:t>
            </a:r>
            <a:r>
              <a:rPr lang="en-US" sz="2400" dirty="0">
                <a:solidFill>
                  <a:srgbClr val="FF0000"/>
                </a:solidFill>
              </a:rPr>
              <a:t>probability </a:t>
            </a:r>
            <a:r>
              <a:rPr lang="en-US" sz="2400" dirty="0" smtClean="0">
                <a:solidFill>
                  <a:srgbClr val="FF0000"/>
                </a:solidFill>
              </a:rPr>
              <a:t>function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dirty="0">
                <a:solidFill>
                  <a:srgbClr val="FF0000"/>
                </a:solidFill>
              </a:rPr>
              <a:t>probability </a:t>
            </a:r>
            <a:r>
              <a:rPr lang="en-US" sz="2400" dirty="0" smtClean="0">
                <a:solidFill>
                  <a:srgbClr val="FF0000"/>
                </a:solidFill>
              </a:rPr>
              <a:t>mass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function</a:t>
            </a:r>
            <a:r>
              <a:rPr lang="en-US" sz="2400" dirty="0">
                <a:solidFill>
                  <a:schemeClr val="tx1"/>
                </a:solidFill>
              </a:rPr>
              <a:t>, or </a:t>
            </a:r>
            <a:r>
              <a:rPr lang="en-US" sz="2400" dirty="0">
                <a:solidFill>
                  <a:srgbClr val="FF0000"/>
                </a:solidFill>
              </a:rPr>
              <a:t>probability distribution of the discrete random variable </a:t>
            </a:r>
            <a:r>
              <a:rPr lang="en-US" sz="2400" dirty="0">
                <a:solidFill>
                  <a:schemeClr val="tx1"/>
                </a:solidFill>
              </a:rPr>
              <a:t>X if, </a:t>
            </a:r>
            <a:r>
              <a:rPr lang="en-US" sz="2400" dirty="0" smtClean="0">
                <a:solidFill>
                  <a:schemeClr val="tx1"/>
                </a:solidFill>
              </a:rPr>
              <a:t>for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each </a:t>
            </a:r>
            <a:r>
              <a:rPr lang="en-US" sz="2400" dirty="0">
                <a:solidFill>
                  <a:schemeClr val="tx1"/>
                </a:solidFill>
              </a:rPr>
              <a:t>possible outcome x,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1. f(x) ≥ 0,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2.                   = 1,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3. P </a:t>
            </a:r>
            <a:r>
              <a:rPr lang="en-US" sz="2400" dirty="0">
                <a:solidFill>
                  <a:schemeClr val="tx1"/>
                </a:solidFill>
              </a:rPr>
              <a:t>(X = x) = f(x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rgbClr val="FF0000"/>
                </a:solidFill>
              </a:rPr>
              <a:t>probability distribution </a:t>
            </a:r>
            <a:r>
              <a:rPr lang="en-US" sz="2400" dirty="0">
                <a:solidFill>
                  <a:schemeClr val="tx1"/>
                </a:solidFill>
              </a:rPr>
              <a:t>of a discrete random variable X is a list of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possible </a:t>
            </a:r>
            <a:r>
              <a:rPr lang="en-US" sz="2400" dirty="0">
                <a:solidFill>
                  <a:schemeClr val="tx1"/>
                </a:solidFill>
              </a:rPr>
              <a:t>values of X together with their </a:t>
            </a:r>
            <a:r>
              <a:rPr lang="en-US" sz="2400" dirty="0" smtClean="0">
                <a:solidFill>
                  <a:schemeClr val="tx1"/>
                </a:solidFill>
              </a:rPr>
              <a:t>probabilities.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8862" y="3540422"/>
            <a:ext cx="5946977" cy="6339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 Function(</a:t>
            </a:r>
            <a:r>
              <a:rPr lang="en-US" dirty="0" err="1" smtClean="0"/>
              <a:t>pmf</a:t>
            </a:r>
            <a:r>
              <a:rPr lang="en-US" dirty="0" smtClean="0"/>
              <a:t>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For </a:t>
            </a:r>
            <a:r>
              <a:rPr lang="en-US" sz="2400" dirty="0" err="1" smtClean="0">
                <a:solidFill>
                  <a:srgbClr val="FF0000"/>
                </a:solidFill>
              </a:rPr>
              <a:t>Eg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Consider an example of tossing 3 coins and counting the no. of heads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Let’s say, X is the random variable that represents the number of heads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probability distribution is given below: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78" y="3316769"/>
            <a:ext cx="6139204" cy="1058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02208"/>
            <a:ext cx="6157494" cy="1268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74" y="4244454"/>
            <a:ext cx="3900906" cy="21258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 Function(</a:t>
            </a:r>
            <a:r>
              <a:rPr lang="en-US" dirty="0" err="1" smtClean="0"/>
              <a:t>pmf</a:t>
            </a:r>
            <a:r>
              <a:rPr lang="en-US" dirty="0" smtClean="0"/>
              <a:t>)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 shipment of 20 similar laptop computers to a retail outlet contains 3 that </a:t>
            </a:r>
            <a:r>
              <a:rPr lang="en-US" sz="2400" dirty="0" smtClean="0">
                <a:solidFill>
                  <a:schemeClr val="tx1"/>
                </a:solidFill>
              </a:rPr>
              <a:t>are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defective</a:t>
            </a:r>
            <a:r>
              <a:rPr lang="en-US" sz="2400" dirty="0">
                <a:solidFill>
                  <a:schemeClr val="tx1"/>
                </a:solidFill>
              </a:rPr>
              <a:t>. If a school makes a random purchase of 2 of these computers, </a:t>
            </a:r>
            <a:r>
              <a:rPr lang="en-US" sz="2400" dirty="0" smtClean="0">
                <a:solidFill>
                  <a:schemeClr val="tx1"/>
                </a:solidFill>
              </a:rPr>
              <a:t>find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the </a:t>
            </a:r>
            <a:r>
              <a:rPr lang="en-US" sz="2400" dirty="0">
                <a:solidFill>
                  <a:schemeClr val="tx1"/>
                </a:solidFill>
              </a:rPr>
              <a:t>probability distribution for the number of defectives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Solution: </a:t>
            </a:r>
            <a:r>
              <a:rPr lang="en-US" sz="2400" dirty="0">
                <a:solidFill>
                  <a:schemeClr val="tx1"/>
                </a:solidFill>
              </a:rPr>
              <a:t>Let X be a random variable whose values x are the possible </a:t>
            </a:r>
            <a:r>
              <a:rPr lang="en-US" sz="2400" dirty="0" smtClean="0">
                <a:solidFill>
                  <a:schemeClr val="tx1"/>
                </a:solidFill>
              </a:rPr>
              <a:t>numbers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of </a:t>
            </a:r>
            <a:r>
              <a:rPr lang="en-US" sz="2400" dirty="0">
                <a:solidFill>
                  <a:schemeClr val="tx1"/>
                </a:solidFill>
              </a:rPr>
              <a:t>defective computers which are 0, 1, and 2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Probability distribution of X is: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23A0461-0690-4005-A086-C53CE05E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57414"/>
            <a:ext cx="10058399" cy="1369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0B3D2C0-F693-46D6-A380-8FCF701F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76" y="4982084"/>
            <a:ext cx="4676803" cy="8739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Function(pdf)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function f(x) is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probability density function (pdf)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the </a:t>
            </a:r>
            <a:r>
              <a:rPr lang="en-US" sz="2400" dirty="0" smtClean="0">
                <a:solidFill>
                  <a:schemeClr val="tx1"/>
                </a:solidFill>
              </a:rPr>
              <a:t>continuous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random </a:t>
            </a:r>
            <a:r>
              <a:rPr lang="en-US" sz="2400" dirty="0">
                <a:solidFill>
                  <a:schemeClr val="tx1"/>
                </a:solidFill>
              </a:rPr>
              <a:t>variable X, defined over the set of real numbers, </a:t>
            </a:r>
            <a:r>
              <a:rPr lang="en-US" sz="2400" dirty="0" smtClean="0">
                <a:solidFill>
                  <a:schemeClr val="tx1"/>
                </a:solidFill>
              </a:rPr>
              <a:t>if: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1. </a:t>
            </a:r>
            <a:r>
              <a:rPr lang="en-US" sz="2400" dirty="0">
                <a:solidFill>
                  <a:schemeClr val="tx1"/>
                </a:solidFill>
              </a:rPr>
              <a:t>f(x) ≥ </a:t>
            </a:r>
            <a:r>
              <a:rPr lang="en-US" sz="2400" dirty="0" smtClean="0">
                <a:solidFill>
                  <a:schemeClr val="tx1"/>
                </a:solidFill>
              </a:rPr>
              <a:t>0, for </a:t>
            </a:r>
            <a:r>
              <a:rPr lang="en-US" sz="2400" dirty="0">
                <a:solidFill>
                  <a:schemeClr val="tx1"/>
                </a:solidFill>
              </a:rPr>
              <a:t>all 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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2.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/>
            </a:r>
            <a:b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    3. P (a&lt; X  &lt; b) =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A79DC933-2DC6-4AFC-8A87-5853262C6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366369"/>
              </p:ext>
            </p:extLst>
          </p:nvPr>
        </p:nvGraphicFramePr>
        <p:xfrm>
          <a:off x="1659129" y="3093796"/>
          <a:ext cx="2519515" cy="95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799920" imgH="469800" progId="Equation.3">
                  <p:embed/>
                </p:oleObj>
              </mc:Choice>
              <mc:Fallback>
                <p:oleObj name="Equation" r:id="rId3" imgW="79992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129" y="3093796"/>
                        <a:ext cx="2519515" cy="959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C0012381-8413-4A0E-95CC-ACB6B56C5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224065"/>
              </p:ext>
            </p:extLst>
          </p:nvPr>
        </p:nvGraphicFramePr>
        <p:xfrm>
          <a:off x="3516580" y="3857414"/>
          <a:ext cx="1672648" cy="121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583920" imgH="482400" progId="Equation.3">
                  <p:embed/>
                </p:oleObj>
              </mc:Choice>
              <mc:Fallback>
                <p:oleObj name="Equation" r:id="rId5" imgW="5839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580" y="3857414"/>
                        <a:ext cx="1672648" cy="1216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1" y="3857414"/>
            <a:ext cx="5322627" cy="23386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Function(pdf)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Suppose </a:t>
            </a:r>
            <a:r>
              <a:rPr lang="en-US" sz="2400" dirty="0">
                <a:solidFill>
                  <a:schemeClr val="tx1"/>
                </a:solidFill>
              </a:rPr>
              <a:t>that the error in the reaction temperature, in ◦C, for a </a:t>
            </a:r>
            <a:r>
              <a:rPr lang="en-US" sz="2400" dirty="0" smtClean="0">
                <a:solidFill>
                  <a:schemeClr val="tx1"/>
                </a:solidFill>
              </a:rPr>
              <a:t>controlled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laboratory </a:t>
            </a:r>
            <a:r>
              <a:rPr lang="en-US" sz="2400" dirty="0">
                <a:solidFill>
                  <a:schemeClr val="tx1"/>
                </a:solidFill>
              </a:rPr>
              <a:t>experiment is a continuous random variable X having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probability </a:t>
            </a:r>
            <a:r>
              <a:rPr lang="en-US" sz="2400" dirty="0">
                <a:solidFill>
                  <a:schemeClr val="tx1"/>
                </a:solidFill>
              </a:rPr>
              <a:t>density </a:t>
            </a:r>
            <a:r>
              <a:rPr lang="en-US" sz="2400" dirty="0" smtClean="0">
                <a:solidFill>
                  <a:schemeClr val="tx1"/>
                </a:solidFill>
              </a:rPr>
              <a:t>function: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Verify that f(x) is a density function.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Find P(0 &lt; X ≤ 1)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C23B9CF-1750-4F09-AE38-F6E91EE8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631794"/>
            <a:ext cx="3854302" cy="995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897142-FB4E-40E4-B0F6-8F2430C1F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45654"/>
          <a:stretch/>
        </p:blipFill>
        <p:spPr>
          <a:xfrm>
            <a:off x="2791417" y="4216831"/>
            <a:ext cx="3335063" cy="1062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963EF39-3AB8-4C6F-90F4-B40C05C7BB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3725"/>
          <a:stretch/>
        </p:blipFill>
        <p:spPr>
          <a:xfrm>
            <a:off x="6126480" y="4216831"/>
            <a:ext cx="2839760" cy="1062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75C66A4-DB28-4055-ADA4-158AC5925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6085" y="5176675"/>
            <a:ext cx="5035505" cy="9873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Function(</a:t>
            </a:r>
            <a:r>
              <a:rPr lang="en-US" dirty="0" err="1" smtClean="0"/>
              <a:t>cdf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is denoted by F(x).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 For coin toss example, the </a:t>
            </a:r>
            <a:r>
              <a:rPr lang="en-US" sz="2400" dirty="0" err="1" smtClean="0">
                <a:solidFill>
                  <a:schemeClr val="tx1"/>
                </a:solidFill>
              </a:rPr>
              <a:t>cdf</a:t>
            </a:r>
            <a:r>
              <a:rPr lang="en-US" sz="2400" dirty="0" smtClean="0">
                <a:solidFill>
                  <a:schemeClr val="tx1"/>
                </a:solidFill>
              </a:rPr>
              <a:t> is: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671F1C-22F3-4660-934F-2D957BC2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49498"/>
            <a:ext cx="10058400" cy="1758478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69BF7468-1D13-43AC-A762-33336293C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5091"/>
              </p:ext>
            </p:extLst>
          </p:nvPr>
        </p:nvGraphicFramePr>
        <p:xfrm>
          <a:off x="3370997" y="4498919"/>
          <a:ext cx="3739488" cy="172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1473120" imgH="1143000" progId="Equation.3">
                  <p:embed/>
                </p:oleObj>
              </mc:Choice>
              <mc:Fallback>
                <p:oleObj name="Equation" r:id="rId4" imgW="147312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0997" y="4498919"/>
                        <a:ext cx="3739488" cy="1724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Function(</a:t>
            </a:r>
            <a:r>
              <a:rPr lang="en-US" dirty="0" err="1" smtClean="0"/>
              <a:t>cdf</a:t>
            </a:r>
            <a:r>
              <a:rPr lang="en-US" dirty="0" smtClean="0"/>
              <a:t>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5" y="1845734"/>
            <a:ext cx="9722665" cy="39136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Function(</a:t>
            </a:r>
            <a:r>
              <a:rPr lang="en-US" dirty="0" err="1" smtClean="0"/>
              <a:t>cdf</a:t>
            </a:r>
            <a:r>
              <a:rPr lang="en-US" dirty="0" smtClean="0"/>
              <a:t>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99" y="1968563"/>
            <a:ext cx="9075762" cy="417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6AC0-3056-4B97-91EB-4D93857F4C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342</Words>
  <Application>Microsoft Office PowerPoint</Application>
  <PresentationFormat>Widescreen</PresentationFormat>
  <Paragraphs>90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Cambria Math</vt:lpstr>
      <vt:lpstr>CMR10</vt:lpstr>
      <vt:lpstr>Symbol</vt:lpstr>
      <vt:lpstr>Wingdings</vt:lpstr>
      <vt:lpstr>Retrospect</vt:lpstr>
      <vt:lpstr>Equation</vt:lpstr>
      <vt:lpstr>Probability Distributions</vt:lpstr>
      <vt:lpstr>Probability Mass Function(pmf)</vt:lpstr>
      <vt:lpstr>Probability Mass Function(pmf)(Cont..)</vt:lpstr>
      <vt:lpstr>Probability Mass Function(pmf) - Example</vt:lpstr>
      <vt:lpstr>Probability Density Function(pdf)</vt:lpstr>
      <vt:lpstr>Probability Density Function(pdf) – Example</vt:lpstr>
      <vt:lpstr>Cumulative Distribution Function(cdf)</vt:lpstr>
      <vt:lpstr>Cumulative Distribution Function(cdf)(Cont..)</vt:lpstr>
      <vt:lpstr>Cumulative Distribution Function(cdf)(Cont..)</vt:lpstr>
      <vt:lpstr>pmf/cdf – Graphic form(Discrete Case)</vt:lpstr>
      <vt:lpstr>pdf/cdf – Graphic form(Continuous Case)</vt:lpstr>
      <vt:lpstr>Joint Probability Distribution</vt:lpstr>
      <vt:lpstr>Joint Probability Distribution - Example</vt:lpstr>
      <vt:lpstr>Joint Probability Distribution – Example(Cont..)</vt:lpstr>
      <vt:lpstr>Joint Probability Distribution – Example(Cont..)</vt:lpstr>
      <vt:lpstr>Exercises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Shovon Bhowmik</dc:creator>
  <cp:lastModifiedBy>Shovon Bhowmik</cp:lastModifiedBy>
  <cp:revision>23</cp:revision>
  <dcterms:created xsi:type="dcterms:W3CDTF">2019-05-13T15:09:06Z</dcterms:created>
  <dcterms:modified xsi:type="dcterms:W3CDTF">2019-07-15T05:44:42Z</dcterms:modified>
</cp:coreProperties>
</file>