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792A8-34B3-45EB-A123-11A804602E9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4A7BB-77F1-4DAC-97C7-5793CC76F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4A7BB-77F1-4DAC-97C7-5793CC76F9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2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4DB1-C93C-4570-BF3B-B309416E0446}" type="datetime1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784-8C42-49ED-9647-D8D99EA24A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5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4AB7-EB07-4777-834D-D7B940F5F746}" type="datetime1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784-8C42-49ED-9647-D8D99EA2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0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B7FBA-0061-474F-A401-C15B71D64324}" type="datetime1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784-8C42-49ED-9647-D8D99EA2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6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6AA0-EB2C-458E-911F-55ABE20E7C49}" type="datetime1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784-8C42-49ED-9647-D8D99EA2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0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7E428-FD7D-4371-8EF4-3DD89CE9244F}" type="datetime1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784-8C42-49ED-9647-D8D99EA24A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34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4CFD-E143-48D5-8FF2-BF7591AD88EF}" type="datetime1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784-8C42-49ED-9647-D8D99EA2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5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6CCE-0A4F-499F-97E6-1BAA5A2EC55B}" type="datetime1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784-8C42-49ED-9647-D8D99EA2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4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1A59-335D-41CB-B075-688ED11050F8}" type="datetime1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784-8C42-49ED-9647-D8D99EA2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2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F756-4D71-4C82-B1BE-3E135592174F}" type="datetime1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784-8C42-49ED-9647-D8D99EA2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9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A68115-C185-4527-8A0F-3BDF8A60D688}" type="datetime1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DB1784-8C42-49ED-9647-D8D99EA2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6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AE2C-F7F5-4E1A-B555-7464444DDC02}" type="datetime1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784-8C42-49ED-9647-D8D99EA24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6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ED257C-179F-4DEA-8062-383AE2766E90}" type="datetime1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DB1784-8C42-49ED-9647-D8D99EA24A3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31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9.wmf"/><Relationship Id="rId1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Probability Distributions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Shovan</a:t>
            </a:r>
            <a:r>
              <a:rPr lang="en-US" dirty="0" smtClean="0"/>
              <a:t> Bhowmik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Dept. Of CSE, </a:t>
            </a:r>
            <a:r>
              <a:rPr lang="en-US" dirty="0" err="1" smtClean="0"/>
              <a:t>BAIust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01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Distribution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129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The number of Bernoulli trials needed to get the first success has </a:t>
            </a:r>
            <a:r>
              <a:rPr lang="en-US" sz="2100" dirty="0">
                <a:solidFill>
                  <a:srgbClr val="FF0000"/>
                </a:solidFill>
              </a:rPr>
              <a:t>Geometric distribution</a:t>
            </a:r>
            <a:r>
              <a:rPr lang="en-US" sz="2100" dirty="0" smtClean="0">
                <a:solidFill>
                  <a:schemeClr val="tx1"/>
                </a:solidFill>
              </a:rPr>
              <a:t>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smtClean="0">
                <a:solidFill>
                  <a:schemeClr val="tx1"/>
                </a:solidFill>
              </a:rPr>
              <a:t>In </a:t>
            </a:r>
            <a:r>
              <a:rPr lang="en-US" sz="2100" dirty="0">
                <a:solidFill>
                  <a:schemeClr val="tx1"/>
                </a:solidFill>
              </a:rPr>
              <a:t>a series of Bernoulli trials (independent trials with constant probability p of a success</a:t>
            </a:r>
            <a:r>
              <a:rPr lang="en-US" sz="2100" dirty="0" smtClean="0">
                <a:solidFill>
                  <a:schemeClr val="tx1"/>
                </a:solidFill>
              </a:rPr>
              <a:t>),</a:t>
            </a:r>
            <a:br>
              <a:rPr lang="en-US" sz="2100" dirty="0" smtClean="0">
                <a:solidFill>
                  <a:schemeClr val="tx1"/>
                </a:solidFill>
              </a:rPr>
            </a:br>
            <a:r>
              <a:rPr lang="en-US" sz="2100" dirty="0" smtClean="0">
                <a:solidFill>
                  <a:schemeClr val="tx1"/>
                </a:solidFill>
              </a:rPr>
              <a:t>    the random </a:t>
            </a:r>
            <a:r>
              <a:rPr lang="en-US" sz="2100" dirty="0">
                <a:solidFill>
                  <a:schemeClr val="tx1"/>
                </a:solidFill>
              </a:rPr>
              <a:t>variable X that equals the number of trials until the first success is </a:t>
            </a:r>
            <a:r>
              <a:rPr lang="en-US" sz="2100" dirty="0" smtClean="0">
                <a:solidFill>
                  <a:schemeClr val="tx1"/>
                </a:solidFill>
              </a:rPr>
              <a:t>a</a:t>
            </a:r>
            <a:br>
              <a:rPr lang="en-US" sz="2100" dirty="0" smtClean="0">
                <a:solidFill>
                  <a:schemeClr val="tx1"/>
                </a:solidFill>
              </a:rPr>
            </a:br>
            <a:r>
              <a:rPr lang="en-US" sz="2100" dirty="0" smtClean="0">
                <a:solidFill>
                  <a:schemeClr val="tx1"/>
                </a:solidFill>
              </a:rPr>
              <a:t>    geometric random </a:t>
            </a:r>
            <a:r>
              <a:rPr lang="en-US" sz="2100" dirty="0">
                <a:solidFill>
                  <a:schemeClr val="tx1"/>
                </a:solidFill>
              </a:rPr>
              <a:t>variable with parameter 0 &lt;  p &lt; 1 </a:t>
            </a:r>
            <a:endParaRPr lang="en-US" sz="2100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100" dirty="0">
                <a:solidFill>
                  <a:schemeClr val="tx1"/>
                </a:solidFill>
              </a:rPr>
              <a:t> When k = 1, the negative binomial reduces to the geometric distribution.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100" dirty="0"/>
              <a:t> </a:t>
            </a:r>
            <a:r>
              <a:rPr lang="en-US" sz="2100" dirty="0" smtClean="0"/>
              <a:t>    </a:t>
            </a:r>
            <a:r>
              <a:rPr lang="en-US" sz="2100" dirty="0" smtClean="0">
                <a:solidFill>
                  <a:schemeClr val="tx1"/>
                </a:solidFill>
              </a:rPr>
              <a:t>g(</a:t>
            </a:r>
            <a:r>
              <a:rPr lang="en-US" sz="2100" i="1" dirty="0" smtClean="0">
                <a:solidFill>
                  <a:schemeClr val="tx1"/>
                </a:solidFill>
              </a:rPr>
              <a:t>x</a:t>
            </a:r>
            <a:r>
              <a:rPr lang="en-US" sz="2100" dirty="0">
                <a:solidFill>
                  <a:schemeClr val="tx1"/>
                </a:solidFill>
              </a:rPr>
              <a:t>; </a:t>
            </a:r>
            <a:r>
              <a:rPr lang="en-US" sz="2100" i="1" dirty="0">
                <a:solidFill>
                  <a:schemeClr val="tx1"/>
                </a:solidFill>
              </a:rPr>
              <a:t>p</a:t>
            </a:r>
            <a:r>
              <a:rPr lang="en-US" sz="2100" dirty="0">
                <a:solidFill>
                  <a:schemeClr val="tx1"/>
                </a:solidFill>
              </a:rPr>
              <a:t>) = (1-p)</a:t>
            </a:r>
            <a:r>
              <a:rPr lang="en-US" sz="2100" baseline="30000" dirty="0">
                <a:solidFill>
                  <a:schemeClr val="tx1"/>
                </a:solidFill>
              </a:rPr>
              <a:t>x-1</a:t>
            </a:r>
            <a:r>
              <a:rPr lang="en-US" sz="2100" dirty="0">
                <a:solidFill>
                  <a:schemeClr val="tx1"/>
                </a:solidFill>
              </a:rPr>
              <a:t>p = pq</a:t>
            </a:r>
            <a:r>
              <a:rPr lang="en-US" sz="2100" baseline="30000" dirty="0">
                <a:solidFill>
                  <a:schemeClr val="tx1"/>
                </a:solidFill>
              </a:rPr>
              <a:t>x−1</a:t>
            </a:r>
            <a:r>
              <a:rPr lang="en-US" sz="2100" dirty="0">
                <a:solidFill>
                  <a:schemeClr val="tx1"/>
                </a:solidFill>
              </a:rPr>
              <a:t>,       q= 1-p, </a:t>
            </a:r>
            <a:r>
              <a:rPr lang="en-US" sz="2100" i="1" dirty="0">
                <a:solidFill>
                  <a:schemeClr val="tx1"/>
                </a:solidFill>
              </a:rPr>
              <a:t>x</a:t>
            </a:r>
            <a:r>
              <a:rPr lang="en-US" sz="2100" dirty="0">
                <a:solidFill>
                  <a:schemeClr val="tx1"/>
                </a:solidFill>
              </a:rPr>
              <a:t> = 1, 2, 3, . . . </a:t>
            </a:r>
            <a:r>
              <a:rPr lang="en-US" sz="21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100" dirty="0" smtClean="0">
                <a:solidFill>
                  <a:schemeClr val="tx1"/>
                </a:solidFill>
              </a:rPr>
              <a:t> Mean and Variance of Negative Binomial Distribution is: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784-8C42-49ED-9647-D8D99EA24A33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31BA389-4385-492D-B09C-256994E13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01644" y="5010366"/>
            <a:ext cx="5049672" cy="96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Distribution(Cont..)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56096"/>
            <a:ext cx="10058400" cy="443552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784-8C42-49ED-9647-D8D99EA24A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5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Distribution(Cont..)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784-8C42-49ED-9647-D8D99EA24A33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223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Experiments yielding numerical values of a random </a:t>
            </a:r>
            <a:r>
              <a:rPr lang="en-US" sz="2400" dirty="0" smtClean="0">
                <a:solidFill>
                  <a:schemeClr val="tx1"/>
                </a:solidFill>
              </a:rPr>
              <a:t>variable X</a:t>
            </a:r>
            <a:r>
              <a:rPr lang="en-US" sz="2400" dirty="0">
                <a:solidFill>
                  <a:schemeClr val="tx1"/>
                </a:solidFill>
              </a:rPr>
              <a:t>, the number </a:t>
            </a:r>
            <a:r>
              <a:rPr lang="en-US" sz="2400" dirty="0" smtClean="0">
                <a:solidFill>
                  <a:schemeClr val="tx1"/>
                </a:solidFill>
              </a:rPr>
              <a:t>of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outcomes </a:t>
            </a:r>
            <a:r>
              <a:rPr lang="en-US" sz="2400" dirty="0">
                <a:solidFill>
                  <a:schemeClr val="tx1"/>
                </a:solidFill>
              </a:rPr>
              <a:t>occurring during a given time interval or in a specified region, </a:t>
            </a:r>
            <a:r>
              <a:rPr lang="en-US" sz="2400" dirty="0" smtClean="0">
                <a:solidFill>
                  <a:schemeClr val="tx1"/>
                </a:solidFill>
              </a:rPr>
              <a:t>are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called </a:t>
            </a:r>
            <a:r>
              <a:rPr lang="en-US" sz="2400" dirty="0" smtClean="0">
                <a:solidFill>
                  <a:srgbClr val="FF0000"/>
                </a:solidFill>
              </a:rPr>
              <a:t>Poisson experiments.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given time interval may be of any length, such as </a:t>
            </a:r>
            <a:r>
              <a:rPr lang="en-US" sz="2400" dirty="0" smtClean="0">
                <a:solidFill>
                  <a:schemeClr val="tx1"/>
                </a:solidFill>
              </a:rPr>
              <a:t>a minute</a:t>
            </a:r>
            <a:r>
              <a:rPr lang="en-US" sz="2400" dirty="0">
                <a:solidFill>
                  <a:schemeClr val="tx1"/>
                </a:solidFill>
              </a:rPr>
              <a:t>, a day, a </a:t>
            </a:r>
            <a:r>
              <a:rPr lang="en-US" sz="2400" dirty="0" smtClean="0">
                <a:solidFill>
                  <a:schemeClr val="tx1"/>
                </a:solidFill>
              </a:rPr>
              <a:t>week,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a </a:t>
            </a:r>
            <a:r>
              <a:rPr lang="en-US" sz="2400" dirty="0">
                <a:solidFill>
                  <a:schemeClr val="tx1"/>
                </a:solidFill>
              </a:rPr>
              <a:t>month, or even a year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For example: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Number </a:t>
            </a:r>
            <a:r>
              <a:rPr lang="en-US" sz="2400" dirty="0">
                <a:solidFill>
                  <a:schemeClr val="tx1"/>
                </a:solidFill>
              </a:rPr>
              <a:t>of messages arriving at a telecommunications system in a day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Number </a:t>
            </a:r>
            <a:r>
              <a:rPr lang="en-US" sz="2400" dirty="0">
                <a:solidFill>
                  <a:schemeClr val="tx1"/>
                </a:solidFill>
              </a:rPr>
              <a:t>of flaws in a meter of fiber optic cable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Number </a:t>
            </a:r>
            <a:r>
              <a:rPr lang="en-US" sz="2400" dirty="0">
                <a:solidFill>
                  <a:schemeClr val="tx1"/>
                </a:solidFill>
              </a:rPr>
              <a:t>of radio-active particles detected in a given time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Number </a:t>
            </a:r>
            <a:r>
              <a:rPr lang="en-US" sz="2400" dirty="0">
                <a:solidFill>
                  <a:schemeClr val="tx1"/>
                </a:solidFill>
              </a:rPr>
              <a:t>of errors in software 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61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Distribution(Cont..)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784-8C42-49ED-9647-D8D99EA24A33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2236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Poisson Process Properties: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number of outcomes occurring in one time interval / region of space </a:t>
            </a:r>
            <a:r>
              <a:rPr lang="en-US" sz="2400" dirty="0" smtClean="0">
                <a:solidFill>
                  <a:schemeClr val="tx1"/>
                </a:solidFill>
              </a:rPr>
              <a:t>is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independent </a:t>
            </a:r>
            <a:r>
              <a:rPr lang="en-US" sz="2400" dirty="0">
                <a:solidFill>
                  <a:schemeClr val="tx1"/>
                </a:solidFill>
              </a:rPr>
              <a:t>that occur in any other disjoint time interval or region.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The probability that a single outcome will occur during a very short </a:t>
            </a:r>
            <a:r>
              <a:rPr lang="en-US" sz="2400" dirty="0" smtClean="0">
                <a:solidFill>
                  <a:schemeClr val="tx1"/>
                </a:solidFill>
              </a:rPr>
              <a:t>time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interval </a:t>
            </a:r>
            <a:r>
              <a:rPr lang="en-US" sz="2400" dirty="0">
                <a:solidFill>
                  <a:schemeClr val="tx1"/>
                </a:solidFill>
              </a:rPr>
              <a:t>or in a small region is proportional to the length of the time interval </a:t>
            </a:r>
            <a:r>
              <a:rPr lang="en-US" sz="2400" dirty="0" smtClean="0">
                <a:solidFill>
                  <a:schemeClr val="tx1"/>
                </a:solidFill>
              </a:rPr>
              <a:t>or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the </a:t>
            </a:r>
            <a:r>
              <a:rPr lang="en-US" sz="2400" dirty="0">
                <a:solidFill>
                  <a:schemeClr val="tx1"/>
                </a:solidFill>
              </a:rPr>
              <a:t>size of the </a:t>
            </a:r>
            <a:r>
              <a:rPr lang="en-US" sz="2400" dirty="0" smtClean="0">
                <a:solidFill>
                  <a:schemeClr val="tx1"/>
                </a:solidFill>
              </a:rPr>
              <a:t>region.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The probability that more than one outcome will occur in such a short </a:t>
            </a:r>
            <a:r>
              <a:rPr lang="en-US" sz="2400" dirty="0" smtClean="0">
                <a:solidFill>
                  <a:schemeClr val="tx1"/>
                </a:solidFill>
              </a:rPr>
              <a:t>time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interval </a:t>
            </a:r>
            <a:r>
              <a:rPr lang="en-US" sz="2400" dirty="0">
                <a:solidFill>
                  <a:schemeClr val="tx1"/>
                </a:solidFill>
              </a:rPr>
              <a:t>or fall in such a small region is negligible. 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3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Distribution(Cont..)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784-8C42-49ED-9647-D8D99EA24A33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2236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If events happen independently of each other, with </a:t>
            </a:r>
            <a:r>
              <a:rPr lang="en-US" sz="2400" dirty="0">
                <a:solidFill>
                  <a:srgbClr val="FF0000"/>
                </a:solidFill>
              </a:rPr>
              <a:t>𝜆= average number </a:t>
            </a:r>
            <a:r>
              <a:rPr lang="en-US" sz="2400" dirty="0" smtClean="0">
                <a:solidFill>
                  <a:srgbClr val="FF0000"/>
                </a:solidFill>
              </a:rPr>
              <a:t>of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    events </a:t>
            </a:r>
            <a:r>
              <a:rPr lang="en-US" sz="2400" dirty="0">
                <a:solidFill>
                  <a:srgbClr val="FF0000"/>
                </a:solidFill>
              </a:rPr>
              <a:t>in some fixed interval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tx1"/>
                </a:solidFill>
              </a:rPr>
              <a:t>then the distribution of the number of events 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in </a:t>
            </a:r>
            <a:r>
              <a:rPr lang="en-US" sz="2400" dirty="0">
                <a:solidFill>
                  <a:schemeClr val="tx1"/>
                </a:solidFill>
              </a:rPr>
              <a:t>that interval is Poisson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A </a:t>
            </a:r>
            <a:r>
              <a:rPr lang="en-US" sz="2400" dirty="0">
                <a:solidFill>
                  <a:srgbClr val="FF0000"/>
                </a:solidFill>
              </a:rPr>
              <a:t>Poisson random variable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𝑋 with parameter </a:t>
            </a:r>
            <a:r>
              <a:rPr lang="en-US" sz="2400" dirty="0" smtClean="0">
                <a:solidFill>
                  <a:schemeClr val="tx1"/>
                </a:solidFill>
              </a:rPr>
              <a:t>𝜆 &gt; </a:t>
            </a:r>
            <a:r>
              <a:rPr lang="en-US" sz="2400" dirty="0">
                <a:solidFill>
                  <a:schemeClr val="tx1"/>
                </a:solidFill>
              </a:rPr>
              <a:t>0 has the </a:t>
            </a:r>
            <a:r>
              <a:rPr lang="en-US" sz="2400" dirty="0" smtClean="0">
                <a:solidFill>
                  <a:schemeClr val="tx1"/>
                </a:solidFill>
              </a:rPr>
              <a:t>distribution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If X is a Poisson random variable  in a given interval t with parameter </a:t>
            </a:r>
            <a:r>
              <a:rPr lang="en-US" sz="2400" dirty="0" smtClean="0">
                <a:solidFill>
                  <a:schemeClr val="tx1"/>
                </a:solidFill>
              </a:rPr>
              <a:t>𝜆 &gt; </a:t>
            </a:r>
            <a:r>
              <a:rPr lang="en-US" sz="2400" dirty="0">
                <a:solidFill>
                  <a:schemeClr val="tx1"/>
                </a:solidFill>
              </a:rPr>
              <a:t>0 </a:t>
            </a:r>
            <a:r>
              <a:rPr lang="en-US" sz="2400" dirty="0" smtClean="0">
                <a:solidFill>
                  <a:schemeClr val="tx1"/>
                </a:solidFill>
              </a:rPr>
              <a:t>has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the distribution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836" y="3683254"/>
            <a:ext cx="6127845" cy="7571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836" y="5295332"/>
            <a:ext cx="6782937" cy="83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Distribution(Cont..)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784-8C42-49ED-9647-D8D99EA24A33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32236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10000"/>
                  </a:lnSpc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Mean and Variance of Poisson Distribution:</a:t>
                </a:r>
              </a:p>
              <a:p>
                <a:pPr algn="just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If X is 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poisson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random variable with parameter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/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then: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GB" i="1">
                        <a:latin typeface="Cambria Math"/>
                      </a:rPr>
                      <m:t>𝜇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r>
                      <a:rPr lang="en-GB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GB" i="1">
                        <a:latin typeface="Cambria Math"/>
                      </a:rPr>
                      <m:t>=</m:t>
                    </m:r>
                    <m:r>
                      <a:rPr lang="en-GB" i="1">
                        <a:latin typeface="Cambria Math"/>
                      </a:rPr>
                      <m:t>𝜆</m:t>
                    </m:r>
                  </m:oMath>
                </a14:m>
                <a:r>
                  <a:rPr lang="en-GB" i="1" dirty="0">
                    <a:latin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GB" i="1">
                        <a:latin typeface="Cambria Math"/>
                      </a:rPr>
                      <m:t>var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GB" i="1">
                        <a:latin typeface="Cambria Math"/>
                      </a:rPr>
                      <m:t>=</m:t>
                    </m:r>
                    <m:r>
                      <a:rPr lang="en-GB" i="1">
                        <a:latin typeface="Cambria Math"/>
                      </a:rPr>
                      <m:t>𝜆</m:t>
                    </m:r>
                  </m:oMath>
                </a14:m>
                <a:endParaRPr lang="en-GB" dirty="0" smtClean="0"/>
              </a:p>
              <a:p>
                <a:pPr algn="just">
                  <a:lnSpc>
                    <a:spcPct val="110000"/>
                  </a:lnSpc>
                  <a:buFont typeface="Wingdings" panose="05000000000000000000" pitchFamily="2" charset="2"/>
                  <a:buChar char="ü"/>
                </a:pPr>
                <a:r>
                  <a:rPr lang="en-GB" dirty="0"/>
                  <a:t> </a:t>
                </a:r>
                <a:r>
                  <a:rPr lang="en-GB" dirty="0" smtClean="0">
                    <a:solidFill>
                      <a:srgbClr val="FF0000"/>
                    </a:solidFill>
                  </a:rPr>
                  <a:t>Proof:</a:t>
                </a:r>
                <a:endParaRPr lang="en-GB" dirty="0">
                  <a:solidFill>
                    <a:srgbClr val="FF0000"/>
                  </a:solidFill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10000"/>
                  </a:lnSpc>
                  <a:buFont typeface="Wingdings" panose="05000000000000000000" pitchFamily="2" charset="2"/>
                  <a:buChar char="q"/>
                </a:pPr>
                <a:endParaRPr lang="en-US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32236"/>
              </a:xfrm>
              <a:blipFill rotWithShape="0">
                <a:blip r:embed="rId3"/>
                <a:stretch>
                  <a:fillRect l="-1455" t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DA0E0619-61B5-4635-9DDA-0D6A927EF5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267803"/>
              </p:ext>
            </p:extLst>
          </p:nvPr>
        </p:nvGraphicFramePr>
        <p:xfrm>
          <a:off x="1097280" y="3762798"/>
          <a:ext cx="39084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quation" r:id="rId4" imgW="2247840" imgH="444240" progId="Equation.3">
                  <p:embed/>
                </p:oleObj>
              </mc:Choice>
              <mc:Fallback>
                <p:oleObj name="Equation" r:id="rId4" imgW="224784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7280" y="3762798"/>
                        <a:ext cx="390842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1EA1B0D8-03D6-4DA1-BFEB-3527E9C1FD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503727"/>
              </p:ext>
            </p:extLst>
          </p:nvPr>
        </p:nvGraphicFramePr>
        <p:xfrm>
          <a:off x="5088639" y="3762798"/>
          <a:ext cx="1832638" cy="772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Equation" r:id="rId6" imgW="1054080" imgH="444240" progId="Equation.3">
                  <p:embed/>
                </p:oleObj>
              </mc:Choice>
              <mc:Fallback>
                <p:oleObj name="Equation" r:id="rId6" imgW="105408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88639" y="3762798"/>
                        <a:ext cx="1832638" cy="772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xmlns="" id="{45C95B3C-695B-48FE-B294-155C5EA3E7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698336"/>
              </p:ext>
            </p:extLst>
          </p:nvPr>
        </p:nvGraphicFramePr>
        <p:xfrm>
          <a:off x="7004212" y="3784240"/>
          <a:ext cx="4151468" cy="728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8" imgW="2197080" imgH="419040" progId="Equation.3">
                  <p:embed/>
                </p:oleObj>
              </mc:Choice>
              <mc:Fallback>
                <p:oleObj name="Equation" r:id="rId8" imgW="21970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04212" y="3784240"/>
                        <a:ext cx="4151468" cy="728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9F98B36E-564B-4D7C-8BA7-90FE568CBF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289847"/>
              </p:ext>
            </p:extLst>
          </p:nvPr>
        </p:nvGraphicFramePr>
        <p:xfrm>
          <a:off x="1066808" y="4587636"/>
          <a:ext cx="5039638" cy="718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quation" r:id="rId10" imgW="3111480" imgH="444240" progId="Equation.3">
                  <p:embed/>
                </p:oleObj>
              </mc:Choice>
              <mc:Fallback>
                <p:oleObj name="Equation" r:id="rId10" imgW="311148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6808" y="4587636"/>
                        <a:ext cx="5039638" cy="718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xmlns="" id="{8F799F70-6DA9-4208-9CAB-B0CC1ACAF7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901392"/>
              </p:ext>
            </p:extLst>
          </p:nvPr>
        </p:nvGraphicFramePr>
        <p:xfrm>
          <a:off x="6293606" y="4607920"/>
          <a:ext cx="4862074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Equation" r:id="rId12" imgW="2260440" imgH="482400" progId="Equation.3">
                  <p:embed/>
                </p:oleObj>
              </mc:Choice>
              <mc:Fallback>
                <p:oleObj name="Equation" r:id="rId12" imgW="226044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93606" y="4607920"/>
                        <a:ext cx="4862074" cy="77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A8EC4F29-EA20-4315-A8F0-8482068EEC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091177"/>
              </p:ext>
            </p:extLst>
          </p:nvPr>
        </p:nvGraphicFramePr>
        <p:xfrm>
          <a:off x="1802236" y="5186671"/>
          <a:ext cx="3413125" cy="76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14" imgW="2108160" imgH="482400" progId="Equation.3">
                  <p:embed/>
                </p:oleObj>
              </mc:Choice>
              <mc:Fallback>
                <p:oleObj name="Equation" r:id="rId14" imgW="210816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02236" y="5186671"/>
                        <a:ext cx="3413125" cy="764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xmlns="" id="{768030E7-47D9-4C08-9F5B-5089A7F239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105954"/>
              </p:ext>
            </p:extLst>
          </p:nvPr>
        </p:nvGraphicFramePr>
        <p:xfrm>
          <a:off x="5388874" y="5433982"/>
          <a:ext cx="2590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16" imgW="1600200" imgH="228600" progId="Equation.3">
                  <p:embed/>
                </p:oleObj>
              </mc:Choice>
              <mc:Fallback>
                <p:oleObj name="Equation" r:id="rId16" imgW="1600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388874" y="5433982"/>
                        <a:ext cx="25908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979674" y="5568808"/>
                <a:ext cx="40030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 i="1" smtClean="0">
                        <a:solidFill>
                          <a:srgbClr val="00B050"/>
                        </a:solidFill>
                        <a:latin typeface="Cambria Math"/>
                      </a:rPr>
                      <m:t>var</m:t>
                    </m:r>
                    <m:d>
                      <m:dPr>
                        <m:ctrlPr>
                          <a:rPr lang="en-GB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</a:t>
                </a:r>
                <a:r>
                  <a:rPr lang="en-US" sz="24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30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baseline="30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sz="2400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=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rgbClr val="00B050"/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en-GB" sz="2400" baseline="30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24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GB" sz="24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rgbClr val="00B050"/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en-GB" sz="24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GB" sz="24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rgbClr val="00B050"/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en-GB" sz="2400" baseline="30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24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rgbClr val="00B050"/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en-GB" sz="24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674" y="5568808"/>
                <a:ext cx="4003060" cy="830997"/>
              </a:xfrm>
              <a:prstGeom prst="rect">
                <a:avLst/>
              </a:prstGeom>
              <a:blipFill rotWithShape="0">
                <a:blip r:embed="rId18"/>
                <a:stretch>
                  <a:fillRect t="-6618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26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Distribution(Cont..)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784-8C42-49ED-9647-D8D99EA24A33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22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99" y="1845734"/>
            <a:ext cx="9995984" cy="2153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99" y="4107168"/>
            <a:ext cx="9939181" cy="217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Approximation to Binomial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784-8C42-49ED-9647-D8D99EA24A33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2236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Poisson </a:t>
            </a:r>
            <a:r>
              <a:rPr lang="en-US" sz="2400" dirty="0">
                <a:solidFill>
                  <a:schemeClr val="tx1"/>
                </a:solidFill>
              </a:rPr>
              <a:t>distribution can be effectively used to approximate </a:t>
            </a:r>
            <a:r>
              <a:rPr lang="en-US" sz="2400" dirty="0" smtClean="0">
                <a:solidFill>
                  <a:schemeClr val="tx1"/>
                </a:solidFill>
              </a:rPr>
              <a:t>Binomial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probabilities </a:t>
            </a:r>
            <a:r>
              <a:rPr lang="en-US" sz="2400" dirty="0">
                <a:solidFill>
                  <a:schemeClr val="tx1"/>
                </a:solidFill>
              </a:rPr>
              <a:t>when the number of trials </a:t>
            </a:r>
            <a:r>
              <a:rPr lang="en-US" sz="2400" b="1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 is large, and the probability </a:t>
            </a:r>
            <a:r>
              <a:rPr lang="en-US" sz="2400" dirty="0" smtClean="0">
                <a:solidFill>
                  <a:schemeClr val="tx1"/>
                </a:solidFill>
              </a:rPr>
              <a:t>of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success </a:t>
            </a:r>
            <a:r>
              <a:rPr lang="en-US" sz="2400" b="1" dirty="0">
                <a:solidFill>
                  <a:srgbClr val="FF0000"/>
                </a:solidFill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 is small.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Such </a:t>
            </a:r>
            <a:r>
              <a:rPr lang="en-US" sz="2400" dirty="0">
                <a:solidFill>
                  <a:schemeClr val="tx1"/>
                </a:solidFill>
              </a:rPr>
              <a:t>an approximation is adequate, say, for </a:t>
            </a:r>
            <a:r>
              <a:rPr lang="en-US" sz="2400" b="1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 ≥ 30 and </a:t>
            </a:r>
            <a:r>
              <a:rPr lang="en-US" sz="2400" b="1" dirty="0">
                <a:solidFill>
                  <a:srgbClr val="FF0000"/>
                </a:solidFill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 ≤ 0.05, and </a:t>
            </a:r>
            <a:r>
              <a:rPr lang="en-US" sz="2400" dirty="0" smtClean="0">
                <a:solidFill>
                  <a:schemeClr val="tx1"/>
                </a:solidFill>
              </a:rPr>
              <a:t>it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becomes </a:t>
            </a:r>
            <a:r>
              <a:rPr lang="en-US" sz="2400" dirty="0">
                <a:solidFill>
                  <a:schemeClr val="tx1"/>
                </a:solidFill>
              </a:rPr>
              <a:t>more accurate for larger </a:t>
            </a:r>
            <a:r>
              <a:rPr lang="en-US" sz="2400" b="1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CB0BB12-A174-45EE-82F5-F01A45C5D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29606" y="1946471"/>
            <a:ext cx="9589595" cy="127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5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Approximation to Binomial Distribution(Cont..)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784-8C42-49ED-9647-D8D99EA24A33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2236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Eg</a:t>
            </a:r>
            <a:r>
              <a:rPr lang="en-US" sz="2400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Suppose </a:t>
            </a:r>
            <a:r>
              <a:rPr lang="en-US" sz="2400" dirty="0">
                <a:solidFill>
                  <a:schemeClr val="tx1"/>
                </a:solidFill>
              </a:rPr>
              <a:t>there are n = 400, 000 potential internet users in the area, and </a:t>
            </a:r>
            <a:r>
              <a:rPr lang="en-US" sz="2400" dirty="0" smtClean="0">
                <a:solidFill>
                  <a:schemeClr val="tx1"/>
                </a:solidFill>
              </a:rPr>
              <a:t>on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any specific </a:t>
            </a:r>
            <a:r>
              <a:rPr lang="en-US" sz="2400" dirty="0">
                <a:solidFill>
                  <a:schemeClr val="tx1"/>
                </a:solidFill>
              </a:rPr>
              <a:t>day, each of them opens a new account with probability p </a:t>
            </a:r>
            <a:r>
              <a:rPr lang="en-US" sz="2400" dirty="0" smtClean="0">
                <a:solidFill>
                  <a:schemeClr val="tx1"/>
                </a:solidFill>
              </a:rPr>
              <a:t>=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0.000025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We see that the number of new accounts is the number of successes, hence </a:t>
            </a:r>
            <a:r>
              <a:rPr lang="en-US" sz="2400" dirty="0" smtClean="0">
                <a:solidFill>
                  <a:schemeClr val="tx1"/>
                </a:solidFill>
              </a:rPr>
              <a:t>a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Binomial </a:t>
            </a:r>
            <a:r>
              <a:rPr lang="en-US" sz="2400" dirty="0">
                <a:solidFill>
                  <a:schemeClr val="tx1"/>
                </a:solidFill>
              </a:rPr>
              <a:t>model with expectation E(X) = np = 10 is possible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Instead, one can use Poisson distribution with the same expectation λ = </a:t>
            </a:r>
            <a:r>
              <a:rPr lang="en-US" sz="2400" dirty="0" smtClean="0">
                <a:solidFill>
                  <a:schemeClr val="tx1"/>
                </a:solidFill>
              </a:rPr>
              <a:t>10.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43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Approximation to Binomial Distribution(Cont..)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784-8C42-49ED-9647-D8D99EA24A33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2236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It is known that 5% of the books bound at a certain bindery have </a:t>
            </a:r>
            <a:r>
              <a:rPr lang="en-US" sz="2400" dirty="0" smtClean="0">
                <a:solidFill>
                  <a:schemeClr val="tx1"/>
                </a:solidFill>
              </a:rPr>
              <a:t>defective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bindings</a:t>
            </a:r>
            <a:r>
              <a:rPr lang="en-US" sz="2400" dirty="0">
                <a:solidFill>
                  <a:schemeClr val="tx1"/>
                </a:solidFill>
              </a:rPr>
              <a:t>. Find the probability that 2 of 100 books bound by this bindery </a:t>
            </a:r>
            <a:r>
              <a:rPr lang="en-US" sz="2400" dirty="0" smtClean="0">
                <a:solidFill>
                  <a:schemeClr val="tx1"/>
                </a:solidFill>
              </a:rPr>
              <a:t>will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have </a:t>
            </a:r>
            <a:r>
              <a:rPr lang="en-US" sz="2400" dirty="0">
                <a:solidFill>
                  <a:schemeClr val="tx1"/>
                </a:solidFill>
              </a:rPr>
              <a:t>defective bindings </a:t>
            </a:r>
            <a:r>
              <a:rPr lang="en-US" sz="2400" dirty="0" smtClean="0">
                <a:solidFill>
                  <a:schemeClr val="tx1"/>
                </a:solidFill>
              </a:rPr>
              <a:t>using.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Solution: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CB3A43C-7449-44D8-995C-BBDC719BF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5779" y="3384645"/>
            <a:ext cx="8589901" cy="289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1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129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Many statistical problems deal with the situations with repeated </a:t>
            </a:r>
            <a:r>
              <a:rPr lang="en-US" sz="2400" dirty="0" smtClean="0">
                <a:solidFill>
                  <a:schemeClr val="tx1"/>
                </a:solidFill>
              </a:rPr>
              <a:t>trials.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Flip </a:t>
            </a:r>
            <a:r>
              <a:rPr lang="en-US" sz="2400" dirty="0">
                <a:solidFill>
                  <a:schemeClr val="tx1"/>
                </a:solidFill>
              </a:rPr>
              <a:t>a coin 10 times. Let X = number of heads </a:t>
            </a:r>
            <a:r>
              <a:rPr lang="en-US" sz="2400" dirty="0" smtClean="0">
                <a:solidFill>
                  <a:schemeClr val="tx1"/>
                </a:solidFill>
              </a:rPr>
              <a:t>obtained. 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A </a:t>
            </a:r>
            <a:r>
              <a:rPr lang="en-US" sz="2400" dirty="0">
                <a:solidFill>
                  <a:schemeClr val="tx1"/>
                </a:solidFill>
              </a:rPr>
              <a:t>worn machine tool produces 1% defective parts. Let X = number of </a:t>
            </a:r>
            <a:r>
              <a:rPr lang="en-US" sz="2400" dirty="0" smtClean="0">
                <a:solidFill>
                  <a:schemeClr val="tx1"/>
                </a:solidFill>
              </a:rPr>
              <a:t>defective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parts </a:t>
            </a:r>
            <a:r>
              <a:rPr lang="en-US" sz="2400" dirty="0">
                <a:solidFill>
                  <a:schemeClr val="tx1"/>
                </a:solidFill>
              </a:rPr>
              <a:t>in the next 25 parts produced.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A </a:t>
            </a:r>
            <a:r>
              <a:rPr lang="en-US" sz="2400" dirty="0">
                <a:solidFill>
                  <a:schemeClr val="tx1"/>
                </a:solidFill>
              </a:rPr>
              <a:t>multiple-choice test contains 10 questions, each with four </a:t>
            </a:r>
            <a:r>
              <a:rPr lang="en-US" sz="2400" dirty="0" smtClean="0">
                <a:solidFill>
                  <a:schemeClr val="tx1"/>
                </a:solidFill>
              </a:rPr>
              <a:t>choices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dirty="0" smtClean="0">
                <a:solidFill>
                  <a:schemeClr val="tx1"/>
                </a:solidFill>
              </a:rPr>
              <a:t>you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guess </a:t>
            </a:r>
            <a:r>
              <a:rPr lang="en-US" sz="2400" dirty="0">
                <a:solidFill>
                  <a:schemeClr val="tx1"/>
                </a:solidFill>
              </a:rPr>
              <a:t>at each question. Let X = the number of questions answered </a:t>
            </a:r>
            <a:r>
              <a:rPr lang="en-US" sz="2400" dirty="0" smtClean="0">
                <a:solidFill>
                  <a:schemeClr val="tx1"/>
                </a:solidFill>
              </a:rPr>
              <a:t>correctly.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In </a:t>
            </a:r>
            <a:r>
              <a:rPr lang="en-US" sz="2400" dirty="0">
                <a:solidFill>
                  <a:schemeClr val="tx1"/>
                </a:solidFill>
              </a:rPr>
              <a:t>each of these examples we are interested in the probability of getting X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successes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 </a:t>
            </a:r>
            <a:r>
              <a:rPr lang="en-US" sz="2400" i="1" dirty="0">
                <a:solidFill>
                  <a:schemeClr val="tx1"/>
                </a:solidFill>
              </a:rPr>
              <a:t>n </a:t>
            </a:r>
            <a:r>
              <a:rPr lang="en-US" sz="2400" dirty="0" smtClean="0">
                <a:solidFill>
                  <a:srgbClr val="FF0000"/>
                </a:solidFill>
              </a:rPr>
              <a:t>trials.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We can say this process of getting outcomes(Success or Failure) as </a:t>
            </a:r>
            <a:r>
              <a:rPr lang="en-US" sz="2400" dirty="0" err="1" smtClean="0">
                <a:solidFill>
                  <a:srgbClr val="FF0000"/>
                </a:solidFill>
              </a:rPr>
              <a:t>Barnoulli’s</a:t>
            </a:r>
            <a:r>
              <a:rPr lang="en-US" sz="2400" dirty="0">
                <a:solidFill>
                  <a:srgbClr val="FF0000"/>
                </a:solidFill>
              </a:rPr>
              <a:t/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    Process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784-8C42-49ED-9647-D8D99EA24A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99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Approximation to Binomial Distribution(Cont..)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784-8C42-49ED-9647-D8D99EA24A33}" type="slidenum">
              <a:rPr lang="en-US" smtClean="0"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2236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Ninety-seven percent of electronic messages are transmitted with no </a:t>
            </a:r>
            <a:r>
              <a:rPr lang="en-US" sz="2400" dirty="0" smtClean="0">
                <a:solidFill>
                  <a:schemeClr val="tx1"/>
                </a:solidFill>
              </a:rPr>
              <a:t>error.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What </a:t>
            </a:r>
            <a:r>
              <a:rPr lang="en-US" sz="2400" dirty="0">
                <a:solidFill>
                  <a:schemeClr val="tx1"/>
                </a:solidFill>
              </a:rPr>
              <a:t>is the probability that out of 200 messages, at least 195 will </a:t>
            </a:r>
            <a:r>
              <a:rPr lang="en-US" sz="2400" dirty="0" smtClean="0">
                <a:solidFill>
                  <a:schemeClr val="tx1"/>
                </a:solidFill>
              </a:rPr>
              <a:t>be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transmitted </a:t>
            </a:r>
            <a:r>
              <a:rPr lang="en-US" sz="2400" dirty="0">
                <a:solidFill>
                  <a:schemeClr val="tx1"/>
                </a:solidFill>
              </a:rPr>
              <a:t>correctly?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 Solution: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Let </a:t>
            </a:r>
            <a:r>
              <a:rPr lang="en-US" sz="2400" dirty="0">
                <a:solidFill>
                  <a:schemeClr val="tx1"/>
                </a:solidFill>
              </a:rPr>
              <a:t>X be the number of correctly transmitted messages. It is the number </a:t>
            </a:r>
            <a:r>
              <a:rPr lang="en-US" sz="2400" dirty="0" smtClean="0">
                <a:solidFill>
                  <a:schemeClr val="tx1"/>
                </a:solidFill>
              </a:rPr>
              <a:t>of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successes </a:t>
            </a:r>
            <a:r>
              <a:rPr lang="en-US" sz="2400" dirty="0">
                <a:solidFill>
                  <a:schemeClr val="tx1"/>
                </a:solidFill>
              </a:rPr>
              <a:t>in 200 Bernoulli trials, thus X is Binomial with n = 200 and p = 0.97.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Poisson </a:t>
            </a:r>
            <a:r>
              <a:rPr lang="en-US" sz="2400" dirty="0">
                <a:solidFill>
                  <a:schemeClr val="tx1"/>
                </a:solidFill>
              </a:rPr>
              <a:t>approximation cannot be applied to X because p is too large.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However</a:t>
            </a:r>
            <a:r>
              <a:rPr lang="en-US" sz="2400" dirty="0">
                <a:solidFill>
                  <a:schemeClr val="tx1"/>
                </a:solidFill>
              </a:rPr>
              <a:t>, the number of failures Y is also Binomial, with parameters n = </a:t>
            </a:r>
            <a:r>
              <a:rPr lang="en-US" sz="2400" dirty="0" smtClean="0">
                <a:solidFill>
                  <a:schemeClr val="tx1"/>
                </a:solidFill>
              </a:rPr>
              <a:t>200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and </a:t>
            </a:r>
            <a:r>
              <a:rPr lang="en-US" sz="2400" dirty="0">
                <a:solidFill>
                  <a:schemeClr val="tx1"/>
                </a:solidFill>
              </a:rPr>
              <a:t>q = 0.03, and it is approximately Poisson with λ = nq = 6.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B437474-6354-4BDF-8D40-7E3EFEF86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6848" y="5691116"/>
            <a:ext cx="7143610" cy="58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1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Distribution(Extras)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784-8C42-49ED-9647-D8D99EA24A33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32236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1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sz="2400" dirty="0">
                    <a:solidFill>
                      <a:schemeClr val="tx1"/>
                    </a:solidFill>
                  </a:rPr>
                  <a:t>Poisson distribution is used for quality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control</a:t>
                </a:r>
                <a:r>
                  <a:rPr lang="en-US" sz="2400" dirty="0">
                    <a:solidFill>
                      <a:schemeClr val="tx1"/>
                    </a:solidFill>
                  </a:rPr>
                  <a:t>, quality assurance,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and</a:t>
                </a:r>
                <a:br>
                  <a:rPr lang="en-US" sz="2400" dirty="0" smtClean="0">
                    <a:solidFill>
                      <a:schemeClr val="tx1"/>
                    </a:solidFill>
                  </a:rPr>
                </a:br>
                <a:r>
                  <a:rPr lang="en-US" sz="2400" dirty="0" smtClean="0">
                    <a:solidFill>
                      <a:schemeClr val="tx1"/>
                    </a:solidFill>
                  </a:rPr>
                  <a:t>    acceptance </a:t>
                </a:r>
                <a:r>
                  <a:rPr lang="en-US" sz="2400" dirty="0">
                    <a:solidFill>
                      <a:schemeClr val="tx1"/>
                    </a:solidFill>
                  </a:rPr>
                  <a:t>sampling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is Poisson with average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400">
                            <a:solidFill>
                              <a:schemeClr val="tx1"/>
                            </a:solidFill>
                            <a:latin typeface="Cambria Math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tx1"/>
                        </a:solidFill>
                        <a:latin typeface="Cambria Math"/>
                      </a:rPr>
                      <m:t>𝑌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is Poisson with average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GB" sz="24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𝑌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 smtClean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/>
                      </a:rPr>
                      <m:t>𝑌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is Poisson with average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GB" sz="20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chemeClr val="tx1"/>
                    </a:solidFill>
                  </a:rPr>
                  <a:t> Poisson distribution often serves as a model for counts which do not have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  <a:br>
                  <a:rPr lang="en-US" sz="2400" dirty="0" smtClean="0">
                    <a:solidFill>
                      <a:schemeClr val="tx1"/>
                    </a:solidFill>
                  </a:rPr>
                </a:br>
                <a:r>
                  <a:rPr lang="en-US" sz="2400" dirty="0" smtClean="0">
                    <a:solidFill>
                      <a:schemeClr val="tx1"/>
                    </a:solidFill>
                  </a:rPr>
                  <a:t>    natural </a:t>
                </a:r>
                <a:r>
                  <a:rPr lang="en-US" sz="2400" dirty="0">
                    <a:solidFill>
                      <a:schemeClr val="tx1"/>
                    </a:solidFill>
                  </a:rPr>
                  <a:t>upper bound. </a:t>
                </a:r>
              </a:p>
              <a:p>
                <a:pPr algn="just">
                  <a:lnSpc>
                    <a:spcPct val="120000"/>
                  </a:lnSpc>
                  <a:buFont typeface="Wingdings" panose="05000000000000000000" pitchFamily="2" charset="2"/>
                  <a:buChar char="q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 A </a:t>
                </a:r>
                <a:r>
                  <a:rPr lang="en-US" sz="2400" dirty="0">
                    <a:solidFill>
                      <a:schemeClr val="tx1"/>
                    </a:solidFill>
                  </a:rPr>
                  <a:t>Poisson variable can take any nonnegative integer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value.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q"/>
                </a:pPr>
                <a:endParaRPr lang="en-US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32236"/>
              </a:xfrm>
              <a:blipFill rotWithShape="0">
                <a:blip r:embed="rId2"/>
                <a:stretch>
                  <a:fillRect l="-1697" t="-688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8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Problems needed to solve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784-8C42-49ED-9647-D8D99EA24A33}" type="slidenum">
              <a:rPr lang="en-US" smtClean="0"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2236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Walpole Book: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 Example: 5.3, 5.4, 5.5, 5.6, 5.14, 5.15, 5.16, 5.17, 5.18, 5.19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Exercises: 5.4, 5.7,  </a:t>
            </a:r>
            <a:r>
              <a:rPr lang="en-US" sz="2400" dirty="0">
                <a:solidFill>
                  <a:schemeClr val="tx1"/>
                </a:solidFill>
              </a:rPr>
              <a:t>5.10, 5.15</a:t>
            </a:r>
            <a:r>
              <a:rPr lang="en-US" sz="2400" dirty="0" smtClean="0">
                <a:solidFill>
                  <a:schemeClr val="tx1"/>
                </a:solidFill>
              </a:rPr>
              <a:t>, 5.27,  </a:t>
            </a:r>
            <a:r>
              <a:rPr lang="en-US" sz="2400" dirty="0">
                <a:solidFill>
                  <a:schemeClr val="tx1"/>
                </a:solidFill>
              </a:rPr>
              <a:t>5.52, 5.55, 5.60, 5.61</a:t>
            </a:r>
            <a:r>
              <a:rPr lang="en-US" sz="2400" dirty="0" smtClean="0">
                <a:solidFill>
                  <a:schemeClr val="tx1"/>
                </a:solidFill>
              </a:rPr>
              <a:t>, 5.62, 5.65, 5.66,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5.67</a:t>
            </a:r>
            <a:r>
              <a:rPr lang="en-US" sz="2400" dirty="0">
                <a:solidFill>
                  <a:schemeClr val="tx1"/>
                </a:solidFill>
              </a:rPr>
              <a:t>, 5.73, </a:t>
            </a:r>
            <a:r>
              <a:rPr lang="en-US" sz="2400" dirty="0" smtClean="0">
                <a:solidFill>
                  <a:schemeClr val="tx1"/>
                </a:solidFill>
              </a:rPr>
              <a:t>5.75, 5.76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Slide Math</a:t>
            </a:r>
          </a:p>
        </p:txBody>
      </p:sp>
    </p:spTree>
    <p:extLst>
      <p:ext uri="{BB962C8B-B14F-4D97-AF65-F5344CB8AC3E}">
        <p14:creationId xmlns:p14="http://schemas.microsoft.com/office/powerpoint/2010/main" val="103545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784-8C42-49ED-9647-D8D99EA24A33}" type="slidenum">
              <a:rPr lang="en-US" smtClean="0"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2236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Probability and Statistics for Engineers and Scientists(9</a:t>
            </a:r>
            <a:r>
              <a:rPr lang="en-US" sz="2400" baseline="30000" dirty="0">
                <a:solidFill>
                  <a:schemeClr val="tx1"/>
                </a:solidFill>
              </a:rPr>
              <a:t>th</a:t>
            </a:r>
            <a:r>
              <a:rPr lang="en-US" sz="2400" dirty="0">
                <a:solidFill>
                  <a:schemeClr val="tx1"/>
                </a:solidFill>
              </a:rPr>
              <a:t> Edition) – </a:t>
            </a:r>
            <a:r>
              <a:rPr lang="en-US" sz="2400" dirty="0" smtClean="0">
                <a:solidFill>
                  <a:schemeClr val="tx1"/>
                </a:solidFill>
              </a:rPr>
              <a:t>Walpole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Probability and Statistics for Engineers and </a:t>
            </a:r>
            <a:r>
              <a:rPr lang="en-US" sz="2400" dirty="0" smtClean="0">
                <a:solidFill>
                  <a:schemeClr val="tx1"/>
                </a:solidFill>
              </a:rPr>
              <a:t>Scientists(4</a:t>
            </a:r>
            <a:r>
              <a:rPr lang="en-US" sz="2400" baseline="30000" dirty="0" smtClean="0">
                <a:solidFill>
                  <a:schemeClr val="tx1"/>
                </a:solidFill>
              </a:rPr>
              <a:t>th</a:t>
            </a:r>
            <a:r>
              <a:rPr lang="en-US" sz="2400" dirty="0" smtClean="0">
                <a:solidFill>
                  <a:schemeClr val="tx1"/>
                </a:solidFill>
              </a:rPr>
              <a:t> Edition</a:t>
            </a:r>
            <a:r>
              <a:rPr lang="en-US" sz="2400" dirty="0">
                <a:solidFill>
                  <a:schemeClr val="tx1"/>
                </a:solidFill>
              </a:rPr>
              <a:t>) – </a:t>
            </a:r>
            <a:r>
              <a:rPr lang="en-US" sz="2400" dirty="0" smtClean="0">
                <a:solidFill>
                  <a:schemeClr val="tx1"/>
                </a:solidFill>
              </a:rPr>
              <a:t>Sheldon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Ross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Internet Resources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1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784-8C42-49ED-9647-D8D99EA24A33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Distribution(Cont..)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129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Barnoulli</a:t>
            </a:r>
            <a:r>
              <a:rPr lang="en-US" sz="2400" dirty="0" smtClean="0">
                <a:solidFill>
                  <a:srgbClr val="FF0000"/>
                </a:solidFill>
              </a:rPr>
              <a:t> Process </a:t>
            </a:r>
            <a:r>
              <a:rPr lang="en-US" sz="2400" dirty="0" smtClean="0">
                <a:solidFill>
                  <a:schemeClr val="tx1"/>
                </a:solidFill>
              </a:rPr>
              <a:t>must possess the following properties: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The experiment consists of repeated trials.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Each </a:t>
            </a:r>
            <a:r>
              <a:rPr lang="en-US" sz="2400" dirty="0">
                <a:solidFill>
                  <a:schemeClr val="tx1"/>
                </a:solidFill>
              </a:rPr>
              <a:t>trial results in an outcome that may be classified as a success or a failure.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probability of success, denoted by p, remains constant from trial to trial.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repeated trials are </a:t>
            </a:r>
            <a:r>
              <a:rPr lang="en-US" sz="2400" dirty="0" smtClean="0">
                <a:solidFill>
                  <a:schemeClr val="tx1"/>
                </a:solidFill>
              </a:rPr>
              <a:t>independent.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number X of successes in n Bernoulli trials is called a </a:t>
            </a:r>
            <a:r>
              <a:rPr lang="en-US" sz="2400" dirty="0">
                <a:solidFill>
                  <a:srgbClr val="FF0000"/>
                </a:solidFill>
              </a:rPr>
              <a:t>binomial </a:t>
            </a:r>
            <a:r>
              <a:rPr lang="en-US" sz="2400" dirty="0" smtClean="0">
                <a:solidFill>
                  <a:srgbClr val="FF0000"/>
                </a:solidFill>
              </a:rPr>
              <a:t>random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    variable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dirty="0">
                <a:solidFill>
                  <a:schemeClr val="tx1"/>
                </a:solidFill>
              </a:rPr>
              <a:t>probability distribution of this discrete random variable is called </a:t>
            </a:r>
            <a:r>
              <a:rPr lang="en-US" sz="2400" dirty="0" smtClean="0">
                <a:solidFill>
                  <a:schemeClr val="tx1"/>
                </a:solidFill>
              </a:rPr>
              <a:t>the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binomial </a:t>
            </a:r>
            <a:r>
              <a:rPr lang="en-US" sz="2400" dirty="0">
                <a:solidFill>
                  <a:srgbClr val="FF0000"/>
                </a:solidFill>
              </a:rPr>
              <a:t>distribution</a:t>
            </a:r>
            <a:r>
              <a:rPr lang="en-US" sz="2400" dirty="0">
                <a:solidFill>
                  <a:schemeClr val="tx1"/>
                </a:solidFill>
              </a:rPr>
              <a:t>, and its values will be denoted by b(x; n, p)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784-8C42-49ED-9647-D8D99EA24A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9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Distribution(Cont..)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12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i="1" dirty="0">
                <a:solidFill>
                  <a:schemeClr val="tx1"/>
                </a:solidFill>
              </a:rPr>
              <a:t>X </a:t>
            </a:r>
            <a:r>
              <a:rPr lang="en-US" sz="2400" dirty="0">
                <a:solidFill>
                  <a:schemeClr val="tx1"/>
                </a:solidFill>
              </a:rPr>
              <a:t>is a binomial random variable with parameters </a:t>
            </a:r>
            <a:r>
              <a:rPr lang="en-US" sz="2400" i="1" dirty="0">
                <a:solidFill>
                  <a:schemeClr val="tx1"/>
                </a:solidFill>
              </a:rPr>
              <a:t>p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i="1" dirty="0" smtClean="0">
                <a:solidFill>
                  <a:schemeClr val="tx1"/>
                </a:solidFill>
              </a:rPr>
              <a:t>n</a:t>
            </a:r>
            <a:r>
              <a:rPr lang="en-US" sz="2400" dirty="0" smtClean="0">
                <a:solidFill>
                  <a:schemeClr val="tx1"/>
                </a:solidFill>
              </a:rPr>
              <a:t>,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then mean and variance will be:</a:t>
            </a:r>
          </a:p>
          <a:p>
            <a:pPr marL="53975" lvl="0" indent="0" algn="just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1CADE4"/>
              </a:buClr>
              <a:buSzPct val="6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μ </a:t>
            </a:r>
            <a:r>
              <a:rPr lang="en-US" sz="2400" dirty="0">
                <a:solidFill>
                  <a:srgbClr val="FF0000"/>
                </a:solidFill>
              </a:rPr>
              <a:t>= </a:t>
            </a:r>
            <a:r>
              <a:rPr lang="en-US" sz="2400" i="1" dirty="0">
                <a:solidFill>
                  <a:srgbClr val="FF0000"/>
                </a:solidFill>
              </a:rPr>
              <a:t>E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i="1" dirty="0">
                <a:solidFill>
                  <a:srgbClr val="FF0000"/>
                </a:solidFill>
              </a:rPr>
              <a:t>X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r>
              <a:rPr lang="en-US" sz="2400" i="1" dirty="0">
                <a:solidFill>
                  <a:srgbClr val="FF0000"/>
                </a:solidFill>
              </a:rPr>
              <a:t> =  np       and      </a:t>
            </a:r>
            <a:r>
              <a:rPr lang="en-US" sz="2400" dirty="0">
                <a:solidFill>
                  <a:srgbClr val="FF0000"/>
                </a:solidFill>
              </a:rPr>
              <a:t>σ</a:t>
            </a:r>
            <a:r>
              <a:rPr lang="en-US" sz="2400" baseline="30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 =</a:t>
            </a:r>
            <a:r>
              <a:rPr lang="en-US" sz="2400" i="1" dirty="0">
                <a:solidFill>
                  <a:srgbClr val="FF0000"/>
                </a:solidFill>
              </a:rPr>
              <a:t> V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i="1" dirty="0">
                <a:solidFill>
                  <a:srgbClr val="FF0000"/>
                </a:solidFill>
              </a:rPr>
              <a:t>X</a:t>
            </a:r>
            <a:r>
              <a:rPr lang="en-US" sz="2400" dirty="0">
                <a:solidFill>
                  <a:srgbClr val="FF0000"/>
                </a:solidFill>
              </a:rPr>
              <a:t>)=</a:t>
            </a:r>
            <a:r>
              <a:rPr lang="en-US" sz="2400" i="1" dirty="0">
                <a:solidFill>
                  <a:srgbClr val="FF0000"/>
                </a:solidFill>
              </a:rPr>
              <a:t> np(1-p) = </a:t>
            </a:r>
            <a:r>
              <a:rPr lang="en-US" sz="2400" i="1" dirty="0" err="1">
                <a:solidFill>
                  <a:srgbClr val="FF0000"/>
                </a:solidFill>
              </a:rPr>
              <a:t>npq</a:t>
            </a:r>
            <a:endParaRPr lang="en-US" sz="2400" dirty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784-8C42-49ED-9647-D8D99EA24A33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24D4948-DB8B-4446-B16C-838A1E4B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460" y="1845733"/>
            <a:ext cx="8024883" cy="824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10" y="2887508"/>
            <a:ext cx="9695370" cy="134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1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Distribution(Cont..)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129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Each sample of water has a 10% chance of containing a particular </a:t>
            </a:r>
            <a:r>
              <a:rPr lang="en-US" dirty="0" smtClean="0">
                <a:solidFill>
                  <a:schemeClr val="tx1"/>
                </a:solidFill>
              </a:rPr>
              <a:t>organic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 pollutant</a:t>
            </a:r>
            <a:r>
              <a:rPr lang="en-US" dirty="0">
                <a:solidFill>
                  <a:schemeClr val="tx1"/>
                </a:solidFill>
              </a:rPr>
              <a:t>. Assume that the samples are independent with regard to </a:t>
            </a:r>
            <a:r>
              <a:rPr lang="en-US" dirty="0" smtClean="0">
                <a:solidFill>
                  <a:schemeClr val="tx1"/>
                </a:solidFill>
              </a:rPr>
              <a:t>the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 presence </a:t>
            </a:r>
            <a:r>
              <a:rPr lang="en-US" dirty="0">
                <a:solidFill>
                  <a:schemeClr val="tx1"/>
                </a:solidFill>
              </a:rPr>
              <a:t>of the </a:t>
            </a:r>
            <a:r>
              <a:rPr lang="en-US" dirty="0" smtClean="0">
                <a:solidFill>
                  <a:schemeClr val="tx1"/>
                </a:solidFill>
              </a:rPr>
              <a:t>pollutant.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Find </a:t>
            </a:r>
            <a:r>
              <a:rPr lang="en-US" dirty="0">
                <a:solidFill>
                  <a:schemeClr val="tx1"/>
                </a:solidFill>
              </a:rPr>
              <a:t>the probability that in the next 18 samples, exactly 2 contain </a:t>
            </a:r>
            <a:r>
              <a:rPr lang="en-US" dirty="0" smtClean="0">
                <a:solidFill>
                  <a:schemeClr val="tx1"/>
                </a:solidFill>
              </a:rPr>
              <a:t>the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pollutant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Determine </a:t>
            </a:r>
            <a:r>
              <a:rPr lang="en-US" dirty="0">
                <a:solidFill>
                  <a:schemeClr val="tx1"/>
                </a:solidFill>
              </a:rPr>
              <a:t>the probability that at least four samples contain the pollutant.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Solution: </a:t>
            </a:r>
            <a:r>
              <a:rPr lang="en-US" dirty="0" smtClean="0">
                <a:solidFill>
                  <a:schemeClr val="tx1"/>
                </a:solidFill>
              </a:rPr>
              <a:t>Here, n = 18 and p = 0.1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784-8C42-49ED-9647-D8D99EA24A33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2A12ABEA-5D1B-4D92-A46B-43854E72BEE4}"/>
              </a:ext>
            </a:extLst>
          </p:cNvPr>
          <p:cNvGrpSpPr/>
          <p:nvPr/>
        </p:nvGrpSpPr>
        <p:grpSpPr>
          <a:xfrm>
            <a:off x="1290639" y="4802013"/>
            <a:ext cx="3895510" cy="1435013"/>
            <a:chOff x="-718349" y="4343172"/>
            <a:chExt cx="3060705" cy="1297986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1B24AEC1-3A9A-49F9-85F3-FD491A3ED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689307" y="4804837"/>
              <a:ext cx="3031663" cy="83632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74413706-A722-40C6-928F-1979B5509471}"/>
                </a:ext>
              </a:extLst>
            </p:cNvPr>
            <p:cNvSpPr/>
            <p:nvPr/>
          </p:nvSpPr>
          <p:spPr>
            <a:xfrm>
              <a:off x="-718349" y="4343172"/>
              <a:ext cx="327717" cy="417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sz="2400" dirty="0"/>
                <a:t>1.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3265EE96-69E1-42EF-B05A-A14E7EB81658}"/>
              </a:ext>
            </a:extLst>
          </p:cNvPr>
          <p:cNvGrpSpPr/>
          <p:nvPr/>
        </p:nvGrpSpPr>
        <p:grpSpPr>
          <a:xfrm>
            <a:off x="5609231" y="4354937"/>
            <a:ext cx="5899872" cy="1882089"/>
            <a:chOff x="3654694" y="4530089"/>
            <a:chExt cx="5561585" cy="1914956"/>
          </a:xfrm>
        </p:grpSpPr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EA5FF0E7-35EE-496C-AEF8-DF0F23BC7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71999" y="4530089"/>
              <a:ext cx="3065324" cy="7813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CB2889F8-3F80-4900-B757-8BEC8B08B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91847" y="5427407"/>
              <a:ext cx="4924432" cy="101763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70E202A2-3E6F-4417-BD97-EB28FB3D8ADF}"/>
                </a:ext>
              </a:extLst>
            </p:cNvPr>
            <p:cNvSpPr/>
            <p:nvPr/>
          </p:nvSpPr>
          <p:spPr>
            <a:xfrm>
              <a:off x="3654694" y="4735897"/>
              <a:ext cx="470000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2.</a:t>
              </a:r>
              <a:r>
                <a:rPr lang="en-US" dirty="0"/>
                <a:t> 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Or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506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Distribution(Cont..)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129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784-8C42-49ED-9647-D8D99EA24A33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3"/>
            <a:ext cx="10058400" cy="439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Distribution(Cont..)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129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An exciting computer game </a:t>
            </a:r>
            <a:r>
              <a:rPr lang="en-US" dirty="0" smtClean="0">
                <a:solidFill>
                  <a:schemeClr val="tx1"/>
                </a:solidFill>
              </a:rPr>
              <a:t>has </a:t>
            </a:r>
            <a:r>
              <a:rPr lang="en-US" dirty="0">
                <a:solidFill>
                  <a:schemeClr val="tx1"/>
                </a:solidFill>
              </a:rPr>
              <a:t>released. Sixty percent of players complete all the </a:t>
            </a:r>
            <a:r>
              <a:rPr lang="en-US" dirty="0" smtClean="0">
                <a:solidFill>
                  <a:schemeClr val="tx1"/>
                </a:solidFill>
              </a:rPr>
              <a:t>levels.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Thirty percent </a:t>
            </a:r>
            <a:r>
              <a:rPr lang="en-US" dirty="0">
                <a:solidFill>
                  <a:schemeClr val="tx1"/>
                </a:solidFill>
              </a:rPr>
              <a:t>of them will then buy an advanced version of the game. 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Among </a:t>
            </a:r>
            <a:r>
              <a:rPr lang="en-US" dirty="0">
                <a:solidFill>
                  <a:schemeClr val="tx1"/>
                </a:solidFill>
              </a:rPr>
              <a:t>15 users, what is the expected number of people who will buy the advanced version?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What </a:t>
            </a:r>
            <a:r>
              <a:rPr lang="en-US" dirty="0">
                <a:solidFill>
                  <a:schemeClr val="tx1"/>
                </a:solidFill>
              </a:rPr>
              <a:t>is the probability that at least two people will buy it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Solution: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1. </a:t>
            </a:r>
            <a:r>
              <a:rPr lang="en-US" dirty="0" smtClean="0">
                <a:solidFill>
                  <a:schemeClr val="tx1"/>
                </a:solidFill>
              </a:rPr>
              <a:t>Let </a:t>
            </a:r>
            <a:r>
              <a:rPr lang="en-US" dirty="0">
                <a:solidFill>
                  <a:schemeClr val="tx1"/>
                </a:solidFill>
              </a:rPr>
              <a:t>X be the number of people (successes), among n = 15 users (trials), who will buy the advanced version of the game.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p = P {buy advanced} = P {buy advanced | complete all levels}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= </a:t>
            </a:r>
            <a:r>
              <a:rPr lang="en-US" dirty="0">
                <a:solidFill>
                  <a:schemeClr val="tx1"/>
                </a:solidFill>
              </a:rPr>
              <a:t>P {complete all levels} = (0.30)(0.60) = 0.18.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Then we have, E(X) = np = (15)(0.18) = </a:t>
            </a:r>
            <a:r>
              <a:rPr lang="en-US" dirty="0" smtClean="0">
                <a:solidFill>
                  <a:schemeClr val="tx1"/>
                </a:solidFill>
              </a:rPr>
              <a:t>2.7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2. Try it yourself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784-8C42-49ED-9647-D8D99EA24A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0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Binomial Distribution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129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number X of </a:t>
            </a:r>
            <a:r>
              <a:rPr lang="en-US" dirty="0">
                <a:solidFill>
                  <a:schemeClr val="tx1"/>
                </a:solidFill>
              </a:rPr>
              <a:t>trials required to </a:t>
            </a:r>
            <a:r>
              <a:rPr lang="en-US" dirty="0" smtClean="0">
                <a:solidFill>
                  <a:schemeClr val="tx1"/>
                </a:solidFill>
              </a:rPr>
              <a:t>produce k successes </a:t>
            </a:r>
            <a:r>
              <a:rPr lang="en-US" dirty="0">
                <a:solidFill>
                  <a:schemeClr val="tx1"/>
                </a:solidFill>
              </a:rPr>
              <a:t>in a negative </a:t>
            </a:r>
            <a:r>
              <a:rPr lang="en-US" dirty="0" smtClean="0">
                <a:solidFill>
                  <a:schemeClr val="tx1"/>
                </a:solidFill>
              </a:rPr>
              <a:t>binomial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 experiment </a:t>
            </a:r>
            <a:r>
              <a:rPr lang="en-US" dirty="0">
                <a:solidFill>
                  <a:schemeClr val="tx1"/>
                </a:solidFill>
              </a:rPr>
              <a:t>is called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negative </a:t>
            </a:r>
            <a:r>
              <a:rPr lang="en-US" dirty="0">
                <a:solidFill>
                  <a:srgbClr val="FF0000"/>
                </a:solidFill>
              </a:rPr>
              <a:t>binomial random variable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dirty="0" smtClean="0">
                <a:solidFill>
                  <a:schemeClr val="tx1"/>
                </a:solidFill>
              </a:rPr>
              <a:t>it’s probability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 distribution </a:t>
            </a:r>
            <a:r>
              <a:rPr lang="en-US" dirty="0">
                <a:solidFill>
                  <a:schemeClr val="tx1"/>
                </a:solidFill>
              </a:rPr>
              <a:t>is called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rgbClr val="FF0000"/>
                </a:solidFill>
              </a:rPr>
              <a:t>negative </a:t>
            </a:r>
            <a:r>
              <a:rPr lang="en-US" dirty="0">
                <a:solidFill>
                  <a:srgbClr val="FF0000"/>
                </a:solidFill>
              </a:rPr>
              <a:t>binomial distribution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If repeated independent trials can result in a success with probability p and </a:t>
            </a:r>
            <a:r>
              <a:rPr lang="en-US" dirty="0" smtClean="0">
                <a:solidFill>
                  <a:schemeClr val="tx1"/>
                </a:solidFill>
              </a:rPr>
              <a:t>a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failure </a:t>
            </a:r>
            <a:r>
              <a:rPr lang="en-US" dirty="0">
                <a:solidFill>
                  <a:schemeClr val="tx1"/>
                </a:solidFill>
              </a:rPr>
              <a:t>with probability </a:t>
            </a:r>
            <a:r>
              <a:rPr lang="en-US" dirty="0" smtClean="0">
                <a:solidFill>
                  <a:schemeClr val="tx1"/>
                </a:solidFill>
              </a:rPr>
              <a:t>q = 1-p</a:t>
            </a:r>
            <a:r>
              <a:rPr lang="en-US" dirty="0">
                <a:solidFill>
                  <a:schemeClr val="tx1"/>
                </a:solidFill>
              </a:rPr>
              <a:t>, then the probability distribution of </a:t>
            </a:r>
            <a:r>
              <a:rPr lang="en-US" dirty="0" smtClean="0">
                <a:solidFill>
                  <a:schemeClr val="tx1"/>
                </a:solidFill>
              </a:rPr>
              <a:t>the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random </a:t>
            </a:r>
            <a:r>
              <a:rPr lang="en-US" dirty="0">
                <a:solidFill>
                  <a:schemeClr val="tx1"/>
                </a:solidFill>
              </a:rPr>
              <a:t>variable X, the number of the trial on which the kth success </a:t>
            </a:r>
            <a:r>
              <a:rPr lang="en-US" dirty="0" smtClean="0">
                <a:solidFill>
                  <a:schemeClr val="tx1"/>
                </a:solidFill>
              </a:rPr>
              <a:t>occurs is: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Mean and Variance of Negative Binomial Distribution is: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784-8C42-49ED-9647-D8D99EA24A33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DA3E821-70EA-455D-844C-9D8572094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7290" y="4041379"/>
            <a:ext cx="8202303" cy="794070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="" xmlns:a16="http://schemas.microsoft.com/office/drawing/2014/main" id="{F5DDB632-B751-4E24-B6C6-FEF5740B79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02961"/>
              </p:ext>
            </p:extLst>
          </p:nvPr>
        </p:nvGraphicFramePr>
        <p:xfrm>
          <a:off x="3901111" y="5330769"/>
          <a:ext cx="4450737" cy="906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5" imgW="1917360" imgH="419040" progId="Equation.3">
                  <p:embed/>
                </p:oleObj>
              </mc:Choice>
              <mc:Fallback>
                <p:oleObj name="Equation" r:id="rId5" imgW="19173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01111" y="5330769"/>
                        <a:ext cx="4450737" cy="906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54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Binomial Distribution(Cont..)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129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Consider the time to recharge the camera ﬂash. The probability that a </a:t>
            </a:r>
            <a:r>
              <a:rPr lang="en-US" sz="2400" dirty="0" smtClean="0">
                <a:solidFill>
                  <a:schemeClr val="tx1"/>
                </a:solidFill>
              </a:rPr>
              <a:t>camera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passes </a:t>
            </a:r>
            <a:r>
              <a:rPr lang="en-US" sz="2400" dirty="0">
                <a:solidFill>
                  <a:schemeClr val="tx1"/>
                </a:solidFill>
              </a:rPr>
              <a:t>the test is 0.8, and the cameras perform </a:t>
            </a:r>
            <a:r>
              <a:rPr lang="en-US" sz="2400" dirty="0" smtClean="0">
                <a:solidFill>
                  <a:schemeClr val="tx1"/>
                </a:solidFill>
              </a:rPr>
              <a:t>independently. What </a:t>
            </a:r>
            <a:r>
              <a:rPr lang="en-US" sz="2400" dirty="0">
                <a:solidFill>
                  <a:schemeClr val="tx1"/>
                </a:solidFill>
              </a:rPr>
              <a:t>is </a:t>
            </a:r>
            <a:r>
              <a:rPr lang="en-US" sz="2400" dirty="0" smtClean="0">
                <a:solidFill>
                  <a:schemeClr val="tx1"/>
                </a:solidFill>
              </a:rPr>
              <a:t>the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probability </a:t>
            </a:r>
            <a:r>
              <a:rPr lang="en-US" sz="2400" dirty="0">
                <a:solidFill>
                  <a:schemeClr val="tx1"/>
                </a:solidFill>
              </a:rPr>
              <a:t>that the third failure is obtained in five or fewer tests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Solution: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Let </a:t>
            </a:r>
            <a:r>
              <a:rPr lang="en-US" sz="2400" dirty="0">
                <a:solidFill>
                  <a:schemeClr val="tx1"/>
                </a:solidFill>
              </a:rPr>
              <a:t>X denote the number of cameras tested until three failures have been obtained.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requested probability is P( X) ≤ </a:t>
            </a:r>
            <a:r>
              <a:rPr lang="en-US" sz="2400" dirty="0" smtClean="0">
                <a:solidFill>
                  <a:schemeClr val="tx1"/>
                </a:solidFill>
              </a:rPr>
              <a:t>5. Here, </a:t>
            </a:r>
            <a:r>
              <a:rPr lang="en-US" sz="2400" dirty="0">
                <a:solidFill>
                  <a:schemeClr val="tx1"/>
                </a:solidFill>
              </a:rPr>
              <a:t>X has a </a:t>
            </a:r>
            <a:r>
              <a:rPr lang="en-US" sz="2400" dirty="0">
                <a:solidFill>
                  <a:srgbClr val="FF0000"/>
                </a:solidFill>
              </a:rPr>
              <a:t>negative binomial distribution</a:t>
            </a:r>
            <a:r>
              <a:rPr lang="en-US" sz="2400" dirty="0">
                <a:solidFill>
                  <a:schemeClr val="tx1"/>
                </a:solidFill>
              </a:rPr>
              <a:t> with p = 0.2 and k = 3.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Therefore,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400" dirty="0" smtClean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B1784-8C42-49ED-9647-D8D99EA24A33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9BDD3B3-7326-4C9A-8557-B9D3856C5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4372" y="5127976"/>
            <a:ext cx="8441308" cy="81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9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320</TotalTime>
  <Words>574</Words>
  <Application>Microsoft Office PowerPoint</Application>
  <PresentationFormat>Widescreen</PresentationFormat>
  <Paragraphs>150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Calibri Light</vt:lpstr>
      <vt:lpstr>Cambria Math</vt:lpstr>
      <vt:lpstr>Symbol</vt:lpstr>
      <vt:lpstr>Times New Roman</vt:lpstr>
      <vt:lpstr>Wingdings</vt:lpstr>
      <vt:lpstr>Retrospect</vt:lpstr>
      <vt:lpstr>Equation</vt:lpstr>
      <vt:lpstr>Discrete Probability Distributions</vt:lpstr>
      <vt:lpstr>Binomial Distribution </vt:lpstr>
      <vt:lpstr>Binomial Distribution(Cont..) </vt:lpstr>
      <vt:lpstr>Binomial Distribution(Cont..) </vt:lpstr>
      <vt:lpstr>Binomial Distribution(Cont..) </vt:lpstr>
      <vt:lpstr>Binomial Distribution(Cont..) </vt:lpstr>
      <vt:lpstr>Binomial Distribution(Cont..) </vt:lpstr>
      <vt:lpstr>Negative Binomial Distribution </vt:lpstr>
      <vt:lpstr>Negative Binomial Distribution(Cont..) </vt:lpstr>
      <vt:lpstr>Geometric Distribution </vt:lpstr>
      <vt:lpstr>Geometric Distribution(Cont..) </vt:lpstr>
      <vt:lpstr>Poisson Distribution(Cont..) </vt:lpstr>
      <vt:lpstr>Poisson Distribution(Cont..) </vt:lpstr>
      <vt:lpstr>Poisson Distribution(Cont..) </vt:lpstr>
      <vt:lpstr>Poisson Distribution(Cont..) </vt:lpstr>
      <vt:lpstr>Poisson Distribution(Cont..) </vt:lpstr>
      <vt:lpstr>Poisson Approximation to Binomial Distribution</vt:lpstr>
      <vt:lpstr>Poisson Approximation to Binomial Distribution(Cont..)</vt:lpstr>
      <vt:lpstr>Poisson Approximation to Binomial Distribution(Cont..)</vt:lpstr>
      <vt:lpstr>Poisson Approximation to Binomial Distribution(Cont..)</vt:lpstr>
      <vt:lpstr>Poisson Distribution(Extras)</vt:lpstr>
      <vt:lpstr>Math Problems needed to solve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Probability Distributions</dc:title>
  <dc:creator>Shovon Bhowmik</dc:creator>
  <cp:lastModifiedBy>Shovon Bhowmik</cp:lastModifiedBy>
  <cp:revision>27</cp:revision>
  <dcterms:created xsi:type="dcterms:W3CDTF">2019-06-09T05:37:41Z</dcterms:created>
  <dcterms:modified xsi:type="dcterms:W3CDTF">2019-06-24T16:10:18Z</dcterms:modified>
</cp:coreProperties>
</file>