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6" r:id="rId20"/>
    <p:sldId id="275" r:id="rId21"/>
    <p:sldId id="274"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F2DD530-DB3A-4BC5-9E73-65978DF3D1D5}" type="datetimeFigureOut">
              <a:rPr lang="en-US" smtClean="0"/>
              <a:t>6/29/2019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AA600C-2D57-4BEF-9207-9D694A1D748C}" type="slidenum">
              <a:rPr lang="en-US" smtClean="0"/>
              <a:t>‹#›</a:t>
            </a:fld>
            <a:endParaRPr lang="en-US"/>
          </a:p>
        </p:txBody>
      </p:sp>
    </p:spTree>
    <p:extLst>
      <p:ext uri="{BB962C8B-B14F-4D97-AF65-F5344CB8AC3E}">
        <p14:creationId xmlns:p14="http://schemas.microsoft.com/office/powerpoint/2010/main" val="32815425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AA600C-2D57-4BEF-9207-9D694A1D748C}" type="slidenum">
              <a:rPr lang="en-US" smtClean="0"/>
              <a:t>18</a:t>
            </a:fld>
            <a:endParaRPr lang="en-US"/>
          </a:p>
        </p:txBody>
      </p:sp>
    </p:spTree>
    <p:extLst>
      <p:ext uri="{BB962C8B-B14F-4D97-AF65-F5344CB8AC3E}">
        <p14:creationId xmlns:p14="http://schemas.microsoft.com/office/powerpoint/2010/main" val="37868271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AA600C-2D57-4BEF-9207-9D694A1D748C}" type="slidenum">
              <a:rPr lang="en-US" smtClean="0"/>
              <a:t>19</a:t>
            </a:fld>
            <a:endParaRPr lang="en-US"/>
          </a:p>
        </p:txBody>
      </p:sp>
    </p:spTree>
    <p:extLst>
      <p:ext uri="{BB962C8B-B14F-4D97-AF65-F5344CB8AC3E}">
        <p14:creationId xmlns:p14="http://schemas.microsoft.com/office/powerpoint/2010/main" val="20677962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AA600C-2D57-4BEF-9207-9D694A1D748C}" type="slidenum">
              <a:rPr lang="en-US" smtClean="0"/>
              <a:t>20</a:t>
            </a:fld>
            <a:endParaRPr lang="en-US"/>
          </a:p>
        </p:txBody>
      </p:sp>
    </p:spTree>
    <p:extLst>
      <p:ext uri="{BB962C8B-B14F-4D97-AF65-F5344CB8AC3E}">
        <p14:creationId xmlns:p14="http://schemas.microsoft.com/office/powerpoint/2010/main" val="39807290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4F25AD4-2DCA-4ABE-9FF3-6C23F88D2853}" type="datetime1">
              <a:rPr lang="en-US" smtClean="0"/>
              <a:t>6/29/2019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98802C-16F1-4C30-B03D-F13AB1CA83CC}"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22882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89696D4-B35E-4C3D-832E-BEC07C547424}" type="datetime1">
              <a:rPr lang="en-US" smtClean="0"/>
              <a:t>6/29/2019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98802C-16F1-4C30-B03D-F13AB1CA83CC}" type="slidenum">
              <a:rPr lang="en-US" smtClean="0"/>
              <a:t>‹#›</a:t>
            </a:fld>
            <a:endParaRPr lang="en-US"/>
          </a:p>
        </p:txBody>
      </p:sp>
    </p:spTree>
    <p:extLst>
      <p:ext uri="{BB962C8B-B14F-4D97-AF65-F5344CB8AC3E}">
        <p14:creationId xmlns:p14="http://schemas.microsoft.com/office/powerpoint/2010/main" val="40072502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73CA3E0-BBFE-4972-BECA-150EDE0EA9FB}" type="datetime1">
              <a:rPr lang="en-US" smtClean="0"/>
              <a:t>6/29/2019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98802C-16F1-4C30-B03D-F13AB1CA83CC}" type="slidenum">
              <a:rPr lang="en-US" smtClean="0"/>
              <a:t>‹#›</a:t>
            </a:fld>
            <a:endParaRPr lang="en-US"/>
          </a:p>
        </p:txBody>
      </p:sp>
    </p:spTree>
    <p:extLst>
      <p:ext uri="{BB962C8B-B14F-4D97-AF65-F5344CB8AC3E}">
        <p14:creationId xmlns:p14="http://schemas.microsoft.com/office/powerpoint/2010/main" val="28596390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EFD94A7-EE9B-4A10-9C45-A2DA52EDE843}" type="datetime1">
              <a:rPr lang="en-US" smtClean="0"/>
              <a:t>6/29/2019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98802C-16F1-4C30-B03D-F13AB1CA83CC}" type="slidenum">
              <a:rPr lang="en-US" smtClean="0"/>
              <a:t>‹#›</a:t>
            </a:fld>
            <a:endParaRPr lang="en-US"/>
          </a:p>
        </p:txBody>
      </p:sp>
    </p:spTree>
    <p:extLst>
      <p:ext uri="{BB962C8B-B14F-4D97-AF65-F5344CB8AC3E}">
        <p14:creationId xmlns:p14="http://schemas.microsoft.com/office/powerpoint/2010/main" val="20412213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24B918F-5A02-48E2-A04C-D42159603626}" type="datetime1">
              <a:rPr lang="en-US" smtClean="0"/>
              <a:t>6/29/2019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98802C-16F1-4C30-B03D-F13AB1CA83CC}"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0802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56CED26-D9ED-4450-8A09-21906BFF08A1}" type="datetime1">
              <a:rPr lang="en-US" smtClean="0"/>
              <a:t>6/29/2019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98802C-16F1-4C30-B03D-F13AB1CA83CC}" type="slidenum">
              <a:rPr lang="en-US" smtClean="0"/>
              <a:t>‹#›</a:t>
            </a:fld>
            <a:endParaRPr lang="en-US"/>
          </a:p>
        </p:txBody>
      </p:sp>
    </p:spTree>
    <p:extLst>
      <p:ext uri="{BB962C8B-B14F-4D97-AF65-F5344CB8AC3E}">
        <p14:creationId xmlns:p14="http://schemas.microsoft.com/office/powerpoint/2010/main" val="22821449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823F329-D81F-48EC-AAA2-1C856EED5AA6}" type="datetime1">
              <a:rPr lang="en-US" smtClean="0"/>
              <a:t>6/29/2019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398802C-16F1-4C30-B03D-F13AB1CA83CC}" type="slidenum">
              <a:rPr lang="en-US" smtClean="0"/>
              <a:t>‹#›</a:t>
            </a:fld>
            <a:endParaRPr lang="en-US"/>
          </a:p>
        </p:txBody>
      </p:sp>
    </p:spTree>
    <p:extLst>
      <p:ext uri="{BB962C8B-B14F-4D97-AF65-F5344CB8AC3E}">
        <p14:creationId xmlns:p14="http://schemas.microsoft.com/office/powerpoint/2010/main" val="452668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762B41C-77DA-4E7D-B795-6F1992BACCB4}" type="datetime1">
              <a:rPr lang="en-US" smtClean="0"/>
              <a:t>6/29/2019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398802C-16F1-4C30-B03D-F13AB1CA83CC}" type="slidenum">
              <a:rPr lang="en-US" smtClean="0"/>
              <a:t>‹#›</a:t>
            </a:fld>
            <a:endParaRPr lang="en-US"/>
          </a:p>
        </p:txBody>
      </p:sp>
    </p:spTree>
    <p:extLst>
      <p:ext uri="{BB962C8B-B14F-4D97-AF65-F5344CB8AC3E}">
        <p14:creationId xmlns:p14="http://schemas.microsoft.com/office/powerpoint/2010/main" val="31516748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E5F6B25-9967-4942-9C99-FCDC491FD228}" type="datetime1">
              <a:rPr lang="en-US" smtClean="0"/>
              <a:t>6/29/2019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D398802C-16F1-4C30-B03D-F13AB1CA83CC}" type="slidenum">
              <a:rPr lang="en-US" smtClean="0"/>
              <a:t>‹#›</a:t>
            </a:fld>
            <a:endParaRPr lang="en-US"/>
          </a:p>
        </p:txBody>
      </p:sp>
    </p:spTree>
    <p:extLst>
      <p:ext uri="{BB962C8B-B14F-4D97-AF65-F5344CB8AC3E}">
        <p14:creationId xmlns:p14="http://schemas.microsoft.com/office/powerpoint/2010/main" val="3871345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01BC240-89F9-4BE5-8C70-384A7AA22BA5}" type="datetime1">
              <a:rPr lang="en-US" smtClean="0"/>
              <a:t>6/29/2019</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398802C-16F1-4C30-B03D-F13AB1CA83CC}" type="slidenum">
              <a:rPr lang="en-US" smtClean="0"/>
              <a:t>‹#›</a:t>
            </a:fld>
            <a:endParaRPr lang="en-US"/>
          </a:p>
        </p:txBody>
      </p:sp>
    </p:spTree>
    <p:extLst>
      <p:ext uri="{BB962C8B-B14F-4D97-AF65-F5344CB8AC3E}">
        <p14:creationId xmlns:p14="http://schemas.microsoft.com/office/powerpoint/2010/main" val="33845017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70E04A9-98D4-40AD-A372-266B7722D488}" type="datetime1">
              <a:rPr lang="en-US" smtClean="0"/>
              <a:t>6/29/2019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98802C-16F1-4C30-B03D-F13AB1CA83CC}" type="slidenum">
              <a:rPr lang="en-US" smtClean="0"/>
              <a:t>‹#›</a:t>
            </a:fld>
            <a:endParaRPr lang="en-US"/>
          </a:p>
        </p:txBody>
      </p:sp>
    </p:spTree>
    <p:extLst>
      <p:ext uri="{BB962C8B-B14F-4D97-AF65-F5344CB8AC3E}">
        <p14:creationId xmlns:p14="http://schemas.microsoft.com/office/powerpoint/2010/main" val="33411327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F5BBE3F-5D31-4095-905E-66C330669114}" type="datetime1">
              <a:rPr lang="en-US" smtClean="0"/>
              <a:t>6/29/2019</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398802C-16F1-4C30-B03D-F13AB1CA83CC}"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507067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9.png"/><Relationship Id="rId3" Type="http://schemas.microsoft.com/office/2007/relationships/hdphoto" Target="../media/hdphoto7.wdp"/><Relationship Id="rId7" Type="http://schemas.microsoft.com/office/2007/relationships/hdphoto" Target="../media/hdphoto9.wdp"/><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18.png"/><Relationship Id="rId11" Type="http://schemas.microsoft.com/office/2007/relationships/hdphoto" Target="../media/hdphoto10.wdp"/><Relationship Id="rId5" Type="http://schemas.microsoft.com/office/2007/relationships/hdphoto" Target="../media/hdphoto8.wdp"/><Relationship Id="rId10" Type="http://schemas.openxmlformats.org/officeDocument/2006/relationships/image" Target="../media/image21.png"/><Relationship Id="rId4" Type="http://schemas.openxmlformats.org/officeDocument/2006/relationships/image" Target="../media/image17.png"/><Relationship Id="rId9" Type="http://schemas.openxmlformats.org/officeDocument/2006/relationships/image" Target="../media/image2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26.png"/><Relationship Id="rId3" Type="http://schemas.microsoft.com/office/2007/relationships/hdphoto" Target="../media/hdphoto11.wdp"/><Relationship Id="rId7" Type="http://schemas.microsoft.com/office/2007/relationships/hdphoto" Target="../media/hdphoto13.wdp"/><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25.png"/><Relationship Id="rId11" Type="http://schemas.microsoft.com/office/2007/relationships/hdphoto" Target="../media/hdphoto15.wdp"/><Relationship Id="rId5" Type="http://schemas.microsoft.com/office/2007/relationships/hdphoto" Target="../media/hdphoto12.wdp"/><Relationship Id="rId10" Type="http://schemas.openxmlformats.org/officeDocument/2006/relationships/image" Target="../media/image27.png"/><Relationship Id="rId4" Type="http://schemas.openxmlformats.org/officeDocument/2006/relationships/image" Target="../media/image24.png"/><Relationship Id="rId9" Type="http://schemas.microsoft.com/office/2007/relationships/hdphoto" Target="../media/hdphoto14.wdp"/></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8.wmf"/><Relationship Id="rId5" Type="http://schemas.openxmlformats.org/officeDocument/2006/relationships/oleObject" Target="../embeddings/oleObject1.bin"/><Relationship Id="rId4" Type="http://schemas.microsoft.com/office/2007/relationships/hdphoto" Target="../media/hdphoto16.wdp"/></Relationships>
</file>

<file path=ppt/slides/_rels/slide17.xml.rels><?xml version="1.0" encoding="UTF-8" standalone="yes"?>
<Relationships xmlns="http://schemas.openxmlformats.org/package/2006/relationships"><Relationship Id="rId3" Type="http://schemas.microsoft.com/office/2007/relationships/hdphoto" Target="../media/hdphoto17.wdp"/><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34.png"/><Relationship Id="rId13" Type="http://schemas.openxmlformats.org/officeDocument/2006/relationships/image" Target="../media/image31.wmf"/><Relationship Id="rId3" Type="http://schemas.openxmlformats.org/officeDocument/2006/relationships/notesSlide" Target="../notesSlides/notesSlide1.xml"/><Relationship Id="rId7" Type="http://schemas.microsoft.com/office/2007/relationships/hdphoto" Target="../media/hdphoto19.wdp"/><Relationship Id="rId12"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33.png"/><Relationship Id="rId11" Type="http://schemas.microsoft.com/office/2007/relationships/hdphoto" Target="../media/hdphoto21.wdp"/><Relationship Id="rId5" Type="http://schemas.microsoft.com/office/2007/relationships/hdphoto" Target="../media/hdphoto18.wdp"/><Relationship Id="rId15" Type="http://schemas.microsoft.com/office/2007/relationships/hdphoto" Target="../media/hdphoto22.wdp"/><Relationship Id="rId10" Type="http://schemas.openxmlformats.org/officeDocument/2006/relationships/image" Target="../media/image35.png"/><Relationship Id="rId4" Type="http://schemas.openxmlformats.org/officeDocument/2006/relationships/image" Target="../media/image32.png"/><Relationship Id="rId9" Type="http://schemas.microsoft.com/office/2007/relationships/hdphoto" Target="../media/hdphoto20.wdp"/><Relationship Id="rId14" Type="http://schemas.openxmlformats.org/officeDocument/2006/relationships/image" Target="../media/image36.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6.JPG"/><Relationship Id="rId5" Type="http://schemas.openxmlformats.org/officeDocument/2006/relationships/image" Target="../media/image5.JPG"/><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9.png"/><Relationship Id="rId1" Type="http://schemas.openxmlformats.org/officeDocument/2006/relationships/slideLayout" Target="../slideLayouts/slideLayout2.xml"/><Relationship Id="rId5" Type="http://schemas.microsoft.com/office/2007/relationships/hdphoto" Target="../media/hdphoto3.wdp"/><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14.png"/><Relationship Id="rId1" Type="http://schemas.openxmlformats.org/officeDocument/2006/relationships/slideLayout" Target="../slideLayouts/slideLayout2.xml"/><Relationship Id="rId5" Type="http://schemas.microsoft.com/office/2007/relationships/hdphoto" Target="../media/hdphoto6.wdp"/><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Continuous Probability Distributions</a:t>
            </a:r>
            <a:endParaRPr lang="en-US" dirty="0"/>
          </a:p>
        </p:txBody>
      </p:sp>
      <p:sp>
        <p:nvSpPr>
          <p:cNvPr id="3" name="Subtitle 2"/>
          <p:cNvSpPr>
            <a:spLocks noGrp="1"/>
          </p:cNvSpPr>
          <p:nvPr>
            <p:ph type="subTitle" idx="1"/>
          </p:nvPr>
        </p:nvSpPr>
        <p:spPr/>
        <p:txBody>
          <a:bodyPr>
            <a:normAutofit fontScale="85000" lnSpcReduction="20000"/>
          </a:bodyPr>
          <a:lstStyle/>
          <a:p>
            <a:r>
              <a:rPr lang="en-US" dirty="0" err="1" smtClean="0"/>
              <a:t>Shovan</a:t>
            </a:r>
            <a:r>
              <a:rPr lang="en-US" dirty="0" smtClean="0"/>
              <a:t> Bhowmik</a:t>
            </a:r>
          </a:p>
          <a:p>
            <a:r>
              <a:rPr lang="en-US" dirty="0" smtClean="0"/>
              <a:t>Lecturer</a:t>
            </a:r>
          </a:p>
          <a:p>
            <a:r>
              <a:rPr lang="en-US" dirty="0" smtClean="0"/>
              <a:t>Dept. of CSE, </a:t>
            </a:r>
            <a:r>
              <a:rPr lang="en-US" dirty="0" err="1" smtClean="0"/>
              <a:t>baiust</a:t>
            </a:r>
            <a:endParaRPr lang="en-US" dirty="0"/>
          </a:p>
        </p:txBody>
      </p:sp>
    </p:spTree>
    <p:extLst>
      <p:ext uri="{BB962C8B-B14F-4D97-AF65-F5344CB8AC3E}">
        <p14:creationId xmlns:p14="http://schemas.microsoft.com/office/powerpoint/2010/main" val="38267949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Normal Distribution(Cont..)</a:t>
            </a:r>
            <a:endParaRPr lang="en-US" dirty="0"/>
          </a:p>
        </p:txBody>
      </p:sp>
      <p:sp>
        <p:nvSpPr>
          <p:cNvPr id="3" name="Content Placeholder 2"/>
          <p:cNvSpPr>
            <a:spLocks noGrp="1"/>
          </p:cNvSpPr>
          <p:nvPr>
            <p:ph idx="1"/>
          </p:nvPr>
        </p:nvSpPr>
        <p:spPr>
          <a:xfrm>
            <a:off x="1097280" y="1845733"/>
            <a:ext cx="10058400" cy="4404941"/>
          </a:xfrm>
        </p:spPr>
        <p:txBody>
          <a:bodyPr>
            <a:normAutofit/>
          </a:bodyPr>
          <a:lstStyle/>
          <a:p>
            <a:pPr algn="just">
              <a:buFont typeface="Wingdings" panose="05000000000000000000" pitchFamily="2" charset="2"/>
              <a:buChar char="q"/>
            </a:pPr>
            <a:r>
              <a:rPr lang="en-US" sz="2400" dirty="0" smtClean="0">
                <a:solidFill>
                  <a:srgbClr val="FF0000"/>
                </a:solidFill>
              </a:rPr>
              <a:t> Example(Inverse Problem):</a:t>
            </a:r>
          </a:p>
          <a:p>
            <a:pPr marL="0" indent="0" algn="just">
              <a:buNone/>
            </a:pPr>
            <a:r>
              <a:rPr lang="en-US" sz="2400" dirty="0">
                <a:solidFill>
                  <a:schemeClr val="tx1"/>
                </a:solidFill>
              </a:rPr>
              <a:t>The government of the country in last </a:t>
            </a:r>
            <a:r>
              <a:rPr lang="en-US" sz="2400" dirty="0" smtClean="0">
                <a:solidFill>
                  <a:schemeClr val="tx1"/>
                </a:solidFill>
              </a:rPr>
              <a:t>example decides </a:t>
            </a:r>
            <a:r>
              <a:rPr lang="en-US" sz="2400" dirty="0">
                <a:solidFill>
                  <a:schemeClr val="tx1"/>
                </a:solidFill>
              </a:rPr>
              <a:t>to issue food stamps to the poorest 3% of households. </a:t>
            </a:r>
            <a:r>
              <a:rPr lang="en-US" sz="2400" dirty="0" smtClean="0">
                <a:solidFill>
                  <a:schemeClr val="tx1"/>
                </a:solidFill>
              </a:rPr>
              <a:t>Below </a:t>
            </a:r>
            <a:r>
              <a:rPr lang="en-US" sz="2400" dirty="0">
                <a:solidFill>
                  <a:schemeClr val="tx1"/>
                </a:solidFill>
              </a:rPr>
              <a:t>what income will families receive food stamps?</a:t>
            </a:r>
          </a:p>
          <a:p>
            <a:pPr algn="just">
              <a:buFont typeface="Wingdings" panose="05000000000000000000" pitchFamily="2" charset="2"/>
              <a:buChar char="ü"/>
            </a:pPr>
            <a:r>
              <a:rPr lang="en-US" sz="2400" dirty="0">
                <a:solidFill>
                  <a:srgbClr val="FF0000"/>
                </a:solidFill>
              </a:rPr>
              <a:t> Solution: </a:t>
            </a:r>
            <a:r>
              <a:rPr lang="en-US" sz="2400" dirty="0">
                <a:solidFill>
                  <a:schemeClr val="tx1"/>
                </a:solidFill>
              </a:rPr>
              <a:t>We need to find such income x that P {X &lt; x} = 3% = 0.03. </a:t>
            </a:r>
            <a:r>
              <a:rPr lang="en-US" sz="2400" dirty="0" smtClean="0">
                <a:solidFill>
                  <a:schemeClr val="tx1"/>
                </a:solidFill>
              </a:rPr>
              <a:t>This </a:t>
            </a:r>
            <a:r>
              <a:rPr lang="en-US" sz="2400" dirty="0">
                <a:solidFill>
                  <a:schemeClr val="tx1"/>
                </a:solidFill>
              </a:rPr>
              <a:t>is </a:t>
            </a:r>
            <a:r>
              <a:rPr lang="en-US" sz="2400" dirty="0" smtClean="0">
                <a:solidFill>
                  <a:schemeClr val="tx1"/>
                </a:solidFill>
              </a:rPr>
              <a:t>an</a:t>
            </a:r>
            <a:br>
              <a:rPr lang="en-US" sz="2400" dirty="0" smtClean="0">
                <a:solidFill>
                  <a:schemeClr val="tx1"/>
                </a:solidFill>
              </a:rPr>
            </a:br>
            <a:r>
              <a:rPr lang="en-US" sz="2400" dirty="0" smtClean="0">
                <a:solidFill>
                  <a:schemeClr val="tx1"/>
                </a:solidFill>
              </a:rPr>
              <a:t>   equation </a:t>
            </a:r>
            <a:r>
              <a:rPr lang="en-US" sz="2400" dirty="0">
                <a:solidFill>
                  <a:schemeClr val="tx1"/>
                </a:solidFill>
              </a:rPr>
              <a:t>that can be solved in terms of x. </a:t>
            </a:r>
            <a:r>
              <a:rPr lang="en-US" sz="2400" dirty="0" smtClean="0">
                <a:solidFill>
                  <a:schemeClr val="tx1"/>
                </a:solidFill>
              </a:rPr>
              <a:t>Again</a:t>
            </a:r>
            <a:r>
              <a:rPr lang="en-US" sz="2400" dirty="0">
                <a:solidFill>
                  <a:schemeClr val="tx1"/>
                </a:solidFill>
              </a:rPr>
              <a:t>, we standardize first, then </a:t>
            </a:r>
            <a:r>
              <a:rPr lang="en-US" sz="2400" dirty="0" smtClean="0">
                <a:solidFill>
                  <a:schemeClr val="tx1"/>
                </a:solidFill>
              </a:rPr>
              <a:t>use</a:t>
            </a:r>
            <a:br>
              <a:rPr lang="en-US" sz="2400" dirty="0" smtClean="0">
                <a:solidFill>
                  <a:schemeClr val="tx1"/>
                </a:solidFill>
              </a:rPr>
            </a:br>
            <a:r>
              <a:rPr lang="en-US" sz="2400" dirty="0" smtClean="0">
                <a:solidFill>
                  <a:schemeClr val="tx1"/>
                </a:solidFill>
              </a:rPr>
              <a:t>   the </a:t>
            </a:r>
            <a:r>
              <a:rPr lang="en-US" sz="2400" dirty="0">
                <a:solidFill>
                  <a:schemeClr val="tx1"/>
                </a:solidFill>
              </a:rPr>
              <a:t>table:</a:t>
            </a:r>
            <a:endParaRPr lang="en-US" sz="2400" dirty="0" smtClean="0">
              <a:solidFill>
                <a:schemeClr val="tx1"/>
              </a:solidFill>
            </a:endParaRPr>
          </a:p>
          <a:p>
            <a:pPr marL="0" indent="0" algn="just">
              <a:buNone/>
            </a:pPr>
            <a:endParaRPr lang="en-US" sz="2400" dirty="0" smtClean="0">
              <a:solidFill>
                <a:srgbClr val="FF0000"/>
              </a:solidFill>
            </a:endParaRPr>
          </a:p>
          <a:p>
            <a:pPr marL="0" indent="0" algn="just">
              <a:buNone/>
            </a:pPr>
            <a:endParaRPr lang="en-US" sz="2400" dirty="0">
              <a:solidFill>
                <a:srgbClr val="FF0000"/>
              </a:solidFill>
            </a:endParaRPr>
          </a:p>
          <a:p>
            <a:pPr algn="just">
              <a:buFont typeface="Wingdings" panose="05000000000000000000" pitchFamily="2" charset="2"/>
              <a:buChar char="q"/>
            </a:pPr>
            <a:endParaRPr lang="en-US" sz="2400" dirty="0">
              <a:solidFill>
                <a:schemeClr val="tx1"/>
              </a:solidFill>
            </a:endParaRPr>
          </a:p>
          <a:p>
            <a:pPr algn="just">
              <a:buFont typeface="Wingdings" panose="05000000000000000000" pitchFamily="2" charset="2"/>
              <a:buChar char="q"/>
            </a:pPr>
            <a:endParaRPr lang="en-US" sz="2400" dirty="0" smtClean="0">
              <a:solidFill>
                <a:srgbClr val="FF0000"/>
              </a:solidFill>
            </a:endParaRPr>
          </a:p>
        </p:txBody>
      </p:sp>
      <p:pic>
        <p:nvPicPr>
          <p:cNvPr id="8" name="Picture 7">
            <a:extLst>
              <a:ext uri="{FF2B5EF4-FFF2-40B4-BE49-F238E27FC236}">
                <a16:creationId xmlns="" xmlns:a16="http://schemas.microsoft.com/office/drawing/2014/main" id="{5D1D91DE-A44B-452C-9BAF-535046A54068}"/>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1097280" y="4623268"/>
            <a:ext cx="5963939" cy="703117"/>
          </a:xfrm>
          <a:prstGeom prst="rect">
            <a:avLst/>
          </a:prstGeom>
        </p:spPr>
      </p:pic>
      <p:pic>
        <p:nvPicPr>
          <p:cNvPr id="9" name="Picture 8">
            <a:extLst>
              <a:ext uri="{FF2B5EF4-FFF2-40B4-BE49-F238E27FC236}">
                <a16:creationId xmlns="" xmlns:a16="http://schemas.microsoft.com/office/drawing/2014/main" id="{BC20904C-1AD9-4E93-A57C-D4714F4DC3E0}"/>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50000"/>
                    </a14:imgEffect>
                  </a14:imgLayer>
                </a14:imgProps>
              </a:ext>
            </a:extLst>
          </a:blip>
          <a:stretch>
            <a:fillRect/>
          </a:stretch>
        </p:blipFill>
        <p:spPr>
          <a:xfrm>
            <a:off x="1097280" y="5249546"/>
            <a:ext cx="2898619" cy="459344"/>
          </a:xfrm>
          <a:prstGeom prst="rect">
            <a:avLst/>
          </a:prstGeom>
        </p:spPr>
      </p:pic>
      <p:pic>
        <p:nvPicPr>
          <p:cNvPr id="10" name="Picture 9">
            <a:extLst>
              <a:ext uri="{FF2B5EF4-FFF2-40B4-BE49-F238E27FC236}">
                <a16:creationId xmlns="" xmlns:a16="http://schemas.microsoft.com/office/drawing/2014/main" id="{7D3C0124-3435-4554-9D4E-C094842CD712}"/>
              </a:ext>
            </a:extLst>
          </p:cNvPr>
          <p:cNvPicPr>
            <a:picLocks noChangeAspect="1"/>
          </p:cNvPicPr>
          <p:nvPr/>
        </p:nvPicPr>
        <p:blipFill>
          <a:blip r:embed="rId6">
            <a:extLst>
              <a:ext uri="{BEBA8EAE-BF5A-486C-A8C5-ECC9F3942E4B}">
                <a14:imgProps xmlns:a14="http://schemas.microsoft.com/office/drawing/2010/main">
                  <a14:imgLayer r:embed="rId7">
                    <a14:imgEffect>
                      <a14:sharpenSoften amount="50000"/>
                    </a14:imgEffect>
                  </a14:imgLayer>
                </a14:imgProps>
              </a:ext>
            </a:extLst>
          </a:blip>
          <a:stretch>
            <a:fillRect/>
          </a:stretch>
        </p:blipFill>
        <p:spPr>
          <a:xfrm>
            <a:off x="3224968" y="5734256"/>
            <a:ext cx="2195608" cy="395720"/>
          </a:xfrm>
          <a:prstGeom prst="rect">
            <a:avLst/>
          </a:prstGeom>
        </p:spPr>
      </p:pic>
      <p:grpSp>
        <p:nvGrpSpPr>
          <p:cNvPr id="11" name="Group 10">
            <a:extLst>
              <a:ext uri="{FF2B5EF4-FFF2-40B4-BE49-F238E27FC236}">
                <a16:creationId xmlns="" xmlns:a16="http://schemas.microsoft.com/office/drawing/2014/main" id="{2C7099C0-083C-4B15-88C9-FBCFDF9DAC3D}"/>
              </a:ext>
            </a:extLst>
          </p:cNvPr>
          <p:cNvGrpSpPr/>
          <p:nvPr/>
        </p:nvGrpSpPr>
        <p:grpSpPr>
          <a:xfrm>
            <a:off x="1097280" y="5775350"/>
            <a:ext cx="1638300" cy="354626"/>
            <a:chOff x="1395414" y="5540951"/>
            <a:chExt cx="1404504" cy="247650"/>
          </a:xfrm>
        </p:grpSpPr>
        <p:pic>
          <p:nvPicPr>
            <p:cNvPr id="12" name="Picture 11">
              <a:extLst>
                <a:ext uri="{FF2B5EF4-FFF2-40B4-BE49-F238E27FC236}">
                  <a16:creationId xmlns="" xmlns:a16="http://schemas.microsoft.com/office/drawing/2014/main" id="{8AE3B48E-E27B-4907-A08A-CB56EE69EB9C}"/>
                </a:ext>
              </a:extLst>
            </p:cNvPr>
            <p:cNvPicPr>
              <a:picLocks noChangeAspect="1"/>
            </p:cNvPicPr>
            <p:nvPr/>
          </p:nvPicPr>
          <p:blipFill>
            <a:blip r:embed="rId8"/>
            <a:stretch>
              <a:fillRect/>
            </a:stretch>
          </p:blipFill>
          <p:spPr>
            <a:xfrm>
              <a:off x="1395414" y="5540951"/>
              <a:ext cx="1038225" cy="247650"/>
            </a:xfrm>
            <a:prstGeom prst="rect">
              <a:avLst/>
            </a:prstGeom>
          </p:spPr>
        </p:pic>
        <p:pic>
          <p:nvPicPr>
            <p:cNvPr id="13" name="Picture 12">
              <a:extLst>
                <a:ext uri="{FF2B5EF4-FFF2-40B4-BE49-F238E27FC236}">
                  <a16:creationId xmlns="" xmlns:a16="http://schemas.microsoft.com/office/drawing/2014/main" id="{CE4F830C-3067-4F72-A56E-8FD8EEE63E0D}"/>
                </a:ext>
              </a:extLst>
            </p:cNvPr>
            <p:cNvPicPr>
              <a:picLocks noChangeAspect="1"/>
            </p:cNvPicPr>
            <p:nvPr/>
          </p:nvPicPr>
          <p:blipFill>
            <a:blip r:embed="rId9"/>
            <a:stretch>
              <a:fillRect/>
            </a:stretch>
          </p:blipFill>
          <p:spPr>
            <a:xfrm>
              <a:off x="2447493" y="5575853"/>
              <a:ext cx="352425" cy="180975"/>
            </a:xfrm>
            <a:prstGeom prst="rect">
              <a:avLst/>
            </a:prstGeom>
          </p:spPr>
        </p:pic>
      </p:grpSp>
      <p:pic>
        <p:nvPicPr>
          <p:cNvPr id="14" name="Picture 13">
            <a:extLst>
              <a:ext uri="{FF2B5EF4-FFF2-40B4-BE49-F238E27FC236}">
                <a16:creationId xmlns="" xmlns:a16="http://schemas.microsoft.com/office/drawing/2014/main" id="{4B784724-D4D1-4C3F-B43C-C3C3A39377DC}"/>
              </a:ext>
            </a:extLst>
          </p:cNvPr>
          <p:cNvPicPr>
            <a:picLocks noChangeAspect="1"/>
          </p:cNvPicPr>
          <p:nvPr/>
        </p:nvPicPr>
        <p:blipFill>
          <a:blip r:embed="rId10">
            <a:extLst>
              <a:ext uri="{BEBA8EAE-BF5A-486C-A8C5-ECC9F3942E4B}">
                <a14:imgProps xmlns:a14="http://schemas.microsoft.com/office/drawing/2010/main">
                  <a14:imgLayer r:embed="rId11">
                    <a14:imgEffect>
                      <a14:sharpenSoften amount="50000"/>
                    </a14:imgEffect>
                  </a14:imgLayer>
                </a14:imgProps>
              </a:ext>
            </a:extLst>
          </a:blip>
          <a:stretch>
            <a:fillRect/>
          </a:stretch>
        </p:blipFill>
        <p:spPr>
          <a:xfrm>
            <a:off x="5838433" y="5672841"/>
            <a:ext cx="5775566" cy="559644"/>
          </a:xfrm>
          <a:prstGeom prst="rect">
            <a:avLst/>
          </a:prstGeom>
        </p:spPr>
      </p:pic>
      <p:sp>
        <p:nvSpPr>
          <p:cNvPr id="4" name="Slide Number Placeholder 3"/>
          <p:cNvSpPr>
            <a:spLocks noGrp="1"/>
          </p:cNvSpPr>
          <p:nvPr>
            <p:ph type="sldNum" sz="quarter" idx="12"/>
          </p:nvPr>
        </p:nvSpPr>
        <p:spPr/>
        <p:txBody>
          <a:bodyPr/>
          <a:lstStyle/>
          <a:p>
            <a:fld id="{D398802C-16F1-4C30-B03D-F13AB1CA83CC}" type="slidenum">
              <a:rPr lang="en-US" smtClean="0"/>
              <a:t>10</a:t>
            </a:fld>
            <a:endParaRPr lang="en-US"/>
          </a:p>
        </p:txBody>
      </p:sp>
    </p:spTree>
    <p:extLst>
      <p:ext uri="{BB962C8B-B14F-4D97-AF65-F5344CB8AC3E}">
        <p14:creationId xmlns:p14="http://schemas.microsoft.com/office/powerpoint/2010/main" val="1539167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Exponential Distribution</a:t>
            </a:r>
            <a:endParaRPr lang="en-US" dirty="0"/>
          </a:p>
        </p:txBody>
      </p:sp>
      <p:sp>
        <p:nvSpPr>
          <p:cNvPr id="3" name="Content Placeholder 2"/>
          <p:cNvSpPr>
            <a:spLocks noGrp="1"/>
          </p:cNvSpPr>
          <p:nvPr>
            <p:ph idx="1"/>
          </p:nvPr>
        </p:nvSpPr>
        <p:spPr>
          <a:xfrm>
            <a:off x="1097280" y="1845733"/>
            <a:ext cx="10058400" cy="4404941"/>
          </a:xfrm>
        </p:spPr>
        <p:txBody>
          <a:bodyPr>
            <a:normAutofit/>
          </a:bodyPr>
          <a:lstStyle/>
          <a:p>
            <a:pPr algn="just">
              <a:lnSpc>
                <a:spcPct val="100000"/>
              </a:lnSpc>
              <a:buFont typeface="Wingdings" panose="05000000000000000000" pitchFamily="2" charset="2"/>
              <a:buChar char="q"/>
            </a:pPr>
            <a:r>
              <a:rPr lang="en-US" sz="2400" dirty="0">
                <a:solidFill>
                  <a:srgbClr val="FF0000"/>
                </a:solidFill>
              </a:rPr>
              <a:t> </a:t>
            </a:r>
            <a:r>
              <a:rPr lang="en-US" sz="2400" dirty="0">
                <a:solidFill>
                  <a:schemeClr val="tx1"/>
                </a:solidFill>
              </a:rPr>
              <a:t>Poisson distribution is used to compute the probability of specific numbers </a:t>
            </a:r>
            <a:r>
              <a:rPr lang="en-US" sz="2400" dirty="0" smtClean="0">
                <a:solidFill>
                  <a:schemeClr val="tx1"/>
                </a:solidFill>
              </a:rPr>
              <a:t>of</a:t>
            </a:r>
            <a:br>
              <a:rPr lang="en-US" sz="2400" dirty="0" smtClean="0">
                <a:solidFill>
                  <a:schemeClr val="tx1"/>
                </a:solidFill>
              </a:rPr>
            </a:br>
            <a:r>
              <a:rPr lang="en-US" sz="2400" dirty="0" smtClean="0">
                <a:solidFill>
                  <a:schemeClr val="tx1"/>
                </a:solidFill>
              </a:rPr>
              <a:t>    “events</a:t>
            </a:r>
            <a:r>
              <a:rPr lang="en-US" sz="2400" dirty="0">
                <a:solidFill>
                  <a:schemeClr val="tx1"/>
                </a:solidFill>
              </a:rPr>
              <a:t>” during a particular period of time or span of space</a:t>
            </a:r>
            <a:r>
              <a:rPr lang="en-US" sz="2400" dirty="0" smtClean="0">
                <a:solidFill>
                  <a:schemeClr val="tx1"/>
                </a:solidFill>
              </a:rPr>
              <a:t>.</a:t>
            </a:r>
          </a:p>
          <a:p>
            <a:pPr algn="just">
              <a:buFont typeface="Wingdings" panose="05000000000000000000" pitchFamily="2" charset="2"/>
              <a:buChar char="q"/>
            </a:pPr>
            <a:r>
              <a:rPr lang="en-US" sz="2400" dirty="0">
                <a:solidFill>
                  <a:schemeClr val="tx1"/>
                </a:solidFill>
              </a:rPr>
              <a:t> Exponential distribution is often used to model time: </a:t>
            </a:r>
            <a:endParaRPr lang="en-US" sz="2400" dirty="0" smtClean="0">
              <a:solidFill>
                <a:schemeClr val="tx1"/>
              </a:solidFill>
            </a:endParaRPr>
          </a:p>
          <a:p>
            <a:pPr algn="just">
              <a:buFont typeface="Wingdings" panose="05000000000000000000" pitchFamily="2" charset="2"/>
              <a:buChar char="Ø"/>
            </a:pPr>
            <a:r>
              <a:rPr lang="en-US" sz="2400" dirty="0">
                <a:solidFill>
                  <a:schemeClr val="tx1"/>
                </a:solidFill>
              </a:rPr>
              <a:t> waiting </a:t>
            </a:r>
            <a:r>
              <a:rPr lang="en-US" sz="2400" dirty="0" smtClean="0">
                <a:solidFill>
                  <a:schemeClr val="tx1"/>
                </a:solidFill>
              </a:rPr>
              <a:t>time </a:t>
            </a:r>
            <a:endParaRPr lang="en-US" sz="2400" dirty="0">
              <a:solidFill>
                <a:schemeClr val="tx1"/>
              </a:solidFill>
            </a:endParaRPr>
          </a:p>
          <a:p>
            <a:pPr algn="just">
              <a:buFont typeface="Wingdings" panose="05000000000000000000" pitchFamily="2" charset="2"/>
              <a:buChar char="Ø"/>
            </a:pPr>
            <a:r>
              <a:rPr lang="en-US" sz="2400" dirty="0" smtClean="0">
                <a:solidFill>
                  <a:schemeClr val="tx1"/>
                </a:solidFill>
              </a:rPr>
              <a:t> inter-arrival time </a:t>
            </a:r>
            <a:endParaRPr lang="en-US" sz="2400" dirty="0">
              <a:solidFill>
                <a:schemeClr val="tx1"/>
              </a:solidFill>
            </a:endParaRPr>
          </a:p>
          <a:p>
            <a:pPr algn="just">
              <a:buFont typeface="Wingdings" panose="05000000000000000000" pitchFamily="2" charset="2"/>
              <a:buChar char="Ø"/>
            </a:pPr>
            <a:r>
              <a:rPr lang="en-US" sz="2400" dirty="0" smtClean="0">
                <a:solidFill>
                  <a:schemeClr val="tx1"/>
                </a:solidFill>
              </a:rPr>
              <a:t> hardware lifetime </a:t>
            </a:r>
            <a:endParaRPr lang="en-US" sz="2400" dirty="0">
              <a:solidFill>
                <a:schemeClr val="tx1"/>
              </a:solidFill>
            </a:endParaRPr>
          </a:p>
          <a:p>
            <a:pPr algn="just">
              <a:buFont typeface="Wingdings" panose="05000000000000000000" pitchFamily="2" charset="2"/>
              <a:buChar char="Ø"/>
            </a:pPr>
            <a:r>
              <a:rPr lang="en-US" sz="2400" dirty="0" smtClean="0">
                <a:solidFill>
                  <a:schemeClr val="tx1"/>
                </a:solidFill>
              </a:rPr>
              <a:t> failure time </a:t>
            </a:r>
            <a:endParaRPr lang="en-US" sz="2400" dirty="0">
              <a:solidFill>
                <a:schemeClr val="tx1"/>
              </a:solidFill>
            </a:endParaRPr>
          </a:p>
          <a:p>
            <a:pPr algn="just">
              <a:buFont typeface="Wingdings" panose="05000000000000000000" pitchFamily="2" charset="2"/>
              <a:buChar char="Ø"/>
            </a:pPr>
            <a:r>
              <a:rPr lang="en-US" sz="2400" dirty="0" smtClean="0">
                <a:solidFill>
                  <a:schemeClr val="tx1"/>
                </a:solidFill>
              </a:rPr>
              <a:t> time </a:t>
            </a:r>
            <a:r>
              <a:rPr lang="en-US" sz="2400" dirty="0">
                <a:solidFill>
                  <a:schemeClr val="tx1"/>
                </a:solidFill>
              </a:rPr>
              <a:t>between telephone </a:t>
            </a:r>
            <a:r>
              <a:rPr lang="en-US" sz="2400" dirty="0" smtClean="0">
                <a:solidFill>
                  <a:schemeClr val="tx1"/>
                </a:solidFill>
              </a:rPr>
              <a:t>calls </a:t>
            </a:r>
            <a:r>
              <a:rPr lang="en-US" sz="2400" dirty="0">
                <a:solidFill>
                  <a:schemeClr val="tx1"/>
                </a:solidFill>
              </a:rPr>
              <a:t>etc.</a:t>
            </a:r>
          </a:p>
          <a:p>
            <a:pPr algn="just">
              <a:buFont typeface="Wingdings" panose="05000000000000000000" pitchFamily="2" charset="2"/>
              <a:buChar char="Ø"/>
            </a:pPr>
            <a:endParaRPr lang="en-US" sz="2400" dirty="0" smtClean="0">
              <a:solidFill>
                <a:schemeClr val="tx1"/>
              </a:solidFill>
            </a:endParaRPr>
          </a:p>
          <a:p>
            <a:pPr algn="just">
              <a:buFont typeface="Wingdings" panose="05000000000000000000" pitchFamily="2" charset="2"/>
              <a:buChar char="q"/>
            </a:pPr>
            <a:endParaRPr lang="en-US" sz="2400" dirty="0" smtClean="0">
              <a:solidFill>
                <a:schemeClr val="tx1"/>
              </a:solidFill>
            </a:endParaRPr>
          </a:p>
          <a:p>
            <a:pPr algn="just">
              <a:buFont typeface="Wingdings" panose="05000000000000000000" pitchFamily="2" charset="2"/>
              <a:buChar char="q"/>
            </a:pPr>
            <a:endParaRPr lang="en-US" sz="2400" dirty="0" smtClean="0">
              <a:solidFill>
                <a:srgbClr val="FF0000"/>
              </a:solidFill>
            </a:endParaRPr>
          </a:p>
          <a:p>
            <a:pPr marL="0" indent="0" algn="just">
              <a:buNone/>
            </a:pPr>
            <a:endParaRPr lang="en-US" sz="2400" dirty="0">
              <a:solidFill>
                <a:srgbClr val="FF0000"/>
              </a:solidFill>
            </a:endParaRPr>
          </a:p>
          <a:p>
            <a:pPr algn="just">
              <a:buFont typeface="Wingdings" panose="05000000000000000000" pitchFamily="2" charset="2"/>
              <a:buChar char="q"/>
            </a:pPr>
            <a:endParaRPr lang="en-US" sz="2400" dirty="0">
              <a:solidFill>
                <a:schemeClr val="tx1"/>
              </a:solidFill>
            </a:endParaRPr>
          </a:p>
          <a:p>
            <a:pPr algn="just">
              <a:buFont typeface="Wingdings" panose="05000000000000000000" pitchFamily="2" charset="2"/>
              <a:buChar char="q"/>
            </a:pPr>
            <a:endParaRPr lang="en-US" sz="2400" dirty="0" smtClean="0">
              <a:solidFill>
                <a:srgbClr val="FF0000"/>
              </a:solidFill>
            </a:endParaRPr>
          </a:p>
        </p:txBody>
      </p:sp>
      <p:sp>
        <p:nvSpPr>
          <p:cNvPr id="4" name="Slide Number Placeholder 3"/>
          <p:cNvSpPr>
            <a:spLocks noGrp="1"/>
          </p:cNvSpPr>
          <p:nvPr>
            <p:ph type="sldNum" sz="quarter" idx="12"/>
          </p:nvPr>
        </p:nvSpPr>
        <p:spPr/>
        <p:txBody>
          <a:bodyPr/>
          <a:lstStyle/>
          <a:p>
            <a:fld id="{D398802C-16F1-4C30-B03D-F13AB1CA83CC}" type="slidenum">
              <a:rPr lang="en-US" smtClean="0"/>
              <a:t>11</a:t>
            </a:fld>
            <a:endParaRPr lang="en-US"/>
          </a:p>
        </p:txBody>
      </p:sp>
    </p:spTree>
    <p:extLst>
      <p:ext uri="{BB962C8B-B14F-4D97-AF65-F5344CB8AC3E}">
        <p14:creationId xmlns:p14="http://schemas.microsoft.com/office/powerpoint/2010/main" val="282198587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Exponential Distribution(Cont..)</a:t>
            </a:r>
            <a:endParaRPr lang="en-US" dirty="0"/>
          </a:p>
        </p:txBody>
      </p:sp>
      <p:sp>
        <p:nvSpPr>
          <p:cNvPr id="3" name="Content Placeholder 2"/>
          <p:cNvSpPr>
            <a:spLocks noGrp="1"/>
          </p:cNvSpPr>
          <p:nvPr>
            <p:ph idx="1"/>
          </p:nvPr>
        </p:nvSpPr>
        <p:spPr>
          <a:xfrm>
            <a:off x="1097280" y="1845733"/>
            <a:ext cx="10058400" cy="4404941"/>
          </a:xfrm>
        </p:spPr>
        <p:txBody>
          <a:bodyPr>
            <a:normAutofit/>
          </a:bodyPr>
          <a:lstStyle/>
          <a:p>
            <a:pPr algn="just">
              <a:lnSpc>
                <a:spcPct val="100000"/>
              </a:lnSpc>
              <a:buFont typeface="Wingdings" panose="05000000000000000000" pitchFamily="2" charset="2"/>
              <a:buChar char="q"/>
            </a:pPr>
            <a:r>
              <a:rPr lang="en-US" sz="2400" dirty="0">
                <a:solidFill>
                  <a:srgbClr val="FF0000"/>
                </a:solidFill>
              </a:rPr>
              <a:t> </a:t>
            </a:r>
            <a:r>
              <a:rPr lang="en-US" sz="2400" dirty="0">
                <a:solidFill>
                  <a:schemeClr val="tx1"/>
                </a:solidFill>
              </a:rPr>
              <a:t>The random variable X that equals the distance between successive </a:t>
            </a:r>
            <a:r>
              <a:rPr lang="en-US" sz="2400" dirty="0" smtClean="0">
                <a:solidFill>
                  <a:schemeClr val="tx1"/>
                </a:solidFill>
              </a:rPr>
              <a:t>events</a:t>
            </a:r>
            <a:br>
              <a:rPr lang="en-US" sz="2400" dirty="0" smtClean="0">
                <a:solidFill>
                  <a:schemeClr val="tx1"/>
                </a:solidFill>
              </a:rPr>
            </a:br>
            <a:r>
              <a:rPr lang="en-US" sz="2400" dirty="0" smtClean="0">
                <a:solidFill>
                  <a:schemeClr val="tx1"/>
                </a:solidFill>
              </a:rPr>
              <a:t>    from </a:t>
            </a:r>
            <a:r>
              <a:rPr lang="en-US" sz="2400" dirty="0">
                <a:solidFill>
                  <a:schemeClr val="tx1"/>
                </a:solidFill>
              </a:rPr>
              <a:t>a Poisson process with mean number of events λ &gt; 0 per unit interval </a:t>
            </a:r>
            <a:r>
              <a:rPr lang="en-US" sz="2400" dirty="0" smtClean="0">
                <a:solidFill>
                  <a:schemeClr val="tx1"/>
                </a:solidFill>
              </a:rPr>
              <a:t>is</a:t>
            </a:r>
            <a:br>
              <a:rPr lang="en-US" sz="2400" dirty="0" smtClean="0">
                <a:solidFill>
                  <a:schemeClr val="tx1"/>
                </a:solidFill>
              </a:rPr>
            </a:br>
            <a:r>
              <a:rPr lang="en-US" sz="2400" dirty="0" smtClean="0">
                <a:solidFill>
                  <a:schemeClr val="tx1"/>
                </a:solidFill>
              </a:rPr>
              <a:t>    an </a:t>
            </a:r>
            <a:r>
              <a:rPr lang="en-US" sz="2400" dirty="0">
                <a:solidFill>
                  <a:schemeClr val="tx1"/>
                </a:solidFill>
              </a:rPr>
              <a:t>exponential random variable with parameter λ. </a:t>
            </a:r>
            <a:endParaRPr lang="en-US" sz="2400" dirty="0" smtClean="0">
              <a:solidFill>
                <a:schemeClr val="tx1"/>
              </a:solidFill>
            </a:endParaRPr>
          </a:p>
          <a:p>
            <a:pPr algn="just">
              <a:lnSpc>
                <a:spcPct val="100000"/>
              </a:lnSpc>
              <a:buFont typeface="Wingdings" panose="05000000000000000000" pitchFamily="2" charset="2"/>
              <a:buChar char="q"/>
            </a:pPr>
            <a:r>
              <a:rPr lang="en-US" sz="2400" dirty="0">
                <a:solidFill>
                  <a:schemeClr val="tx1"/>
                </a:solidFill>
              </a:rPr>
              <a:t> The probability density function of X is </a:t>
            </a:r>
            <a:endParaRPr lang="en-US" sz="2400" dirty="0" smtClean="0">
              <a:solidFill>
                <a:schemeClr val="tx1"/>
              </a:solidFill>
            </a:endParaRPr>
          </a:p>
          <a:p>
            <a:pPr marL="0" indent="0" algn="just">
              <a:lnSpc>
                <a:spcPct val="100000"/>
              </a:lnSpc>
              <a:buNone/>
            </a:pPr>
            <a:r>
              <a:rPr lang="en-US" sz="2400" i="1" dirty="0" smtClean="0">
                <a:solidFill>
                  <a:schemeClr val="tx1"/>
                </a:solidFill>
              </a:rPr>
              <a:t>     f(x</a:t>
            </a:r>
            <a:r>
              <a:rPr lang="en-US" sz="2400" i="1" dirty="0">
                <a:solidFill>
                  <a:schemeClr val="tx1"/>
                </a:solidFill>
              </a:rPr>
              <a:t>)= </a:t>
            </a:r>
            <a:r>
              <a:rPr lang="en-US" sz="2400" dirty="0" err="1">
                <a:solidFill>
                  <a:schemeClr val="tx1"/>
                </a:solidFill>
              </a:rPr>
              <a:t>λe</a:t>
            </a:r>
            <a:r>
              <a:rPr lang="en-US" sz="2400" baseline="30000" dirty="0" err="1">
                <a:solidFill>
                  <a:schemeClr val="tx1"/>
                </a:solidFill>
                <a:sym typeface="Symbol" panose="05050102010706020507" pitchFamily="18" charset="2"/>
              </a:rPr>
              <a:t></a:t>
            </a:r>
            <a:r>
              <a:rPr lang="en-US" sz="2400" baseline="30000" dirty="0" err="1">
                <a:solidFill>
                  <a:schemeClr val="tx1"/>
                </a:solidFill>
              </a:rPr>
              <a:t>λ</a:t>
            </a:r>
            <a:r>
              <a:rPr lang="en-US" sz="2400" i="1" baseline="30000" dirty="0" err="1">
                <a:solidFill>
                  <a:schemeClr val="tx1"/>
                </a:solidFill>
              </a:rPr>
              <a:t>x</a:t>
            </a:r>
            <a:r>
              <a:rPr lang="en-US" sz="2400" i="1" baseline="30000" dirty="0">
                <a:solidFill>
                  <a:schemeClr val="tx1"/>
                </a:solidFill>
              </a:rPr>
              <a:t>     </a:t>
            </a:r>
            <a:r>
              <a:rPr lang="en-US" sz="2400" i="1" dirty="0">
                <a:solidFill>
                  <a:schemeClr val="tx1"/>
                </a:solidFill>
              </a:rPr>
              <a:t> </a:t>
            </a:r>
            <a:r>
              <a:rPr lang="en-US" sz="2400" dirty="0">
                <a:solidFill>
                  <a:schemeClr val="tx1"/>
                </a:solidFill>
              </a:rPr>
              <a:t>for 0 ≤x&lt; ∞</a:t>
            </a:r>
          </a:p>
          <a:p>
            <a:pPr algn="just">
              <a:lnSpc>
                <a:spcPct val="100000"/>
              </a:lnSpc>
              <a:buFont typeface="Wingdings" panose="05000000000000000000" pitchFamily="2" charset="2"/>
              <a:buChar char="q"/>
            </a:pPr>
            <a:endParaRPr lang="en-US" sz="2400" dirty="0">
              <a:solidFill>
                <a:schemeClr val="tx1"/>
              </a:solidFill>
            </a:endParaRPr>
          </a:p>
          <a:p>
            <a:pPr algn="just">
              <a:lnSpc>
                <a:spcPct val="100000"/>
              </a:lnSpc>
              <a:buFont typeface="Wingdings" panose="05000000000000000000" pitchFamily="2" charset="2"/>
              <a:buChar char="q"/>
            </a:pPr>
            <a:endParaRPr lang="en-US" sz="2400" dirty="0" smtClean="0">
              <a:solidFill>
                <a:schemeClr val="tx1"/>
              </a:solidFill>
            </a:endParaRPr>
          </a:p>
          <a:p>
            <a:pPr algn="just">
              <a:buFont typeface="Wingdings" panose="05000000000000000000" pitchFamily="2" charset="2"/>
              <a:buChar char="q"/>
            </a:pPr>
            <a:endParaRPr lang="en-US" sz="2400" dirty="0" smtClean="0">
              <a:solidFill>
                <a:schemeClr val="tx1"/>
              </a:solidFill>
            </a:endParaRPr>
          </a:p>
          <a:p>
            <a:pPr algn="just">
              <a:buFont typeface="Wingdings" panose="05000000000000000000" pitchFamily="2" charset="2"/>
              <a:buChar char="q"/>
            </a:pPr>
            <a:endParaRPr lang="en-US" sz="2400" dirty="0" smtClean="0">
              <a:solidFill>
                <a:schemeClr val="tx1"/>
              </a:solidFill>
            </a:endParaRPr>
          </a:p>
          <a:p>
            <a:pPr algn="just">
              <a:buFont typeface="Wingdings" panose="05000000000000000000" pitchFamily="2" charset="2"/>
              <a:buChar char="q"/>
            </a:pPr>
            <a:endParaRPr lang="en-US" sz="2400" dirty="0" smtClean="0">
              <a:solidFill>
                <a:srgbClr val="FF0000"/>
              </a:solidFill>
            </a:endParaRPr>
          </a:p>
          <a:p>
            <a:pPr marL="0" indent="0" algn="just">
              <a:buNone/>
            </a:pPr>
            <a:endParaRPr lang="en-US" sz="2400" dirty="0">
              <a:solidFill>
                <a:srgbClr val="FF0000"/>
              </a:solidFill>
            </a:endParaRPr>
          </a:p>
          <a:p>
            <a:pPr algn="just">
              <a:buFont typeface="Wingdings" panose="05000000000000000000" pitchFamily="2" charset="2"/>
              <a:buChar char="q"/>
            </a:pPr>
            <a:endParaRPr lang="en-US" sz="2400" dirty="0">
              <a:solidFill>
                <a:schemeClr val="tx1"/>
              </a:solidFill>
            </a:endParaRPr>
          </a:p>
          <a:p>
            <a:pPr algn="just">
              <a:buFont typeface="Wingdings" panose="05000000000000000000" pitchFamily="2" charset="2"/>
              <a:buChar char="q"/>
            </a:pPr>
            <a:endParaRPr lang="en-US" sz="2400" dirty="0" smtClean="0">
              <a:solidFill>
                <a:srgbClr val="FF0000"/>
              </a:solidFill>
            </a:endParaRPr>
          </a:p>
        </p:txBody>
      </p:sp>
      <p:pic>
        <p:nvPicPr>
          <p:cNvPr id="4" name="Picture 3">
            <a:extLst>
              <a:ext uri="{FF2B5EF4-FFF2-40B4-BE49-F238E27FC236}">
                <a16:creationId xmlns:a16="http://schemas.microsoft.com/office/drawing/2014/main" xmlns="" id="{7300A210-CBB1-42A5-9257-890790128732}"/>
              </a:ext>
            </a:extLst>
          </p:cNvPr>
          <p:cNvPicPr>
            <a:picLocks noChangeAspect="1"/>
          </p:cNvPicPr>
          <p:nvPr/>
        </p:nvPicPr>
        <p:blipFill>
          <a:blip r:embed="rId2"/>
          <a:stretch>
            <a:fillRect/>
          </a:stretch>
        </p:blipFill>
        <p:spPr>
          <a:xfrm>
            <a:off x="6255224" y="3111058"/>
            <a:ext cx="4900456" cy="3139615"/>
          </a:xfrm>
          <a:prstGeom prst="rect">
            <a:avLst/>
          </a:prstGeom>
        </p:spPr>
      </p:pic>
      <p:sp>
        <p:nvSpPr>
          <p:cNvPr id="5" name="Slide Number Placeholder 4"/>
          <p:cNvSpPr>
            <a:spLocks noGrp="1"/>
          </p:cNvSpPr>
          <p:nvPr>
            <p:ph type="sldNum" sz="quarter" idx="12"/>
          </p:nvPr>
        </p:nvSpPr>
        <p:spPr/>
        <p:txBody>
          <a:bodyPr/>
          <a:lstStyle/>
          <a:p>
            <a:fld id="{D398802C-16F1-4C30-B03D-F13AB1CA83CC}" type="slidenum">
              <a:rPr lang="en-US" smtClean="0"/>
              <a:t>12</a:t>
            </a:fld>
            <a:endParaRPr lang="en-US"/>
          </a:p>
        </p:txBody>
      </p:sp>
    </p:spTree>
    <p:extLst>
      <p:ext uri="{BB962C8B-B14F-4D97-AF65-F5344CB8AC3E}">
        <p14:creationId xmlns:p14="http://schemas.microsoft.com/office/powerpoint/2010/main" val="365704797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Exponential Distribution(Cont..)</a:t>
            </a:r>
            <a:endParaRPr lang="en-US" dirty="0"/>
          </a:p>
        </p:txBody>
      </p:sp>
      <p:sp>
        <p:nvSpPr>
          <p:cNvPr id="3" name="Content Placeholder 2"/>
          <p:cNvSpPr>
            <a:spLocks noGrp="1"/>
          </p:cNvSpPr>
          <p:nvPr>
            <p:ph idx="1"/>
          </p:nvPr>
        </p:nvSpPr>
        <p:spPr>
          <a:xfrm>
            <a:off x="1097280" y="1845733"/>
            <a:ext cx="10058400" cy="4404941"/>
          </a:xfrm>
        </p:spPr>
        <p:txBody>
          <a:bodyPr>
            <a:normAutofit lnSpcReduction="10000"/>
          </a:bodyPr>
          <a:lstStyle/>
          <a:p>
            <a:pPr algn="just">
              <a:lnSpc>
                <a:spcPct val="100000"/>
              </a:lnSpc>
              <a:buFont typeface="Wingdings" panose="05000000000000000000" pitchFamily="2" charset="2"/>
              <a:buChar char="q"/>
            </a:pPr>
            <a:r>
              <a:rPr lang="en-US" sz="2400" dirty="0">
                <a:solidFill>
                  <a:srgbClr val="FF0000"/>
                </a:solidFill>
              </a:rPr>
              <a:t> </a:t>
            </a:r>
            <a:r>
              <a:rPr lang="en-US" sz="2400" dirty="0" smtClean="0">
                <a:solidFill>
                  <a:srgbClr val="FF0000"/>
                </a:solidFill>
              </a:rPr>
              <a:t>Poisson Distribution vs Exponential Distribution:</a:t>
            </a:r>
          </a:p>
          <a:p>
            <a:pPr algn="just">
              <a:lnSpc>
                <a:spcPct val="100000"/>
              </a:lnSpc>
              <a:buFont typeface="Wingdings" panose="05000000000000000000" pitchFamily="2" charset="2"/>
              <a:buChar char="ü"/>
            </a:pPr>
            <a:r>
              <a:rPr lang="en-US" sz="2400" dirty="0">
                <a:solidFill>
                  <a:srgbClr val="FF0000"/>
                </a:solidFill>
              </a:rPr>
              <a:t> </a:t>
            </a:r>
            <a:r>
              <a:rPr lang="en-US" sz="2400" dirty="0">
                <a:solidFill>
                  <a:schemeClr val="tx1"/>
                </a:solidFill>
              </a:rPr>
              <a:t>The Poisson distribution deals with the number of occurrences in a </a:t>
            </a:r>
            <a:r>
              <a:rPr lang="en-US" sz="2400" dirty="0" smtClean="0">
                <a:solidFill>
                  <a:schemeClr val="tx1"/>
                </a:solidFill>
              </a:rPr>
              <a:t>fixed</a:t>
            </a:r>
            <a:br>
              <a:rPr lang="en-US" sz="2400" dirty="0" smtClean="0">
                <a:solidFill>
                  <a:schemeClr val="tx1"/>
                </a:solidFill>
              </a:rPr>
            </a:br>
            <a:r>
              <a:rPr lang="en-US" sz="2400" dirty="0" smtClean="0">
                <a:solidFill>
                  <a:schemeClr val="tx1"/>
                </a:solidFill>
              </a:rPr>
              <a:t>   period </a:t>
            </a:r>
            <a:r>
              <a:rPr lang="en-US" sz="2400" dirty="0">
                <a:solidFill>
                  <a:schemeClr val="tx1"/>
                </a:solidFill>
              </a:rPr>
              <a:t>of time, and the exponential distribution deals with the time </a:t>
            </a:r>
            <a:r>
              <a:rPr lang="en-US" sz="2400" dirty="0" smtClean="0">
                <a:solidFill>
                  <a:schemeClr val="tx1"/>
                </a:solidFill>
              </a:rPr>
              <a:t>between</a:t>
            </a:r>
            <a:br>
              <a:rPr lang="en-US" sz="2400" dirty="0" smtClean="0">
                <a:solidFill>
                  <a:schemeClr val="tx1"/>
                </a:solidFill>
              </a:rPr>
            </a:br>
            <a:r>
              <a:rPr lang="en-US" sz="2400" dirty="0" smtClean="0">
                <a:solidFill>
                  <a:schemeClr val="tx1"/>
                </a:solidFill>
              </a:rPr>
              <a:t>   occurrences </a:t>
            </a:r>
            <a:r>
              <a:rPr lang="en-US" sz="2400" dirty="0">
                <a:solidFill>
                  <a:schemeClr val="tx1"/>
                </a:solidFill>
              </a:rPr>
              <a:t>of successive events as time flows by </a:t>
            </a:r>
            <a:r>
              <a:rPr lang="en-US" sz="2400" dirty="0" smtClean="0">
                <a:solidFill>
                  <a:schemeClr val="tx1"/>
                </a:solidFill>
              </a:rPr>
              <a:t>continuously.</a:t>
            </a:r>
          </a:p>
          <a:p>
            <a:pPr algn="just">
              <a:lnSpc>
                <a:spcPct val="100000"/>
              </a:lnSpc>
              <a:buFont typeface="Wingdings" panose="05000000000000000000" pitchFamily="2" charset="2"/>
              <a:buChar char="ü"/>
            </a:pPr>
            <a:r>
              <a:rPr lang="en-US" sz="2400" dirty="0">
                <a:solidFill>
                  <a:schemeClr val="tx1"/>
                </a:solidFill>
              </a:rPr>
              <a:t> The Poisson distribution is discrete and t</a:t>
            </a:r>
            <a:r>
              <a:rPr lang="en-US" sz="2400" dirty="0" smtClean="0">
                <a:solidFill>
                  <a:schemeClr val="tx1"/>
                </a:solidFill>
              </a:rPr>
              <a:t>he </a:t>
            </a:r>
            <a:r>
              <a:rPr lang="en-US" sz="2400" dirty="0">
                <a:solidFill>
                  <a:schemeClr val="tx1"/>
                </a:solidFill>
              </a:rPr>
              <a:t>Exponential distribution </a:t>
            </a:r>
            <a:r>
              <a:rPr lang="en-US" sz="2400" dirty="0" smtClean="0">
                <a:solidFill>
                  <a:schemeClr val="tx1"/>
                </a:solidFill>
              </a:rPr>
              <a:t>is</a:t>
            </a:r>
            <a:br>
              <a:rPr lang="en-US" sz="2400" dirty="0" smtClean="0">
                <a:solidFill>
                  <a:schemeClr val="tx1"/>
                </a:solidFill>
              </a:rPr>
            </a:br>
            <a:r>
              <a:rPr lang="en-US" sz="2400" dirty="0" smtClean="0">
                <a:solidFill>
                  <a:schemeClr val="tx1"/>
                </a:solidFill>
              </a:rPr>
              <a:t>   continuous.</a:t>
            </a:r>
          </a:p>
          <a:p>
            <a:pPr algn="just">
              <a:lnSpc>
                <a:spcPct val="100000"/>
              </a:lnSpc>
              <a:buFont typeface="Wingdings" panose="05000000000000000000" pitchFamily="2" charset="2"/>
              <a:buChar char="ü"/>
            </a:pPr>
            <a:r>
              <a:rPr lang="en-US" sz="2400" dirty="0">
                <a:solidFill>
                  <a:schemeClr val="tx1"/>
                </a:solidFill>
              </a:rPr>
              <a:t> The Exponential distribution also describes the time between events in </a:t>
            </a:r>
            <a:r>
              <a:rPr lang="en-US" sz="2400" dirty="0" smtClean="0">
                <a:solidFill>
                  <a:schemeClr val="tx1"/>
                </a:solidFill>
              </a:rPr>
              <a:t>a</a:t>
            </a:r>
            <a:br>
              <a:rPr lang="en-US" sz="2400" dirty="0" smtClean="0">
                <a:solidFill>
                  <a:schemeClr val="tx1"/>
                </a:solidFill>
              </a:rPr>
            </a:br>
            <a:r>
              <a:rPr lang="en-US" sz="2400" dirty="0" smtClean="0">
                <a:solidFill>
                  <a:schemeClr val="tx1"/>
                </a:solidFill>
              </a:rPr>
              <a:t>   Poisson </a:t>
            </a:r>
            <a:r>
              <a:rPr lang="en-US" sz="2400" dirty="0">
                <a:solidFill>
                  <a:schemeClr val="tx1"/>
                </a:solidFill>
              </a:rPr>
              <a:t>process</a:t>
            </a:r>
            <a:r>
              <a:rPr lang="en-US" sz="2400" dirty="0" smtClean="0">
                <a:solidFill>
                  <a:schemeClr val="tx1"/>
                </a:solidFill>
              </a:rPr>
              <a:t>.</a:t>
            </a:r>
          </a:p>
          <a:p>
            <a:pPr algn="just">
              <a:lnSpc>
                <a:spcPct val="100000"/>
              </a:lnSpc>
              <a:buFont typeface="Wingdings" panose="05000000000000000000" pitchFamily="2" charset="2"/>
              <a:buChar char="ü"/>
            </a:pPr>
            <a:r>
              <a:rPr lang="en-US" sz="2400" dirty="0">
                <a:solidFill>
                  <a:schemeClr val="tx1"/>
                </a:solidFill>
              </a:rPr>
              <a:t> </a:t>
            </a:r>
            <a:r>
              <a:rPr lang="en-US" sz="2400" dirty="0" smtClean="0">
                <a:solidFill>
                  <a:schemeClr val="tx1"/>
                </a:solidFill>
              </a:rPr>
              <a:t>For </a:t>
            </a:r>
            <a:r>
              <a:rPr lang="en-US" sz="2400" dirty="0">
                <a:solidFill>
                  <a:schemeClr val="tx1"/>
                </a:solidFill>
              </a:rPr>
              <a:t>example, the incoming stream of passengers in metro station is </a:t>
            </a:r>
            <a:r>
              <a:rPr lang="en-US" sz="2400" dirty="0" smtClean="0">
                <a:solidFill>
                  <a:schemeClr val="tx1"/>
                </a:solidFill>
              </a:rPr>
              <a:t>Poisson</a:t>
            </a:r>
            <a:br>
              <a:rPr lang="en-US" sz="2400" dirty="0" smtClean="0">
                <a:solidFill>
                  <a:schemeClr val="tx1"/>
                </a:solidFill>
              </a:rPr>
            </a:br>
            <a:r>
              <a:rPr lang="en-US" sz="2400" dirty="0" smtClean="0">
                <a:solidFill>
                  <a:schemeClr val="tx1"/>
                </a:solidFill>
              </a:rPr>
              <a:t>   and </a:t>
            </a:r>
            <a:r>
              <a:rPr lang="en-US" sz="2400" dirty="0">
                <a:solidFill>
                  <a:schemeClr val="tx1"/>
                </a:solidFill>
              </a:rPr>
              <a:t>the time of service of passengers is exponential. </a:t>
            </a:r>
          </a:p>
          <a:p>
            <a:pPr algn="just">
              <a:lnSpc>
                <a:spcPct val="100000"/>
              </a:lnSpc>
              <a:buFont typeface="Wingdings" panose="05000000000000000000" pitchFamily="2" charset="2"/>
              <a:buChar char="q"/>
            </a:pPr>
            <a:endParaRPr lang="en-US" sz="2400" dirty="0" smtClean="0">
              <a:solidFill>
                <a:schemeClr val="tx1"/>
              </a:solidFill>
            </a:endParaRPr>
          </a:p>
          <a:p>
            <a:pPr algn="just">
              <a:buFont typeface="Wingdings" panose="05000000000000000000" pitchFamily="2" charset="2"/>
              <a:buChar char="q"/>
            </a:pPr>
            <a:endParaRPr lang="en-US" sz="2400" dirty="0" smtClean="0">
              <a:solidFill>
                <a:schemeClr val="tx1"/>
              </a:solidFill>
            </a:endParaRPr>
          </a:p>
          <a:p>
            <a:pPr algn="just">
              <a:buFont typeface="Wingdings" panose="05000000000000000000" pitchFamily="2" charset="2"/>
              <a:buChar char="q"/>
            </a:pPr>
            <a:endParaRPr lang="en-US" sz="2400" dirty="0" smtClean="0">
              <a:solidFill>
                <a:schemeClr val="tx1"/>
              </a:solidFill>
            </a:endParaRPr>
          </a:p>
          <a:p>
            <a:pPr algn="just">
              <a:buFont typeface="Wingdings" panose="05000000000000000000" pitchFamily="2" charset="2"/>
              <a:buChar char="q"/>
            </a:pPr>
            <a:endParaRPr lang="en-US" sz="2400" dirty="0" smtClean="0">
              <a:solidFill>
                <a:srgbClr val="FF0000"/>
              </a:solidFill>
            </a:endParaRPr>
          </a:p>
          <a:p>
            <a:pPr marL="0" indent="0" algn="just">
              <a:buNone/>
            </a:pPr>
            <a:endParaRPr lang="en-US" sz="2400" dirty="0">
              <a:solidFill>
                <a:srgbClr val="FF0000"/>
              </a:solidFill>
            </a:endParaRPr>
          </a:p>
          <a:p>
            <a:pPr algn="just">
              <a:buFont typeface="Wingdings" panose="05000000000000000000" pitchFamily="2" charset="2"/>
              <a:buChar char="q"/>
            </a:pPr>
            <a:endParaRPr lang="en-US" sz="2400" dirty="0">
              <a:solidFill>
                <a:schemeClr val="tx1"/>
              </a:solidFill>
            </a:endParaRPr>
          </a:p>
          <a:p>
            <a:pPr algn="just">
              <a:buFont typeface="Wingdings" panose="05000000000000000000" pitchFamily="2" charset="2"/>
              <a:buChar char="q"/>
            </a:pPr>
            <a:endParaRPr lang="en-US" sz="2400" dirty="0" smtClean="0">
              <a:solidFill>
                <a:srgbClr val="FF0000"/>
              </a:solidFill>
            </a:endParaRPr>
          </a:p>
        </p:txBody>
      </p:sp>
      <p:sp>
        <p:nvSpPr>
          <p:cNvPr id="4" name="Slide Number Placeholder 3"/>
          <p:cNvSpPr>
            <a:spLocks noGrp="1"/>
          </p:cNvSpPr>
          <p:nvPr>
            <p:ph type="sldNum" sz="quarter" idx="12"/>
          </p:nvPr>
        </p:nvSpPr>
        <p:spPr/>
        <p:txBody>
          <a:bodyPr/>
          <a:lstStyle/>
          <a:p>
            <a:fld id="{D398802C-16F1-4C30-B03D-F13AB1CA83CC}" type="slidenum">
              <a:rPr lang="en-US" smtClean="0"/>
              <a:t>13</a:t>
            </a:fld>
            <a:endParaRPr lang="en-US"/>
          </a:p>
        </p:txBody>
      </p:sp>
    </p:spTree>
    <p:extLst>
      <p:ext uri="{BB962C8B-B14F-4D97-AF65-F5344CB8AC3E}">
        <p14:creationId xmlns:p14="http://schemas.microsoft.com/office/powerpoint/2010/main" val="5311047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Exponential Distribution(Cont..)</a:t>
            </a:r>
            <a:endParaRPr lang="en-US" dirty="0"/>
          </a:p>
        </p:txBody>
      </p:sp>
      <p:sp>
        <p:nvSpPr>
          <p:cNvPr id="3" name="Content Placeholder 2"/>
          <p:cNvSpPr>
            <a:spLocks noGrp="1"/>
          </p:cNvSpPr>
          <p:nvPr>
            <p:ph idx="1"/>
          </p:nvPr>
        </p:nvSpPr>
        <p:spPr>
          <a:xfrm>
            <a:off x="1097280" y="1845733"/>
            <a:ext cx="10058400" cy="4404941"/>
          </a:xfrm>
        </p:spPr>
        <p:txBody>
          <a:bodyPr>
            <a:normAutofit/>
          </a:bodyPr>
          <a:lstStyle/>
          <a:p>
            <a:pPr algn="just">
              <a:lnSpc>
                <a:spcPct val="100000"/>
              </a:lnSpc>
              <a:buFont typeface="Wingdings" panose="05000000000000000000" pitchFamily="2" charset="2"/>
              <a:buChar char="q"/>
            </a:pPr>
            <a:r>
              <a:rPr lang="en-US" sz="2400" dirty="0" smtClean="0">
                <a:solidFill>
                  <a:srgbClr val="FF0000"/>
                </a:solidFill>
              </a:rPr>
              <a:t> Cumulative Density Function:</a:t>
            </a:r>
          </a:p>
          <a:p>
            <a:pPr marL="0" indent="0" algn="just">
              <a:lnSpc>
                <a:spcPct val="100000"/>
              </a:lnSpc>
              <a:buNone/>
            </a:pPr>
            <a:r>
              <a:rPr lang="en-US" sz="2400" dirty="0">
                <a:solidFill>
                  <a:srgbClr val="FF0000"/>
                </a:solidFill>
              </a:rPr>
              <a:t/>
            </a:r>
            <a:br>
              <a:rPr lang="en-US" sz="2400" dirty="0">
                <a:solidFill>
                  <a:srgbClr val="FF0000"/>
                </a:solidFill>
              </a:rPr>
            </a:br>
            <a:endParaRPr lang="en-US" sz="2400" dirty="0">
              <a:solidFill>
                <a:srgbClr val="FF0000"/>
              </a:solidFill>
            </a:endParaRPr>
          </a:p>
          <a:p>
            <a:pPr algn="just">
              <a:lnSpc>
                <a:spcPct val="100000"/>
              </a:lnSpc>
              <a:buFont typeface="Wingdings" panose="05000000000000000000" pitchFamily="2" charset="2"/>
              <a:buChar char="q"/>
            </a:pPr>
            <a:r>
              <a:rPr lang="en-US" sz="2400" dirty="0" smtClean="0">
                <a:solidFill>
                  <a:srgbClr val="FF0000"/>
                </a:solidFill>
              </a:rPr>
              <a:t> Mean and Variance:</a:t>
            </a:r>
          </a:p>
          <a:p>
            <a:pPr algn="just">
              <a:lnSpc>
                <a:spcPct val="100000"/>
              </a:lnSpc>
              <a:buFont typeface="Wingdings" panose="05000000000000000000" pitchFamily="2" charset="2"/>
              <a:buChar char="Ø"/>
            </a:pPr>
            <a:r>
              <a:rPr lang="en-US" sz="2400" dirty="0">
                <a:solidFill>
                  <a:srgbClr val="FF0000"/>
                </a:solidFill>
              </a:rPr>
              <a:t> </a:t>
            </a:r>
            <a:r>
              <a:rPr lang="en-US" sz="2400" dirty="0" smtClean="0">
                <a:solidFill>
                  <a:srgbClr val="00B050"/>
                </a:solidFill>
              </a:rPr>
              <a:t>Mean:</a:t>
            </a:r>
          </a:p>
          <a:p>
            <a:pPr algn="just">
              <a:lnSpc>
                <a:spcPct val="100000"/>
              </a:lnSpc>
              <a:buFont typeface="Wingdings" panose="05000000000000000000" pitchFamily="2" charset="2"/>
              <a:buChar char="Ø"/>
            </a:pPr>
            <a:r>
              <a:rPr lang="en-US" sz="2400" dirty="0" smtClean="0">
                <a:solidFill>
                  <a:srgbClr val="00B050"/>
                </a:solidFill>
              </a:rPr>
              <a:t> Variance: </a:t>
            </a:r>
          </a:p>
          <a:p>
            <a:pPr algn="just">
              <a:buFont typeface="Wingdings" panose="05000000000000000000" pitchFamily="2" charset="2"/>
              <a:buChar char="q"/>
            </a:pPr>
            <a:endParaRPr lang="en-US" sz="2400" dirty="0" smtClean="0">
              <a:solidFill>
                <a:schemeClr val="tx1"/>
              </a:solidFill>
            </a:endParaRPr>
          </a:p>
          <a:p>
            <a:pPr algn="just">
              <a:buFont typeface="Wingdings" panose="05000000000000000000" pitchFamily="2" charset="2"/>
              <a:buChar char="q"/>
            </a:pPr>
            <a:endParaRPr lang="en-US" sz="2400" dirty="0" smtClean="0">
              <a:solidFill>
                <a:schemeClr val="tx1"/>
              </a:solidFill>
            </a:endParaRPr>
          </a:p>
          <a:p>
            <a:pPr algn="just">
              <a:buFont typeface="Wingdings" panose="05000000000000000000" pitchFamily="2" charset="2"/>
              <a:buChar char="q"/>
            </a:pPr>
            <a:endParaRPr lang="en-US" sz="2400" dirty="0" smtClean="0">
              <a:solidFill>
                <a:srgbClr val="FF0000"/>
              </a:solidFill>
            </a:endParaRPr>
          </a:p>
          <a:p>
            <a:pPr marL="0" indent="0" algn="just">
              <a:buNone/>
            </a:pPr>
            <a:endParaRPr lang="en-US" sz="2400" dirty="0">
              <a:solidFill>
                <a:srgbClr val="FF0000"/>
              </a:solidFill>
            </a:endParaRPr>
          </a:p>
          <a:p>
            <a:pPr algn="just">
              <a:buFont typeface="Wingdings" panose="05000000000000000000" pitchFamily="2" charset="2"/>
              <a:buChar char="q"/>
            </a:pPr>
            <a:endParaRPr lang="en-US" sz="2400" dirty="0">
              <a:solidFill>
                <a:schemeClr val="tx1"/>
              </a:solidFill>
            </a:endParaRPr>
          </a:p>
          <a:p>
            <a:pPr algn="just">
              <a:buFont typeface="Wingdings" panose="05000000000000000000" pitchFamily="2" charset="2"/>
              <a:buChar char="q"/>
            </a:pPr>
            <a:endParaRPr lang="en-US" sz="2400" dirty="0" smtClean="0">
              <a:solidFill>
                <a:srgbClr val="FF0000"/>
              </a:solidFill>
            </a:endParaRPr>
          </a:p>
        </p:txBody>
      </p:sp>
      <p:pic>
        <p:nvPicPr>
          <p:cNvPr id="4" name="Picture 3">
            <a:extLst>
              <a:ext uri="{FF2B5EF4-FFF2-40B4-BE49-F238E27FC236}">
                <a16:creationId xmlns:a16="http://schemas.microsoft.com/office/drawing/2014/main" xmlns="" id="{704A2DBC-6A71-4B79-9E65-E33E19CE0F0E}"/>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1937981" y="2251977"/>
            <a:ext cx="7929350" cy="887010"/>
          </a:xfrm>
          <a:prstGeom prst="rect">
            <a:avLst/>
          </a:prstGeom>
        </p:spPr>
      </p:pic>
      <p:grpSp>
        <p:nvGrpSpPr>
          <p:cNvPr id="5" name="Group 4">
            <a:extLst>
              <a:ext uri="{FF2B5EF4-FFF2-40B4-BE49-F238E27FC236}">
                <a16:creationId xmlns:a16="http://schemas.microsoft.com/office/drawing/2014/main" xmlns="" id="{5687444C-4574-4ADD-906E-19F41C3FFCFA}"/>
              </a:ext>
            </a:extLst>
          </p:cNvPr>
          <p:cNvGrpSpPr/>
          <p:nvPr/>
        </p:nvGrpSpPr>
        <p:grpSpPr>
          <a:xfrm>
            <a:off x="2389449" y="3697702"/>
            <a:ext cx="8666873" cy="965346"/>
            <a:chOff x="1498189" y="2152796"/>
            <a:chExt cx="7378524" cy="965346"/>
          </a:xfrm>
        </p:grpSpPr>
        <p:pic>
          <p:nvPicPr>
            <p:cNvPr id="6" name="Picture 5">
              <a:extLst>
                <a:ext uri="{FF2B5EF4-FFF2-40B4-BE49-F238E27FC236}">
                  <a16:creationId xmlns:a16="http://schemas.microsoft.com/office/drawing/2014/main" xmlns="" id="{DFDAF45F-784F-4013-B16F-BC707B70A00C}"/>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50000"/>
                      </a14:imgEffect>
                    </a14:imgLayer>
                  </a14:imgProps>
                </a:ext>
              </a:extLst>
            </a:blip>
            <a:stretch>
              <a:fillRect/>
            </a:stretch>
          </p:blipFill>
          <p:spPr>
            <a:xfrm>
              <a:off x="1498189" y="2223405"/>
              <a:ext cx="7378524" cy="760535"/>
            </a:xfrm>
            <a:prstGeom prst="rect">
              <a:avLst/>
            </a:prstGeom>
          </p:spPr>
        </p:pic>
        <p:sp>
          <p:nvSpPr>
            <p:cNvPr id="7" name="Rectangle 6">
              <a:extLst>
                <a:ext uri="{FF2B5EF4-FFF2-40B4-BE49-F238E27FC236}">
                  <a16:creationId xmlns:a16="http://schemas.microsoft.com/office/drawing/2014/main" xmlns="" id="{78444963-9E95-4CE2-8DD6-2806AC94EF47}"/>
                </a:ext>
              </a:extLst>
            </p:cNvPr>
            <p:cNvSpPr/>
            <p:nvPr/>
          </p:nvSpPr>
          <p:spPr>
            <a:xfrm>
              <a:off x="6338650" y="2152796"/>
              <a:ext cx="450166" cy="96534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 name="Group 7">
            <a:extLst>
              <a:ext uri="{FF2B5EF4-FFF2-40B4-BE49-F238E27FC236}">
                <a16:creationId xmlns:a16="http://schemas.microsoft.com/office/drawing/2014/main" xmlns="" id="{0CF35309-9C07-4F0E-8CDD-89BF231B1EDA}"/>
              </a:ext>
            </a:extLst>
          </p:cNvPr>
          <p:cNvGrpSpPr/>
          <p:nvPr/>
        </p:nvGrpSpPr>
        <p:grpSpPr>
          <a:xfrm>
            <a:off x="2855931" y="4468768"/>
            <a:ext cx="6752093" cy="1781906"/>
            <a:chOff x="822500" y="3049248"/>
            <a:chExt cx="6261041" cy="2550985"/>
          </a:xfrm>
        </p:grpSpPr>
        <p:grpSp>
          <p:nvGrpSpPr>
            <p:cNvPr id="9" name="Group 8">
              <a:extLst>
                <a:ext uri="{FF2B5EF4-FFF2-40B4-BE49-F238E27FC236}">
                  <a16:creationId xmlns:a16="http://schemas.microsoft.com/office/drawing/2014/main" xmlns="" id="{F29BAD61-30F2-4679-BE05-7528A51F886B}"/>
                </a:ext>
              </a:extLst>
            </p:cNvPr>
            <p:cNvGrpSpPr/>
            <p:nvPr/>
          </p:nvGrpSpPr>
          <p:grpSpPr>
            <a:xfrm>
              <a:off x="822500" y="3049248"/>
              <a:ext cx="6261041" cy="2534323"/>
              <a:chOff x="236102" y="5298237"/>
              <a:chExt cx="6261041" cy="2534323"/>
            </a:xfrm>
          </p:grpSpPr>
          <p:pic>
            <p:nvPicPr>
              <p:cNvPr id="11" name="Picture 10">
                <a:extLst>
                  <a:ext uri="{FF2B5EF4-FFF2-40B4-BE49-F238E27FC236}">
                    <a16:creationId xmlns:a16="http://schemas.microsoft.com/office/drawing/2014/main" xmlns="" id="{A0EB6157-B845-4DA6-BF06-59EC6B6CF218}"/>
                  </a:ext>
                </a:extLst>
              </p:cNvPr>
              <p:cNvPicPr>
                <a:picLocks noChangeAspect="1"/>
              </p:cNvPicPr>
              <p:nvPr/>
            </p:nvPicPr>
            <p:blipFill>
              <a:blip r:embed="rId6">
                <a:extLst>
                  <a:ext uri="{BEBA8EAE-BF5A-486C-A8C5-ECC9F3942E4B}">
                    <a14:imgProps xmlns:a14="http://schemas.microsoft.com/office/drawing/2010/main">
                      <a14:imgLayer r:embed="rId7">
                        <a14:imgEffect>
                          <a14:sharpenSoften amount="50000"/>
                        </a14:imgEffect>
                      </a14:imgLayer>
                    </a14:imgProps>
                  </a:ext>
                </a:extLst>
              </a:blip>
              <a:stretch>
                <a:fillRect/>
              </a:stretch>
            </p:blipFill>
            <p:spPr>
              <a:xfrm>
                <a:off x="236102" y="5298237"/>
                <a:ext cx="4174010" cy="736590"/>
              </a:xfrm>
              <a:prstGeom prst="rect">
                <a:avLst/>
              </a:prstGeom>
            </p:spPr>
          </p:pic>
          <p:pic>
            <p:nvPicPr>
              <p:cNvPr id="12" name="Picture 11">
                <a:extLst>
                  <a:ext uri="{FF2B5EF4-FFF2-40B4-BE49-F238E27FC236}">
                    <a16:creationId xmlns:a16="http://schemas.microsoft.com/office/drawing/2014/main" xmlns="" id="{DEF6E43C-DCC7-449E-BCF1-AC8DAA039AED}"/>
                  </a:ext>
                </a:extLst>
              </p:cNvPr>
              <p:cNvPicPr>
                <a:picLocks noChangeAspect="1"/>
              </p:cNvPicPr>
              <p:nvPr/>
            </p:nvPicPr>
            <p:blipFill>
              <a:blip r:embed="rId8">
                <a:extLst>
                  <a:ext uri="{BEBA8EAE-BF5A-486C-A8C5-ECC9F3942E4B}">
                    <a14:imgProps xmlns:a14="http://schemas.microsoft.com/office/drawing/2010/main">
                      <a14:imgLayer r:embed="rId9">
                        <a14:imgEffect>
                          <a14:sharpenSoften amount="50000"/>
                        </a14:imgEffect>
                      </a14:imgLayer>
                    </a14:imgProps>
                  </a:ext>
                </a:extLst>
              </a:blip>
              <a:stretch>
                <a:fillRect/>
              </a:stretch>
            </p:blipFill>
            <p:spPr>
              <a:xfrm>
                <a:off x="1385647" y="6106491"/>
                <a:ext cx="5111496" cy="790183"/>
              </a:xfrm>
              <a:prstGeom prst="rect">
                <a:avLst/>
              </a:prstGeom>
            </p:spPr>
          </p:pic>
          <p:pic>
            <p:nvPicPr>
              <p:cNvPr id="13" name="Picture 12">
                <a:extLst>
                  <a:ext uri="{FF2B5EF4-FFF2-40B4-BE49-F238E27FC236}">
                    <a16:creationId xmlns:a16="http://schemas.microsoft.com/office/drawing/2014/main" xmlns="" id="{A17C0AA0-AFFE-4C0A-ADA5-7CF9487FFB25}"/>
                  </a:ext>
                </a:extLst>
              </p:cNvPr>
              <p:cNvPicPr>
                <a:picLocks noChangeAspect="1"/>
              </p:cNvPicPr>
              <p:nvPr/>
            </p:nvPicPr>
            <p:blipFill>
              <a:blip r:embed="rId10">
                <a:extLst>
                  <a:ext uri="{BEBA8EAE-BF5A-486C-A8C5-ECC9F3942E4B}">
                    <a14:imgProps xmlns:a14="http://schemas.microsoft.com/office/drawing/2010/main">
                      <a14:imgLayer r:embed="rId11">
                        <a14:imgEffect>
                          <a14:sharpenSoften amount="50000"/>
                        </a14:imgEffect>
                      </a14:imgLayer>
                    </a14:imgProps>
                  </a:ext>
                </a:extLst>
              </a:blip>
              <a:stretch>
                <a:fillRect/>
              </a:stretch>
            </p:blipFill>
            <p:spPr>
              <a:xfrm>
                <a:off x="1385647" y="6968338"/>
                <a:ext cx="2551511" cy="864222"/>
              </a:xfrm>
              <a:prstGeom prst="rect">
                <a:avLst/>
              </a:prstGeom>
            </p:spPr>
          </p:pic>
        </p:grpSp>
        <p:sp>
          <p:nvSpPr>
            <p:cNvPr id="10" name="Rectangle 9">
              <a:extLst>
                <a:ext uri="{FF2B5EF4-FFF2-40B4-BE49-F238E27FC236}">
                  <a16:creationId xmlns:a16="http://schemas.microsoft.com/office/drawing/2014/main" xmlns="" id="{C577B59E-B6B1-4D81-A526-500D5A65C3FE}"/>
                </a:ext>
              </a:extLst>
            </p:cNvPr>
            <p:cNvSpPr/>
            <p:nvPr/>
          </p:nvSpPr>
          <p:spPr>
            <a:xfrm>
              <a:off x="3938953" y="4634887"/>
              <a:ext cx="450166" cy="96534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Slide Number Placeholder 13"/>
          <p:cNvSpPr>
            <a:spLocks noGrp="1"/>
          </p:cNvSpPr>
          <p:nvPr>
            <p:ph type="sldNum" sz="quarter" idx="12"/>
          </p:nvPr>
        </p:nvSpPr>
        <p:spPr/>
        <p:txBody>
          <a:bodyPr/>
          <a:lstStyle/>
          <a:p>
            <a:fld id="{D398802C-16F1-4C30-B03D-F13AB1CA83CC}" type="slidenum">
              <a:rPr lang="en-US" smtClean="0"/>
              <a:t>14</a:t>
            </a:fld>
            <a:endParaRPr lang="en-US"/>
          </a:p>
        </p:txBody>
      </p:sp>
    </p:spTree>
    <p:extLst>
      <p:ext uri="{BB962C8B-B14F-4D97-AF65-F5344CB8AC3E}">
        <p14:creationId xmlns:p14="http://schemas.microsoft.com/office/powerpoint/2010/main" val="2735606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Exponential Distribution(Cont..)</a:t>
            </a:r>
            <a:endParaRPr lang="en-US" dirty="0"/>
          </a:p>
        </p:txBody>
      </p:sp>
      <p:sp>
        <p:nvSpPr>
          <p:cNvPr id="3" name="Content Placeholder 2"/>
          <p:cNvSpPr>
            <a:spLocks noGrp="1"/>
          </p:cNvSpPr>
          <p:nvPr>
            <p:ph idx="1"/>
          </p:nvPr>
        </p:nvSpPr>
        <p:spPr>
          <a:xfrm>
            <a:off x="1097280" y="1845733"/>
            <a:ext cx="10058400" cy="4404941"/>
          </a:xfrm>
        </p:spPr>
        <p:txBody>
          <a:bodyPr>
            <a:normAutofit lnSpcReduction="10000"/>
          </a:bodyPr>
          <a:lstStyle/>
          <a:p>
            <a:pPr algn="just">
              <a:lnSpc>
                <a:spcPct val="100000"/>
              </a:lnSpc>
              <a:buFont typeface="Wingdings" panose="05000000000000000000" pitchFamily="2" charset="2"/>
              <a:buChar char="q"/>
            </a:pPr>
            <a:r>
              <a:rPr lang="en-US" sz="2400" dirty="0" smtClean="0">
                <a:solidFill>
                  <a:srgbClr val="FF0000"/>
                </a:solidFill>
              </a:rPr>
              <a:t> Example:</a:t>
            </a:r>
          </a:p>
          <a:p>
            <a:pPr marL="0" indent="0" algn="just">
              <a:lnSpc>
                <a:spcPct val="100000"/>
              </a:lnSpc>
              <a:buNone/>
            </a:pPr>
            <a:r>
              <a:rPr lang="en-US" sz="2400" dirty="0" smtClean="0">
                <a:solidFill>
                  <a:schemeClr val="tx1"/>
                </a:solidFill>
              </a:rPr>
              <a:t>Jobs </a:t>
            </a:r>
            <a:r>
              <a:rPr lang="en-US" sz="2400" dirty="0">
                <a:solidFill>
                  <a:schemeClr val="tx1"/>
                </a:solidFill>
              </a:rPr>
              <a:t>are sent to a printer at an average rate of 3 jobs per hour.</a:t>
            </a:r>
            <a:br>
              <a:rPr lang="en-US" sz="2400" dirty="0">
                <a:solidFill>
                  <a:schemeClr val="tx1"/>
                </a:solidFill>
              </a:rPr>
            </a:br>
            <a:r>
              <a:rPr lang="en-US" sz="2400" dirty="0">
                <a:solidFill>
                  <a:schemeClr val="tx1"/>
                </a:solidFill>
              </a:rPr>
              <a:t>(a) What is the expected time between jobs</a:t>
            </a:r>
            <a:r>
              <a:rPr lang="en-US" sz="2400" dirty="0" smtClean="0">
                <a:solidFill>
                  <a:schemeClr val="tx1"/>
                </a:solidFill>
              </a:rPr>
              <a:t>?</a:t>
            </a:r>
          </a:p>
          <a:p>
            <a:pPr marL="0" indent="0" algn="just">
              <a:lnSpc>
                <a:spcPct val="100000"/>
              </a:lnSpc>
              <a:buNone/>
            </a:pPr>
            <a:r>
              <a:rPr lang="en-US" sz="2400" dirty="0" smtClean="0">
                <a:solidFill>
                  <a:schemeClr val="tx1"/>
                </a:solidFill>
              </a:rPr>
              <a:t>(</a:t>
            </a:r>
            <a:r>
              <a:rPr lang="en-US" sz="2400" dirty="0">
                <a:solidFill>
                  <a:schemeClr val="tx1"/>
                </a:solidFill>
              </a:rPr>
              <a:t>b) What is the probability that the next job is sent within 5 minutes? </a:t>
            </a:r>
            <a:endParaRPr lang="en-US" sz="2400" dirty="0" smtClean="0">
              <a:solidFill>
                <a:schemeClr val="tx1"/>
              </a:solidFill>
            </a:endParaRPr>
          </a:p>
          <a:p>
            <a:pPr algn="just">
              <a:lnSpc>
                <a:spcPct val="100000"/>
              </a:lnSpc>
              <a:buFont typeface="Wingdings" panose="05000000000000000000" pitchFamily="2" charset="2"/>
              <a:buChar char="ü"/>
            </a:pPr>
            <a:r>
              <a:rPr lang="en-US" sz="2400" dirty="0" smtClean="0">
                <a:solidFill>
                  <a:srgbClr val="FF0000"/>
                </a:solidFill>
              </a:rPr>
              <a:t> Solution</a:t>
            </a:r>
            <a:r>
              <a:rPr lang="en-US" sz="2400" dirty="0">
                <a:solidFill>
                  <a:srgbClr val="FF0000"/>
                </a:solidFill>
              </a:rPr>
              <a:t>: </a:t>
            </a:r>
          </a:p>
          <a:p>
            <a:pPr marL="0" indent="0" algn="just">
              <a:lnSpc>
                <a:spcPct val="100000"/>
              </a:lnSpc>
              <a:buNone/>
            </a:pPr>
            <a:r>
              <a:rPr lang="en-US" sz="2400" dirty="0" smtClean="0">
                <a:solidFill>
                  <a:schemeClr val="tx1"/>
                </a:solidFill>
              </a:rPr>
              <a:t>T </a:t>
            </a:r>
            <a:r>
              <a:rPr lang="en-US" sz="2400" dirty="0">
                <a:solidFill>
                  <a:schemeClr val="tx1"/>
                </a:solidFill>
              </a:rPr>
              <a:t>= time between Job </a:t>
            </a:r>
            <a:r>
              <a:rPr lang="en-US" sz="2400" dirty="0" smtClean="0">
                <a:solidFill>
                  <a:schemeClr val="tx1"/>
                </a:solidFill>
              </a:rPr>
              <a:t>arrivals, </a:t>
            </a:r>
            <a:r>
              <a:rPr lang="el-GR" sz="2400" dirty="0" smtClean="0">
                <a:solidFill>
                  <a:schemeClr val="tx1"/>
                </a:solidFill>
              </a:rPr>
              <a:t>λ </a:t>
            </a:r>
            <a:r>
              <a:rPr lang="el-GR" sz="2400" dirty="0">
                <a:solidFill>
                  <a:schemeClr val="tx1"/>
                </a:solidFill>
              </a:rPr>
              <a:t>= 3 </a:t>
            </a:r>
            <a:endParaRPr lang="en-US" sz="2400" dirty="0" smtClean="0">
              <a:solidFill>
                <a:schemeClr val="tx1"/>
              </a:solidFill>
            </a:endParaRPr>
          </a:p>
          <a:p>
            <a:pPr marL="457200" indent="-457200" algn="just">
              <a:lnSpc>
                <a:spcPct val="100000"/>
              </a:lnSpc>
              <a:buAutoNum type="alphaLcParenBoth"/>
            </a:pPr>
            <a:r>
              <a:rPr lang="en-US" sz="2400" dirty="0" smtClean="0">
                <a:solidFill>
                  <a:schemeClr val="tx1"/>
                </a:solidFill>
              </a:rPr>
              <a:t>E(T) =1/λ = 1/3hours or </a:t>
            </a:r>
            <a:r>
              <a:rPr lang="en-US" sz="2400" dirty="0">
                <a:solidFill>
                  <a:schemeClr val="tx1"/>
                </a:solidFill>
              </a:rPr>
              <a:t>20 minutes between </a:t>
            </a:r>
            <a:r>
              <a:rPr lang="en-US" sz="2400" dirty="0" smtClean="0">
                <a:solidFill>
                  <a:schemeClr val="tx1"/>
                </a:solidFill>
              </a:rPr>
              <a:t>jobs</a:t>
            </a:r>
            <a:endParaRPr lang="en-US" sz="2400" dirty="0">
              <a:solidFill>
                <a:schemeClr val="tx1"/>
              </a:solidFill>
            </a:endParaRPr>
          </a:p>
          <a:p>
            <a:pPr marL="457200" indent="-457200" algn="just">
              <a:lnSpc>
                <a:spcPct val="100000"/>
              </a:lnSpc>
              <a:buAutoNum type="alphaLcParenBoth"/>
            </a:pPr>
            <a:r>
              <a:rPr lang="en-US" sz="2400" dirty="0">
                <a:solidFill>
                  <a:schemeClr val="tx1"/>
                </a:solidFill>
              </a:rPr>
              <a:t>5 min = (1/12) </a:t>
            </a:r>
            <a:r>
              <a:rPr lang="en-US" sz="2400" dirty="0" err="1" smtClean="0">
                <a:solidFill>
                  <a:schemeClr val="tx1"/>
                </a:solidFill>
              </a:rPr>
              <a:t>hrs</a:t>
            </a:r>
            <a:endParaRPr lang="en-US" sz="2400" dirty="0" smtClean="0">
              <a:solidFill>
                <a:schemeClr val="tx1"/>
              </a:solidFill>
            </a:endParaRPr>
          </a:p>
          <a:p>
            <a:pPr marL="0" indent="0" algn="just">
              <a:lnSpc>
                <a:spcPct val="100000"/>
              </a:lnSpc>
              <a:buNone/>
            </a:pPr>
            <a:r>
              <a:rPr lang="en-US" sz="2400" dirty="0" smtClean="0">
                <a:solidFill>
                  <a:schemeClr val="tx1"/>
                </a:solidFill>
              </a:rPr>
              <a:t>       P </a:t>
            </a:r>
            <a:r>
              <a:rPr lang="en-US" sz="2400" dirty="0">
                <a:solidFill>
                  <a:schemeClr val="tx1"/>
                </a:solidFill>
              </a:rPr>
              <a:t>{T &lt; 1/12 </a:t>
            </a:r>
            <a:r>
              <a:rPr lang="en-US" sz="2400" dirty="0" err="1">
                <a:solidFill>
                  <a:schemeClr val="tx1"/>
                </a:solidFill>
              </a:rPr>
              <a:t>hrs</a:t>
            </a:r>
            <a:r>
              <a:rPr lang="en-US" sz="2400" dirty="0">
                <a:solidFill>
                  <a:schemeClr val="tx1"/>
                </a:solidFill>
              </a:rPr>
              <a:t>} = F (1/12) = 1 - e</a:t>
            </a:r>
            <a:r>
              <a:rPr lang="en-US" sz="2400" baseline="30000" dirty="0">
                <a:solidFill>
                  <a:schemeClr val="tx1"/>
                </a:solidFill>
              </a:rPr>
              <a:t>-λ(1/12)</a:t>
            </a:r>
            <a:r>
              <a:rPr lang="el-GR" sz="2400" dirty="0" smtClean="0">
                <a:solidFill>
                  <a:schemeClr val="tx1"/>
                </a:solidFill>
              </a:rPr>
              <a:t> </a:t>
            </a:r>
            <a:r>
              <a:rPr lang="el-GR" sz="2400" dirty="0">
                <a:solidFill>
                  <a:schemeClr val="tx1"/>
                </a:solidFill>
              </a:rPr>
              <a:t>= 1 - </a:t>
            </a:r>
            <a:r>
              <a:rPr lang="en-US" sz="2400" dirty="0">
                <a:solidFill>
                  <a:schemeClr val="tx1"/>
                </a:solidFill>
              </a:rPr>
              <a:t>e</a:t>
            </a:r>
            <a:r>
              <a:rPr lang="en-US" sz="2400" baseline="30000" dirty="0">
                <a:solidFill>
                  <a:schemeClr val="tx1"/>
                </a:solidFill>
              </a:rPr>
              <a:t>-1/4</a:t>
            </a:r>
            <a:r>
              <a:rPr lang="en-US" sz="2400" dirty="0" smtClean="0">
                <a:solidFill>
                  <a:schemeClr val="tx1"/>
                </a:solidFill>
              </a:rPr>
              <a:t> </a:t>
            </a:r>
            <a:r>
              <a:rPr lang="en-US" sz="2400" dirty="0">
                <a:solidFill>
                  <a:schemeClr val="tx1"/>
                </a:solidFill>
              </a:rPr>
              <a:t>= 0.2212</a:t>
            </a:r>
            <a:endParaRPr lang="en-US" sz="2400" dirty="0" smtClean="0">
              <a:solidFill>
                <a:schemeClr val="tx1"/>
              </a:solidFill>
            </a:endParaRPr>
          </a:p>
          <a:p>
            <a:pPr algn="just">
              <a:buFont typeface="Wingdings" panose="05000000000000000000" pitchFamily="2" charset="2"/>
              <a:buChar char="q"/>
            </a:pPr>
            <a:endParaRPr lang="en-US" sz="2400" dirty="0" smtClean="0">
              <a:solidFill>
                <a:srgbClr val="FF0000"/>
              </a:solidFill>
            </a:endParaRPr>
          </a:p>
          <a:p>
            <a:pPr marL="0" indent="0" algn="just">
              <a:buNone/>
            </a:pPr>
            <a:endParaRPr lang="en-US" sz="2400" dirty="0">
              <a:solidFill>
                <a:srgbClr val="FF0000"/>
              </a:solidFill>
            </a:endParaRPr>
          </a:p>
          <a:p>
            <a:pPr algn="just">
              <a:buFont typeface="Wingdings" panose="05000000000000000000" pitchFamily="2" charset="2"/>
              <a:buChar char="q"/>
            </a:pPr>
            <a:endParaRPr lang="en-US" sz="2400" dirty="0">
              <a:solidFill>
                <a:schemeClr val="tx1"/>
              </a:solidFill>
            </a:endParaRPr>
          </a:p>
          <a:p>
            <a:pPr algn="just">
              <a:buFont typeface="Wingdings" panose="05000000000000000000" pitchFamily="2" charset="2"/>
              <a:buChar char="q"/>
            </a:pPr>
            <a:endParaRPr lang="en-US" sz="2400" dirty="0" smtClean="0">
              <a:solidFill>
                <a:srgbClr val="FF0000"/>
              </a:solidFill>
            </a:endParaRPr>
          </a:p>
        </p:txBody>
      </p:sp>
      <p:sp>
        <p:nvSpPr>
          <p:cNvPr id="4" name="Slide Number Placeholder 3"/>
          <p:cNvSpPr>
            <a:spLocks noGrp="1"/>
          </p:cNvSpPr>
          <p:nvPr>
            <p:ph type="sldNum" sz="quarter" idx="12"/>
          </p:nvPr>
        </p:nvSpPr>
        <p:spPr/>
        <p:txBody>
          <a:bodyPr/>
          <a:lstStyle/>
          <a:p>
            <a:fld id="{D398802C-16F1-4C30-B03D-F13AB1CA83CC}" type="slidenum">
              <a:rPr lang="en-US" smtClean="0"/>
              <a:t>15</a:t>
            </a:fld>
            <a:endParaRPr lang="en-US"/>
          </a:p>
        </p:txBody>
      </p:sp>
    </p:spTree>
    <p:extLst>
      <p:ext uri="{BB962C8B-B14F-4D97-AF65-F5344CB8AC3E}">
        <p14:creationId xmlns:p14="http://schemas.microsoft.com/office/powerpoint/2010/main" val="118585157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Exponential Distribution(Cont..)</a:t>
            </a:r>
            <a:endParaRPr lang="en-US" dirty="0"/>
          </a:p>
        </p:txBody>
      </p:sp>
      <p:sp>
        <p:nvSpPr>
          <p:cNvPr id="3" name="Content Placeholder 2"/>
          <p:cNvSpPr>
            <a:spLocks noGrp="1"/>
          </p:cNvSpPr>
          <p:nvPr>
            <p:ph idx="1"/>
          </p:nvPr>
        </p:nvSpPr>
        <p:spPr>
          <a:xfrm>
            <a:off x="1097280" y="1845733"/>
            <a:ext cx="10058400" cy="4404941"/>
          </a:xfrm>
        </p:spPr>
        <p:txBody>
          <a:bodyPr>
            <a:normAutofit/>
          </a:bodyPr>
          <a:lstStyle/>
          <a:p>
            <a:pPr algn="just">
              <a:lnSpc>
                <a:spcPct val="100000"/>
              </a:lnSpc>
              <a:buFont typeface="Wingdings" panose="05000000000000000000" pitchFamily="2" charset="2"/>
              <a:buChar char="q"/>
            </a:pPr>
            <a:r>
              <a:rPr lang="en-US" sz="2400" dirty="0" smtClean="0">
                <a:solidFill>
                  <a:srgbClr val="FF0000"/>
                </a:solidFill>
              </a:rPr>
              <a:t> Memoryless Property:</a:t>
            </a:r>
          </a:p>
          <a:p>
            <a:pPr algn="just">
              <a:lnSpc>
                <a:spcPct val="100000"/>
              </a:lnSpc>
              <a:buFont typeface="Wingdings" panose="05000000000000000000" pitchFamily="2" charset="2"/>
              <a:buChar char="Ø"/>
            </a:pPr>
            <a:r>
              <a:rPr lang="en-US" sz="2400" dirty="0">
                <a:solidFill>
                  <a:srgbClr val="FF0000"/>
                </a:solidFill>
              </a:rPr>
              <a:t> </a:t>
            </a:r>
            <a:r>
              <a:rPr lang="en-US" sz="2400" dirty="0">
                <a:solidFill>
                  <a:schemeClr val="tx1"/>
                </a:solidFill>
              </a:rPr>
              <a:t>Suppose that an </a:t>
            </a:r>
            <a:r>
              <a:rPr lang="en-US" sz="2400" dirty="0" smtClean="0">
                <a:solidFill>
                  <a:schemeClr val="tx1"/>
                </a:solidFill>
              </a:rPr>
              <a:t>exponential </a:t>
            </a:r>
            <a:r>
              <a:rPr lang="en-US" sz="2400" dirty="0">
                <a:solidFill>
                  <a:schemeClr val="tx1"/>
                </a:solidFill>
              </a:rPr>
              <a:t>variable T represents waiting time. </a:t>
            </a:r>
            <a:endParaRPr lang="en-US" sz="2400" dirty="0" smtClean="0">
              <a:solidFill>
                <a:schemeClr val="tx1"/>
              </a:solidFill>
            </a:endParaRPr>
          </a:p>
          <a:p>
            <a:pPr algn="just">
              <a:lnSpc>
                <a:spcPct val="100000"/>
              </a:lnSpc>
              <a:buFont typeface="Wingdings" panose="05000000000000000000" pitchFamily="2" charset="2"/>
              <a:buChar char="Ø"/>
            </a:pPr>
            <a:r>
              <a:rPr lang="en-US" sz="2400" dirty="0">
                <a:solidFill>
                  <a:schemeClr val="tx1"/>
                </a:solidFill>
              </a:rPr>
              <a:t> Memoryless property means that the fact of having waited for t minutes </a:t>
            </a:r>
            <a:r>
              <a:rPr lang="en-US" sz="2400" dirty="0" smtClean="0">
                <a:solidFill>
                  <a:schemeClr val="tx1"/>
                </a:solidFill>
              </a:rPr>
              <a:t>gets</a:t>
            </a:r>
            <a:br>
              <a:rPr lang="en-US" sz="2400" dirty="0" smtClean="0">
                <a:solidFill>
                  <a:schemeClr val="tx1"/>
                </a:solidFill>
              </a:rPr>
            </a:br>
            <a:r>
              <a:rPr lang="en-US" sz="2400" dirty="0" smtClean="0">
                <a:solidFill>
                  <a:schemeClr val="tx1"/>
                </a:solidFill>
              </a:rPr>
              <a:t>   “forgotten</a:t>
            </a:r>
            <a:r>
              <a:rPr lang="en-US" sz="2400" dirty="0">
                <a:solidFill>
                  <a:schemeClr val="tx1"/>
                </a:solidFill>
              </a:rPr>
              <a:t>,” and it does not affect the future waiting </a:t>
            </a:r>
            <a:r>
              <a:rPr lang="en-US" sz="2400" dirty="0" smtClean="0">
                <a:solidFill>
                  <a:schemeClr val="tx1"/>
                </a:solidFill>
              </a:rPr>
              <a:t>time.</a:t>
            </a:r>
          </a:p>
          <a:p>
            <a:pPr marL="0" indent="0" algn="just">
              <a:lnSpc>
                <a:spcPct val="100000"/>
              </a:lnSpc>
              <a:buNone/>
            </a:pPr>
            <a:endParaRPr lang="en-US" sz="2400" dirty="0" smtClean="0">
              <a:solidFill>
                <a:schemeClr val="tx1"/>
              </a:solidFill>
            </a:endParaRPr>
          </a:p>
          <a:p>
            <a:pPr marL="0" indent="0" algn="just">
              <a:lnSpc>
                <a:spcPct val="100000"/>
              </a:lnSpc>
              <a:buNone/>
            </a:pPr>
            <a:endParaRPr lang="en-US" sz="2400" dirty="0">
              <a:solidFill>
                <a:schemeClr val="tx1"/>
              </a:solidFill>
            </a:endParaRPr>
          </a:p>
          <a:p>
            <a:pPr marL="0" indent="0" algn="just">
              <a:lnSpc>
                <a:spcPct val="100000"/>
              </a:lnSpc>
              <a:buNone/>
            </a:pPr>
            <a:endParaRPr lang="en-US" sz="2400" dirty="0" smtClean="0">
              <a:solidFill>
                <a:schemeClr val="tx1"/>
              </a:solidFill>
            </a:endParaRPr>
          </a:p>
          <a:p>
            <a:pPr algn="just">
              <a:lnSpc>
                <a:spcPct val="100000"/>
              </a:lnSpc>
              <a:buFont typeface="Wingdings" panose="05000000000000000000" pitchFamily="2" charset="2"/>
              <a:buChar char="Ø"/>
            </a:pPr>
            <a:r>
              <a:rPr lang="en-US" sz="2400" dirty="0">
                <a:solidFill>
                  <a:schemeClr val="tx1"/>
                </a:solidFill>
              </a:rPr>
              <a:t> t is the already elapsed waiting time, and x is the additional </a:t>
            </a:r>
            <a:r>
              <a:rPr lang="en-US" sz="2400" dirty="0" smtClean="0">
                <a:solidFill>
                  <a:schemeClr val="tx1"/>
                </a:solidFill>
              </a:rPr>
              <a:t>time.</a:t>
            </a:r>
            <a:endParaRPr lang="en-US" sz="2400" dirty="0">
              <a:solidFill>
                <a:schemeClr val="tx1"/>
              </a:solidFill>
            </a:endParaRPr>
          </a:p>
          <a:p>
            <a:pPr algn="just">
              <a:lnSpc>
                <a:spcPct val="100000"/>
              </a:lnSpc>
              <a:buFont typeface="Wingdings" panose="05000000000000000000" pitchFamily="2" charset="2"/>
              <a:buChar char="Ø"/>
            </a:pPr>
            <a:endParaRPr lang="en-US" sz="2400" dirty="0" smtClean="0">
              <a:solidFill>
                <a:srgbClr val="FF0000"/>
              </a:solidFill>
            </a:endParaRPr>
          </a:p>
          <a:p>
            <a:pPr marL="0" indent="0" algn="just">
              <a:buNone/>
            </a:pPr>
            <a:endParaRPr lang="en-US" sz="2400" dirty="0">
              <a:solidFill>
                <a:srgbClr val="FF0000"/>
              </a:solidFill>
            </a:endParaRPr>
          </a:p>
          <a:p>
            <a:pPr algn="just">
              <a:buFont typeface="Wingdings" panose="05000000000000000000" pitchFamily="2" charset="2"/>
              <a:buChar char="q"/>
            </a:pPr>
            <a:endParaRPr lang="en-US" sz="2400" dirty="0">
              <a:solidFill>
                <a:schemeClr val="tx1"/>
              </a:solidFill>
            </a:endParaRPr>
          </a:p>
          <a:p>
            <a:pPr algn="just">
              <a:buFont typeface="Wingdings" panose="05000000000000000000" pitchFamily="2" charset="2"/>
              <a:buChar char="q"/>
            </a:pPr>
            <a:endParaRPr lang="en-US" sz="2400" dirty="0" smtClean="0">
              <a:solidFill>
                <a:srgbClr val="FF0000"/>
              </a:solidFill>
            </a:endParaRPr>
          </a:p>
        </p:txBody>
      </p:sp>
      <p:pic>
        <p:nvPicPr>
          <p:cNvPr id="4" name="Picture 3">
            <a:extLst>
              <a:ext uri="{FF2B5EF4-FFF2-40B4-BE49-F238E27FC236}">
                <a16:creationId xmlns="" xmlns:a16="http://schemas.microsoft.com/office/drawing/2014/main" id="{9A9BBD30-7B92-4375-8B23-2859C7C25394}"/>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Layer>
                </a14:imgProps>
              </a:ext>
            </a:extLst>
          </a:blip>
          <a:stretch>
            <a:fillRect/>
          </a:stretch>
        </p:blipFill>
        <p:spPr>
          <a:xfrm>
            <a:off x="1910686" y="3668265"/>
            <a:ext cx="8147713" cy="945487"/>
          </a:xfrm>
          <a:prstGeom prst="rect">
            <a:avLst/>
          </a:prstGeom>
        </p:spPr>
      </p:pic>
      <p:graphicFrame>
        <p:nvGraphicFramePr>
          <p:cNvPr id="5" name="Object 4">
            <a:extLst>
              <a:ext uri="{FF2B5EF4-FFF2-40B4-BE49-F238E27FC236}">
                <a16:creationId xmlns="" xmlns:a16="http://schemas.microsoft.com/office/drawing/2014/main" id="{3B8F9FA0-3A46-4433-ABD0-326BBBBCD391}"/>
              </a:ext>
            </a:extLst>
          </p:cNvPr>
          <p:cNvGraphicFramePr>
            <a:graphicFrameLocks noChangeAspect="1"/>
          </p:cNvGraphicFramePr>
          <p:nvPr>
            <p:extLst>
              <p:ext uri="{D42A27DB-BD31-4B8C-83A1-F6EECF244321}">
                <p14:modId xmlns:p14="http://schemas.microsoft.com/office/powerpoint/2010/main" val="1238149399"/>
              </p:ext>
            </p:extLst>
          </p:nvPr>
        </p:nvGraphicFramePr>
        <p:xfrm>
          <a:off x="1910686" y="4722125"/>
          <a:ext cx="5786651" cy="586853"/>
        </p:xfrm>
        <a:graphic>
          <a:graphicData uri="http://schemas.openxmlformats.org/presentationml/2006/ole">
            <mc:AlternateContent xmlns:mc="http://schemas.openxmlformats.org/markup-compatibility/2006">
              <mc:Choice xmlns:v="urn:schemas-microsoft-com:vml" Requires="v">
                <p:oleObj spid="_x0000_s1035" name="Equation" r:id="rId5" imgW="1828800" imgH="203040" progId="Equation.3">
                  <p:embed/>
                </p:oleObj>
              </mc:Choice>
              <mc:Fallback>
                <p:oleObj name="Equation" r:id="rId5" imgW="1828800" imgH="203040" progId="Equation.3">
                  <p:embed/>
                  <p:pic>
                    <p:nvPicPr>
                      <p:cNvPr id="0" name=""/>
                      <p:cNvPicPr/>
                      <p:nvPr/>
                    </p:nvPicPr>
                    <p:blipFill>
                      <a:blip r:embed="rId6"/>
                      <a:stretch>
                        <a:fillRect/>
                      </a:stretch>
                    </p:blipFill>
                    <p:spPr>
                      <a:xfrm>
                        <a:off x="1910686" y="4722125"/>
                        <a:ext cx="5786651" cy="586853"/>
                      </a:xfrm>
                      <a:prstGeom prst="rect">
                        <a:avLst/>
                      </a:prstGeom>
                    </p:spPr>
                  </p:pic>
                </p:oleObj>
              </mc:Fallback>
            </mc:AlternateContent>
          </a:graphicData>
        </a:graphic>
      </p:graphicFrame>
      <p:sp>
        <p:nvSpPr>
          <p:cNvPr id="6" name="Slide Number Placeholder 5"/>
          <p:cNvSpPr>
            <a:spLocks noGrp="1"/>
          </p:cNvSpPr>
          <p:nvPr>
            <p:ph type="sldNum" sz="quarter" idx="12"/>
          </p:nvPr>
        </p:nvSpPr>
        <p:spPr/>
        <p:txBody>
          <a:bodyPr/>
          <a:lstStyle/>
          <a:p>
            <a:fld id="{D398802C-16F1-4C30-B03D-F13AB1CA83CC}" type="slidenum">
              <a:rPr lang="en-US" smtClean="0"/>
              <a:t>16</a:t>
            </a:fld>
            <a:endParaRPr lang="en-US"/>
          </a:p>
        </p:txBody>
      </p:sp>
    </p:spTree>
    <p:extLst>
      <p:ext uri="{BB962C8B-B14F-4D97-AF65-F5344CB8AC3E}">
        <p14:creationId xmlns:p14="http://schemas.microsoft.com/office/powerpoint/2010/main" val="68355682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Exponential Distribution(Cont..)</a:t>
            </a:r>
            <a:endParaRPr lang="en-US" dirty="0"/>
          </a:p>
        </p:txBody>
      </p:sp>
      <p:sp>
        <p:nvSpPr>
          <p:cNvPr id="3" name="Content Placeholder 2"/>
          <p:cNvSpPr>
            <a:spLocks noGrp="1"/>
          </p:cNvSpPr>
          <p:nvPr>
            <p:ph idx="1"/>
          </p:nvPr>
        </p:nvSpPr>
        <p:spPr>
          <a:xfrm>
            <a:off x="1097280" y="1845733"/>
            <a:ext cx="10058400" cy="4404941"/>
          </a:xfrm>
        </p:spPr>
        <p:txBody>
          <a:bodyPr>
            <a:normAutofit/>
          </a:bodyPr>
          <a:lstStyle/>
          <a:p>
            <a:pPr algn="just">
              <a:lnSpc>
                <a:spcPct val="100000"/>
              </a:lnSpc>
              <a:buFont typeface="Wingdings" panose="05000000000000000000" pitchFamily="2" charset="2"/>
              <a:buChar char="q"/>
            </a:pPr>
            <a:r>
              <a:rPr lang="en-US" sz="2400" dirty="0" smtClean="0">
                <a:solidFill>
                  <a:srgbClr val="FF0000"/>
                </a:solidFill>
              </a:rPr>
              <a:t> Example: </a:t>
            </a:r>
          </a:p>
          <a:p>
            <a:pPr marL="0" indent="0" algn="just">
              <a:lnSpc>
                <a:spcPct val="100000"/>
              </a:lnSpc>
              <a:buNone/>
            </a:pPr>
            <a:r>
              <a:rPr lang="en-US" sz="2300" dirty="0">
                <a:solidFill>
                  <a:schemeClr val="tx1"/>
                </a:solidFill>
              </a:rPr>
              <a:t>Let X denote the time between detections of a particle with a Geiger counter and assume that X has an exponential distribution with E(X) = 1. 4 </a:t>
            </a:r>
            <a:r>
              <a:rPr lang="en-US" sz="2300" dirty="0" smtClean="0">
                <a:solidFill>
                  <a:schemeClr val="tx1"/>
                </a:solidFill>
              </a:rPr>
              <a:t>minutes. What is the probability </a:t>
            </a:r>
            <a:r>
              <a:rPr lang="en-US" sz="2300" dirty="0">
                <a:solidFill>
                  <a:schemeClr val="tx1"/>
                </a:solidFill>
              </a:rPr>
              <a:t>that we detect a particle within 30 seconds of starting the counter </a:t>
            </a:r>
            <a:r>
              <a:rPr lang="en-US" sz="2300" dirty="0" smtClean="0">
                <a:solidFill>
                  <a:schemeClr val="tx1"/>
                </a:solidFill>
              </a:rPr>
              <a:t>?</a:t>
            </a:r>
          </a:p>
          <a:p>
            <a:pPr algn="just">
              <a:lnSpc>
                <a:spcPct val="100000"/>
              </a:lnSpc>
              <a:buFont typeface="Wingdings" panose="05000000000000000000" pitchFamily="2" charset="2"/>
              <a:buChar char="ü"/>
            </a:pPr>
            <a:r>
              <a:rPr lang="en-US" sz="2300" dirty="0">
                <a:solidFill>
                  <a:schemeClr val="tx1"/>
                </a:solidFill>
              </a:rPr>
              <a:t> </a:t>
            </a:r>
            <a:r>
              <a:rPr lang="en-US" sz="2300" dirty="0" smtClean="0">
                <a:solidFill>
                  <a:srgbClr val="FF0000"/>
                </a:solidFill>
              </a:rPr>
              <a:t>Solution: </a:t>
            </a:r>
            <a:endParaRPr lang="en-US" sz="2300" dirty="0">
              <a:solidFill>
                <a:srgbClr val="FF0000"/>
              </a:solidFill>
            </a:endParaRPr>
          </a:p>
          <a:p>
            <a:pPr marL="0" indent="0" algn="just">
              <a:lnSpc>
                <a:spcPct val="100000"/>
              </a:lnSpc>
              <a:buNone/>
            </a:pPr>
            <a:endParaRPr lang="en-US" sz="2400" dirty="0" smtClean="0">
              <a:solidFill>
                <a:schemeClr val="tx1"/>
              </a:solidFill>
            </a:endParaRPr>
          </a:p>
          <a:p>
            <a:pPr marL="0" indent="0" algn="just">
              <a:lnSpc>
                <a:spcPct val="100000"/>
              </a:lnSpc>
              <a:buNone/>
            </a:pPr>
            <a:r>
              <a:rPr lang="en-US" sz="2400" dirty="0">
                <a:solidFill>
                  <a:schemeClr val="tx1"/>
                </a:solidFill>
              </a:rPr>
              <a:t>Now, suppose that we turn on the Geiger counter and wait three</a:t>
            </a:r>
            <a:br>
              <a:rPr lang="en-US" sz="2400" dirty="0">
                <a:solidFill>
                  <a:schemeClr val="tx1"/>
                </a:solidFill>
              </a:rPr>
            </a:br>
            <a:r>
              <a:rPr lang="en-US" sz="2400" dirty="0">
                <a:solidFill>
                  <a:schemeClr val="tx1"/>
                </a:solidFill>
              </a:rPr>
              <a:t>minutes without detecting a particle. What is the probability that a particle is detected in the next 30 seconds? </a:t>
            </a:r>
          </a:p>
          <a:p>
            <a:pPr marL="0" indent="0" algn="just">
              <a:lnSpc>
                <a:spcPct val="100000"/>
              </a:lnSpc>
              <a:buNone/>
            </a:pPr>
            <a:endParaRPr lang="en-US" sz="2400" dirty="0" smtClean="0">
              <a:solidFill>
                <a:srgbClr val="FF0000"/>
              </a:solidFill>
            </a:endParaRPr>
          </a:p>
          <a:p>
            <a:pPr marL="0" indent="0" algn="just">
              <a:buNone/>
            </a:pPr>
            <a:endParaRPr lang="en-US" sz="2400" dirty="0">
              <a:solidFill>
                <a:srgbClr val="FF0000"/>
              </a:solidFill>
            </a:endParaRPr>
          </a:p>
          <a:p>
            <a:pPr algn="just">
              <a:buFont typeface="Wingdings" panose="05000000000000000000" pitchFamily="2" charset="2"/>
              <a:buChar char="q"/>
            </a:pPr>
            <a:endParaRPr lang="en-US" sz="2400" dirty="0">
              <a:solidFill>
                <a:schemeClr val="tx1"/>
              </a:solidFill>
            </a:endParaRPr>
          </a:p>
          <a:p>
            <a:pPr algn="just">
              <a:buFont typeface="Wingdings" panose="05000000000000000000" pitchFamily="2" charset="2"/>
              <a:buChar char="q"/>
            </a:pPr>
            <a:endParaRPr lang="en-US" sz="2400" dirty="0" smtClean="0">
              <a:solidFill>
                <a:srgbClr val="FF0000"/>
              </a:solidFill>
            </a:endParaRPr>
          </a:p>
        </p:txBody>
      </p:sp>
      <p:pic>
        <p:nvPicPr>
          <p:cNvPr id="5" name="Picture 4">
            <a:extLst>
              <a:ext uri="{FF2B5EF4-FFF2-40B4-BE49-F238E27FC236}">
                <a16:creationId xmlns="" xmlns:a16="http://schemas.microsoft.com/office/drawing/2014/main" id="{B677A86D-9527-41F3-99F4-73B6413BC9FF}"/>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1910687" y="4048203"/>
            <a:ext cx="8529850" cy="605684"/>
          </a:xfrm>
          <a:prstGeom prst="rect">
            <a:avLst/>
          </a:prstGeom>
        </p:spPr>
      </p:pic>
      <p:sp>
        <p:nvSpPr>
          <p:cNvPr id="4" name="Slide Number Placeholder 3"/>
          <p:cNvSpPr>
            <a:spLocks noGrp="1"/>
          </p:cNvSpPr>
          <p:nvPr>
            <p:ph type="sldNum" sz="quarter" idx="12"/>
          </p:nvPr>
        </p:nvSpPr>
        <p:spPr/>
        <p:txBody>
          <a:bodyPr/>
          <a:lstStyle/>
          <a:p>
            <a:fld id="{D398802C-16F1-4C30-B03D-F13AB1CA83CC}" type="slidenum">
              <a:rPr lang="en-US" smtClean="0"/>
              <a:t>17</a:t>
            </a:fld>
            <a:endParaRPr lang="en-US"/>
          </a:p>
        </p:txBody>
      </p:sp>
    </p:spTree>
    <p:extLst>
      <p:ext uri="{BB962C8B-B14F-4D97-AF65-F5344CB8AC3E}">
        <p14:creationId xmlns:p14="http://schemas.microsoft.com/office/powerpoint/2010/main" val="344666141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Exponential Distribution(Cont..)</a:t>
            </a:r>
            <a:endParaRPr lang="en-US" dirty="0"/>
          </a:p>
        </p:txBody>
      </p:sp>
      <p:sp>
        <p:nvSpPr>
          <p:cNvPr id="3" name="Content Placeholder 2"/>
          <p:cNvSpPr>
            <a:spLocks noGrp="1"/>
          </p:cNvSpPr>
          <p:nvPr>
            <p:ph idx="1"/>
          </p:nvPr>
        </p:nvSpPr>
        <p:spPr>
          <a:xfrm>
            <a:off x="1097280" y="1845733"/>
            <a:ext cx="10058400" cy="4404941"/>
          </a:xfrm>
        </p:spPr>
        <p:txBody>
          <a:bodyPr>
            <a:normAutofit/>
          </a:bodyPr>
          <a:lstStyle/>
          <a:p>
            <a:pPr algn="just">
              <a:lnSpc>
                <a:spcPct val="100000"/>
              </a:lnSpc>
              <a:buFont typeface="Wingdings" panose="05000000000000000000" pitchFamily="2" charset="2"/>
              <a:buChar char="ü"/>
            </a:pPr>
            <a:r>
              <a:rPr lang="en-US" sz="2400" dirty="0">
                <a:solidFill>
                  <a:srgbClr val="FF0000"/>
                </a:solidFill>
              </a:rPr>
              <a:t> </a:t>
            </a:r>
            <a:r>
              <a:rPr lang="en-US" sz="2400" dirty="0" smtClean="0">
                <a:solidFill>
                  <a:srgbClr val="FF0000"/>
                </a:solidFill>
              </a:rPr>
              <a:t>Solution:</a:t>
            </a:r>
          </a:p>
          <a:p>
            <a:pPr algn="just">
              <a:lnSpc>
                <a:spcPct val="100000"/>
              </a:lnSpc>
              <a:buFont typeface="Wingdings" panose="05000000000000000000" pitchFamily="2" charset="2"/>
              <a:buChar char="ü"/>
            </a:pPr>
            <a:endParaRPr lang="en-US" sz="2400" dirty="0" smtClean="0">
              <a:solidFill>
                <a:srgbClr val="FF0000"/>
              </a:solidFill>
            </a:endParaRPr>
          </a:p>
          <a:p>
            <a:pPr marL="0" indent="0" algn="just">
              <a:buNone/>
            </a:pPr>
            <a:endParaRPr lang="en-US" sz="2400" dirty="0">
              <a:solidFill>
                <a:srgbClr val="FF0000"/>
              </a:solidFill>
            </a:endParaRPr>
          </a:p>
          <a:p>
            <a:pPr algn="just">
              <a:buFont typeface="Wingdings" panose="05000000000000000000" pitchFamily="2" charset="2"/>
              <a:buChar char="q"/>
            </a:pPr>
            <a:endParaRPr lang="en-US" sz="2400" dirty="0">
              <a:solidFill>
                <a:schemeClr val="tx1"/>
              </a:solidFill>
            </a:endParaRPr>
          </a:p>
          <a:p>
            <a:pPr algn="just">
              <a:buFont typeface="Wingdings" panose="05000000000000000000" pitchFamily="2" charset="2"/>
              <a:buChar char="q"/>
            </a:pPr>
            <a:endParaRPr lang="en-US" sz="2400" dirty="0" smtClean="0">
              <a:solidFill>
                <a:srgbClr val="FF0000"/>
              </a:solidFill>
            </a:endParaRPr>
          </a:p>
        </p:txBody>
      </p:sp>
      <p:pic>
        <p:nvPicPr>
          <p:cNvPr id="7" name="Picture 6">
            <a:extLst>
              <a:ext uri="{FF2B5EF4-FFF2-40B4-BE49-F238E27FC236}">
                <a16:creationId xmlns="" xmlns:a16="http://schemas.microsoft.com/office/drawing/2014/main" id="{EE206F6C-F64D-4677-A0E6-6A11B227ADFD}"/>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50000"/>
                    </a14:imgEffect>
                  </a14:imgLayer>
                </a14:imgProps>
              </a:ext>
            </a:extLst>
          </a:blip>
          <a:stretch>
            <a:fillRect/>
          </a:stretch>
        </p:blipFill>
        <p:spPr>
          <a:xfrm>
            <a:off x="1394525" y="3190162"/>
            <a:ext cx="7517754" cy="1255161"/>
          </a:xfrm>
          <a:prstGeom prst="rect">
            <a:avLst/>
          </a:prstGeom>
        </p:spPr>
      </p:pic>
      <p:pic>
        <p:nvPicPr>
          <p:cNvPr id="8" name="Picture 7">
            <a:extLst>
              <a:ext uri="{FF2B5EF4-FFF2-40B4-BE49-F238E27FC236}">
                <a16:creationId xmlns="" xmlns:a16="http://schemas.microsoft.com/office/drawing/2014/main" id="{004015A9-0DDB-4801-B580-C1A25880A52E}"/>
              </a:ext>
            </a:extLst>
          </p:cNvPr>
          <p:cNvPicPr>
            <a:picLocks noChangeAspect="1"/>
          </p:cNvPicPr>
          <p:nvPr/>
        </p:nvPicPr>
        <p:blipFill>
          <a:blip r:embed="rId6">
            <a:extLst>
              <a:ext uri="{BEBA8EAE-BF5A-486C-A8C5-ECC9F3942E4B}">
                <a14:imgProps xmlns:a14="http://schemas.microsoft.com/office/drawing/2010/main">
                  <a14:imgLayer r:embed="rId7">
                    <a14:imgEffect>
                      <a14:sharpenSoften amount="50000"/>
                    </a14:imgEffect>
                  </a14:imgLayer>
                </a14:imgProps>
              </a:ext>
            </a:extLst>
          </a:blip>
          <a:stretch>
            <a:fillRect/>
          </a:stretch>
        </p:blipFill>
        <p:spPr>
          <a:xfrm>
            <a:off x="1383997" y="4553696"/>
            <a:ext cx="5284883" cy="634186"/>
          </a:xfrm>
          <a:prstGeom prst="rect">
            <a:avLst/>
          </a:prstGeom>
        </p:spPr>
      </p:pic>
      <p:pic>
        <p:nvPicPr>
          <p:cNvPr id="9" name="Picture 8">
            <a:extLst>
              <a:ext uri="{FF2B5EF4-FFF2-40B4-BE49-F238E27FC236}">
                <a16:creationId xmlns="" xmlns:a16="http://schemas.microsoft.com/office/drawing/2014/main" id="{35F2BFE3-0EDD-4CA0-8B52-C36051CE8EF4}"/>
              </a:ext>
            </a:extLst>
          </p:cNvPr>
          <p:cNvPicPr>
            <a:picLocks noChangeAspect="1"/>
          </p:cNvPicPr>
          <p:nvPr/>
        </p:nvPicPr>
        <p:blipFill>
          <a:blip r:embed="rId8">
            <a:extLst>
              <a:ext uri="{BEBA8EAE-BF5A-486C-A8C5-ECC9F3942E4B}">
                <a14:imgProps xmlns:a14="http://schemas.microsoft.com/office/drawing/2010/main">
                  <a14:imgLayer r:embed="rId9">
                    <a14:imgEffect>
                      <a14:sharpenSoften amount="50000"/>
                    </a14:imgEffect>
                  </a14:imgLayer>
                </a14:imgProps>
              </a:ext>
            </a:extLst>
          </a:blip>
          <a:stretch>
            <a:fillRect/>
          </a:stretch>
        </p:blipFill>
        <p:spPr>
          <a:xfrm>
            <a:off x="1383997" y="5348258"/>
            <a:ext cx="5747312" cy="502064"/>
          </a:xfrm>
          <a:prstGeom prst="rect">
            <a:avLst/>
          </a:prstGeom>
        </p:spPr>
      </p:pic>
      <p:pic>
        <p:nvPicPr>
          <p:cNvPr id="11" name="Picture 10">
            <a:extLst>
              <a:ext uri="{FF2B5EF4-FFF2-40B4-BE49-F238E27FC236}">
                <a16:creationId xmlns="" xmlns:a16="http://schemas.microsoft.com/office/drawing/2014/main" id="{D291D114-6E01-4F24-8097-8C889F8CE7AC}"/>
              </a:ext>
            </a:extLst>
          </p:cNvPr>
          <p:cNvPicPr>
            <a:picLocks noChangeAspect="1"/>
          </p:cNvPicPr>
          <p:nvPr/>
        </p:nvPicPr>
        <p:blipFill>
          <a:blip r:embed="rId10">
            <a:extLst>
              <a:ext uri="{BEBA8EAE-BF5A-486C-A8C5-ECC9F3942E4B}">
                <a14:imgProps xmlns:a14="http://schemas.microsoft.com/office/drawing/2010/main">
                  <a14:imgLayer r:embed="rId11">
                    <a14:imgEffect>
                      <a14:sharpenSoften amount="50000"/>
                    </a14:imgEffect>
                  </a14:imgLayer>
                </a14:imgProps>
              </a:ext>
            </a:extLst>
          </a:blip>
          <a:stretch>
            <a:fillRect/>
          </a:stretch>
        </p:blipFill>
        <p:spPr>
          <a:xfrm>
            <a:off x="7598188" y="4617492"/>
            <a:ext cx="2628183" cy="570390"/>
          </a:xfrm>
          <a:prstGeom prst="rect">
            <a:avLst/>
          </a:prstGeom>
        </p:spPr>
      </p:pic>
      <p:graphicFrame>
        <p:nvGraphicFramePr>
          <p:cNvPr id="10" name="Object 9">
            <a:extLst>
              <a:ext uri="{FF2B5EF4-FFF2-40B4-BE49-F238E27FC236}">
                <a16:creationId xmlns="" xmlns:a16="http://schemas.microsoft.com/office/drawing/2014/main" id="{ED245469-573C-4BAF-9702-196A6883B41A}"/>
              </a:ext>
            </a:extLst>
          </p:cNvPr>
          <p:cNvGraphicFramePr>
            <a:graphicFrameLocks noChangeAspect="1"/>
          </p:cNvGraphicFramePr>
          <p:nvPr>
            <p:extLst>
              <p:ext uri="{D42A27DB-BD31-4B8C-83A1-F6EECF244321}">
                <p14:modId xmlns:p14="http://schemas.microsoft.com/office/powerpoint/2010/main" val="2729511900"/>
              </p:ext>
            </p:extLst>
          </p:nvPr>
        </p:nvGraphicFramePr>
        <p:xfrm>
          <a:off x="6658351" y="3265729"/>
          <a:ext cx="4507855" cy="450349"/>
        </p:xfrm>
        <a:graphic>
          <a:graphicData uri="http://schemas.openxmlformats.org/presentationml/2006/ole">
            <mc:AlternateContent xmlns:mc="http://schemas.openxmlformats.org/markup-compatibility/2006">
              <mc:Choice xmlns:v="urn:schemas-microsoft-com:vml" Requires="v">
                <p:oleObj spid="_x0000_s2058" name="Equation" r:id="rId12" imgW="1841400" imgH="228600" progId="Equation.3">
                  <p:embed/>
                </p:oleObj>
              </mc:Choice>
              <mc:Fallback>
                <p:oleObj name="Equation" r:id="rId12" imgW="1841400" imgH="228600" progId="Equation.3">
                  <p:embed/>
                  <p:pic>
                    <p:nvPicPr>
                      <p:cNvPr id="0" name=""/>
                      <p:cNvPicPr/>
                      <p:nvPr/>
                    </p:nvPicPr>
                    <p:blipFill>
                      <a:blip r:embed="rId13"/>
                      <a:stretch>
                        <a:fillRect/>
                      </a:stretch>
                    </p:blipFill>
                    <p:spPr>
                      <a:xfrm>
                        <a:off x="6658351" y="3265729"/>
                        <a:ext cx="4507855" cy="450349"/>
                      </a:xfrm>
                      <a:prstGeom prst="rect">
                        <a:avLst/>
                      </a:prstGeom>
                    </p:spPr>
                  </p:pic>
                </p:oleObj>
              </mc:Fallback>
            </mc:AlternateContent>
          </a:graphicData>
        </a:graphic>
      </p:graphicFrame>
      <p:pic>
        <p:nvPicPr>
          <p:cNvPr id="12" name="Picture 11">
            <a:extLst>
              <a:ext uri="{FF2B5EF4-FFF2-40B4-BE49-F238E27FC236}">
                <a16:creationId xmlns="" xmlns:a16="http://schemas.microsoft.com/office/drawing/2014/main" id="{B839F0BA-DFC8-4902-B448-4981EE3C3007}"/>
              </a:ext>
            </a:extLst>
          </p:cNvPr>
          <p:cNvPicPr>
            <a:picLocks noChangeAspect="1"/>
          </p:cNvPicPr>
          <p:nvPr/>
        </p:nvPicPr>
        <p:blipFill>
          <a:blip r:embed="rId14">
            <a:extLst>
              <a:ext uri="{BEBA8EAE-BF5A-486C-A8C5-ECC9F3942E4B}">
                <a14:imgProps xmlns:a14="http://schemas.microsoft.com/office/drawing/2010/main">
                  <a14:imgLayer r:embed="rId15">
                    <a14:imgEffect>
                      <a14:sharpenSoften amount="50000"/>
                    </a14:imgEffect>
                  </a14:imgLayer>
                </a14:imgProps>
              </a:ext>
            </a:extLst>
          </a:blip>
          <a:stretch>
            <a:fillRect/>
          </a:stretch>
        </p:blipFill>
        <p:spPr>
          <a:xfrm>
            <a:off x="1394525" y="2419101"/>
            <a:ext cx="6553259" cy="488852"/>
          </a:xfrm>
          <a:prstGeom prst="rect">
            <a:avLst/>
          </a:prstGeom>
        </p:spPr>
      </p:pic>
      <p:sp>
        <p:nvSpPr>
          <p:cNvPr id="4" name="Slide Number Placeholder 3"/>
          <p:cNvSpPr>
            <a:spLocks noGrp="1"/>
          </p:cNvSpPr>
          <p:nvPr>
            <p:ph type="sldNum" sz="quarter" idx="12"/>
          </p:nvPr>
        </p:nvSpPr>
        <p:spPr/>
        <p:txBody>
          <a:bodyPr/>
          <a:lstStyle/>
          <a:p>
            <a:fld id="{D398802C-16F1-4C30-B03D-F13AB1CA83CC}" type="slidenum">
              <a:rPr lang="en-US" smtClean="0"/>
              <a:t>18</a:t>
            </a:fld>
            <a:endParaRPr lang="en-US"/>
          </a:p>
        </p:txBody>
      </p:sp>
    </p:spTree>
    <p:extLst>
      <p:ext uri="{BB962C8B-B14F-4D97-AF65-F5344CB8AC3E}">
        <p14:creationId xmlns:p14="http://schemas.microsoft.com/office/powerpoint/2010/main" val="67323126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Math Problems needed to solve</a:t>
            </a:r>
          </a:p>
        </p:txBody>
      </p:sp>
      <p:sp>
        <p:nvSpPr>
          <p:cNvPr id="3" name="Content Placeholder 2"/>
          <p:cNvSpPr>
            <a:spLocks noGrp="1"/>
          </p:cNvSpPr>
          <p:nvPr>
            <p:ph idx="1"/>
          </p:nvPr>
        </p:nvSpPr>
        <p:spPr>
          <a:xfrm>
            <a:off x="1097280" y="1845733"/>
            <a:ext cx="10058400" cy="4404941"/>
          </a:xfrm>
        </p:spPr>
        <p:txBody>
          <a:bodyPr>
            <a:normAutofit/>
          </a:bodyPr>
          <a:lstStyle/>
          <a:p>
            <a:pPr algn="just">
              <a:lnSpc>
                <a:spcPct val="120000"/>
              </a:lnSpc>
              <a:buFont typeface="Wingdings" panose="05000000000000000000" pitchFamily="2" charset="2"/>
              <a:buChar char="q"/>
            </a:pPr>
            <a:r>
              <a:rPr lang="en-US" sz="2400" dirty="0">
                <a:solidFill>
                  <a:srgbClr val="FF0000"/>
                </a:solidFill>
              </a:rPr>
              <a:t> </a:t>
            </a:r>
            <a:r>
              <a:rPr lang="en-US" sz="2400" dirty="0">
                <a:solidFill>
                  <a:schemeClr val="tx1"/>
                </a:solidFill>
              </a:rPr>
              <a:t> </a:t>
            </a:r>
            <a:r>
              <a:rPr lang="en-US" sz="2400" dirty="0">
                <a:solidFill>
                  <a:srgbClr val="FF0000"/>
                </a:solidFill>
              </a:rPr>
              <a:t>Walpole Book:</a:t>
            </a:r>
          </a:p>
          <a:p>
            <a:pPr algn="just">
              <a:lnSpc>
                <a:spcPct val="120000"/>
              </a:lnSpc>
              <a:buFont typeface="Wingdings" panose="05000000000000000000" pitchFamily="2" charset="2"/>
              <a:buChar char="ü"/>
            </a:pPr>
            <a:r>
              <a:rPr lang="en-US" sz="2400" dirty="0" smtClean="0">
                <a:solidFill>
                  <a:srgbClr val="FF0000"/>
                </a:solidFill>
              </a:rPr>
              <a:t> </a:t>
            </a:r>
            <a:r>
              <a:rPr lang="en-US" sz="2400" dirty="0" smtClean="0">
                <a:solidFill>
                  <a:schemeClr val="tx1"/>
                </a:solidFill>
              </a:rPr>
              <a:t>Examples: </a:t>
            </a:r>
            <a:r>
              <a:rPr lang="en-US" sz="2400" dirty="0" smtClean="0">
                <a:solidFill>
                  <a:schemeClr val="tx1"/>
                </a:solidFill>
              </a:rPr>
              <a:t>6.2, 6.4, 6.5, 6.6, 6.17</a:t>
            </a:r>
          </a:p>
          <a:p>
            <a:pPr algn="just">
              <a:lnSpc>
                <a:spcPct val="120000"/>
              </a:lnSpc>
              <a:buFont typeface="Wingdings" panose="05000000000000000000" pitchFamily="2" charset="2"/>
              <a:buChar char="ü"/>
            </a:pPr>
            <a:r>
              <a:rPr lang="en-US" sz="2400" dirty="0">
                <a:solidFill>
                  <a:schemeClr val="tx1"/>
                </a:solidFill>
              </a:rPr>
              <a:t> </a:t>
            </a:r>
            <a:r>
              <a:rPr lang="en-US" sz="2400" dirty="0" smtClean="0">
                <a:solidFill>
                  <a:schemeClr val="tx1"/>
                </a:solidFill>
              </a:rPr>
              <a:t>Exercises: 6.11, 6.12, 6.14, 6.17, 6.19, 6.20, 6.45, 6.64, 6.81</a:t>
            </a:r>
          </a:p>
          <a:p>
            <a:pPr algn="just">
              <a:lnSpc>
                <a:spcPct val="120000"/>
              </a:lnSpc>
              <a:buFont typeface="Wingdings" panose="05000000000000000000" pitchFamily="2" charset="2"/>
              <a:buChar char="q"/>
            </a:pPr>
            <a:r>
              <a:rPr lang="en-US" sz="2400" dirty="0" smtClean="0">
                <a:solidFill>
                  <a:srgbClr val="FF0000"/>
                </a:solidFill>
              </a:rPr>
              <a:t> Slide </a:t>
            </a:r>
            <a:r>
              <a:rPr lang="en-US" sz="2400" dirty="0">
                <a:solidFill>
                  <a:srgbClr val="FF0000"/>
                </a:solidFill>
              </a:rPr>
              <a:t>Math</a:t>
            </a:r>
          </a:p>
          <a:p>
            <a:pPr algn="just">
              <a:lnSpc>
                <a:spcPct val="100000"/>
              </a:lnSpc>
              <a:buFont typeface="Wingdings" panose="05000000000000000000" pitchFamily="2" charset="2"/>
              <a:buChar char="q"/>
            </a:pPr>
            <a:endParaRPr lang="en-US" sz="2400" dirty="0" smtClean="0">
              <a:solidFill>
                <a:srgbClr val="FF0000"/>
              </a:solidFill>
            </a:endParaRPr>
          </a:p>
          <a:p>
            <a:pPr algn="just">
              <a:lnSpc>
                <a:spcPct val="100000"/>
              </a:lnSpc>
              <a:buFont typeface="Wingdings" panose="05000000000000000000" pitchFamily="2" charset="2"/>
              <a:buChar char="ü"/>
            </a:pPr>
            <a:endParaRPr lang="en-US" sz="2400" dirty="0" smtClean="0">
              <a:solidFill>
                <a:srgbClr val="FF0000"/>
              </a:solidFill>
            </a:endParaRPr>
          </a:p>
          <a:p>
            <a:pPr marL="0" indent="0" algn="just">
              <a:buNone/>
            </a:pPr>
            <a:endParaRPr lang="en-US" sz="2400" dirty="0">
              <a:solidFill>
                <a:srgbClr val="FF0000"/>
              </a:solidFill>
            </a:endParaRPr>
          </a:p>
          <a:p>
            <a:pPr algn="just">
              <a:buFont typeface="Wingdings" panose="05000000000000000000" pitchFamily="2" charset="2"/>
              <a:buChar char="q"/>
            </a:pPr>
            <a:endParaRPr lang="en-US" sz="2400" dirty="0">
              <a:solidFill>
                <a:schemeClr val="tx1"/>
              </a:solidFill>
            </a:endParaRPr>
          </a:p>
          <a:p>
            <a:pPr algn="just">
              <a:buFont typeface="Wingdings" panose="05000000000000000000" pitchFamily="2" charset="2"/>
              <a:buChar char="q"/>
            </a:pPr>
            <a:endParaRPr lang="en-US" sz="2400" dirty="0" smtClean="0">
              <a:solidFill>
                <a:srgbClr val="FF0000"/>
              </a:solidFill>
            </a:endParaRPr>
          </a:p>
        </p:txBody>
      </p:sp>
      <p:sp>
        <p:nvSpPr>
          <p:cNvPr id="4" name="Slide Number Placeholder 3"/>
          <p:cNvSpPr>
            <a:spLocks noGrp="1"/>
          </p:cNvSpPr>
          <p:nvPr>
            <p:ph type="sldNum" sz="quarter" idx="12"/>
          </p:nvPr>
        </p:nvSpPr>
        <p:spPr/>
        <p:txBody>
          <a:bodyPr/>
          <a:lstStyle/>
          <a:p>
            <a:fld id="{D398802C-16F1-4C30-B03D-F13AB1CA83CC}" type="slidenum">
              <a:rPr lang="en-US" smtClean="0"/>
              <a:t>19</a:t>
            </a:fld>
            <a:endParaRPr lang="en-US"/>
          </a:p>
        </p:txBody>
      </p:sp>
    </p:spTree>
    <p:extLst>
      <p:ext uri="{BB962C8B-B14F-4D97-AF65-F5344CB8AC3E}">
        <p14:creationId xmlns:p14="http://schemas.microsoft.com/office/powerpoint/2010/main" val="21479275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Normal Distribution</a:t>
            </a:r>
            <a:endParaRPr lang="en-US" dirty="0"/>
          </a:p>
        </p:txBody>
      </p:sp>
      <p:sp>
        <p:nvSpPr>
          <p:cNvPr id="3" name="Content Placeholder 2"/>
          <p:cNvSpPr>
            <a:spLocks noGrp="1"/>
          </p:cNvSpPr>
          <p:nvPr>
            <p:ph idx="1"/>
          </p:nvPr>
        </p:nvSpPr>
        <p:spPr>
          <a:xfrm>
            <a:off x="1097280" y="1845733"/>
            <a:ext cx="10058400" cy="4404941"/>
          </a:xfrm>
        </p:spPr>
        <p:txBody>
          <a:bodyPr>
            <a:normAutofit/>
          </a:bodyPr>
          <a:lstStyle/>
          <a:p>
            <a:pPr algn="just">
              <a:buFont typeface="Wingdings" panose="05000000000000000000" pitchFamily="2" charset="2"/>
              <a:buChar char="q"/>
            </a:pPr>
            <a:r>
              <a:rPr lang="en-US" sz="2400" dirty="0">
                <a:solidFill>
                  <a:schemeClr val="tx1"/>
                </a:solidFill>
              </a:rPr>
              <a:t> </a:t>
            </a:r>
            <a:r>
              <a:rPr lang="en-US" sz="2400" dirty="0" smtClean="0">
                <a:solidFill>
                  <a:schemeClr val="tx1"/>
                </a:solidFill>
              </a:rPr>
              <a:t>Most widely used model for a continuous measurement.</a:t>
            </a:r>
          </a:p>
          <a:p>
            <a:pPr algn="just">
              <a:buFont typeface="Wingdings" panose="05000000000000000000" pitchFamily="2" charset="2"/>
              <a:buChar char="q"/>
            </a:pPr>
            <a:r>
              <a:rPr lang="en-US" sz="2400" dirty="0">
                <a:solidFill>
                  <a:schemeClr val="tx1"/>
                </a:solidFill>
              </a:rPr>
              <a:t> According to Central Limit </a:t>
            </a:r>
            <a:r>
              <a:rPr lang="en-US" sz="2400" dirty="0" smtClean="0">
                <a:solidFill>
                  <a:schemeClr val="tx1"/>
                </a:solidFill>
              </a:rPr>
              <a:t>Theorem, </a:t>
            </a:r>
            <a:r>
              <a:rPr lang="en-US" sz="2400" dirty="0">
                <a:solidFill>
                  <a:schemeClr val="tx1"/>
                </a:solidFill>
              </a:rPr>
              <a:t>sums and averages often </a:t>
            </a:r>
            <a:r>
              <a:rPr lang="en-US" sz="2400" dirty="0" smtClean="0">
                <a:solidFill>
                  <a:schemeClr val="tx1"/>
                </a:solidFill>
              </a:rPr>
              <a:t>have</a:t>
            </a:r>
            <a:br>
              <a:rPr lang="en-US" sz="2400" dirty="0" smtClean="0">
                <a:solidFill>
                  <a:schemeClr val="tx1"/>
                </a:solidFill>
              </a:rPr>
            </a:br>
            <a:r>
              <a:rPr lang="en-US" sz="2400" dirty="0" smtClean="0">
                <a:solidFill>
                  <a:schemeClr val="tx1"/>
                </a:solidFill>
              </a:rPr>
              <a:t>    approximately </a:t>
            </a:r>
            <a:r>
              <a:rPr lang="en-US" sz="2400" dirty="0">
                <a:solidFill>
                  <a:schemeClr val="tx1"/>
                </a:solidFill>
              </a:rPr>
              <a:t>Normal </a:t>
            </a:r>
            <a:r>
              <a:rPr lang="en-US" sz="2400" dirty="0" smtClean="0">
                <a:solidFill>
                  <a:schemeClr val="tx1"/>
                </a:solidFill>
              </a:rPr>
              <a:t>distribution.</a:t>
            </a:r>
          </a:p>
          <a:p>
            <a:pPr algn="just">
              <a:buFont typeface="Wingdings" panose="05000000000000000000" pitchFamily="2" charset="2"/>
              <a:buChar char="q"/>
            </a:pPr>
            <a:r>
              <a:rPr lang="en-US" sz="2400" dirty="0">
                <a:solidFill>
                  <a:schemeClr val="tx1"/>
                </a:solidFill>
              </a:rPr>
              <a:t> Also referred to as a </a:t>
            </a:r>
            <a:r>
              <a:rPr lang="en-US" sz="2400" dirty="0">
                <a:solidFill>
                  <a:srgbClr val="FF0000"/>
                </a:solidFill>
              </a:rPr>
              <a:t>Gaussian distribution</a:t>
            </a:r>
            <a:r>
              <a:rPr lang="en-US" sz="2400" dirty="0" smtClean="0">
                <a:solidFill>
                  <a:schemeClr val="tx1"/>
                </a:solidFill>
              </a:rPr>
              <a:t>.</a:t>
            </a:r>
          </a:p>
          <a:p>
            <a:pPr algn="just">
              <a:buFont typeface="Wingdings" panose="05000000000000000000" pitchFamily="2" charset="2"/>
              <a:buChar char="q"/>
            </a:pPr>
            <a:r>
              <a:rPr lang="en-US" sz="2400" dirty="0">
                <a:solidFill>
                  <a:schemeClr val="tx1"/>
                </a:solidFill>
              </a:rPr>
              <a:t> </a:t>
            </a:r>
            <a:r>
              <a:rPr lang="en-US" sz="2400" dirty="0" smtClean="0">
                <a:solidFill>
                  <a:schemeClr val="tx1"/>
                </a:solidFill>
              </a:rPr>
              <a:t>It’s </a:t>
            </a:r>
            <a:r>
              <a:rPr lang="en-US" sz="2400" dirty="0">
                <a:solidFill>
                  <a:schemeClr val="tx1"/>
                </a:solidFill>
              </a:rPr>
              <a:t>graph, called the normal curve, is </a:t>
            </a:r>
            <a:r>
              <a:rPr lang="en-US" sz="2400" dirty="0" smtClean="0">
                <a:solidFill>
                  <a:schemeClr val="tx1"/>
                </a:solidFill>
              </a:rPr>
              <a:t>the bell-shaped curve.</a:t>
            </a:r>
            <a:endParaRPr lang="en-US" sz="2400" dirty="0">
              <a:solidFill>
                <a:schemeClr val="tx1"/>
              </a:solidFill>
            </a:endParaRPr>
          </a:p>
          <a:p>
            <a:pPr algn="just">
              <a:buFont typeface="Wingdings" panose="05000000000000000000" pitchFamily="2" charset="2"/>
              <a:buChar char="q"/>
            </a:pPr>
            <a:endParaRPr lang="en-US" sz="2400" dirty="0" smtClean="0">
              <a:solidFill>
                <a:schemeClr val="tx1"/>
              </a:solidFill>
            </a:endParaRPr>
          </a:p>
          <a:p>
            <a:pPr algn="just">
              <a:buFont typeface="Wingdings" panose="05000000000000000000" pitchFamily="2" charset="2"/>
              <a:buChar char="q"/>
            </a:pPr>
            <a:endParaRPr lang="en-US" sz="2400" dirty="0">
              <a:solidFill>
                <a:schemeClr val="tx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57098" y="4067033"/>
            <a:ext cx="6209731" cy="2183641"/>
          </a:xfrm>
          <a:prstGeom prst="rect">
            <a:avLst/>
          </a:prstGeom>
        </p:spPr>
      </p:pic>
      <p:sp>
        <p:nvSpPr>
          <p:cNvPr id="5" name="Slide Number Placeholder 4"/>
          <p:cNvSpPr>
            <a:spLocks noGrp="1"/>
          </p:cNvSpPr>
          <p:nvPr>
            <p:ph type="sldNum" sz="quarter" idx="12"/>
          </p:nvPr>
        </p:nvSpPr>
        <p:spPr/>
        <p:txBody>
          <a:bodyPr/>
          <a:lstStyle/>
          <a:p>
            <a:fld id="{D398802C-16F1-4C30-B03D-F13AB1CA83CC}" type="slidenum">
              <a:rPr lang="en-US" smtClean="0"/>
              <a:t>2</a:t>
            </a:fld>
            <a:endParaRPr lang="en-US"/>
          </a:p>
        </p:txBody>
      </p:sp>
    </p:spTree>
    <p:extLst>
      <p:ext uri="{BB962C8B-B14F-4D97-AF65-F5344CB8AC3E}">
        <p14:creationId xmlns:p14="http://schemas.microsoft.com/office/powerpoint/2010/main" val="306298754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a:xfrm>
            <a:off x="1097280" y="1845733"/>
            <a:ext cx="10058400" cy="4404941"/>
          </a:xfrm>
        </p:spPr>
        <p:txBody>
          <a:bodyPr>
            <a:normAutofit/>
          </a:bodyPr>
          <a:lstStyle/>
          <a:p>
            <a:pPr algn="just">
              <a:lnSpc>
                <a:spcPct val="100000"/>
              </a:lnSpc>
              <a:buFont typeface="Wingdings" panose="05000000000000000000" pitchFamily="2" charset="2"/>
              <a:buChar char="q"/>
            </a:pPr>
            <a:r>
              <a:rPr lang="en-US" sz="2400" dirty="0">
                <a:solidFill>
                  <a:srgbClr val="FF0000"/>
                </a:solidFill>
              </a:rPr>
              <a:t> </a:t>
            </a:r>
            <a:r>
              <a:rPr lang="en-US" sz="2400" dirty="0">
                <a:solidFill>
                  <a:schemeClr val="tx1"/>
                </a:solidFill>
              </a:rPr>
              <a:t>Probability and Statistics for Engineers and Scientists(9th Edition) – Walpole</a:t>
            </a:r>
          </a:p>
          <a:p>
            <a:pPr algn="just">
              <a:lnSpc>
                <a:spcPct val="100000"/>
              </a:lnSpc>
              <a:buFont typeface="Wingdings" panose="05000000000000000000" pitchFamily="2" charset="2"/>
              <a:buChar char="q"/>
            </a:pPr>
            <a:r>
              <a:rPr lang="en-US" sz="2400" dirty="0">
                <a:solidFill>
                  <a:schemeClr val="tx1"/>
                </a:solidFill>
              </a:rPr>
              <a:t> Probability and Statistics for Engineers and Scientists(4th Edition) – Sheldon</a:t>
            </a:r>
            <a:br>
              <a:rPr lang="en-US" sz="2400" dirty="0">
                <a:solidFill>
                  <a:schemeClr val="tx1"/>
                </a:solidFill>
              </a:rPr>
            </a:br>
            <a:r>
              <a:rPr lang="en-US" sz="2400" dirty="0">
                <a:solidFill>
                  <a:schemeClr val="tx1"/>
                </a:solidFill>
              </a:rPr>
              <a:t>    Ross</a:t>
            </a:r>
          </a:p>
          <a:p>
            <a:pPr algn="just">
              <a:lnSpc>
                <a:spcPct val="100000"/>
              </a:lnSpc>
              <a:buFont typeface="Wingdings" panose="05000000000000000000" pitchFamily="2" charset="2"/>
              <a:buChar char="q"/>
            </a:pPr>
            <a:r>
              <a:rPr lang="en-US" sz="2400" dirty="0">
                <a:solidFill>
                  <a:schemeClr val="tx1"/>
                </a:solidFill>
              </a:rPr>
              <a:t> Internet Resources</a:t>
            </a:r>
          </a:p>
          <a:p>
            <a:pPr algn="just">
              <a:lnSpc>
                <a:spcPct val="100000"/>
              </a:lnSpc>
              <a:buFont typeface="Wingdings" panose="05000000000000000000" pitchFamily="2" charset="2"/>
              <a:buChar char="q"/>
            </a:pPr>
            <a:endParaRPr lang="en-US" sz="2400" dirty="0" smtClean="0">
              <a:solidFill>
                <a:srgbClr val="FF0000"/>
              </a:solidFill>
            </a:endParaRPr>
          </a:p>
          <a:p>
            <a:pPr marL="0" indent="0" algn="just">
              <a:buNone/>
            </a:pPr>
            <a:endParaRPr lang="en-US" sz="2400" dirty="0">
              <a:solidFill>
                <a:srgbClr val="FF0000"/>
              </a:solidFill>
            </a:endParaRPr>
          </a:p>
          <a:p>
            <a:pPr algn="just">
              <a:buFont typeface="Wingdings" panose="05000000000000000000" pitchFamily="2" charset="2"/>
              <a:buChar char="q"/>
            </a:pPr>
            <a:endParaRPr lang="en-US" sz="2400" dirty="0">
              <a:solidFill>
                <a:schemeClr val="tx1"/>
              </a:solidFill>
            </a:endParaRPr>
          </a:p>
          <a:p>
            <a:pPr algn="just">
              <a:buFont typeface="Wingdings" panose="05000000000000000000" pitchFamily="2" charset="2"/>
              <a:buChar char="q"/>
            </a:pPr>
            <a:endParaRPr lang="en-US" sz="2400" dirty="0" smtClean="0">
              <a:solidFill>
                <a:srgbClr val="FF0000"/>
              </a:solidFill>
            </a:endParaRPr>
          </a:p>
        </p:txBody>
      </p:sp>
      <p:sp>
        <p:nvSpPr>
          <p:cNvPr id="4" name="Slide Number Placeholder 3"/>
          <p:cNvSpPr>
            <a:spLocks noGrp="1"/>
          </p:cNvSpPr>
          <p:nvPr>
            <p:ph type="sldNum" sz="quarter" idx="12"/>
          </p:nvPr>
        </p:nvSpPr>
        <p:spPr/>
        <p:txBody>
          <a:bodyPr/>
          <a:lstStyle/>
          <a:p>
            <a:fld id="{D398802C-16F1-4C30-B03D-F13AB1CA83CC}" type="slidenum">
              <a:rPr lang="en-US" smtClean="0"/>
              <a:t>20</a:t>
            </a:fld>
            <a:endParaRPr lang="en-US"/>
          </a:p>
        </p:txBody>
      </p:sp>
    </p:spTree>
    <p:extLst>
      <p:ext uri="{BB962C8B-B14F-4D97-AF65-F5344CB8AC3E}">
        <p14:creationId xmlns:p14="http://schemas.microsoft.com/office/powerpoint/2010/main" val="333252770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D398802C-16F1-4C30-B03D-F13AB1CA83CC}" type="slidenum">
              <a:rPr lang="en-US" smtClean="0"/>
              <a:t>21</a:t>
            </a:fld>
            <a:endParaRPr lang="en-US"/>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0"/>
            <a:ext cx="12191999" cy="6858000"/>
          </a:xfrm>
          <a:prstGeom prst="rect">
            <a:avLst/>
          </a:prstGeom>
        </p:spPr>
      </p:pic>
    </p:spTree>
    <p:extLst>
      <p:ext uri="{BB962C8B-B14F-4D97-AF65-F5344CB8AC3E}">
        <p14:creationId xmlns:p14="http://schemas.microsoft.com/office/powerpoint/2010/main" val="432739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Normal Distribution(Cont..)</a:t>
            </a:r>
            <a:endParaRPr lang="en-US" dirty="0"/>
          </a:p>
        </p:txBody>
      </p:sp>
      <p:sp>
        <p:nvSpPr>
          <p:cNvPr id="3" name="Content Placeholder 2"/>
          <p:cNvSpPr>
            <a:spLocks noGrp="1"/>
          </p:cNvSpPr>
          <p:nvPr>
            <p:ph idx="1"/>
          </p:nvPr>
        </p:nvSpPr>
        <p:spPr>
          <a:xfrm>
            <a:off x="1097280" y="1845733"/>
            <a:ext cx="10058400" cy="4404941"/>
          </a:xfrm>
        </p:spPr>
        <p:txBody>
          <a:bodyPr>
            <a:normAutofit/>
          </a:bodyPr>
          <a:lstStyle/>
          <a:p>
            <a:pPr algn="just">
              <a:buFont typeface="Wingdings" panose="05000000000000000000" pitchFamily="2" charset="2"/>
              <a:buChar char="q"/>
            </a:pPr>
            <a:r>
              <a:rPr lang="en-US" sz="2400" dirty="0">
                <a:solidFill>
                  <a:schemeClr val="tx1"/>
                </a:solidFill>
              </a:rPr>
              <a:t> The density of the normal random variable X, with mean μ</a:t>
            </a:r>
            <a:r>
              <a:rPr lang="en-US" sz="2400" i="1" dirty="0">
                <a:solidFill>
                  <a:schemeClr val="tx1"/>
                </a:solidFill>
              </a:rPr>
              <a:t> </a:t>
            </a:r>
            <a:r>
              <a:rPr lang="en-US" sz="2400" dirty="0">
                <a:solidFill>
                  <a:schemeClr val="tx1"/>
                </a:solidFill>
              </a:rPr>
              <a:t>and variance σ</a:t>
            </a:r>
            <a:r>
              <a:rPr lang="en-US" sz="2400" baseline="30000" dirty="0">
                <a:solidFill>
                  <a:schemeClr val="tx1"/>
                </a:solidFill>
              </a:rPr>
              <a:t>2</a:t>
            </a:r>
            <a:r>
              <a:rPr lang="en-US" sz="2400" dirty="0">
                <a:solidFill>
                  <a:schemeClr val="tx1"/>
                </a:solidFill>
              </a:rPr>
              <a:t>, </a:t>
            </a:r>
            <a:r>
              <a:rPr lang="en-US" sz="2400" dirty="0" smtClean="0">
                <a:solidFill>
                  <a:schemeClr val="tx1"/>
                </a:solidFill>
              </a:rPr>
              <a:t>is:</a:t>
            </a:r>
          </a:p>
          <a:p>
            <a:pPr marL="0" indent="0" algn="just">
              <a:buNone/>
            </a:pPr>
            <a:endParaRPr lang="en-US" sz="2400" dirty="0" smtClean="0">
              <a:solidFill>
                <a:schemeClr val="tx1"/>
              </a:solidFill>
            </a:endParaRPr>
          </a:p>
        </p:txBody>
      </p:sp>
      <p:pic>
        <p:nvPicPr>
          <p:cNvPr id="5" name="Picture 4">
            <a:extLst>
              <a:ext uri="{FF2B5EF4-FFF2-40B4-BE49-F238E27FC236}">
                <a16:creationId xmlns:a16="http://schemas.microsoft.com/office/drawing/2014/main" xmlns="" id="{B7457A38-A0D6-4CBD-B973-5CBE16DCC828}"/>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2094933" y="2214175"/>
            <a:ext cx="7356143" cy="833438"/>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3011611"/>
            <a:ext cx="4189864" cy="3239063"/>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85146" y="3143149"/>
            <a:ext cx="3971499" cy="3107526"/>
          </a:xfrm>
          <a:prstGeom prst="rect">
            <a:avLst/>
          </a:prstGeom>
        </p:spPr>
      </p:pic>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664356" y="3143148"/>
            <a:ext cx="4495799" cy="3011991"/>
          </a:xfrm>
          <a:prstGeom prst="rect">
            <a:avLst/>
          </a:prstGeom>
        </p:spPr>
      </p:pic>
      <p:sp>
        <p:nvSpPr>
          <p:cNvPr id="4" name="Slide Number Placeholder 3"/>
          <p:cNvSpPr>
            <a:spLocks noGrp="1"/>
          </p:cNvSpPr>
          <p:nvPr>
            <p:ph type="sldNum" sz="quarter" idx="12"/>
          </p:nvPr>
        </p:nvSpPr>
        <p:spPr/>
        <p:txBody>
          <a:bodyPr/>
          <a:lstStyle/>
          <a:p>
            <a:fld id="{D398802C-16F1-4C30-B03D-F13AB1CA83CC}" type="slidenum">
              <a:rPr lang="en-US" smtClean="0"/>
              <a:t>3</a:t>
            </a:fld>
            <a:endParaRPr lang="en-US"/>
          </a:p>
        </p:txBody>
      </p:sp>
    </p:spTree>
    <p:extLst>
      <p:ext uri="{BB962C8B-B14F-4D97-AF65-F5344CB8AC3E}">
        <p14:creationId xmlns:p14="http://schemas.microsoft.com/office/powerpoint/2010/main" val="1578870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Normal Distribution(Cont..)</a:t>
            </a:r>
            <a:endParaRPr lang="en-US" dirty="0"/>
          </a:p>
        </p:txBody>
      </p:sp>
      <p:sp>
        <p:nvSpPr>
          <p:cNvPr id="3" name="Content Placeholder 2"/>
          <p:cNvSpPr>
            <a:spLocks noGrp="1"/>
          </p:cNvSpPr>
          <p:nvPr>
            <p:ph idx="1"/>
          </p:nvPr>
        </p:nvSpPr>
        <p:spPr>
          <a:xfrm>
            <a:off x="1097280" y="1845733"/>
            <a:ext cx="10058400" cy="4404941"/>
          </a:xfrm>
        </p:spPr>
        <p:txBody>
          <a:bodyPr>
            <a:normAutofit/>
          </a:bodyPr>
          <a:lstStyle/>
          <a:p>
            <a:pPr algn="just">
              <a:buFont typeface="Wingdings" panose="05000000000000000000" pitchFamily="2" charset="2"/>
              <a:buChar char="q"/>
            </a:pPr>
            <a:r>
              <a:rPr lang="en-US" sz="2400" dirty="0">
                <a:solidFill>
                  <a:schemeClr val="tx1"/>
                </a:solidFill>
              </a:rPr>
              <a:t> </a:t>
            </a:r>
            <a:r>
              <a:rPr lang="en-US" sz="2400" dirty="0" smtClean="0">
                <a:solidFill>
                  <a:srgbClr val="FF0000"/>
                </a:solidFill>
              </a:rPr>
              <a:t>Properties of Normal Curve:</a:t>
            </a:r>
          </a:p>
          <a:p>
            <a:pPr algn="just">
              <a:buFont typeface="Wingdings" panose="05000000000000000000" pitchFamily="2" charset="2"/>
              <a:buChar char="Ø"/>
            </a:pPr>
            <a:r>
              <a:rPr lang="en-US" sz="2400" dirty="0">
                <a:solidFill>
                  <a:srgbClr val="FF0000"/>
                </a:solidFill>
              </a:rPr>
              <a:t> </a:t>
            </a:r>
            <a:r>
              <a:rPr lang="en-US" sz="2400" dirty="0">
                <a:solidFill>
                  <a:schemeClr val="tx1"/>
                </a:solidFill>
              </a:rPr>
              <a:t>The mode, which is the point on the horizontal axis where the curve is </a:t>
            </a:r>
            <a:r>
              <a:rPr lang="en-US" sz="2400" dirty="0" smtClean="0">
                <a:solidFill>
                  <a:schemeClr val="tx1"/>
                </a:solidFill>
              </a:rPr>
              <a:t>a</a:t>
            </a:r>
            <a:br>
              <a:rPr lang="en-US" sz="2400" dirty="0" smtClean="0">
                <a:solidFill>
                  <a:schemeClr val="tx1"/>
                </a:solidFill>
              </a:rPr>
            </a:br>
            <a:r>
              <a:rPr lang="en-US" sz="2400" dirty="0" smtClean="0">
                <a:solidFill>
                  <a:schemeClr val="tx1"/>
                </a:solidFill>
              </a:rPr>
              <a:t>    maximum</a:t>
            </a:r>
            <a:r>
              <a:rPr lang="en-US" sz="2400" dirty="0">
                <a:solidFill>
                  <a:schemeClr val="tx1"/>
                </a:solidFill>
              </a:rPr>
              <a:t>, occurs </a:t>
            </a:r>
            <a:r>
              <a:rPr lang="en-US" sz="2400" dirty="0" smtClean="0">
                <a:solidFill>
                  <a:schemeClr val="tx1"/>
                </a:solidFill>
              </a:rPr>
              <a:t>at x=μ.</a:t>
            </a:r>
          </a:p>
          <a:p>
            <a:pPr algn="just">
              <a:buFont typeface="Wingdings" panose="05000000000000000000" pitchFamily="2" charset="2"/>
              <a:buChar char="Ø"/>
            </a:pPr>
            <a:r>
              <a:rPr lang="en-US" sz="2400" dirty="0">
                <a:solidFill>
                  <a:schemeClr val="tx1"/>
                </a:solidFill>
              </a:rPr>
              <a:t> The curve is symmetric about a vertical axis through the </a:t>
            </a:r>
            <a:r>
              <a:rPr lang="en-US" sz="2400" dirty="0" smtClean="0">
                <a:solidFill>
                  <a:schemeClr val="tx1"/>
                </a:solidFill>
              </a:rPr>
              <a:t>mean μ.</a:t>
            </a:r>
          </a:p>
          <a:p>
            <a:pPr algn="just">
              <a:buFont typeface="Wingdings" panose="05000000000000000000" pitchFamily="2" charset="2"/>
              <a:buChar char="Ø"/>
            </a:pPr>
            <a:r>
              <a:rPr lang="en-US" sz="2400" dirty="0">
                <a:solidFill>
                  <a:schemeClr val="tx1"/>
                </a:solidFill>
              </a:rPr>
              <a:t> The curve has its points of inflection </a:t>
            </a:r>
            <a:r>
              <a:rPr lang="en-US" sz="2400" dirty="0" smtClean="0">
                <a:solidFill>
                  <a:schemeClr val="tx1"/>
                </a:solidFill>
              </a:rPr>
              <a:t>at x = </a:t>
            </a:r>
            <a:r>
              <a:rPr lang="en-US" sz="2400" dirty="0" err="1" smtClean="0">
                <a:solidFill>
                  <a:schemeClr val="tx1"/>
                </a:solidFill>
              </a:rPr>
              <a:t>μ±σ</a:t>
            </a:r>
            <a:r>
              <a:rPr lang="en-US" sz="2400" dirty="0">
                <a:solidFill>
                  <a:schemeClr val="tx1"/>
                </a:solidFill>
              </a:rPr>
              <a:t>; it is concave downward </a:t>
            </a:r>
            <a:r>
              <a:rPr lang="en-US" sz="2400" dirty="0" smtClean="0">
                <a:solidFill>
                  <a:schemeClr val="tx1"/>
                </a:solidFill>
              </a:rPr>
              <a:t>if   </a:t>
            </a:r>
            <a:br>
              <a:rPr lang="en-US" sz="2400" dirty="0" smtClean="0">
                <a:solidFill>
                  <a:schemeClr val="tx1"/>
                </a:solidFill>
              </a:rPr>
            </a:br>
            <a:r>
              <a:rPr lang="en-US" sz="2400" dirty="0" smtClean="0">
                <a:solidFill>
                  <a:schemeClr val="tx1"/>
                </a:solidFill>
              </a:rPr>
              <a:t>    μ</a:t>
            </a:r>
            <a:r>
              <a:rPr lang="en-US" sz="2400" dirty="0">
                <a:solidFill>
                  <a:schemeClr val="tx1"/>
                </a:solidFill>
              </a:rPr>
              <a:t>−</a:t>
            </a:r>
            <a:r>
              <a:rPr lang="en-US" sz="2400" dirty="0" smtClean="0">
                <a:solidFill>
                  <a:schemeClr val="tx1"/>
                </a:solidFill>
              </a:rPr>
              <a:t>σ</a:t>
            </a:r>
            <a:r>
              <a:rPr lang="en-US" sz="2400" dirty="0">
                <a:solidFill>
                  <a:schemeClr val="tx1"/>
                </a:solidFill>
              </a:rPr>
              <a:t> </a:t>
            </a:r>
            <a:r>
              <a:rPr lang="en-US" sz="2400" dirty="0" smtClean="0">
                <a:solidFill>
                  <a:schemeClr val="tx1"/>
                </a:solidFill>
              </a:rPr>
              <a:t>&lt; X &lt; </a:t>
            </a:r>
            <a:r>
              <a:rPr lang="en-US" sz="2400" dirty="0" err="1" smtClean="0">
                <a:solidFill>
                  <a:schemeClr val="tx1"/>
                </a:solidFill>
              </a:rPr>
              <a:t>μ+σ</a:t>
            </a:r>
            <a:r>
              <a:rPr lang="en-US" sz="2400" dirty="0" smtClean="0">
                <a:solidFill>
                  <a:schemeClr val="tx1"/>
                </a:solidFill>
              </a:rPr>
              <a:t> and </a:t>
            </a:r>
            <a:r>
              <a:rPr lang="en-US" sz="2400" dirty="0">
                <a:solidFill>
                  <a:schemeClr val="tx1"/>
                </a:solidFill>
              </a:rPr>
              <a:t>is concave upward otherwise</a:t>
            </a:r>
            <a:r>
              <a:rPr lang="en-US" sz="2400" dirty="0" smtClean="0">
                <a:solidFill>
                  <a:schemeClr val="tx1"/>
                </a:solidFill>
              </a:rPr>
              <a:t>.</a:t>
            </a:r>
          </a:p>
          <a:p>
            <a:pPr algn="just">
              <a:buFont typeface="Wingdings" panose="05000000000000000000" pitchFamily="2" charset="2"/>
              <a:buChar char="Ø"/>
            </a:pPr>
            <a:r>
              <a:rPr lang="en-US" sz="2400" dirty="0">
                <a:solidFill>
                  <a:schemeClr val="tx1"/>
                </a:solidFill>
              </a:rPr>
              <a:t> The normal curve approaches the horizontal axis asymptotically as we </a:t>
            </a:r>
            <a:r>
              <a:rPr lang="en-US" sz="2400" dirty="0" smtClean="0">
                <a:solidFill>
                  <a:schemeClr val="tx1"/>
                </a:solidFill>
              </a:rPr>
              <a:t>proceed</a:t>
            </a:r>
            <a:br>
              <a:rPr lang="en-US" sz="2400" dirty="0" smtClean="0">
                <a:solidFill>
                  <a:schemeClr val="tx1"/>
                </a:solidFill>
              </a:rPr>
            </a:br>
            <a:r>
              <a:rPr lang="en-US" sz="2400" dirty="0" smtClean="0">
                <a:solidFill>
                  <a:schemeClr val="tx1"/>
                </a:solidFill>
              </a:rPr>
              <a:t>    in </a:t>
            </a:r>
            <a:r>
              <a:rPr lang="en-US" sz="2400" dirty="0">
                <a:solidFill>
                  <a:schemeClr val="tx1"/>
                </a:solidFill>
              </a:rPr>
              <a:t>either direction away from the mean</a:t>
            </a:r>
            <a:r>
              <a:rPr lang="en-US" sz="2400" dirty="0" smtClean="0">
                <a:solidFill>
                  <a:schemeClr val="tx1"/>
                </a:solidFill>
              </a:rPr>
              <a:t>.</a:t>
            </a:r>
          </a:p>
          <a:p>
            <a:pPr algn="just">
              <a:buFont typeface="Wingdings" panose="05000000000000000000" pitchFamily="2" charset="2"/>
              <a:buChar char="Ø"/>
            </a:pPr>
            <a:r>
              <a:rPr lang="en-US" sz="2400" dirty="0">
                <a:solidFill>
                  <a:schemeClr val="tx1"/>
                </a:solidFill>
              </a:rPr>
              <a:t> The total area under the curve and above the horizontal axis is equal to 1.</a:t>
            </a:r>
            <a:endParaRPr lang="en-US" sz="2400" dirty="0" smtClean="0">
              <a:solidFill>
                <a:schemeClr val="tx1"/>
              </a:solidFill>
            </a:endParaRPr>
          </a:p>
        </p:txBody>
      </p:sp>
      <p:sp>
        <p:nvSpPr>
          <p:cNvPr id="4" name="Slide Number Placeholder 3"/>
          <p:cNvSpPr>
            <a:spLocks noGrp="1"/>
          </p:cNvSpPr>
          <p:nvPr>
            <p:ph type="sldNum" sz="quarter" idx="12"/>
          </p:nvPr>
        </p:nvSpPr>
        <p:spPr/>
        <p:txBody>
          <a:bodyPr/>
          <a:lstStyle/>
          <a:p>
            <a:fld id="{D398802C-16F1-4C30-B03D-F13AB1CA83CC}" type="slidenum">
              <a:rPr lang="en-US" smtClean="0"/>
              <a:t>4</a:t>
            </a:fld>
            <a:endParaRPr lang="en-US"/>
          </a:p>
        </p:txBody>
      </p:sp>
    </p:spTree>
    <p:extLst>
      <p:ext uri="{BB962C8B-B14F-4D97-AF65-F5344CB8AC3E}">
        <p14:creationId xmlns:p14="http://schemas.microsoft.com/office/powerpoint/2010/main" val="16618228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Normal Distribution(Cont..)</a:t>
            </a:r>
            <a:endParaRPr lang="en-US" dirty="0"/>
          </a:p>
        </p:txBody>
      </p:sp>
      <p:sp>
        <p:nvSpPr>
          <p:cNvPr id="3" name="Content Placeholder 2"/>
          <p:cNvSpPr>
            <a:spLocks noGrp="1"/>
          </p:cNvSpPr>
          <p:nvPr>
            <p:ph idx="1"/>
          </p:nvPr>
        </p:nvSpPr>
        <p:spPr>
          <a:xfrm>
            <a:off x="1097280" y="1845733"/>
            <a:ext cx="10058400" cy="4404941"/>
          </a:xfrm>
        </p:spPr>
        <p:txBody>
          <a:bodyPr>
            <a:normAutofit/>
          </a:bodyPr>
          <a:lstStyle/>
          <a:p>
            <a:pPr algn="just">
              <a:buFont typeface="Wingdings" panose="05000000000000000000" pitchFamily="2" charset="2"/>
              <a:buChar char="q"/>
            </a:pPr>
            <a:r>
              <a:rPr lang="en-US" sz="2400" dirty="0">
                <a:solidFill>
                  <a:schemeClr val="tx1"/>
                </a:solidFill>
              </a:rPr>
              <a:t> </a:t>
            </a:r>
            <a:r>
              <a:rPr lang="en-US" sz="2400" dirty="0" smtClean="0">
                <a:solidFill>
                  <a:srgbClr val="FF0000"/>
                </a:solidFill>
              </a:rPr>
              <a:t>Areas under the normal curve:</a:t>
            </a:r>
          </a:p>
          <a:p>
            <a:pPr marL="0" indent="0" algn="just">
              <a:buNone/>
            </a:pPr>
            <a:endParaRPr lang="en-US" sz="2400" dirty="0" smtClean="0">
              <a:solidFill>
                <a:srgbClr val="FF0000"/>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5152" y="2297087"/>
            <a:ext cx="8379726" cy="1127691"/>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24828" y="3424779"/>
            <a:ext cx="6403304" cy="2438400"/>
          </a:xfrm>
          <a:prstGeom prst="rect">
            <a:avLst/>
          </a:prstGeom>
        </p:spPr>
      </p:pic>
      <p:sp>
        <p:nvSpPr>
          <p:cNvPr id="6" name="Slide Number Placeholder 5"/>
          <p:cNvSpPr>
            <a:spLocks noGrp="1"/>
          </p:cNvSpPr>
          <p:nvPr>
            <p:ph type="sldNum" sz="quarter" idx="12"/>
          </p:nvPr>
        </p:nvSpPr>
        <p:spPr/>
        <p:txBody>
          <a:bodyPr/>
          <a:lstStyle/>
          <a:p>
            <a:fld id="{D398802C-16F1-4C30-B03D-F13AB1CA83CC}" type="slidenum">
              <a:rPr lang="en-US" smtClean="0"/>
              <a:t>5</a:t>
            </a:fld>
            <a:endParaRPr lang="en-US"/>
          </a:p>
        </p:txBody>
      </p:sp>
    </p:spTree>
    <p:extLst>
      <p:ext uri="{BB962C8B-B14F-4D97-AF65-F5344CB8AC3E}">
        <p14:creationId xmlns:p14="http://schemas.microsoft.com/office/powerpoint/2010/main" val="29329097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Normal Distribution(Cont..)</a:t>
            </a:r>
            <a:endParaRPr lang="en-US" dirty="0"/>
          </a:p>
        </p:txBody>
      </p:sp>
      <p:sp>
        <p:nvSpPr>
          <p:cNvPr id="3" name="Content Placeholder 2"/>
          <p:cNvSpPr>
            <a:spLocks noGrp="1"/>
          </p:cNvSpPr>
          <p:nvPr>
            <p:ph idx="1"/>
          </p:nvPr>
        </p:nvSpPr>
        <p:spPr>
          <a:xfrm>
            <a:off x="1097280" y="1845733"/>
            <a:ext cx="10058400" cy="4404941"/>
          </a:xfrm>
        </p:spPr>
        <p:txBody>
          <a:bodyPr>
            <a:normAutofit/>
          </a:bodyPr>
          <a:lstStyle/>
          <a:p>
            <a:pPr algn="just">
              <a:buFont typeface="Wingdings" panose="05000000000000000000" pitchFamily="2" charset="2"/>
              <a:buChar char="q"/>
            </a:pPr>
            <a:r>
              <a:rPr lang="en-US" sz="2400" dirty="0">
                <a:solidFill>
                  <a:schemeClr val="tx1"/>
                </a:solidFill>
              </a:rPr>
              <a:t> Normal distribution with “standard parameters” µ = 0 and σ = 1 is </a:t>
            </a:r>
            <a:r>
              <a:rPr lang="en-US" sz="2400" dirty="0" smtClean="0">
                <a:solidFill>
                  <a:schemeClr val="tx1"/>
                </a:solidFill>
              </a:rPr>
              <a:t>called</a:t>
            </a:r>
            <a:br>
              <a:rPr lang="en-US" sz="2400" dirty="0" smtClean="0">
                <a:solidFill>
                  <a:schemeClr val="tx1"/>
                </a:solidFill>
              </a:rPr>
            </a:br>
            <a:r>
              <a:rPr lang="en-US" sz="2400" dirty="0" smtClean="0">
                <a:solidFill>
                  <a:schemeClr val="tx1"/>
                </a:solidFill>
              </a:rPr>
              <a:t>    </a:t>
            </a:r>
            <a:r>
              <a:rPr lang="en-US" sz="2400" dirty="0" smtClean="0">
                <a:solidFill>
                  <a:srgbClr val="FF0000"/>
                </a:solidFill>
              </a:rPr>
              <a:t>Standard </a:t>
            </a:r>
            <a:r>
              <a:rPr lang="en-US" sz="2400" dirty="0">
                <a:solidFill>
                  <a:srgbClr val="FF0000"/>
                </a:solidFill>
              </a:rPr>
              <a:t>Normal distribution</a:t>
            </a:r>
            <a:r>
              <a:rPr lang="en-US" sz="2400" dirty="0" smtClean="0">
                <a:solidFill>
                  <a:schemeClr val="tx1"/>
                </a:solidFill>
              </a:rPr>
              <a:t>.</a:t>
            </a:r>
          </a:p>
          <a:p>
            <a:pPr algn="just">
              <a:buFont typeface="Wingdings" panose="05000000000000000000" pitchFamily="2" charset="2"/>
              <a:buChar char="q"/>
            </a:pPr>
            <a:r>
              <a:rPr lang="en-US" sz="2400" dirty="0">
                <a:solidFill>
                  <a:schemeClr val="tx1"/>
                </a:solidFill>
              </a:rPr>
              <a:t> Z = Standard Normal random </a:t>
            </a:r>
            <a:r>
              <a:rPr lang="en-US" sz="2400" dirty="0" smtClean="0">
                <a:solidFill>
                  <a:schemeClr val="tx1"/>
                </a:solidFill>
              </a:rPr>
              <a:t>variable</a:t>
            </a:r>
          </a:p>
          <a:p>
            <a:pPr algn="just">
              <a:buFont typeface="Wingdings" panose="05000000000000000000" pitchFamily="2" charset="2"/>
              <a:buChar char="q"/>
            </a:pPr>
            <a:r>
              <a:rPr lang="en-US" sz="2400" dirty="0">
                <a:solidFill>
                  <a:schemeClr val="tx1"/>
                </a:solidFill>
              </a:rPr>
              <a:t> if </a:t>
            </a:r>
            <a:r>
              <a:rPr lang="en-US" sz="2400" dirty="0" smtClean="0">
                <a:solidFill>
                  <a:schemeClr val="tx1"/>
                </a:solidFill>
              </a:rPr>
              <a:t>X falls </a:t>
            </a:r>
            <a:r>
              <a:rPr lang="en-US" sz="2400" dirty="0">
                <a:solidFill>
                  <a:schemeClr val="tx1"/>
                </a:solidFill>
              </a:rPr>
              <a:t>between the values x=x1 </a:t>
            </a:r>
            <a:r>
              <a:rPr lang="en-US" sz="2400" dirty="0" smtClean="0">
                <a:solidFill>
                  <a:schemeClr val="tx1"/>
                </a:solidFill>
              </a:rPr>
              <a:t>and x=x2</a:t>
            </a:r>
            <a:r>
              <a:rPr lang="en-US" sz="2400" dirty="0">
                <a:solidFill>
                  <a:schemeClr val="tx1"/>
                </a:solidFill>
              </a:rPr>
              <a:t>, </a:t>
            </a:r>
            <a:r>
              <a:rPr lang="en-US" sz="2400" dirty="0" smtClean="0">
                <a:solidFill>
                  <a:schemeClr val="tx1"/>
                </a:solidFill>
              </a:rPr>
              <a:t>the random variable Z will fall</a:t>
            </a:r>
            <a:br>
              <a:rPr lang="en-US" sz="2400" dirty="0" smtClean="0">
                <a:solidFill>
                  <a:schemeClr val="tx1"/>
                </a:solidFill>
              </a:rPr>
            </a:br>
            <a:r>
              <a:rPr lang="en-US" sz="2400" dirty="0" smtClean="0">
                <a:solidFill>
                  <a:schemeClr val="tx1"/>
                </a:solidFill>
              </a:rPr>
              <a:t>    between </a:t>
            </a:r>
            <a:r>
              <a:rPr lang="en-US" sz="2400" dirty="0">
                <a:solidFill>
                  <a:schemeClr val="tx1"/>
                </a:solidFill>
              </a:rPr>
              <a:t>the corresponding </a:t>
            </a:r>
            <a:r>
              <a:rPr lang="en-US" sz="2400" dirty="0" smtClean="0">
                <a:solidFill>
                  <a:schemeClr val="tx1"/>
                </a:solidFill>
              </a:rPr>
              <a:t>values z1 = (</a:t>
            </a:r>
            <a:r>
              <a:rPr lang="en-US" sz="2400" dirty="0">
                <a:solidFill>
                  <a:schemeClr val="tx1"/>
                </a:solidFill>
              </a:rPr>
              <a:t>x1−μ)/</a:t>
            </a:r>
            <a:r>
              <a:rPr lang="en-US" sz="2400" dirty="0" smtClean="0">
                <a:solidFill>
                  <a:schemeClr val="tx1"/>
                </a:solidFill>
              </a:rPr>
              <a:t>σ and z2 = (</a:t>
            </a:r>
            <a:r>
              <a:rPr lang="en-US" sz="2400" dirty="0">
                <a:solidFill>
                  <a:schemeClr val="tx1"/>
                </a:solidFill>
              </a:rPr>
              <a:t>x2−μ)/σ</a:t>
            </a:r>
            <a:r>
              <a:rPr lang="en-US" sz="2400" dirty="0" smtClean="0">
                <a:solidFill>
                  <a:schemeClr val="tx1"/>
                </a:solidFill>
              </a:rPr>
              <a:t>.</a:t>
            </a:r>
          </a:p>
          <a:p>
            <a:pPr marL="0" indent="0" algn="just">
              <a:buNone/>
            </a:pPr>
            <a:endParaRPr lang="en-US" sz="2400" dirty="0">
              <a:solidFill>
                <a:schemeClr val="tx1"/>
              </a:solidFill>
            </a:endParaRPr>
          </a:p>
          <a:p>
            <a:pPr algn="just">
              <a:buFont typeface="Wingdings" panose="05000000000000000000" pitchFamily="2" charset="2"/>
              <a:buChar char="q"/>
            </a:pPr>
            <a:endParaRPr lang="en-US" sz="2400" dirty="0" smtClean="0">
              <a:solidFill>
                <a:srgbClr val="FF0000"/>
              </a:solidFill>
            </a:endParaRPr>
          </a:p>
        </p:txBody>
      </p:sp>
      <p:pic>
        <p:nvPicPr>
          <p:cNvPr id="6" name="Picture 5">
            <a:extLst>
              <a:ext uri="{FF2B5EF4-FFF2-40B4-BE49-F238E27FC236}">
                <a16:creationId xmlns="" xmlns:a16="http://schemas.microsoft.com/office/drawing/2014/main" id="{122F3199-E376-464D-A73B-13A04E0B98DF}"/>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6226249" y="2492198"/>
            <a:ext cx="2167123" cy="725832"/>
          </a:xfrm>
          <a:prstGeom prst="rect">
            <a:avLst/>
          </a:prstGeom>
        </p:spPr>
      </p:pic>
      <p:pic>
        <p:nvPicPr>
          <p:cNvPr id="7" name="Picture 6">
            <a:extLst>
              <a:ext uri="{FF2B5EF4-FFF2-40B4-BE49-F238E27FC236}">
                <a16:creationId xmlns="" xmlns:a16="http://schemas.microsoft.com/office/drawing/2014/main" id="{B377F09D-8728-4952-9599-DDAB233EC6D1}"/>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50000"/>
                    </a14:imgEffect>
                  </a14:imgLayer>
                </a14:imgProps>
              </a:ext>
            </a:extLst>
          </a:blip>
          <a:stretch>
            <a:fillRect/>
          </a:stretch>
        </p:blipFill>
        <p:spPr>
          <a:xfrm>
            <a:off x="1446663" y="4048203"/>
            <a:ext cx="9709017" cy="1943164"/>
          </a:xfrm>
          <a:prstGeom prst="rect">
            <a:avLst/>
          </a:prstGeom>
        </p:spPr>
      </p:pic>
      <p:sp>
        <p:nvSpPr>
          <p:cNvPr id="4" name="Slide Number Placeholder 3"/>
          <p:cNvSpPr>
            <a:spLocks noGrp="1"/>
          </p:cNvSpPr>
          <p:nvPr>
            <p:ph type="sldNum" sz="quarter" idx="12"/>
          </p:nvPr>
        </p:nvSpPr>
        <p:spPr/>
        <p:txBody>
          <a:bodyPr/>
          <a:lstStyle/>
          <a:p>
            <a:fld id="{D398802C-16F1-4C30-B03D-F13AB1CA83CC}" type="slidenum">
              <a:rPr lang="en-US" smtClean="0"/>
              <a:t>6</a:t>
            </a:fld>
            <a:endParaRPr lang="en-US"/>
          </a:p>
        </p:txBody>
      </p:sp>
    </p:spTree>
    <p:extLst>
      <p:ext uri="{BB962C8B-B14F-4D97-AF65-F5344CB8AC3E}">
        <p14:creationId xmlns:p14="http://schemas.microsoft.com/office/powerpoint/2010/main" val="3356004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Normal Distribution(Cont..)</a:t>
            </a:r>
            <a:endParaRPr lang="en-US" dirty="0"/>
          </a:p>
        </p:txBody>
      </p:sp>
      <p:sp>
        <p:nvSpPr>
          <p:cNvPr id="3" name="Content Placeholder 2"/>
          <p:cNvSpPr>
            <a:spLocks noGrp="1"/>
          </p:cNvSpPr>
          <p:nvPr>
            <p:ph idx="1"/>
          </p:nvPr>
        </p:nvSpPr>
        <p:spPr>
          <a:xfrm>
            <a:off x="1097280" y="1845733"/>
            <a:ext cx="10058400" cy="4404941"/>
          </a:xfrm>
        </p:spPr>
        <p:txBody>
          <a:bodyPr>
            <a:normAutofit/>
          </a:bodyPr>
          <a:lstStyle/>
          <a:p>
            <a:pPr algn="just">
              <a:buFont typeface="Wingdings" panose="05000000000000000000" pitchFamily="2" charset="2"/>
              <a:buChar char="q"/>
            </a:pPr>
            <a:r>
              <a:rPr lang="en-US" sz="2400" dirty="0">
                <a:solidFill>
                  <a:schemeClr val="tx1"/>
                </a:solidFill>
              </a:rPr>
              <a:t> We can reconstruct the initial variable </a:t>
            </a:r>
            <a:r>
              <a:rPr lang="en-US" sz="2400" dirty="0" smtClean="0">
                <a:solidFill>
                  <a:schemeClr val="tx1"/>
                </a:solidFill>
              </a:rPr>
              <a:t>X, </a:t>
            </a:r>
            <a:r>
              <a:rPr lang="en-US" sz="2400" dirty="0" smtClean="0">
                <a:solidFill>
                  <a:srgbClr val="FF0000"/>
                </a:solidFill>
              </a:rPr>
              <a:t>X </a:t>
            </a:r>
            <a:r>
              <a:rPr lang="en-US" sz="2400" dirty="0">
                <a:solidFill>
                  <a:srgbClr val="FF0000"/>
                </a:solidFill>
              </a:rPr>
              <a:t>= µ + σ Z</a:t>
            </a:r>
            <a:r>
              <a:rPr lang="en-US" sz="1600" dirty="0">
                <a:solidFill>
                  <a:schemeClr val="tx1"/>
                </a:solidFill>
              </a:rPr>
              <a:t> </a:t>
            </a:r>
            <a:endParaRPr lang="en-US" sz="2400" dirty="0">
              <a:solidFill>
                <a:schemeClr val="tx1"/>
              </a:solidFill>
            </a:endParaRPr>
          </a:p>
          <a:p>
            <a:pPr algn="just">
              <a:buFont typeface="Wingdings" panose="05000000000000000000" pitchFamily="2" charset="2"/>
              <a:buChar char="q"/>
            </a:pPr>
            <a:endParaRPr lang="en-US" sz="2400" dirty="0">
              <a:solidFill>
                <a:schemeClr val="tx1"/>
              </a:solidFill>
            </a:endParaRPr>
          </a:p>
          <a:p>
            <a:pPr algn="just">
              <a:buFont typeface="Wingdings" panose="05000000000000000000" pitchFamily="2" charset="2"/>
              <a:buChar char="q"/>
            </a:pPr>
            <a:endParaRPr lang="en-US" sz="2400" dirty="0" smtClean="0">
              <a:solidFill>
                <a:srgbClr val="FF0000"/>
              </a:solidFill>
            </a:endParaRPr>
          </a:p>
        </p:txBody>
      </p:sp>
      <p:pic>
        <p:nvPicPr>
          <p:cNvPr id="8" name="Picture 7">
            <a:extLst>
              <a:ext uri="{FF2B5EF4-FFF2-40B4-BE49-F238E27FC236}">
                <a16:creationId xmlns="" xmlns:a16="http://schemas.microsoft.com/office/drawing/2014/main" id="{8AC965D9-6695-4BAA-8B4E-598BE0EFF390}"/>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2496175" y="2481225"/>
            <a:ext cx="7260609" cy="3087061"/>
          </a:xfrm>
          <a:prstGeom prst="rect">
            <a:avLst/>
          </a:prstGeom>
        </p:spPr>
      </p:pic>
      <p:sp>
        <p:nvSpPr>
          <p:cNvPr id="4" name="Slide Number Placeholder 3"/>
          <p:cNvSpPr>
            <a:spLocks noGrp="1"/>
          </p:cNvSpPr>
          <p:nvPr>
            <p:ph type="sldNum" sz="quarter" idx="12"/>
          </p:nvPr>
        </p:nvSpPr>
        <p:spPr/>
        <p:txBody>
          <a:bodyPr/>
          <a:lstStyle/>
          <a:p>
            <a:fld id="{D398802C-16F1-4C30-B03D-F13AB1CA83CC}" type="slidenum">
              <a:rPr lang="en-US" smtClean="0"/>
              <a:t>7</a:t>
            </a:fld>
            <a:endParaRPr lang="en-US"/>
          </a:p>
        </p:txBody>
      </p:sp>
    </p:spTree>
    <p:extLst>
      <p:ext uri="{BB962C8B-B14F-4D97-AF65-F5344CB8AC3E}">
        <p14:creationId xmlns:p14="http://schemas.microsoft.com/office/powerpoint/2010/main" val="37977787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Normal Distribution(Cont..)</a:t>
            </a:r>
            <a:endParaRPr lang="en-US" dirty="0"/>
          </a:p>
        </p:txBody>
      </p:sp>
      <p:sp>
        <p:nvSpPr>
          <p:cNvPr id="3" name="Content Placeholder 2"/>
          <p:cNvSpPr>
            <a:spLocks noGrp="1"/>
          </p:cNvSpPr>
          <p:nvPr>
            <p:ph idx="1"/>
          </p:nvPr>
        </p:nvSpPr>
        <p:spPr>
          <a:xfrm>
            <a:off x="1097280" y="1845733"/>
            <a:ext cx="10058400" cy="4404941"/>
          </a:xfrm>
        </p:spPr>
        <p:txBody>
          <a:bodyPr>
            <a:normAutofit/>
          </a:bodyPr>
          <a:lstStyle/>
          <a:p>
            <a:pPr marL="0" indent="0" algn="just">
              <a:buNone/>
            </a:pPr>
            <a:endParaRPr lang="en-US" sz="2400" dirty="0" smtClean="0">
              <a:solidFill>
                <a:srgbClr val="FF0000"/>
              </a:solidFill>
            </a:endParaRPr>
          </a:p>
          <a:p>
            <a:pPr marL="0" indent="0" algn="just">
              <a:buNone/>
            </a:pPr>
            <a:endParaRPr lang="en-US" sz="2400" dirty="0">
              <a:solidFill>
                <a:srgbClr val="FF0000"/>
              </a:solidFill>
            </a:endParaRPr>
          </a:p>
          <a:p>
            <a:pPr algn="just">
              <a:buFont typeface="Wingdings" panose="05000000000000000000" pitchFamily="2" charset="2"/>
              <a:buChar char="q"/>
            </a:pPr>
            <a:endParaRPr lang="en-US" sz="2400" dirty="0">
              <a:solidFill>
                <a:schemeClr val="tx1"/>
              </a:solidFill>
            </a:endParaRPr>
          </a:p>
          <a:p>
            <a:pPr algn="just">
              <a:buFont typeface="Wingdings" panose="05000000000000000000" pitchFamily="2" charset="2"/>
              <a:buChar char="q"/>
            </a:pPr>
            <a:endParaRPr lang="en-US" sz="2400" dirty="0" smtClean="0">
              <a:solidFill>
                <a:srgbClr val="FF0000"/>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280" y="1954106"/>
            <a:ext cx="10058400" cy="4404941"/>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82050" y="4307510"/>
            <a:ext cx="3409950" cy="1695450"/>
          </a:xfrm>
          <a:prstGeom prst="rect">
            <a:avLst/>
          </a:prstGeom>
        </p:spPr>
      </p:pic>
      <p:sp>
        <p:nvSpPr>
          <p:cNvPr id="6" name="Slide Number Placeholder 5"/>
          <p:cNvSpPr>
            <a:spLocks noGrp="1"/>
          </p:cNvSpPr>
          <p:nvPr>
            <p:ph type="sldNum" sz="quarter" idx="12"/>
          </p:nvPr>
        </p:nvSpPr>
        <p:spPr/>
        <p:txBody>
          <a:bodyPr/>
          <a:lstStyle/>
          <a:p>
            <a:fld id="{D398802C-16F1-4C30-B03D-F13AB1CA83CC}" type="slidenum">
              <a:rPr lang="en-US" smtClean="0"/>
              <a:t>8</a:t>
            </a:fld>
            <a:endParaRPr lang="en-US"/>
          </a:p>
        </p:txBody>
      </p:sp>
    </p:spTree>
    <p:extLst>
      <p:ext uri="{BB962C8B-B14F-4D97-AF65-F5344CB8AC3E}">
        <p14:creationId xmlns:p14="http://schemas.microsoft.com/office/powerpoint/2010/main" val="3528581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Normal Distribution(Cont..)</a:t>
            </a:r>
            <a:endParaRPr lang="en-US" dirty="0"/>
          </a:p>
        </p:txBody>
      </p:sp>
      <p:sp>
        <p:nvSpPr>
          <p:cNvPr id="3" name="Content Placeholder 2"/>
          <p:cNvSpPr>
            <a:spLocks noGrp="1"/>
          </p:cNvSpPr>
          <p:nvPr>
            <p:ph idx="1"/>
          </p:nvPr>
        </p:nvSpPr>
        <p:spPr>
          <a:xfrm>
            <a:off x="1097280" y="1845733"/>
            <a:ext cx="10058400" cy="4404941"/>
          </a:xfrm>
        </p:spPr>
        <p:txBody>
          <a:bodyPr>
            <a:normAutofit/>
          </a:bodyPr>
          <a:lstStyle/>
          <a:p>
            <a:pPr algn="just">
              <a:buFont typeface="Wingdings" panose="05000000000000000000" pitchFamily="2" charset="2"/>
              <a:buChar char="q"/>
            </a:pPr>
            <a:r>
              <a:rPr lang="en-US" sz="2400" dirty="0" smtClean="0">
                <a:solidFill>
                  <a:srgbClr val="FF0000"/>
                </a:solidFill>
              </a:rPr>
              <a:t> Example:</a:t>
            </a:r>
          </a:p>
          <a:p>
            <a:pPr marL="0" indent="0" algn="just">
              <a:buNone/>
            </a:pPr>
            <a:r>
              <a:rPr lang="en-US" sz="2400" dirty="0" smtClean="0">
                <a:solidFill>
                  <a:schemeClr val="tx1"/>
                </a:solidFill>
              </a:rPr>
              <a:t>Suppose </a:t>
            </a:r>
            <a:r>
              <a:rPr lang="en-US" sz="2400" dirty="0">
                <a:solidFill>
                  <a:schemeClr val="tx1"/>
                </a:solidFill>
              </a:rPr>
              <a:t>that the average household income in some country is 900 coins, and the standard deviation is 200 coins. Assuming the Normal distribution of incomes, compute the proportion of “the middle class,” whose income is between 600 and 1200 </a:t>
            </a:r>
            <a:r>
              <a:rPr lang="en-US" sz="2400" dirty="0" smtClean="0">
                <a:solidFill>
                  <a:schemeClr val="tx1"/>
                </a:solidFill>
              </a:rPr>
              <a:t>coins.</a:t>
            </a:r>
          </a:p>
          <a:p>
            <a:pPr algn="just">
              <a:buFont typeface="Wingdings" panose="05000000000000000000" pitchFamily="2" charset="2"/>
              <a:buChar char="ü"/>
            </a:pPr>
            <a:r>
              <a:rPr lang="en-US" sz="2400" dirty="0">
                <a:solidFill>
                  <a:schemeClr val="tx1"/>
                </a:solidFill>
              </a:rPr>
              <a:t> </a:t>
            </a:r>
            <a:r>
              <a:rPr lang="en-US" sz="2400" dirty="0" smtClean="0">
                <a:solidFill>
                  <a:srgbClr val="FF0000"/>
                </a:solidFill>
              </a:rPr>
              <a:t>Solution: </a:t>
            </a:r>
            <a:r>
              <a:rPr lang="en-US" sz="2400" dirty="0" smtClean="0">
                <a:solidFill>
                  <a:schemeClr val="tx1"/>
                </a:solidFill>
              </a:rPr>
              <a:t>Given that, </a:t>
            </a:r>
            <a:r>
              <a:rPr lang="el-GR" sz="2400" dirty="0">
                <a:solidFill>
                  <a:schemeClr val="tx1"/>
                </a:solidFill>
              </a:rPr>
              <a:t>µ = 900, σ = </a:t>
            </a:r>
            <a:r>
              <a:rPr lang="el-GR" sz="2400" dirty="0" smtClean="0">
                <a:solidFill>
                  <a:schemeClr val="tx1"/>
                </a:solidFill>
              </a:rPr>
              <a:t>200</a:t>
            </a:r>
            <a:endParaRPr lang="en-US" sz="2400" dirty="0" smtClean="0">
              <a:solidFill>
                <a:schemeClr val="tx1"/>
              </a:solidFill>
            </a:endParaRPr>
          </a:p>
          <a:p>
            <a:pPr marL="0" indent="0" algn="just">
              <a:buNone/>
            </a:pPr>
            <a:endParaRPr lang="en-US" sz="2400" dirty="0">
              <a:solidFill>
                <a:schemeClr val="tx1"/>
              </a:solidFill>
            </a:endParaRPr>
          </a:p>
          <a:p>
            <a:pPr marL="0" indent="0" algn="just">
              <a:buNone/>
            </a:pPr>
            <a:endParaRPr lang="en-US" sz="2400" dirty="0" smtClean="0">
              <a:solidFill>
                <a:srgbClr val="FF0000"/>
              </a:solidFill>
            </a:endParaRPr>
          </a:p>
          <a:p>
            <a:pPr marL="0" indent="0" algn="just">
              <a:buNone/>
            </a:pPr>
            <a:endParaRPr lang="en-US" sz="2400" dirty="0">
              <a:solidFill>
                <a:srgbClr val="FF0000"/>
              </a:solidFill>
            </a:endParaRPr>
          </a:p>
          <a:p>
            <a:pPr algn="just">
              <a:buFont typeface="Wingdings" panose="05000000000000000000" pitchFamily="2" charset="2"/>
              <a:buChar char="q"/>
            </a:pPr>
            <a:endParaRPr lang="en-US" sz="2400" dirty="0">
              <a:solidFill>
                <a:schemeClr val="tx1"/>
              </a:solidFill>
            </a:endParaRPr>
          </a:p>
          <a:p>
            <a:pPr algn="just">
              <a:buFont typeface="Wingdings" panose="05000000000000000000" pitchFamily="2" charset="2"/>
              <a:buChar char="q"/>
            </a:pPr>
            <a:endParaRPr lang="en-US" sz="2400" dirty="0" smtClean="0">
              <a:solidFill>
                <a:srgbClr val="FF0000"/>
              </a:solidFill>
            </a:endParaRPr>
          </a:p>
        </p:txBody>
      </p:sp>
      <p:pic>
        <p:nvPicPr>
          <p:cNvPr id="6" name="Picture 5">
            <a:extLst>
              <a:ext uri="{FF2B5EF4-FFF2-40B4-BE49-F238E27FC236}">
                <a16:creationId xmlns="" xmlns:a16="http://schemas.microsoft.com/office/drawing/2014/main" id="{EFAFC61F-A649-45BD-BB66-2BEA7D460697}"/>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1416676" y="4349048"/>
            <a:ext cx="8223362" cy="1378676"/>
          </a:xfrm>
          <a:prstGeom prst="rect">
            <a:avLst/>
          </a:prstGeom>
        </p:spPr>
      </p:pic>
      <p:pic>
        <p:nvPicPr>
          <p:cNvPr id="7" name="Picture 6">
            <a:extLst>
              <a:ext uri="{FF2B5EF4-FFF2-40B4-BE49-F238E27FC236}">
                <a16:creationId xmlns="" xmlns:a16="http://schemas.microsoft.com/office/drawing/2014/main" id="{6EA8441B-4D2C-4084-96A1-BE9154DC8683}"/>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50000"/>
                    </a14:imgEffect>
                  </a14:imgLayer>
                </a14:imgProps>
              </a:ext>
            </a:extLst>
          </a:blip>
          <a:stretch>
            <a:fillRect/>
          </a:stretch>
        </p:blipFill>
        <p:spPr>
          <a:xfrm>
            <a:off x="1812461" y="5783853"/>
            <a:ext cx="7686381" cy="341723"/>
          </a:xfrm>
          <a:prstGeom prst="rect">
            <a:avLst/>
          </a:prstGeom>
        </p:spPr>
      </p:pic>
      <p:sp>
        <p:nvSpPr>
          <p:cNvPr id="4" name="Slide Number Placeholder 3"/>
          <p:cNvSpPr>
            <a:spLocks noGrp="1"/>
          </p:cNvSpPr>
          <p:nvPr>
            <p:ph type="sldNum" sz="quarter" idx="12"/>
          </p:nvPr>
        </p:nvSpPr>
        <p:spPr/>
        <p:txBody>
          <a:bodyPr/>
          <a:lstStyle/>
          <a:p>
            <a:fld id="{D398802C-16F1-4C30-B03D-F13AB1CA83CC}" type="slidenum">
              <a:rPr lang="en-US" smtClean="0"/>
              <a:t>9</a:t>
            </a:fld>
            <a:endParaRPr lang="en-US"/>
          </a:p>
        </p:txBody>
      </p:sp>
    </p:spTree>
    <p:extLst>
      <p:ext uri="{BB962C8B-B14F-4D97-AF65-F5344CB8AC3E}">
        <p14:creationId xmlns:p14="http://schemas.microsoft.com/office/powerpoint/2010/main" val="2694529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734</TotalTime>
  <Words>546</Words>
  <Application>Microsoft Office PowerPoint</Application>
  <PresentationFormat>Widescreen</PresentationFormat>
  <Paragraphs>155</Paragraphs>
  <Slides>21</Slides>
  <Notes>3</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21</vt:i4>
      </vt:variant>
    </vt:vector>
  </HeadingPairs>
  <TitlesOfParts>
    <vt:vector size="27" baseType="lpstr">
      <vt:lpstr>Calibri</vt:lpstr>
      <vt:lpstr>Calibri Light</vt:lpstr>
      <vt:lpstr>Symbol</vt:lpstr>
      <vt:lpstr>Wingdings</vt:lpstr>
      <vt:lpstr>Retrospect</vt:lpstr>
      <vt:lpstr>Equation</vt:lpstr>
      <vt:lpstr>Continuous Probability Distributions</vt:lpstr>
      <vt:lpstr>Normal Distribution</vt:lpstr>
      <vt:lpstr>Normal Distribution(Cont..)</vt:lpstr>
      <vt:lpstr>Normal Distribution(Cont..)</vt:lpstr>
      <vt:lpstr>Normal Distribution(Cont..)</vt:lpstr>
      <vt:lpstr>Normal Distribution(Cont..)</vt:lpstr>
      <vt:lpstr>Normal Distribution(Cont..)</vt:lpstr>
      <vt:lpstr>Normal Distribution(Cont..)</vt:lpstr>
      <vt:lpstr>Normal Distribution(Cont..)</vt:lpstr>
      <vt:lpstr>Normal Distribution(Cont..)</vt:lpstr>
      <vt:lpstr>Exponential Distribution</vt:lpstr>
      <vt:lpstr>Exponential Distribution(Cont..)</vt:lpstr>
      <vt:lpstr>Exponential Distribution(Cont..)</vt:lpstr>
      <vt:lpstr>Exponential Distribution(Cont..)</vt:lpstr>
      <vt:lpstr>Exponential Distribution(Cont..)</vt:lpstr>
      <vt:lpstr>Exponential Distribution(Cont..)</vt:lpstr>
      <vt:lpstr>Exponential Distribution(Cont..)</vt:lpstr>
      <vt:lpstr>Exponential Distribution(Cont..)</vt:lpstr>
      <vt:lpstr>Math Problems needed to solve</vt:lpstr>
      <vt:lpstr>References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Continuous Probability Distributions</dc:title>
  <dc:creator>Shovon Bhowmik</dc:creator>
  <cp:lastModifiedBy>Shovon Bhowmik</cp:lastModifiedBy>
  <cp:revision>36</cp:revision>
  <dcterms:created xsi:type="dcterms:W3CDTF">2019-06-18T05:24:45Z</dcterms:created>
  <dcterms:modified xsi:type="dcterms:W3CDTF">2019-06-29T16:11:55Z</dcterms:modified>
</cp:coreProperties>
</file>