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F0CE7-6D1B-4D99-AE6E-3EB26A55B00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A3F4-0179-4A60-941C-1516BC53A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2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7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5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4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9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0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A3F4-0179-4A60-941C-1516BC53A7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2CA9-61DC-4CF2-BFA4-23E0EEFD9F09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8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15E-DFE6-4A30-A269-581027806FC1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BB6E-4AA7-400A-9D21-04AB69483A15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0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FF0-D150-4AA8-B7AA-7061C4ED79B8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CE1C-527A-49E4-88E6-DBA3DCE19E33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8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E66C-D139-48DA-AAA6-76F1B97BBED8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F817-77C1-4285-95AF-8C13E589E634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C0B-2BAC-4D97-A635-059B0A560E3B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789B-5200-4802-BC07-73DC7F35CE2D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5947B-2646-4EEA-9EDE-60D3965B2E65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58D4-10F5-4636-BD09-C34BFE6420DF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846650-15A0-4CED-9AC8-D4F5DF12C51B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30AB57-D4FA-40F4-A27A-4CC584B8BB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9u_grPccU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XB3cUGnaxQ" TargetMode="External"/><Relationship Id="rId4" Type="http://schemas.openxmlformats.org/officeDocument/2006/relationships/hyperlink" Target="https://www.youtube.com/watch?v=Uv6nGIgZMVw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</a:t>
            </a:r>
            <a:r>
              <a:rPr lang="en-US" dirty="0" err="1" smtClean="0"/>
              <a:t>Baiust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- Squared Distribution of Samples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926231"/>
            <a:ext cx="10115202" cy="196338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F8FF72-FFA8-4D9E-BECB-79B0F1809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3" y="4078483"/>
            <a:ext cx="4921383" cy="2167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7" y="3890096"/>
            <a:ext cx="6981676" cy="22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- Squared Distribution of Samples(Cont..)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91293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</a:rPr>
                  <a:t>Exactly 95% of a chi-squared distribution lies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0000"/>
                            </a:solidFill>
                            <a:latin typeface="CMMI10"/>
                          </a:rPr>
                          <m:t>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0.975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and</a:t>
                </a:r>
                <a:r>
                  <a:rPr lang="en-US" sz="2400" dirty="0">
                    <a:solidFill>
                      <a:srgbClr val="000000"/>
                    </a:solidFill>
                    <a:latin typeface="CMR1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0000"/>
                            </a:solidFill>
                            <a:latin typeface="CMMI10"/>
                          </a:rPr>
                          <m:t>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CMR10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rgbClr val="000000"/>
                    </a:solidFill>
                    <a:latin typeface="CMR1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Example 1: </a:t>
                </a: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91293"/>
              </a:xfrm>
              <a:blipFill rotWithShape="0">
                <a:blip r:embed="rId3"/>
                <a:stretch>
                  <a:fillRect l="-169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93099"/>
            <a:ext cx="10115203" cy="1697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D35C1F6-3889-4D8C-ACBD-7EC95F719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490112"/>
            <a:ext cx="10115203" cy="17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- Squared Distribution of Samples(Cont..)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Example 1(Cont..): 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3AF4D2-8E95-4892-9DD2-C19B0B17E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31" y="2368681"/>
            <a:ext cx="10058400" cy="2021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4612943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Since </a:t>
            </a:r>
            <a:r>
              <a:rPr lang="en-US" sz="2400" dirty="0" smtClean="0"/>
              <a:t>95% of the χ2 values </a:t>
            </a:r>
            <a:r>
              <a:rPr lang="en-US" sz="2400" dirty="0"/>
              <a:t>with 4 degrees of freedom fall between 0.484 and 11.143, </a:t>
            </a:r>
            <a:r>
              <a:rPr lang="en-US" sz="2400" dirty="0" smtClean="0"/>
              <a:t>the computed </a:t>
            </a:r>
            <a:r>
              <a:rPr lang="en-US" sz="2400" dirty="0"/>
              <a:t>value </a:t>
            </a:r>
            <a:r>
              <a:rPr lang="en-US" sz="2400" dirty="0" smtClean="0"/>
              <a:t>with σ2 = </a:t>
            </a:r>
            <a:r>
              <a:rPr lang="en-US" sz="2400" dirty="0"/>
              <a:t>1 is reasonable, and therefore the manufacturer has </a:t>
            </a:r>
            <a:r>
              <a:rPr lang="en-US" sz="2400" dirty="0" smtClean="0"/>
              <a:t>no reason </a:t>
            </a:r>
            <a:r>
              <a:rPr lang="en-US" sz="2400" dirty="0"/>
              <a:t>to suspect that the standard deviation is other than 1 year.</a:t>
            </a:r>
          </a:p>
        </p:txBody>
      </p:sp>
    </p:spTree>
    <p:extLst>
      <p:ext uri="{BB962C8B-B14F-4D97-AF65-F5344CB8AC3E}">
        <p14:creationId xmlns:p14="http://schemas.microsoft.com/office/powerpoint/2010/main" val="33235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- Squared Distribution of Samples(Cont..)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Example </a:t>
            </a:r>
            <a:r>
              <a:rPr lang="en-US" sz="2400" dirty="0">
                <a:solidFill>
                  <a:srgbClr val="FF0000"/>
                </a:solidFill>
              </a:rPr>
              <a:t>2: </a:t>
            </a:r>
            <a:r>
              <a:rPr lang="en-US" sz="2400" dirty="0">
                <a:solidFill>
                  <a:schemeClr val="tx1"/>
                </a:solidFill>
              </a:rPr>
              <a:t>Assume the sample variances to be </a:t>
            </a:r>
            <a:r>
              <a:rPr lang="en-US" sz="2400" dirty="0" smtClean="0">
                <a:solidFill>
                  <a:schemeClr val="tx1"/>
                </a:solidFill>
              </a:rPr>
              <a:t>continuous measurements.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Find </a:t>
            </a:r>
            <a:r>
              <a:rPr lang="en-US" sz="2400" dirty="0">
                <a:solidFill>
                  <a:schemeClr val="tx1"/>
                </a:solidFill>
              </a:rPr>
              <a:t>the probability that a </a:t>
            </a:r>
            <a:r>
              <a:rPr lang="en-US" sz="2400" dirty="0" smtClean="0">
                <a:solidFill>
                  <a:schemeClr val="tx1"/>
                </a:solidFill>
              </a:rPr>
              <a:t>random sample </a:t>
            </a:r>
            <a:r>
              <a:rPr lang="en-US" sz="2400" dirty="0">
                <a:solidFill>
                  <a:schemeClr val="tx1"/>
                </a:solidFill>
              </a:rPr>
              <a:t>of 25 observations, from a </a:t>
            </a:r>
            <a:r>
              <a:rPr lang="en-US" sz="2400" dirty="0" smtClean="0">
                <a:solidFill>
                  <a:schemeClr val="tx1"/>
                </a:solidFill>
              </a:rPr>
              <a:t>normal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population with variance </a:t>
            </a:r>
            <a:r>
              <a:rPr lang="en-US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>
                <a:solidFill>
                  <a:schemeClr val="tx1"/>
                </a:solidFill>
              </a:rPr>
              <a:t>6, will have a sample </a:t>
            </a:r>
            <a:r>
              <a:rPr lang="en-US" sz="2400" dirty="0" smtClean="0">
                <a:solidFill>
                  <a:schemeClr val="tx1"/>
                </a:solidFill>
              </a:rPr>
              <a:t>variance </a:t>
            </a:r>
            <a:r>
              <a:rPr lang="en-US" sz="2400" dirty="0" smtClean="0"/>
              <a:t>S</a:t>
            </a:r>
            <a:r>
              <a:rPr lang="en-US" sz="2400" baseline="30000" dirty="0" smtClean="0"/>
              <a:t>2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(</a:t>
            </a:r>
            <a:r>
              <a:rPr lang="en-US" sz="2400" dirty="0">
                <a:solidFill>
                  <a:schemeClr val="tx1"/>
                </a:solidFill>
              </a:rPr>
              <a:t>a) greater than </a:t>
            </a:r>
            <a:r>
              <a:rPr lang="en-US" sz="2400" dirty="0" smtClean="0">
                <a:solidFill>
                  <a:schemeClr val="tx1"/>
                </a:solidFill>
              </a:rPr>
              <a:t>9.1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(</a:t>
            </a:r>
            <a:r>
              <a:rPr lang="en-US" sz="2400" dirty="0">
                <a:solidFill>
                  <a:schemeClr val="tx1"/>
                </a:solidFill>
              </a:rPr>
              <a:t>b) between 3.462 and </a:t>
            </a:r>
            <a:r>
              <a:rPr lang="en-US" sz="2400" dirty="0" smtClean="0">
                <a:solidFill>
                  <a:schemeClr val="tx1"/>
                </a:solidFill>
              </a:rPr>
              <a:t>10.745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a) </a:t>
            </a:r>
            <a:r>
              <a:rPr lang="en-US" sz="2400" dirty="0" smtClean="0">
                <a:solidFill>
                  <a:schemeClr val="tx1"/>
                </a:solidFill>
              </a:rPr>
              <a:t>P(S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&gt; 9.1) = P(                &gt;                   )  = P(χ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&gt; 36.4) = 0.05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b) </a:t>
            </a:r>
            <a:r>
              <a:rPr lang="en-US" sz="2400" dirty="0" smtClean="0">
                <a:solidFill>
                  <a:schemeClr val="tx1"/>
                </a:solidFill>
              </a:rPr>
              <a:t>P(3.462 &lt;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&lt; 10.745) = P(                        &lt;                        &lt;                            )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44" y="4320017"/>
            <a:ext cx="4449169" cy="865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19" y="4342877"/>
            <a:ext cx="5946977" cy="819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630" y="5380447"/>
            <a:ext cx="5946977" cy="819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239" y="5357428"/>
            <a:ext cx="5946977" cy="826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826" y="5317804"/>
            <a:ext cx="5946977" cy="865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00430" y="5570587"/>
            <a:ext cx="129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0.95 – 0.01 = 0.94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Distribution of Samples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 – distribution formula is 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S is the standard </a:t>
            </a:r>
            <a:r>
              <a:rPr lang="en-US" sz="2400" dirty="0" err="1" smtClean="0">
                <a:solidFill>
                  <a:schemeClr val="tx1"/>
                </a:solidFill>
              </a:rPr>
              <a:t>daviation</a:t>
            </a:r>
            <a:r>
              <a:rPr lang="en-US" sz="2400" dirty="0" smtClean="0">
                <a:solidFill>
                  <a:schemeClr val="tx1"/>
                </a:solidFill>
              </a:rPr>
              <a:t> of samples. It varies from sample to sample.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Here DF = n – 1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As the degrees of freedom increase, t-distribution tends toward the standard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normal distribution.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n ≥ 30</a:t>
            </a:r>
            <a:r>
              <a:rPr lang="en-US" sz="2400" dirty="0">
                <a:solidFill>
                  <a:schemeClr val="tx1"/>
                </a:solidFill>
              </a:rPr>
              <a:t>, the distribution </a:t>
            </a:r>
            <a:r>
              <a:rPr lang="en-US" sz="2400" dirty="0" smtClean="0">
                <a:solidFill>
                  <a:schemeClr val="tx1"/>
                </a:solidFill>
              </a:rPr>
              <a:t>of T does not differ </a:t>
            </a:r>
            <a:r>
              <a:rPr lang="en-US" sz="2400" dirty="0">
                <a:solidFill>
                  <a:schemeClr val="tx1"/>
                </a:solidFill>
              </a:rPr>
              <a:t>considerably from the </a:t>
            </a:r>
            <a:r>
              <a:rPr lang="en-US" sz="2400" dirty="0" smtClean="0">
                <a:solidFill>
                  <a:schemeClr val="tx1"/>
                </a:solidFill>
              </a:rPr>
              <a:t>standard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normal distribution.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31" y="1777493"/>
            <a:ext cx="1982053" cy="8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Distribution of Samples(Cont..)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10" y="1888688"/>
            <a:ext cx="4635536" cy="20418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3" y="1888688"/>
            <a:ext cx="4591107" cy="2041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0" y="4081883"/>
            <a:ext cx="4656616" cy="2168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3" y="4081884"/>
            <a:ext cx="4591107" cy="21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Distribution of Samples(Cont..)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16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5" y="1791952"/>
            <a:ext cx="5786651" cy="230237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62316"/>
            <a:ext cx="10058400" cy="23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Distribution of Samples(Cont..)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Example: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06175"/>
            <a:ext cx="10115203" cy="40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Distribution of Samples(Cont..)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115203" cy="3846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5869094"/>
            <a:ext cx="410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50"/>
                </a:solidFill>
              </a:rPr>
              <a:t>Do it yourself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Problems needed to solve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Walpole Book: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Examples: </a:t>
            </a:r>
            <a:r>
              <a:rPr lang="en-US" sz="2400" dirty="0" smtClean="0">
                <a:solidFill>
                  <a:schemeClr val="tx1"/>
                </a:solidFill>
              </a:rPr>
              <a:t>8.5, 8.6, 8.7, 8.9, 8.11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Exercises:  8.18, 8.22, 8.23, 8.30, 8.32, 8.37, 8.38, 8.43, 8.45</a:t>
            </a:r>
            <a:r>
              <a:rPr lang="en-US" sz="2400" smtClean="0">
                <a:solidFill>
                  <a:schemeClr val="tx1"/>
                </a:solidFill>
              </a:rPr>
              <a:t>, </a:t>
            </a:r>
            <a:r>
              <a:rPr lang="en-US" sz="2400" smtClean="0">
                <a:solidFill>
                  <a:schemeClr val="tx1"/>
                </a:solidFill>
              </a:rPr>
              <a:t>8.49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Slide </a:t>
            </a:r>
            <a:r>
              <a:rPr lang="en-US" sz="2400" dirty="0">
                <a:solidFill>
                  <a:srgbClr val="FF0000"/>
                </a:solidFill>
              </a:rPr>
              <a:t>Math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process of drawing conclusions about population parameters based on 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sample taken from the population.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Population and Sample: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28051"/>
            <a:ext cx="6681944" cy="30772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93372" y="3575713"/>
            <a:ext cx="23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Mean = 149g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9335069" y="3945045"/>
            <a:ext cx="204716" cy="62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33694" y="4756666"/>
            <a:ext cx="261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Mean = 149g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Probability </a:t>
            </a:r>
            <a:r>
              <a:rPr lang="en-US" sz="2400" dirty="0">
                <a:solidFill>
                  <a:schemeClr val="tx1"/>
                </a:solidFill>
              </a:rPr>
              <a:t>and Statistics for Engineers and Scientists(9th Edition) – </a:t>
            </a:r>
            <a:r>
              <a:rPr lang="en-US" sz="2400" dirty="0" smtClean="0">
                <a:solidFill>
                  <a:schemeClr val="tx1"/>
                </a:solidFill>
              </a:rPr>
              <a:t>Walpole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www.youtube.com/watch?v=B9u_grPccUs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4"/>
              </a:rPr>
              <a:t>www.youtube.com/watch?v=Uv6nGIgZMVw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5"/>
              </a:rPr>
              <a:t>www.youtube.com/watch?v=dXB3cUGnaxQ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Internet Sources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sample is likely to be a good representation of the population.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There is a element of uncertainty as to how well the sample represents 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population.</a:t>
            </a:r>
            <a:r>
              <a:rPr lang="en-US" sz="2400" dirty="0" smtClean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way the sample is taken matters.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Statistical inference is basically concerned with generalizations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predictions.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statistic is a random variable that depends only on the observed </a:t>
            </a:r>
            <a:r>
              <a:rPr lang="en-US" sz="2400" dirty="0" smtClean="0">
                <a:solidFill>
                  <a:schemeClr val="tx1"/>
                </a:solidFill>
              </a:rPr>
              <a:t>sample.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must have a probability distribution.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 probability distribution of a statistic is called a </a:t>
            </a:r>
            <a:r>
              <a:rPr lang="en-US" sz="2400" dirty="0">
                <a:solidFill>
                  <a:srgbClr val="FF0000"/>
                </a:solidFill>
              </a:rPr>
              <a:t>sampling distribution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Depends on: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Distribution of the </a:t>
            </a:r>
            <a:r>
              <a:rPr lang="en-US" sz="2400" dirty="0" smtClean="0">
                <a:solidFill>
                  <a:schemeClr val="tx1"/>
                </a:solidFill>
              </a:rPr>
              <a:t>population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Size </a:t>
            </a:r>
            <a:r>
              <a:rPr lang="en-US" sz="2400" dirty="0">
                <a:solidFill>
                  <a:schemeClr val="tx1"/>
                </a:solidFill>
              </a:rPr>
              <a:t>of the samples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Method </a:t>
            </a:r>
            <a:r>
              <a:rPr lang="en-US" sz="2400" dirty="0">
                <a:solidFill>
                  <a:schemeClr val="tx1"/>
                </a:solidFill>
              </a:rPr>
              <a:t>of choosing the </a:t>
            </a:r>
            <a:r>
              <a:rPr lang="en-US" sz="2400" dirty="0" smtClean="0">
                <a:solidFill>
                  <a:schemeClr val="tx1"/>
                </a:solidFill>
              </a:rPr>
              <a:t>samples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Distribution Categories: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Normal Distribution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Chi – Squared Distribution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 - Distribution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of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91293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: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The probability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is called the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sampling distribution of </a:t>
                </a:r>
                <a:r>
                  <a:rPr lang="en-GB" sz="2400" dirty="0" smtClean="0">
                    <a:solidFill>
                      <a:srgbClr val="FF0000"/>
                    </a:solidFill>
                  </a:rPr>
                  <a:t>the</a:t>
                </a:r>
                <a:br>
                  <a:rPr lang="en-GB" sz="2400" dirty="0" smtClean="0">
                    <a:solidFill>
                      <a:srgbClr val="FF0000"/>
                    </a:solidFill>
                  </a:rPr>
                </a:br>
                <a:r>
                  <a:rPr lang="en-GB" sz="2400" dirty="0" smtClean="0">
                    <a:solidFill>
                      <a:srgbClr val="FF0000"/>
                    </a:solidFill>
                  </a:rPr>
                  <a:t>   mean.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GB" sz="2400" dirty="0">
                    <a:solidFill>
                      <a:schemeClr val="tx1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with sample size </a:t>
                </a:r>
                <a:r>
                  <a:rPr lang="en-GB" sz="2400" b="1" i="1" dirty="0">
                    <a:solidFill>
                      <a:schemeClr val="tx1"/>
                    </a:solidFill>
                  </a:rPr>
                  <a:t>n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</a:rPr>
                  <a:t>is the distribution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that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</a:rPr>
                  <a:t>   results </a:t>
                </a:r>
                <a:r>
                  <a:rPr lang="en-GB" sz="2400" dirty="0">
                    <a:solidFill>
                      <a:schemeClr val="tx1"/>
                    </a:solidFill>
                  </a:rPr>
                  <a:t>when an </a:t>
                </a:r>
                <a:r>
                  <a:rPr lang="en-GB" sz="2400" dirty="0">
                    <a:solidFill>
                      <a:srgbClr val="FF0000"/>
                    </a:solidFill>
                  </a:rPr>
                  <a:t>experiment is conducted over and over </a:t>
                </a:r>
                <a:r>
                  <a:rPr lang="en-GB" sz="2400" dirty="0">
                    <a:solidFill>
                      <a:schemeClr val="tx1"/>
                    </a:solidFill>
                  </a:rPr>
                  <a:t>(always with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sample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</a:rPr>
                  <a:t>   size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GB" sz="2400" dirty="0">
                    <a:solidFill>
                      <a:schemeClr val="tx1"/>
                    </a:solidFill>
                  </a:rPr>
                  <a:t>) </a:t>
                </a:r>
                <a:r>
                  <a:rPr lang="en-GB" sz="2400" dirty="0" smtClean="0">
                    <a:solidFill>
                      <a:srgbClr val="FF0000"/>
                    </a:solidFill>
                  </a:rPr>
                  <a:t>and the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many values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result</a:t>
                </a:r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 smtClean="0"/>
                  <a:t>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Describes </a:t>
                </a:r>
                <a:r>
                  <a:rPr lang="en-GB" sz="2400" dirty="0">
                    <a:solidFill>
                      <a:schemeClr val="tx1"/>
                    </a:solidFill>
                  </a:rPr>
                  <a:t>the variability of sample averages around the population mean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μ</a:t>
                </a:r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GB" sz="2400" dirty="0" smtClean="0">
                  <a:solidFill>
                    <a:srgbClr val="FF0000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91293"/>
              </a:xfrm>
              <a:blipFill rotWithShape="0">
                <a:blip r:embed="rId3"/>
                <a:stretch>
                  <a:fillRect l="-1697" t="-1944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of Samples(Cont..)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91293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(Cont..)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GB" sz="2400" dirty="0">
                    <a:solidFill>
                      <a:schemeClr val="tx1"/>
                    </a:solidFill>
                  </a:rPr>
                  <a:t>random sample of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n </a:t>
                </a:r>
                <a:r>
                  <a:rPr lang="en-GB" sz="2400" dirty="0">
                    <a:solidFill>
                      <a:schemeClr val="tx1"/>
                    </a:solidFill>
                  </a:rPr>
                  <a:t>observations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 mean </a:t>
                </a:r>
                <a:r>
                  <a:rPr lang="el-GR" sz="2400" i="1" dirty="0">
                    <a:solidFill>
                      <a:schemeClr val="tx1"/>
                    </a:solidFill>
                  </a:rPr>
                  <a:t>μ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 variance </a:t>
                </a:r>
                <a:r>
                  <a:rPr lang="el-GR" sz="2400" i="1" dirty="0" smtClean="0">
                    <a:solidFill>
                      <a:schemeClr val="tx1"/>
                    </a:solidFill>
                  </a:rPr>
                  <a:t>σ</a:t>
                </a:r>
                <a:r>
                  <a:rPr lang="el-GR" sz="2400" baseline="300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ü"/>
                </a:pPr>
                <a:endParaRPr lang="en-GB" sz="2400" dirty="0" smtClean="0">
                  <a:solidFill>
                    <a:srgbClr val="FF0000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91293"/>
              </a:xfrm>
              <a:blipFill rotWithShape="0">
                <a:blip r:embed="rId3"/>
                <a:stretch>
                  <a:fillRect l="-1697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00" y="3878470"/>
            <a:ext cx="8503551" cy="23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of Samples(Cont..)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Central Limit Theorem has been covered previously.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Example: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97791"/>
            <a:ext cx="6927604" cy="3439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84" y="2779360"/>
            <a:ext cx="3985145" cy="34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of Samples(Cont..)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27736"/>
            <a:ext cx="10058400" cy="44092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Central Limit Theorem for two samples: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301313"/>
            <a:ext cx="10115202" cy="39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of Samples(Cont..)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2683"/>
            <a:ext cx="10115203" cy="15765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AB57-D4FA-40F4-A27A-4CC584B8BBB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68863"/>
            <a:ext cx="3583902" cy="1580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58" y="3185935"/>
            <a:ext cx="6055822" cy="973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102201"/>
            <a:ext cx="3324595" cy="861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55" y="3979868"/>
            <a:ext cx="6112625" cy="778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3" y="4699818"/>
            <a:ext cx="5377217" cy="15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730</TotalTime>
  <Words>466</Words>
  <Application>Microsoft Office PowerPoint</Application>
  <PresentationFormat>Widescreen</PresentationFormat>
  <Paragraphs>124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Cambria Math</vt:lpstr>
      <vt:lpstr>CMMI10</vt:lpstr>
      <vt:lpstr>CMR10</vt:lpstr>
      <vt:lpstr>Wingdings</vt:lpstr>
      <vt:lpstr>Retrospect</vt:lpstr>
      <vt:lpstr>Sampling Distributions</vt:lpstr>
      <vt:lpstr>Statistical Inference</vt:lpstr>
      <vt:lpstr>Statistical Inference(Cont..)</vt:lpstr>
      <vt:lpstr>Sampling Distribution</vt:lpstr>
      <vt:lpstr>Normal Distribution of Samples</vt:lpstr>
      <vt:lpstr>Normal Distribution of Samples(Cont..)</vt:lpstr>
      <vt:lpstr>Normal Distribution of Samples(Cont..)</vt:lpstr>
      <vt:lpstr>Normal Distribution of Samples(Cont..)</vt:lpstr>
      <vt:lpstr>Normal Distribution of Samples(Cont..)</vt:lpstr>
      <vt:lpstr>Chi - Squared Distribution of Samples</vt:lpstr>
      <vt:lpstr>Chi - Squared Distribution of Samples(Cont..)</vt:lpstr>
      <vt:lpstr>Chi - Squared Distribution of Samples(Cont..)</vt:lpstr>
      <vt:lpstr>Chi - Squared Distribution of Samples(Cont..)</vt:lpstr>
      <vt:lpstr>t - Distribution of Samples</vt:lpstr>
      <vt:lpstr>t - Distribution of Samples(Cont..)</vt:lpstr>
      <vt:lpstr>t - Distribution of Samples(Cont..)</vt:lpstr>
      <vt:lpstr>t - Distribution of Samples(Cont..)</vt:lpstr>
      <vt:lpstr>t - Distribution of Samples(Cont..)</vt:lpstr>
      <vt:lpstr>Math Problems needed to solve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Distributions</dc:title>
  <dc:creator>Shovon Bhowmik</dc:creator>
  <cp:lastModifiedBy>Shovon Bhowmik</cp:lastModifiedBy>
  <cp:revision>41</cp:revision>
  <dcterms:created xsi:type="dcterms:W3CDTF">2019-07-01T14:54:13Z</dcterms:created>
  <dcterms:modified xsi:type="dcterms:W3CDTF">2019-07-16T04:17:48Z</dcterms:modified>
</cp:coreProperties>
</file>