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D439-D230-4C23-8077-430F54813BF5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4DDC-759B-46AA-8442-FA3B3036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54DDC-759B-46AA-8442-FA3B3036C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147A-1823-4468-ABCF-B9F2BC66EA2D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2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A4D-4DD8-41B8-817D-5F252026CFD3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238-2C29-4483-AD77-057852BC8C99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B13E-73A4-4FAC-8073-DC8EFFB8C0DA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46ED-F4C3-4D64-B947-950A2E3AF380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668D-8379-4121-B26F-E2F6AC563A51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4A5-964C-4B75-852B-EB684045D942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8B06-F62B-416C-8800-18E9A90DD455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4D37-1975-44BE-9E49-FC9DC2D80E86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FBE8B-4136-4FB1-9A18-0A25D43D2102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4460-F57B-4CE9-8330-3DCB9AA9566D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EC03C0-3CBD-471E-BCF1-46E48B479E0F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A6A89-118C-4E5A-BEDF-8A40DB0783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20254"/>
            <a:ext cx="8825658" cy="3329581"/>
          </a:xfrm>
        </p:spPr>
        <p:txBody>
          <a:bodyPr/>
          <a:lstStyle/>
          <a:p>
            <a:r>
              <a:rPr lang="en-US" dirty="0" smtClean="0"/>
              <a:t>Introduction to Queueing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2665"/>
            <a:ext cx="8825658" cy="11889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(</a:t>
            </a:r>
            <a:r>
              <a:rPr lang="en-US" dirty="0" err="1" smtClean="0"/>
              <a:t>Baiust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 – Output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describe the output process of a queuing system, we usually specify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 </a:t>
            </a:r>
            <a:r>
              <a:rPr lang="en-US" sz="2400" dirty="0">
                <a:solidFill>
                  <a:schemeClr val="tx1"/>
                </a:solidFill>
              </a:rPr>
              <a:t>distribution – the </a:t>
            </a:r>
            <a:r>
              <a:rPr lang="en-US" sz="2400" b="1" dirty="0">
                <a:solidFill>
                  <a:srgbClr val="FF0000"/>
                </a:solidFill>
              </a:rPr>
              <a:t>service time distribution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which governs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customer’s </a:t>
            </a:r>
            <a:r>
              <a:rPr lang="en-US" sz="2400" dirty="0">
                <a:solidFill>
                  <a:schemeClr val="tx1"/>
                </a:solidFill>
              </a:rPr>
              <a:t>service time.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service time distribution </a:t>
            </a:r>
            <a:r>
              <a:rPr lang="en-US" sz="2400" dirty="0" smtClean="0">
                <a:solidFill>
                  <a:schemeClr val="tx1"/>
                </a:solidFill>
              </a:rPr>
              <a:t>is independent </a:t>
            </a:r>
            <a:r>
              <a:rPr lang="en-US" sz="2400" dirty="0">
                <a:solidFill>
                  <a:schemeClr val="tx1"/>
                </a:solidFill>
              </a:rPr>
              <a:t>of the number of </a:t>
            </a:r>
            <a:r>
              <a:rPr lang="en-US" sz="2400" dirty="0" smtClean="0">
                <a:solidFill>
                  <a:schemeClr val="tx1"/>
                </a:solidFill>
              </a:rPr>
              <a:t>customers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present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Two arrangements of servers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Servers are in </a:t>
            </a:r>
            <a:r>
              <a:rPr lang="en-US" sz="2200" b="1" dirty="0">
                <a:solidFill>
                  <a:srgbClr val="FF0000"/>
                </a:solidFill>
              </a:rPr>
              <a:t>parallel</a:t>
            </a:r>
            <a:r>
              <a:rPr lang="en-US" sz="2200" dirty="0">
                <a:solidFill>
                  <a:schemeClr val="tx1"/>
                </a:solidFill>
              </a:rPr>
              <a:t> if all server provide the same type of service and a customer need only pass through one server to complete service.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Servers are in </a:t>
            </a:r>
            <a:r>
              <a:rPr lang="en-US" sz="2200" b="1" dirty="0">
                <a:solidFill>
                  <a:srgbClr val="FF0000"/>
                </a:solidFill>
              </a:rPr>
              <a:t>series</a:t>
            </a:r>
            <a:r>
              <a:rPr lang="en-US" sz="2200" dirty="0">
                <a:solidFill>
                  <a:schemeClr val="tx1"/>
                </a:solidFill>
              </a:rPr>
              <a:t> if a customer must pass through several servers before completing service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 – Queue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Describes the method used to determine the order in which customers </a:t>
            </a:r>
            <a:r>
              <a:rPr lang="en-US" sz="2400" dirty="0" smtClean="0">
                <a:solidFill>
                  <a:schemeClr val="tx1"/>
                </a:solidFill>
              </a:rPr>
              <a:t>are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served.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most common - </a:t>
            </a:r>
            <a:r>
              <a:rPr lang="en-US" sz="2400" b="1" dirty="0">
                <a:solidFill>
                  <a:srgbClr val="FF0000"/>
                </a:solidFill>
              </a:rPr>
              <a:t>FCFS discipline </a:t>
            </a:r>
            <a:r>
              <a:rPr lang="en-US" sz="2400" dirty="0">
                <a:solidFill>
                  <a:schemeClr val="tx1"/>
                </a:solidFill>
              </a:rPr>
              <a:t>(first come, first served), served in </a:t>
            </a:r>
            <a:r>
              <a:rPr lang="en-US" sz="2400" dirty="0" smtClean="0">
                <a:solidFill>
                  <a:schemeClr val="tx1"/>
                </a:solidFill>
              </a:rPr>
              <a:t>order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of </a:t>
            </a:r>
            <a:r>
              <a:rPr lang="en-US" sz="2400" dirty="0">
                <a:solidFill>
                  <a:schemeClr val="tx1"/>
                </a:solidFill>
              </a:rPr>
              <a:t>their arrival.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LCFS </a:t>
            </a:r>
            <a:r>
              <a:rPr lang="en-US" sz="2400" b="1" dirty="0">
                <a:solidFill>
                  <a:srgbClr val="FF0000"/>
                </a:solidFill>
              </a:rPr>
              <a:t>discipline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(last come, first served), the most recent arrivals are the first </a:t>
            </a:r>
            <a:r>
              <a:rPr lang="en-US" sz="2400" dirty="0" smtClean="0">
                <a:solidFill>
                  <a:schemeClr val="tx1"/>
                </a:solidFill>
              </a:rPr>
              <a:t>to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enter </a:t>
            </a:r>
            <a:r>
              <a:rPr lang="en-US" sz="2400" dirty="0">
                <a:solidFill>
                  <a:schemeClr val="tx1"/>
                </a:solidFill>
              </a:rPr>
              <a:t>service.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Customer </a:t>
            </a:r>
            <a:r>
              <a:rPr lang="en-US" sz="2400" dirty="0">
                <a:solidFill>
                  <a:schemeClr val="tx1"/>
                </a:solidFill>
              </a:rPr>
              <a:t>is randomly chosen from waiting line  - </a:t>
            </a:r>
            <a:r>
              <a:rPr lang="en-US" sz="2400" b="1" dirty="0">
                <a:solidFill>
                  <a:srgbClr val="FF0000"/>
                </a:solidFill>
              </a:rPr>
              <a:t>SIRO discipline </a:t>
            </a:r>
            <a:r>
              <a:rPr lang="en-US" sz="2400" dirty="0">
                <a:solidFill>
                  <a:schemeClr val="tx1"/>
                </a:solidFill>
              </a:rPr>
              <a:t>(service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random </a:t>
            </a:r>
            <a:r>
              <a:rPr lang="en-US" sz="2400" dirty="0">
                <a:solidFill>
                  <a:schemeClr val="tx1"/>
                </a:solidFill>
              </a:rPr>
              <a:t>order).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Priority queuing disciplines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classifies each arrival into one of </a:t>
            </a:r>
            <a:r>
              <a:rPr lang="en-US" sz="2400" dirty="0" smtClean="0">
                <a:solidFill>
                  <a:schemeClr val="tx1"/>
                </a:solidFill>
              </a:rPr>
              <a:t>several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categories. Each category is then given a priority level, </a:t>
            </a:r>
            <a:r>
              <a:rPr lang="en-US" sz="2400" dirty="0" smtClean="0">
                <a:solidFill>
                  <a:schemeClr val="tx1"/>
                </a:solidFill>
              </a:rPr>
              <a:t>and within each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priority </a:t>
            </a:r>
            <a:r>
              <a:rPr lang="en-US" sz="2400" dirty="0">
                <a:solidFill>
                  <a:schemeClr val="tx1"/>
                </a:solidFill>
              </a:rPr>
              <a:t>level, customers enter service on an FCFS basis.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Arrival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We </a:t>
            </a:r>
            <a:r>
              <a:rPr lang="en-US" sz="2100" dirty="0">
                <a:solidFill>
                  <a:schemeClr val="tx1"/>
                </a:solidFill>
              </a:rPr>
              <a:t>define </a:t>
            </a:r>
            <a:r>
              <a:rPr lang="en-US" sz="2100" i="1" dirty="0" err="1">
                <a:solidFill>
                  <a:schemeClr val="tx1"/>
                </a:solidFill>
              </a:rPr>
              <a:t>t</a:t>
            </a:r>
            <a:r>
              <a:rPr lang="en-US" sz="2100" i="1" baseline="-25000" dirty="0" err="1">
                <a:solidFill>
                  <a:schemeClr val="tx1"/>
                </a:solidFill>
              </a:rPr>
              <a:t>i</a:t>
            </a:r>
            <a:r>
              <a:rPr lang="en-US" sz="2100" dirty="0">
                <a:solidFill>
                  <a:schemeClr val="tx1"/>
                </a:solidFill>
              </a:rPr>
              <a:t> to be the time at which the </a:t>
            </a:r>
            <a:r>
              <a:rPr lang="en-US" sz="2100" i="1" dirty="0" err="1" smtClean="0">
                <a:solidFill>
                  <a:schemeClr val="tx1"/>
                </a:solidFill>
              </a:rPr>
              <a:t>i-</a:t>
            </a:r>
            <a:r>
              <a:rPr lang="en-US" sz="2100" dirty="0" err="1" smtClean="0">
                <a:solidFill>
                  <a:schemeClr val="tx1"/>
                </a:solidFill>
              </a:rPr>
              <a:t>th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customer arrives.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</a:rPr>
              <a:t> We </a:t>
            </a:r>
            <a:r>
              <a:rPr lang="en-US" sz="2100" dirty="0">
                <a:solidFill>
                  <a:schemeClr val="tx1"/>
                </a:solidFill>
              </a:rPr>
              <a:t>define </a:t>
            </a:r>
            <a:r>
              <a:rPr lang="en-US" sz="2100" i="1" dirty="0" err="1">
                <a:solidFill>
                  <a:schemeClr val="tx1"/>
                </a:solidFill>
              </a:rPr>
              <a:t>T</a:t>
            </a:r>
            <a:r>
              <a:rPr lang="en-US" sz="2100" i="1" baseline="-25000" dirty="0" err="1">
                <a:solidFill>
                  <a:schemeClr val="tx1"/>
                </a:solidFill>
              </a:rPr>
              <a:t>i</a:t>
            </a:r>
            <a:r>
              <a:rPr lang="en-US" sz="2100" i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= </a:t>
            </a:r>
            <a:r>
              <a:rPr lang="en-US" sz="2100" i="1" dirty="0">
                <a:solidFill>
                  <a:schemeClr val="tx1"/>
                </a:solidFill>
              </a:rPr>
              <a:t>t</a:t>
            </a:r>
            <a:r>
              <a:rPr lang="en-US" sz="2100" i="1" baseline="-25000" dirty="0">
                <a:solidFill>
                  <a:schemeClr val="tx1"/>
                </a:solidFill>
              </a:rPr>
              <a:t>i</a:t>
            </a:r>
            <a:r>
              <a:rPr lang="en-US" sz="2100" baseline="-25000" dirty="0">
                <a:solidFill>
                  <a:schemeClr val="tx1"/>
                </a:solidFill>
              </a:rPr>
              <a:t>+1</a:t>
            </a:r>
            <a:r>
              <a:rPr lang="en-US" sz="2100" dirty="0">
                <a:solidFill>
                  <a:schemeClr val="tx1"/>
                </a:solidFill>
              </a:rPr>
              <a:t> - </a:t>
            </a:r>
            <a:r>
              <a:rPr lang="en-US" sz="2100" i="1" dirty="0" err="1">
                <a:solidFill>
                  <a:schemeClr val="tx1"/>
                </a:solidFill>
              </a:rPr>
              <a:t>t</a:t>
            </a:r>
            <a:r>
              <a:rPr lang="en-US" sz="2100" i="1" baseline="-25000" dirty="0" err="1">
                <a:solidFill>
                  <a:schemeClr val="tx1"/>
                </a:solidFill>
              </a:rPr>
              <a:t>i</a:t>
            </a:r>
            <a:r>
              <a:rPr lang="en-US" sz="2100" i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to be the </a:t>
            </a:r>
            <a:r>
              <a:rPr lang="en-US" sz="2100" i="1" dirty="0" err="1" smtClean="0">
                <a:solidFill>
                  <a:schemeClr val="tx1"/>
                </a:solidFill>
              </a:rPr>
              <a:t>i-</a:t>
            </a:r>
            <a:r>
              <a:rPr lang="en-US" sz="2100" dirty="0" err="1" smtClean="0">
                <a:solidFill>
                  <a:schemeClr val="tx1"/>
                </a:solidFill>
              </a:rPr>
              <a:t>th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interarrival</a:t>
            </a:r>
            <a:r>
              <a:rPr lang="en-US" sz="2100" dirty="0">
                <a:solidFill>
                  <a:schemeClr val="tx1"/>
                </a:solidFill>
              </a:rPr>
              <a:t> time.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</a:rPr>
              <a:t> In </a:t>
            </a:r>
            <a:r>
              <a:rPr lang="en-US" sz="2100" dirty="0">
                <a:solidFill>
                  <a:schemeClr val="tx1"/>
                </a:solidFill>
              </a:rPr>
              <a:t>modeling the arrival process we assume that the </a:t>
            </a:r>
            <a:r>
              <a:rPr lang="en-US" sz="2100" i="1" dirty="0" err="1">
                <a:solidFill>
                  <a:schemeClr val="tx1"/>
                </a:solidFill>
              </a:rPr>
              <a:t>T</a:t>
            </a:r>
            <a:r>
              <a:rPr lang="en-US" sz="2100" i="1" baseline="-25000" dirty="0" err="1">
                <a:solidFill>
                  <a:schemeClr val="tx1"/>
                </a:solidFill>
              </a:rPr>
              <a:t>i</a:t>
            </a:r>
            <a:r>
              <a:rPr lang="en-US" sz="2100" dirty="0" err="1">
                <a:solidFill>
                  <a:schemeClr val="tx1"/>
                </a:solidFill>
              </a:rPr>
              <a:t>’s</a:t>
            </a:r>
            <a:r>
              <a:rPr lang="en-US" sz="2100" dirty="0">
                <a:solidFill>
                  <a:schemeClr val="tx1"/>
                </a:solidFill>
              </a:rPr>
              <a:t> are </a:t>
            </a:r>
            <a:r>
              <a:rPr lang="en-US" sz="2100" dirty="0" smtClean="0">
                <a:solidFill>
                  <a:schemeClr val="tx1"/>
                </a:solidFill>
              </a:rPr>
              <a:t>independent,</a:t>
            </a:r>
            <a:br>
              <a:rPr lang="en-US" sz="2100" dirty="0" smtClean="0">
                <a:solidFill>
                  <a:schemeClr val="tx1"/>
                </a:solidFill>
              </a:rPr>
            </a:br>
            <a:r>
              <a:rPr lang="en-US" sz="2100" dirty="0" smtClean="0">
                <a:solidFill>
                  <a:schemeClr val="tx1"/>
                </a:solidFill>
              </a:rPr>
              <a:t>    continuous </a:t>
            </a:r>
            <a:r>
              <a:rPr lang="en-US" sz="2100" dirty="0">
                <a:solidFill>
                  <a:schemeClr val="tx1"/>
                </a:solidFill>
              </a:rPr>
              <a:t>random variables described by </a:t>
            </a:r>
            <a:r>
              <a:rPr lang="en-US" sz="2100" b="1" dirty="0">
                <a:solidFill>
                  <a:schemeClr val="tx1"/>
                </a:solidFill>
              </a:rPr>
              <a:t>A </a:t>
            </a:r>
            <a:r>
              <a:rPr lang="en-US" sz="2100" dirty="0">
                <a:solidFill>
                  <a:schemeClr val="tx1"/>
                </a:solidFill>
              </a:rPr>
              <a:t>having a density function </a:t>
            </a:r>
            <a:r>
              <a:rPr lang="en-US" sz="2100" i="1" dirty="0">
                <a:solidFill>
                  <a:schemeClr val="tx1"/>
                </a:solidFill>
              </a:rPr>
              <a:t>a(t)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</a:rPr>
              <a:t> The </a:t>
            </a:r>
            <a:r>
              <a:rPr lang="en-US" sz="2100" dirty="0">
                <a:solidFill>
                  <a:schemeClr val="tx1"/>
                </a:solidFill>
              </a:rPr>
              <a:t>assumption that each </a:t>
            </a:r>
            <a:r>
              <a:rPr lang="en-US" sz="2100" dirty="0" err="1">
                <a:solidFill>
                  <a:schemeClr val="tx1"/>
                </a:solidFill>
              </a:rPr>
              <a:t>interarrival</a:t>
            </a:r>
            <a:r>
              <a:rPr lang="en-US" sz="2100" dirty="0">
                <a:solidFill>
                  <a:schemeClr val="tx1"/>
                </a:solidFill>
              </a:rPr>
              <a:t> time is governed by the same </a:t>
            </a:r>
            <a:r>
              <a:rPr lang="en-US" sz="2100" dirty="0" smtClean="0">
                <a:solidFill>
                  <a:schemeClr val="tx1"/>
                </a:solidFill>
              </a:rPr>
              <a:t>random</a:t>
            </a:r>
            <a:br>
              <a:rPr lang="en-US" sz="2100" dirty="0" smtClean="0">
                <a:solidFill>
                  <a:schemeClr val="tx1"/>
                </a:solidFill>
              </a:rPr>
            </a:br>
            <a:r>
              <a:rPr lang="en-US" sz="2100" dirty="0" smtClean="0">
                <a:solidFill>
                  <a:schemeClr val="tx1"/>
                </a:solidFill>
              </a:rPr>
              <a:t>    variable </a:t>
            </a:r>
            <a:r>
              <a:rPr lang="en-US" sz="2100" dirty="0">
                <a:solidFill>
                  <a:schemeClr val="tx1"/>
                </a:solidFill>
              </a:rPr>
              <a:t>implies that the distribution of arrivals is independent of the time </a:t>
            </a:r>
            <a:r>
              <a:rPr lang="en-US" sz="2100" dirty="0" smtClean="0">
                <a:solidFill>
                  <a:schemeClr val="tx1"/>
                </a:solidFill>
              </a:rPr>
              <a:t>of</a:t>
            </a:r>
            <a:br>
              <a:rPr lang="en-US" sz="2100" dirty="0" smtClean="0">
                <a:solidFill>
                  <a:schemeClr val="tx1"/>
                </a:solidFill>
              </a:rPr>
            </a:br>
            <a:r>
              <a:rPr lang="en-US" sz="2100" dirty="0" smtClean="0">
                <a:solidFill>
                  <a:schemeClr val="tx1"/>
                </a:solidFill>
              </a:rPr>
              <a:t>    day </a:t>
            </a:r>
            <a:r>
              <a:rPr lang="en-US" sz="2100" dirty="0">
                <a:solidFill>
                  <a:schemeClr val="tx1"/>
                </a:solidFill>
              </a:rPr>
              <a:t>or the day of the week.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</a:rPr>
              <a:t> This </a:t>
            </a:r>
            <a:r>
              <a:rPr lang="en-US" sz="2100" dirty="0">
                <a:solidFill>
                  <a:schemeClr val="tx1"/>
                </a:solidFill>
              </a:rPr>
              <a:t>is the assumption of stationary </a:t>
            </a:r>
            <a:r>
              <a:rPr lang="en-US" sz="2100" dirty="0" err="1">
                <a:solidFill>
                  <a:schemeClr val="tx1"/>
                </a:solidFill>
              </a:rPr>
              <a:t>interarrival</a:t>
            </a:r>
            <a:r>
              <a:rPr lang="en-US" sz="2100" dirty="0">
                <a:solidFill>
                  <a:schemeClr val="tx1"/>
                </a:solidFill>
              </a:rPr>
              <a:t>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EF4248-1E07-4D6A-836B-7E392357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3882" y="5226907"/>
            <a:ext cx="6385196" cy="10920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Arrival Process(Cont..)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Stationary </a:t>
            </a:r>
            <a:r>
              <a:rPr lang="en-US" sz="2400" dirty="0" err="1">
                <a:solidFill>
                  <a:schemeClr val="tx1"/>
                </a:solidFill>
              </a:rPr>
              <a:t>interarrival</a:t>
            </a:r>
            <a:r>
              <a:rPr lang="en-US" sz="2400" dirty="0">
                <a:solidFill>
                  <a:schemeClr val="tx1"/>
                </a:solidFill>
              </a:rPr>
              <a:t> times is often unrealistic, but we may </a:t>
            </a:r>
            <a:r>
              <a:rPr lang="en-US" sz="2400" dirty="0" smtClean="0">
                <a:solidFill>
                  <a:schemeClr val="tx1"/>
                </a:solidFill>
              </a:rPr>
              <a:t>often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approximate </a:t>
            </a:r>
            <a:r>
              <a:rPr lang="en-US" sz="2400" dirty="0">
                <a:solidFill>
                  <a:schemeClr val="tx1"/>
                </a:solidFill>
              </a:rPr>
              <a:t>reality by breaking the time of day into </a:t>
            </a:r>
            <a:r>
              <a:rPr lang="en-US" sz="2400" dirty="0" smtClean="0">
                <a:solidFill>
                  <a:schemeClr val="tx1"/>
                </a:solidFill>
              </a:rPr>
              <a:t>segments.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Franklin Gothic Book"/>
              </a:rPr>
              <a:t>A negative </a:t>
            </a:r>
            <a:r>
              <a:rPr lang="en-US" sz="2400" dirty="0" err="1" smtClean="0">
                <a:solidFill>
                  <a:prstClr val="black"/>
                </a:solidFill>
                <a:latin typeface="Franklin Gothic Book"/>
              </a:rPr>
              <a:t>interarrival</a:t>
            </a:r>
            <a:r>
              <a:rPr lang="en-US" sz="2400" dirty="0" smtClean="0">
                <a:solidFill>
                  <a:prstClr val="black"/>
                </a:solidFill>
                <a:latin typeface="Franklin Gothic Book"/>
              </a:rPr>
              <a:t> time is impossible. </a:t>
            </a:r>
            <a:r>
              <a:rPr lang="en-US" sz="2400" dirty="0">
                <a:solidFill>
                  <a:prstClr val="black"/>
                </a:solidFill>
                <a:latin typeface="Franklin Gothic Book"/>
              </a:rPr>
              <a:t>This allows us to </a:t>
            </a:r>
            <a:r>
              <a:rPr lang="en-US" sz="2400" dirty="0" smtClean="0">
                <a:solidFill>
                  <a:prstClr val="black"/>
                </a:solidFill>
                <a:latin typeface="Franklin Gothic Book"/>
              </a:rPr>
              <a:t>write: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prstClr val="black"/>
                </a:solidFill>
                <a:latin typeface="Franklin Gothic Book"/>
              </a:rPr>
              <a:t> </a:t>
            </a:r>
            <a:endParaRPr lang="en-US" sz="2400" dirty="0" smtClean="0">
              <a:solidFill>
                <a:prstClr val="black"/>
              </a:solidFill>
              <a:latin typeface="Franklin Gothic Book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prstClr val="black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</a:t>
            </a:r>
            <a:r>
              <a:rPr lang="en-US" sz="2400" dirty="0">
                <a:solidFill>
                  <a:schemeClr val="tx1"/>
                </a:solidFill>
              </a:rPr>
              <a:t>define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to be the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arrival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rate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So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1/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to be the mean or average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interarrival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time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 Time is measured in units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of hours.</a:t>
            </a:r>
            <a:endParaRPr lang="el-GR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prstClr val="black"/>
              </a:solidFill>
              <a:latin typeface="Franklin Gothic Book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68255"/>
              </p:ext>
            </p:extLst>
          </p:nvPr>
        </p:nvGraphicFramePr>
        <p:xfrm>
          <a:off x="2817193" y="3359472"/>
          <a:ext cx="6093097" cy="7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781000" imgH="330120" progId="Equation.3">
                  <p:embed/>
                </p:oleObj>
              </mc:Choice>
              <mc:Fallback>
                <p:oleObj name="Equation" r:id="rId3" imgW="2781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193" y="3359472"/>
                        <a:ext cx="6093097" cy="722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19016"/>
              </p:ext>
            </p:extLst>
          </p:nvPr>
        </p:nvGraphicFramePr>
        <p:xfrm>
          <a:off x="4772502" y="5374327"/>
          <a:ext cx="2182477" cy="94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876240" imgH="393480" progId="Equation.3">
                  <p:embed/>
                </p:oleObj>
              </mc:Choice>
              <mc:Fallback>
                <p:oleObj name="Equation" r:id="rId5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502" y="5374327"/>
                        <a:ext cx="2182477" cy="944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Arrival Process(Cont..)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How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to choose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- to reflect reality and still be computationally tractable.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The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most common choice for </a:t>
            </a:r>
            <a: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is the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exponential distribution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An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exponential distribution with parameter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has a density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cs typeface="Times New Roman" pitchFamily="18" charset="0"/>
              </a:rPr>
              <a:t>                       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                           a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) = </a:t>
            </a:r>
            <a:r>
              <a:rPr lang="el-GR" sz="2400" dirty="0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i="1" dirty="0">
                <a:solidFill>
                  <a:schemeClr val="tx1"/>
                </a:solidFill>
                <a:cs typeface="Times New Roman" pitchFamily="18" charset="0"/>
              </a:rPr>
              <a:t>e</a:t>
            </a:r>
            <a:r>
              <a:rPr lang="en-US" sz="2400" baseline="30000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l-GR" sz="2400" baseline="30000" dirty="0">
                <a:solidFill>
                  <a:schemeClr val="tx1"/>
                </a:solidFill>
                <a:cs typeface="Times New Roman" pitchFamily="18" charset="0"/>
              </a:rPr>
              <a:t>λ</a:t>
            </a:r>
            <a:r>
              <a:rPr lang="en-US" sz="2400" i="1" baseline="30000" dirty="0">
                <a:solidFill>
                  <a:schemeClr val="tx1"/>
                </a:solidFill>
                <a:cs typeface="Times New Roman" pitchFamily="18" charset="0"/>
              </a:rPr>
              <a:t>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We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can show that the average or mean by   </a:t>
            </a:r>
          </a:p>
          <a:p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Variance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by   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prstClr val="black"/>
              </a:solidFill>
              <a:latin typeface="Franklin Gothic Book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39346"/>
              </p:ext>
            </p:extLst>
          </p:nvPr>
        </p:nvGraphicFramePr>
        <p:xfrm>
          <a:off x="7017888" y="3711530"/>
          <a:ext cx="1217757" cy="74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647640" imgH="393480" progId="Equation.3">
                  <p:embed/>
                </p:oleObj>
              </mc:Choice>
              <mc:Fallback>
                <p:oleObj name="Equation" r:id="rId3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888" y="3711530"/>
                        <a:ext cx="1217757" cy="741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04B083A8-7549-4974-82CC-2CBA4FA70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753151"/>
              </p:ext>
            </p:extLst>
          </p:nvPr>
        </p:nvGraphicFramePr>
        <p:xfrm>
          <a:off x="3126091" y="4710343"/>
          <a:ext cx="1396819" cy="78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698400" imgH="393480" progId="Equation.3">
                  <p:embed/>
                </p:oleObj>
              </mc:Choice>
              <mc:Fallback>
                <p:oleObj name="Equation" r:id="rId5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091" y="4710343"/>
                        <a:ext cx="1396819" cy="78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Arrival Process(Cont..)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Lemma 1: </a:t>
            </a: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has an exponential distribution, then for all nonnegative </a:t>
            </a:r>
            <a:r>
              <a:rPr lang="en-US" sz="2400" dirty="0" smtClean="0">
                <a:solidFill>
                  <a:schemeClr val="tx1"/>
                </a:solidFill>
              </a:rPr>
              <a:t>values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of </a:t>
            </a:r>
            <a:r>
              <a:rPr lang="en-US" sz="2400" i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 smtClean="0">
                <a:solidFill>
                  <a:schemeClr val="tx1"/>
                </a:solidFill>
              </a:rPr>
              <a:t>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F</a:t>
            </a:r>
            <a:r>
              <a:rPr lang="en-US" sz="2400" dirty="0" smtClean="0">
                <a:solidFill>
                  <a:prstClr val="black"/>
                </a:solidFill>
              </a:rPr>
              <a:t>or </a:t>
            </a:r>
            <a:r>
              <a:rPr lang="en-US" sz="2400" dirty="0">
                <a:solidFill>
                  <a:prstClr val="black"/>
                </a:solidFill>
              </a:rPr>
              <a:t>reasons that become apparent, a density that satisfies the equation </a:t>
            </a:r>
            <a:r>
              <a:rPr lang="en-US" sz="2400" dirty="0" smtClean="0">
                <a:solidFill>
                  <a:prstClr val="black"/>
                </a:solidFill>
              </a:rPr>
              <a:t>is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    said </a:t>
            </a:r>
            <a:r>
              <a:rPr lang="en-US" sz="2400" dirty="0">
                <a:solidFill>
                  <a:prstClr val="black"/>
                </a:solidFill>
              </a:rPr>
              <a:t>to have the </a:t>
            </a:r>
            <a:r>
              <a:rPr lang="en-US" sz="2400" b="1" dirty="0">
                <a:solidFill>
                  <a:srgbClr val="FF0000"/>
                </a:solidFill>
              </a:rPr>
              <a:t>no-memory property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no-memory property of the exponential distribution is important </a:t>
            </a:r>
            <a:r>
              <a:rPr lang="en-US" sz="2400" dirty="0" smtClean="0">
                <a:solidFill>
                  <a:schemeClr val="tx1"/>
                </a:solidFill>
              </a:rPr>
              <a:t>because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it </a:t>
            </a:r>
            <a:r>
              <a:rPr lang="en-US" sz="2400" dirty="0">
                <a:solidFill>
                  <a:schemeClr val="tx1"/>
                </a:solidFill>
              </a:rPr>
              <a:t>implies that if we want to know the probability distribution of the time </a:t>
            </a:r>
            <a:r>
              <a:rPr lang="en-US" sz="2400" dirty="0" smtClean="0">
                <a:solidFill>
                  <a:schemeClr val="tx1"/>
                </a:solidFill>
              </a:rPr>
              <a:t>until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</a:t>
            </a:r>
            <a:r>
              <a:rPr lang="en-US" sz="2400" dirty="0">
                <a:solidFill>
                  <a:schemeClr val="tx1"/>
                </a:solidFill>
              </a:rPr>
              <a:t>next arrival, then it does not matter how long it has been since the </a:t>
            </a:r>
            <a:r>
              <a:rPr lang="en-US" sz="2400" dirty="0" smtClean="0">
                <a:solidFill>
                  <a:schemeClr val="tx1"/>
                </a:solidFill>
              </a:rPr>
              <a:t>last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arrival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  <a:latin typeface="Franklin Gothic Book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9BBD967A-04CC-4D75-8CB3-3956EDD7C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48010"/>
              </p:ext>
            </p:extLst>
          </p:nvPr>
        </p:nvGraphicFramePr>
        <p:xfrm>
          <a:off x="3305943" y="2423453"/>
          <a:ext cx="4794739" cy="49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1892160" imgH="203040" progId="Equation.3">
                  <p:embed/>
                </p:oleObj>
              </mc:Choice>
              <mc:Fallback>
                <p:oleObj name="Equation" r:id="rId3" imgW="1892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943" y="2423453"/>
                        <a:ext cx="4794739" cy="492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Service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assume that the service </a:t>
            </a:r>
            <a:r>
              <a:rPr lang="en-US" sz="2400" dirty="0" smtClean="0">
                <a:solidFill>
                  <a:schemeClr val="tx1"/>
                </a:solidFill>
              </a:rPr>
              <a:t>time </a:t>
            </a:r>
            <a:r>
              <a:rPr lang="en-US" sz="2400" dirty="0">
                <a:solidFill>
                  <a:schemeClr val="tx1"/>
                </a:solidFill>
              </a:rPr>
              <a:t>of different customers are </a:t>
            </a:r>
            <a:r>
              <a:rPr lang="en-US" sz="2400" dirty="0" smtClean="0">
                <a:solidFill>
                  <a:schemeClr val="tx1"/>
                </a:solidFill>
              </a:rPr>
              <a:t>independent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random </a:t>
            </a:r>
            <a:r>
              <a:rPr lang="en-US" sz="2400" dirty="0">
                <a:solidFill>
                  <a:schemeClr val="tx1"/>
                </a:solidFill>
              </a:rPr>
              <a:t>variables and that each customer’s service time is governed by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random </a:t>
            </a:r>
            <a:r>
              <a:rPr lang="en-US" sz="2400" dirty="0">
                <a:solidFill>
                  <a:schemeClr val="tx1"/>
                </a:solidFill>
              </a:rPr>
              <a:t>variable </a:t>
            </a:r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having a density function </a:t>
            </a:r>
            <a:r>
              <a:rPr lang="en-US" sz="2400" i="1" dirty="0">
                <a:solidFill>
                  <a:schemeClr val="tx1"/>
                </a:solidFill>
              </a:rPr>
              <a:t>s(t</a:t>
            </a:r>
            <a:r>
              <a:rPr lang="en-US" sz="2400" i="1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We let 1/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µ be then mean service time for a customer.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So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µ is service rate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As with </a:t>
            </a:r>
            <a:r>
              <a:rPr lang="en-US" sz="2400" dirty="0" err="1">
                <a:solidFill>
                  <a:schemeClr val="tx1"/>
                </a:solidFill>
              </a:rPr>
              <a:t>interarrival</a:t>
            </a:r>
            <a:r>
              <a:rPr lang="en-US" sz="2400" dirty="0">
                <a:solidFill>
                  <a:schemeClr val="tx1"/>
                </a:solidFill>
              </a:rPr>
              <a:t> times, we hope that service times can be </a:t>
            </a:r>
            <a:r>
              <a:rPr lang="en-US" sz="2400" dirty="0" smtClean="0">
                <a:solidFill>
                  <a:schemeClr val="tx1"/>
                </a:solidFill>
              </a:rPr>
              <a:t>accurately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modeled </a:t>
            </a:r>
            <a:r>
              <a:rPr lang="en-US" sz="2400" dirty="0">
                <a:solidFill>
                  <a:schemeClr val="tx1"/>
                </a:solidFill>
              </a:rPr>
              <a:t>as exponential random variables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Unfortunately, actual service times may not be consistent with the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no-memory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property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642827-56E7-4A4B-B236-0F5643B0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202" y="4796222"/>
            <a:ext cx="2430779" cy="5100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Kendall-Lee Notation for </a:t>
            </a:r>
            <a:r>
              <a:rPr lang="en-US" dirty="0" smtClean="0"/>
              <a:t>Queueing </a:t>
            </a:r>
            <a:r>
              <a:rPr lang="en-US" dirty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Standard notation used to describe many </a:t>
            </a:r>
            <a:r>
              <a:rPr lang="en-US" sz="2400" dirty="0" smtClean="0">
                <a:solidFill>
                  <a:schemeClr val="tx1"/>
                </a:solidFill>
              </a:rPr>
              <a:t>queueing </a:t>
            </a:r>
            <a:r>
              <a:rPr lang="en-US" sz="2400" dirty="0">
                <a:solidFill>
                  <a:schemeClr val="tx1"/>
                </a:solidFill>
              </a:rPr>
              <a:t>systems.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The notation is used to describe a queuing system in which all arrivals wait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a </a:t>
            </a:r>
            <a:r>
              <a:rPr lang="en-US" sz="2400" dirty="0">
                <a:solidFill>
                  <a:schemeClr val="tx1"/>
                </a:solidFill>
              </a:rPr>
              <a:t>single line until one of </a:t>
            </a:r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identical parallel servers id free. Then the </a:t>
            </a:r>
            <a:r>
              <a:rPr lang="en-US" sz="2400" dirty="0" smtClean="0">
                <a:solidFill>
                  <a:schemeClr val="tx1"/>
                </a:solidFill>
              </a:rPr>
              <a:t>first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customer </a:t>
            </a:r>
            <a:r>
              <a:rPr lang="en-US" sz="2400" dirty="0">
                <a:solidFill>
                  <a:schemeClr val="tx1"/>
                </a:solidFill>
              </a:rPr>
              <a:t>in line enters service, and so 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describe such a </a:t>
            </a:r>
            <a:r>
              <a:rPr lang="en-US" sz="2400" dirty="0" smtClean="0">
                <a:solidFill>
                  <a:schemeClr val="tx1"/>
                </a:solidFill>
              </a:rPr>
              <a:t>queueing </a:t>
            </a:r>
            <a:r>
              <a:rPr lang="en-US" sz="2400" dirty="0">
                <a:solidFill>
                  <a:schemeClr val="tx1"/>
                </a:solidFill>
              </a:rPr>
              <a:t>system, Kendall devised the following notation.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Each queuing system is described by six </a:t>
            </a:r>
            <a:r>
              <a:rPr lang="en-US" sz="2400" dirty="0" smtClean="0">
                <a:solidFill>
                  <a:schemeClr val="tx1"/>
                </a:solidFill>
              </a:rPr>
              <a:t>characters 1/2/3/4/5/6.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Kendall-Lee Notation for </a:t>
            </a:r>
            <a:r>
              <a:rPr lang="en-US" dirty="0" smtClean="0"/>
              <a:t>Queueing Systems(Cont..)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first characteristic specifies the nature of the arrival process. The </a:t>
            </a:r>
            <a:r>
              <a:rPr lang="en-US" sz="2400" dirty="0" smtClean="0">
                <a:solidFill>
                  <a:schemeClr val="tx1"/>
                </a:solidFill>
              </a:rPr>
              <a:t>following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standard abbreviations </a:t>
            </a:r>
            <a:r>
              <a:rPr lang="en-US" sz="2400" dirty="0">
                <a:solidFill>
                  <a:schemeClr val="tx1"/>
                </a:solidFill>
              </a:rPr>
              <a:t>are used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Interarrival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times are independent, </a:t>
            </a:r>
            <a:r>
              <a:rPr lang="en-US" sz="2400" dirty="0" smtClean="0">
                <a:solidFill>
                  <a:srgbClr val="FF0000"/>
                </a:solidFill>
              </a:rPr>
              <a:t>identically distributed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) having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 exponential </a:t>
            </a:r>
            <a:r>
              <a:rPr lang="en-US" sz="2400" dirty="0">
                <a:solidFill>
                  <a:srgbClr val="FF0000"/>
                </a:solidFill>
              </a:rPr>
              <a:t>distribution. </a:t>
            </a:r>
          </a:p>
          <a:p>
            <a:pPr lvl="1">
              <a:buFontTx/>
              <a:buNone/>
            </a:pP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 </a:t>
            </a:r>
            <a:r>
              <a:rPr lang="en-US" sz="2400" dirty="0" err="1">
                <a:solidFill>
                  <a:srgbClr val="FF0000"/>
                </a:solidFill>
              </a:rPr>
              <a:t>Interarrival</a:t>
            </a:r>
            <a:r>
              <a:rPr lang="en-US" sz="2400" dirty="0">
                <a:solidFill>
                  <a:srgbClr val="FF0000"/>
                </a:solidFill>
              </a:rPr>
              <a:t> 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and deterministic</a:t>
            </a:r>
          </a:p>
          <a:p>
            <a:pPr lvl="1">
              <a:buFontTx/>
              <a:buNone/>
            </a:pPr>
            <a:r>
              <a:rPr lang="en-US" sz="2400" i="1" dirty="0" err="1">
                <a:solidFill>
                  <a:srgbClr val="FF0000"/>
                </a:solidFill>
              </a:rPr>
              <a:t>E</a:t>
            </a:r>
            <a:r>
              <a:rPr lang="en-US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Interarrival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Erlangs</a:t>
            </a:r>
            <a:r>
              <a:rPr lang="en-US" sz="2400" dirty="0">
                <a:solidFill>
                  <a:srgbClr val="FF0000"/>
                </a:solidFill>
              </a:rPr>
              <a:t> with shape parameter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None/>
            </a:pPr>
            <a:r>
              <a:rPr lang="en-US" sz="2400" i="1" dirty="0">
                <a:solidFill>
                  <a:srgbClr val="FF0000"/>
                </a:solidFill>
              </a:rPr>
              <a:t>GI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Interarrival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and governed by some </a:t>
            </a:r>
            <a:r>
              <a:rPr lang="en-US" sz="2400" dirty="0" smtClean="0">
                <a:solidFill>
                  <a:srgbClr val="FF0000"/>
                </a:solidFill>
              </a:rPr>
              <a:t>general </a:t>
            </a:r>
            <a:r>
              <a:rPr lang="en-US" sz="2400" dirty="0">
                <a:solidFill>
                  <a:srgbClr val="FF0000"/>
                </a:solidFill>
              </a:rPr>
              <a:t>distribution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Kendall-Lee Notation for </a:t>
            </a:r>
            <a:r>
              <a:rPr lang="en-US" dirty="0" smtClean="0"/>
              <a:t>Queueing Systems(Cont..)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second </a:t>
            </a:r>
            <a:r>
              <a:rPr lang="en-US" sz="2400" dirty="0">
                <a:solidFill>
                  <a:schemeClr val="tx1"/>
                </a:solidFill>
              </a:rPr>
              <a:t>characteristic </a:t>
            </a:r>
            <a:r>
              <a:rPr lang="en-US" sz="2400" dirty="0" smtClean="0">
                <a:solidFill>
                  <a:schemeClr val="tx1"/>
                </a:solidFill>
              </a:rPr>
              <a:t>specifies the </a:t>
            </a:r>
            <a:r>
              <a:rPr lang="en-US" sz="2400" dirty="0">
                <a:solidFill>
                  <a:schemeClr val="tx1"/>
                </a:solidFill>
              </a:rPr>
              <a:t>nature of the service times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= Service 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and exponentially distributed</a:t>
            </a:r>
          </a:p>
          <a:p>
            <a:pPr lvl="1">
              <a:buFontTx/>
              <a:buNone/>
            </a:pP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 Service </a:t>
            </a:r>
            <a:r>
              <a:rPr lang="en-US" sz="2400" dirty="0">
                <a:solidFill>
                  <a:srgbClr val="FF0000"/>
                </a:solidFill>
              </a:rPr>
              <a:t>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and deterministic</a:t>
            </a:r>
          </a:p>
          <a:p>
            <a:pPr lvl="1">
              <a:buFontTx/>
              <a:buNone/>
            </a:pPr>
            <a:r>
              <a:rPr lang="en-US" sz="2400" i="1" dirty="0" err="1">
                <a:solidFill>
                  <a:srgbClr val="FF0000"/>
                </a:solidFill>
              </a:rPr>
              <a:t>E</a:t>
            </a:r>
            <a:r>
              <a:rPr lang="en-US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= Service 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Erlangs</a:t>
            </a:r>
            <a:r>
              <a:rPr lang="en-US" sz="2400" dirty="0">
                <a:solidFill>
                  <a:srgbClr val="FF0000"/>
                </a:solidFill>
              </a:rPr>
              <a:t> with shape parameter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None/>
            </a:pPr>
            <a:r>
              <a:rPr lang="en-US" sz="2400" i="1" dirty="0">
                <a:solidFill>
                  <a:srgbClr val="FF0000"/>
                </a:solidFill>
              </a:rPr>
              <a:t>G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 Service </a:t>
            </a:r>
            <a:r>
              <a:rPr lang="en-US" sz="2400" dirty="0">
                <a:solidFill>
                  <a:srgbClr val="FF0000"/>
                </a:solidFill>
              </a:rPr>
              <a:t>times are </a:t>
            </a:r>
            <a:r>
              <a:rPr lang="en-US" sz="2400" dirty="0" err="1">
                <a:solidFill>
                  <a:srgbClr val="FF0000"/>
                </a:solidFill>
              </a:rPr>
              <a:t>iid</a:t>
            </a:r>
            <a:r>
              <a:rPr lang="en-US" sz="2400" dirty="0">
                <a:solidFill>
                  <a:srgbClr val="FF0000"/>
                </a:solidFill>
              </a:rPr>
              <a:t> and governed by some general </a:t>
            </a:r>
            <a:r>
              <a:rPr lang="en-US" sz="2400" dirty="0" smtClean="0">
                <a:solidFill>
                  <a:srgbClr val="FF0000"/>
                </a:solidFill>
              </a:rPr>
              <a:t>distribution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Waiting for service is part of our daily life. We queue up for: </a:t>
            </a:r>
            <a:r>
              <a:rPr lang="en-US" sz="2400" dirty="0" smtClean="0">
                <a:solidFill>
                  <a:srgbClr val="FF0000"/>
                </a:solidFill>
              </a:rPr>
              <a:t>bus, check out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counter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Not only for human, jobs wait to be processed on a machine as well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But first let’s understand Queue…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Queue: </a:t>
            </a:r>
            <a:r>
              <a:rPr lang="en-US" sz="2400" dirty="0" smtClean="0">
                <a:solidFill>
                  <a:schemeClr val="tx1"/>
                </a:solidFill>
              </a:rPr>
              <a:t>A line of people or vehicles awaiting for their turn.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Queueing System: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queueing </a:t>
            </a:r>
            <a:r>
              <a:rPr lang="en-US" sz="2400" dirty="0">
                <a:solidFill>
                  <a:schemeClr val="tx1"/>
                </a:solidFill>
              </a:rPr>
              <a:t>system is a facility consisting of one or several servers designed to perform certain tasks or process certain jobs and a queue of jobs waiting to be processed.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Kendall-Lee Notation for </a:t>
            </a:r>
            <a:r>
              <a:rPr lang="en-US" dirty="0" smtClean="0"/>
              <a:t>Queueing Systems(Cont..)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third characteristic is the number of parallel servers.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fourth characteristic describes the queue discipline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FCFS = First come, first served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LCFS = Last come, first served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SIRO = Service in random </a:t>
            </a:r>
            <a:r>
              <a:rPr lang="en-US" sz="2400" dirty="0" smtClean="0">
                <a:solidFill>
                  <a:srgbClr val="FF0000"/>
                </a:solidFill>
              </a:rPr>
              <a:t>order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GD = General Queue Discipline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fifth characteristic specifies the maximum allowable number of </a:t>
            </a:r>
            <a:r>
              <a:rPr lang="en-US" sz="2400" dirty="0" smtClean="0">
                <a:solidFill>
                  <a:schemeClr val="tx1"/>
                </a:solidFill>
              </a:rPr>
              <a:t>customers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 </a:t>
            </a:r>
            <a:r>
              <a:rPr lang="en-US" sz="2400" dirty="0">
                <a:solidFill>
                  <a:schemeClr val="tx1"/>
                </a:solidFill>
              </a:rPr>
              <a:t>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sixth characteristic gives the size of the population from which </a:t>
            </a:r>
            <a:r>
              <a:rPr lang="en-US" sz="2400" dirty="0" smtClean="0">
                <a:solidFill>
                  <a:schemeClr val="tx1"/>
                </a:solidFill>
              </a:rPr>
              <a:t>customers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are </a:t>
            </a:r>
            <a:r>
              <a:rPr lang="en-US" sz="2400" dirty="0">
                <a:solidFill>
                  <a:schemeClr val="tx1"/>
                </a:solidFill>
              </a:rPr>
              <a:t>drawn.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Kendall-Lee Notation for </a:t>
            </a:r>
            <a:r>
              <a:rPr lang="en-US" dirty="0" smtClean="0"/>
              <a:t>Queueing Systems(Cont..)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many important models 4/5/6 is </a:t>
            </a:r>
            <a:r>
              <a:rPr lang="en-US" sz="2400" i="1" dirty="0">
                <a:solidFill>
                  <a:schemeClr val="tx1"/>
                </a:solidFill>
              </a:rPr>
              <a:t>GD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∞/∞. If this is the case, then 4/5/6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is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often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omitted.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 M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E</a:t>
            </a:r>
            <a:r>
              <a:rPr lang="en-US" sz="2400" i="1" baseline="-25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/8/FCFS/10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/∞ might represent a health clinic with 8 doctors,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exponential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cs typeface="Times New Roman" pitchFamily="18" charset="0"/>
              </a:rPr>
              <a:t>interarrival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times, two-phase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Erlang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service times, an FCFS queue 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discipline,</a:t>
            </a:r>
            <a:b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   and 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a total capacity of 10 patients.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Operations Research Applications and </a:t>
            </a:r>
            <a:r>
              <a:rPr lang="en-US" sz="2400" dirty="0" smtClean="0">
                <a:solidFill>
                  <a:schemeClr val="tx1"/>
                </a:solidFill>
              </a:rPr>
              <a:t>Algorithms(4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</a:t>
            </a:r>
            <a:r>
              <a:rPr lang="en-US" sz="2400" dirty="0">
                <a:solidFill>
                  <a:schemeClr val="tx1"/>
                </a:solidFill>
              </a:rPr>
              <a:t>) – Wayne </a:t>
            </a:r>
            <a:r>
              <a:rPr lang="en-US" sz="2400" dirty="0" smtClean="0">
                <a:solidFill>
                  <a:schemeClr val="tx1"/>
                </a:solidFill>
              </a:rPr>
              <a:t>L.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Winston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Probability and Statistics for Computer </a:t>
            </a:r>
            <a:r>
              <a:rPr lang="en-US" sz="2400" dirty="0" smtClean="0">
                <a:solidFill>
                  <a:schemeClr val="tx1"/>
                </a:solidFill>
              </a:rPr>
              <a:t>Scientists(2</a:t>
            </a:r>
            <a:r>
              <a:rPr lang="en-US" sz="2400" baseline="30000" dirty="0" smtClean="0">
                <a:solidFill>
                  <a:schemeClr val="tx1"/>
                </a:solidFill>
              </a:rPr>
              <a:t>nd</a:t>
            </a:r>
            <a:r>
              <a:rPr lang="en-US" sz="2400" dirty="0" smtClean="0">
                <a:solidFill>
                  <a:schemeClr val="tx1"/>
                </a:solidFill>
              </a:rPr>
              <a:t> Edition</a:t>
            </a:r>
            <a:r>
              <a:rPr lang="en-US" sz="2400" dirty="0">
                <a:solidFill>
                  <a:schemeClr val="tx1"/>
                </a:solidFill>
              </a:rPr>
              <a:t>) – Michael Baron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Examples of Queueing System are: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personal or shared computer executing tasks sent by its users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an internet service provider whose customers connect to the </a:t>
            </a:r>
            <a:r>
              <a:rPr lang="en-US" sz="2400" dirty="0" smtClean="0">
                <a:solidFill>
                  <a:schemeClr val="tx1"/>
                </a:solidFill>
              </a:rPr>
              <a:t>internet, browse,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and </a:t>
            </a:r>
            <a:r>
              <a:rPr lang="en-US" sz="2400" dirty="0">
                <a:solidFill>
                  <a:schemeClr val="tx1"/>
                </a:solidFill>
              </a:rPr>
              <a:t>disconnect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a TV channel viewed by many people at various times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a toll area on a highway, a fast food drive-through lane, or an </a:t>
            </a:r>
            <a:r>
              <a:rPr lang="en-US" sz="2400" dirty="0" smtClean="0">
                <a:solidFill>
                  <a:schemeClr val="tx1"/>
                </a:solidFill>
              </a:rPr>
              <a:t>automated teller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machine </a:t>
            </a:r>
            <a:r>
              <a:rPr lang="en-US" sz="2400" dirty="0">
                <a:solidFill>
                  <a:schemeClr val="tx1"/>
                </a:solidFill>
              </a:rPr>
              <a:t>(ATM) in a bank, where cars arrive, get the </a:t>
            </a:r>
            <a:r>
              <a:rPr lang="en-US" sz="2400" dirty="0" smtClean="0">
                <a:solidFill>
                  <a:schemeClr val="tx1"/>
                </a:solidFill>
              </a:rPr>
              <a:t>required service and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depart;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a medical office serving </a:t>
            </a:r>
            <a:r>
              <a:rPr lang="en-US" sz="2400" dirty="0" smtClean="0">
                <a:solidFill>
                  <a:schemeClr val="tx1"/>
                </a:solidFill>
              </a:rPr>
              <a:t>patients </a:t>
            </a:r>
            <a:r>
              <a:rPr lang="en-US" sz="2400" dirty="0">
                <a:solidFill>
                  <a:schemeClr val="tx1"/>
                </a:solidFill>
              </a:rPr>
              <a:t>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Queueing Theory: </a:t>
            </a:r>
            <a:r>
              <a:rPr lang="en-US" sz="2400" dirty="0" smtClean="0">
                <a:solidFill>
                  <a:schemeClr val="tx1"/>
                </a:solidFill>
              </a:rPr>
              <a:t>It is the mathematical study of </a:t>
            </a:r>
            <a:r>
              <a:rPr lang="en-US" sz="2400" dirty="0" smtClean="0">
                <a:solidFill>
                  <a:schemeClr val="tx1"/>
                </a:solidFill>
              </a:rPr>
              <a:t>Waiting </a:t>
            </a:r>
            <a:r>
              <a:rPr lang="en-US" sz="2400" dirty="0" smtClean="0">
                <a:solidFill>
                  <a:schemeClr val="tx1"/>
                </a:solidFill>
              </a:rPr>
              <a:t>line/Queue. This technique provides the basis of decision making about the resources needed to provide a service.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Reason of Queue: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 queue is formed when a customer is made to wait due to the fact that no. of customers are more than the service providers.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Or,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serving time to a customer is more than the arrival time of the customer.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Reason to study Queue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o find out the cost of offering the service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T</a:t>
            </a:r>
            <a:r>
              <a:rPr lang="en-US" sz="2400" dirty="0" smtClean="0">
                <a:solidFill>
                  <a:schemeClr val="tx1"/>
                </a:solidFill>
              </a:rPr>
              <a:t>o find out the cost incurred due to delay in offering service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T</a:t>
            </a:r>
            <a:r>
              <a:rPr lang="en-US" sz="2400" dirty="0" smtClean="0">
                <a:solidFill>
                  <a:schemeClr val="tx1"/>
                </a:solidFill>
              </a:rPr>
              <a:t>o allocate the resources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/>
              <a:t>Q</a:t>
            </a:r>
            <a:r>
              <a:rPr lang="en-US" dirty="0" smtClean="0"/>
              <a:t>ueueing System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CF8C8F5-F8EE-4936-AC0A-422D31FE3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60561"/>
            <a:ext cx="10058400" cy="45583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Components of a Queueing System(Cont..)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Arrival: </a:t>
            </a:r>
            <a:r>
              <a:rPr lang="en-US" sz="2400" dirty="0" smtClean="0">
                <a:solidFill>
                  <a:schemeClr val="tx1"/>
                </a:solidFill>
              </a:rPr>
              <a:t>Jobs arrive at queueing system at random times. 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For any t&gt;0, which is the expected no. of arrivals per unit time.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So, the expected time between arrival is: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Service:</a:t>
            </a:r>
            <a:r>
              <a:rPr lang="en-US" sz="2400" dirty="0">
                <a:solidFill>
                  <a:schemeClr val="tx1"/>
                </a:solidFill>
              </a:rPr>
              <a:t> Once a server becomes available, it immediately starts processing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next </a:t>
            </a:r>
            <a:r>
              <a:rPr lang="en-US" sz="2400" dirty="0">
                <a:solidFill>
                  <a:schemeClr val="tx1"/>
                </a:solidFill>
              </a:rPr>
              <a:t>assigned job</a:t>
            </a:r>
            <a:r>
              <a:rPr lang="en-US" sz="2400" dirty="0" smtClean="0">
                <a:solidFill>
                  <a:schemeClr val="tx1"/>
                </a:solidFill>
              </a:rPr>
              <a:t>. The service rate is defined as follows: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6" y="2271760"/>
            <a:ext cx="1760561" cy="692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0" y="3838975"/>
            <a:ext cx="1378424" cy="863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6" y="5352246"/>
            <a:ext cx="1378424" cy="7143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Components of a Queueing System(Cont..)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Departure: </a:t>
            </a:r>
            <a:r>
              <a:rPr lang="en-US" sz="2400" dirty="0">
                <a:solidFill>
                  <a:schemeClr val="tx1"/>
                </a:solidFill>
              </a:rPr>
              <a:t>When the service is completed, the job leaves the system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followings are the parameters of a queueing system: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6973"/>
            <a:ext cx="10058399" cy="3125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smtClean="0"/>
              <a:t>Queueing System – Input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Usually called the </a:t>
            </a:r>
            <a:r>
              <a:rPr lang="en-US" sz="2400" b="1" dirty="0">
                <a:solidFill>
                  <a:srgbClr val="FF0000"/>
                </a:solidFill>
              </a:rPr>
              <a:t>arrival process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Arrivals are called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customers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We assume that no more than one arrival can occur at a given instant.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If more than one arrival can occur at a given instant, we say that </a:t>
            </a:r>
            <a:r>
              <a:rPr lang="en-US" sz="2400" b="1" dirty="0">
                <a:solidFill>
                  <a:srgbClr val="FF0000"/>
                </a:solidFill>
              </a:rPr>
              <a:t>bulk </a:t>
            </a:r>
            <a:r>
              <a:rPr lang="en-US" sz="2400" b="1" dirty="0" smtClean="0">
                <a:solidFill>
                  <a:srgbClr val="FF0000"/>
                </a:solidFill>
              </a:rPr>
              <a:t>arrivals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are </a:t>
            </a:r>
            <a:r>
              <a:rPr lang="en-US" sz="2400" dirty="0">
                <a:solidFill>
                  <a:schemeClr val="tx1"/>
                </a:solidFill>
              </a:rPr>
              <a:t>allowed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Models in which arrivals are drawn from a small population are called </a:t>
            </a:r>
            <a:r>
              <a:rPr lang="en-US" sz="2400" b="1" dirty="0" smtClean="0">
                <a:solidFill>
                  <a:srgbClr val="FF0000"/>
                </a:solidFill>
              </a:rPr>
              <a:t>finite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    source </a:t>
            </a:r>
            <a:r>
              <a:rPr lang="en-US" sz="2400" b="1" dirty="0">
                <a:solidFill>
                  <a:srgbClr val="FF0000"/>
                </a:solidFill>
              </a:rPr>
              <a:t>models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a customer arrives but fails to enter the system, we say that the </a:t>
            </a:r>
            <a:r>
              <a:rPr lang="en-US" sz="2400" dirty="0" smtClean="0">
                <a:solidFill>
                  <a:schemeClr val="tx1"/>
                </a:solidFill>
              </a:rPr>
              <a:t>customer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has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balked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6A89-118C-4E5A-BEDF-8A40DB078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410</TotalTime>
  <Words>777</Words>
  <Application>Microsoft Office PowerPoint</Application>
  <PresentationFormat>Widescreen</PresentationFormat>
  <Paragraphs>150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Franklin Gothic Book</vt:lpstr>
      <vt:lpstr>Times New Roman</vt:lpstr>
      <vt:lpstr>Wingdings</vt:lpstr>
      <vt:lpstr>Retrospect</vt:lpstr>
      <vt:lpstr>Equation</vt:lpstr>
      <vt:lpstr>Introduction to Queueing Theory</vt:lpstr>
      <vt:lpstr>Queueing System</vt:lpstr>
      <vt:lpstr>Queueing System(Cont..)</vt:lpstr>
      <vt:lpstr>Queueing System(Cont..)</vt:lpstr>
      <vt:lpstr>Queueing System(Cont..)</vt:lpstr>
      <vt:lpstr>Components of a Queueing System</vt:lpstr>
      <vt:lpstr>Components of a Queueing System(Cont..)</vt:lpstr>
      <vt:lpstr>Components of a Queueing System(Cont..)</vt:lpstr>
      <vt:lpstr>Queueing System – Input Process</vt:lpstr>
      <vt:lpstr>Queueing System – Output Process</vt:lpstr>
      <vt:lpstr>Queueing System – Queue Discipline</vt:lpstr>
      <vt:lpstr>Modeling Arrival Process</vt:lpstr>
      <vt:lpstr>Modeling Arrival Process(Cont..)</vt:lpstr>
      <vt:lpstr>Modeling Arrival Process(Cont..)</vt:lpstr>
      <vt:lpstr>Modeling Arrival Process(Cont..)</vt:lpstr>
      <vt:lpstr>Modeling Service Process</vt:lpstr>
      <vt:lpstr>The Kendall-Lee Notation for Queueing Systems</vt:lpstr>
      <vt:lpstr>The Kendall-Lee Notation for Queueing Systems(Cont..)</vt:lpstr>
      <vt:lpstr>The Kendall-Lee Notation for Queueing Systems(Cont..)</vt:lpstr>
      <vt:lpstr>The Kendall-Lee Notation for Queueing Systems(Cont..)</vt:lpstr>
      <vt:lpstr>The Kendall-Lee Notation for Queueing Systems(Cont..)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Queueing Theory</dc:title>
  <dc:creator>Shovon Bhowmik</dc:creator>
  <cp:lastModifiedBy>Shovon Bhowmik</cp:lastModifiedBy>
  <cp:revision>32</cp:revision>
  <dcterms:created xsi:type="dcterms:W3CDTF">2019-04-01T15:07:56Z</dcterms:created>
  <dcterms:modified xsi:type="dcterms:W3CDTF">2019-04-02T05:53:28Z</dcterms:modified>
</cp:coreProperties>
</file>