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18.wmf"/><Relationship Id="rId7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8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C376-EA17-4776-BA0A-5FEA0BEBDE80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5BC98-4B28-4C95-8FB8-3BFEE4F0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2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0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4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47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8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7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99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85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6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1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3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0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6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1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BC98-4B28-4C95-8FB8-3BFEE4F0B6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E4EA-F707-42C9-8D4C-AFF2A123D47C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0795-ABB6-483B-8153-BC9C5CDF2157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2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6817-BDC9-46B1-930E-7A609CCA07CC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F6C2-0B3D-4809-AD7D-1B869D449504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7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398A-D23D-4DE1-8251-A9A7AB375CAC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1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02A6-151A-401E-9128-9D0B95409BC1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1A4C-3B01-4DDF-8D94-B1961C5C6C45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9482-7E42-41A8-9F6B-7CF9F0121B18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041A-49CA-43D4-859C-689739A80A64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800C7F-B03D-4688-8D9C-BAF34466BACC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46939C-59F0-4B2E-BCC2-33EAD251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3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7BF0-4DA2-493D-ABEC-1BC1F108C815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F45371-D97A-4F0D-9650-A36D1062BF8C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46939C-59F0-4B2E-BCC2-33EAD25161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6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1.wmf"/><Relationship Id="rId5" Type="http://schemas.openxmlformats.org/officeDocument/2006/relationships/image" Target="../media/image29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7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0.emf"/><Relationship Id="rId9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6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10" Type="http://schemas.openxmlformats.org/officeDocument/2006/relationships/image" Target="../media/image47.JPG"/><Relationship Id="rId4" Type="http://schemas.openxmlformats.org/officeDocument/2006/relationships/image" Target="../media/image43.JPG"/><Relationship Id="rId9" Type="http://schemas.openxmlformats.org/officeDocument/2006/relationships/image" Target="../media/image4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0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8.wmf"/><Relationship Id="rId4" Type="http://schemas.openxmlformats.org/officeDocument/2006/relationships/image" Target="../media/image60.JPG"/><Relationship Id="rId9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8.xml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4.png"/><Relationship Id="rId5" Type="http://schemas.microsoft.com/office/2007/relationships/hdphoto" Target="../media/hdphoto1.wdp"/><Relationship Id="rId4" Type="http://schemas.openxmlformats.org/officeDocument/2006/relationships/image" Target="../media/image63.png"/><Relationship Id="rId9" Type="http://schemas.openxmlformats.org/officeDocument/2006/relationships/image" Target="../media/image6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7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Markov Chains and Markov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Shovan</a:t>
            </a:r>
            <a:r>
              <a:rPr lang="en-US" dirty="0" smtClean="0"/>
              <a:t> Bhowmik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CSE(</a:t>
            </a:r>
            <a:r>
              <a:rPr lang="en-US" dirty="0" err="1" smtClean="0"/>
              <a:t>Baiust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58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Stochastic FSM:                                                                Transition Matrix: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F6D3478F-9C91-4BEB-9FF2-0E29A1191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879" y="1856164"/>
            <a:ext cx="8332787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  <a:latin typeface="+mn-lt"/>
              </a:rPr>
              <a:t>Weather Example:</a:t>
            </a:r>
            <a:endParaRPr lang="en-US" altLang="en-US" sz="2000" b="1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sz="2000" b="1" dirty="0" smtClean="0">
                <a:latin typeface="+mn-lt"/>
              </a:rPr>
              <a:t>Raining </a:t>
            </a:r>
            <a:r>
              <a:rPr lang="en-US" altLang="en-US" sz="2000" b="1" dirty="0">
                <a:latin typeface="+mn-lt"/>
              </a:rPr>
              <a:t>today			</a:t>
            </a:r>
            <a:r>
              <a:rPr lang="en-US" altLang="en-US" sz="2000" dirty="0">
                <a:latin typeface="+mn-lt"/>
              </a:rPr>
              <a:t>40% rain tomorrow 	  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				60% no rain tomorrow	  </a:t>
            </a:r>
            <a:endParaRPr lang="en-US" altLang="en-US" i="1" dirty="0">
              <a:latin typeface="+mn-lt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0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sz="2000" b="1" dirty="0" smtClean="0">
                <a:latin typeface="+mn-lt"/>
              </a:rPr>
              <a:t>Not </a:t>
            </a:r>
            <a:r>
              <a:rPr lang="en-US" altLang="en-US" sz="2000" b="1" dirty="0">
                <a:latin typeface="+mn-lt"/>
              </a:rPr>
              <a:t>raining today		</a:t>
            </a:r>
            <a:r>
              <a:rPr lang="en-US" altLang="en-US" sz="2000" dirty="0">
                <a:latin typeface="+mn-lt"/>
              </a:rPr>
              <a:t>20% rain tomorrow	</a:t>
            </a:r>
            <a:endParaRPr lang="en-US" altLang="en-US" i="1" dirty="0">
              <a:latin typeface="+mn-lt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				80% no rain tomorrow</a:t>
            </a:r>
            <a:endParaRPr lang="en-US" altLang="en-US" i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="" xmlns:a16="http://schemas.microsoft.com/office/drawing/2014/main" id="{1ECBBC4C-9F44-4673-B4BD-9709FBE77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662" y="2362080"/>
            <a:ext cx="676275" cy="296712"/>
          </a:xfrm>
          <a:prstGeom prst="rightArrow">
            <a:avLst>
              <a:gd name="adj1" fmla="val 50000"/>
              <a:gd name="adj2" fmla="val 56952"/>
            </a:avLst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AutoShape 4">
            <a:extLst>
              <a:ext uri="{FF2B5EF4-FFF2-40B4-BE49-F238E27FC236}">
                <a16:creationId xmlns="" xmlns:a16="http://schemas.microsoft.com/office/drawing/2014/main" id="{2CB748A6-6917-4236-BF1F-AE634A75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662" y="2807942"/>
            <a:ext cx="676275" cy="296713"/>
          </a:xfrm>
          <a:prstGeom prst="rightArrow">
            <a:avLst>
              <a:gd name="adj1" fmla="val 50000"/>
              <a:gd name="adj2" fmla="val 56952"/>
            </a:avLst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" name="AutoShape 5">
            <a:extLst>
              <a:ext uri="{FF2B5EF4-FFF2-40B4-BE49-F238E27FC236}">
                <a16:creationId xmlns="" xmlns:a16="http://schemas.microsoft.com/office/drawing/2014/main" id="{449F4A94-0636-4AFB-9467-9E847080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962" y="3756786"/>
            <a:ext cx="676275" cy="296713"/>
          </a:xfrm>
          <a:prstGeom prst="rightArrow">
            <a:avLst>
              <a:gd name="adj1" fmla="val 50000"/>
              <a:gd name="adj2" fmla="val 56952"/>
            </a:avLst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" name="AutoShape 6">
            <a:extLst>
              <a:ext uri="{FF2B5EF4-FFF2-40B4-BE49-F238E27FC236}">
                <a16:creationId xmlns="" xmlns:a16="http://schemas.microsoft.com/office/drawing/2014/main" id="{35D55723-A6C1-48C6-9B5A-7DA3215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662" y="4166153"/>
            <a:ext cx="676275" cy="296713"/>
          </a:xfrm>
          <a:prstGeom prst="rightArrow">
            <a:avLst>
              <a:gd name="adj1" fmla="val 50000"/>
              <a:gd name="adj2" fmla="val 56952"/>
            </a:avLst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9" name="Group 22">
            <a:extLst>
              <a:ext uri="{FF2B5EF4-FFF2-40B4-BE49-F238E27FC236}">
                <a16:creationId xmlns="" xmlns:a16="http://schemas.microsoft.com/office/drawing/2014/main" id="{9C867D3C-8056-4C21-8E51-4E9E750D0DBF}"/>
              </a:ext>
            </a:extLst>
          </p:cNvPr>
          <p:cNvGrpSpPr>
            <a:grpSpLocks/>
          </p:cNvGrpSpPr>
          <p:nvPr/>
        </p:nvGrpSpPr>
        <p:grpSpPr bwMode="auto">
          <a:xfrm>
            <a:off x="3514540" y="4514916"/>
            <a:ext cx="3253383" cy="1827568"/>
            <a:chOff x="1646" y="3027"/>
            <a:chExt cx="1610" cy="910"/>
          </a:xfrm>
        </p:grpSpPr>
        <p:sp>
          <p:nvSpPr>
            <p:cNvPr id="10" name="Oval 11">
              <a:extLst>
                <a:ext uri="{FF2B5EF4-FFF2-40B4-BE49-F238E27FC236}">
                  <a16:creationId xmlns="" xmlns:a16="http://schemas.microsoft.com/office/drawing/2014/main" id="{7B4558DE-7F42-41D5-89C9-8A531E82B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3365"/>
              <a:ext cx="648" cy="252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rain</a:t>
              </a:r>
            </a:p>
          </p:txBody>
        </p:sp>
        <p:sp>
          <p:nvSpPr>
            <p:cNvPr id="11" name="Oval 12">
              <a:extLst>
                <a:ext uri="{FF2B5EF4-FFF2-40B4-BE49-F238E27FC236}">
                  <a16:creationId xmlns="" xmlns:a16="http://schemas.microsoft.com/office/drawing/2014/main" id="{E855563B-93F5-461F-8C2E-FC1116760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376"/>
              <a:ext cx="626" cy="25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 b="1" dirty="0">
                  <a:latin typeface="Times New Roman" panose="02020603050405020304" pitchFamily="18" charset="0"/>
                </a:rPr>
                <a:t>no rain</a:t>
              </a:r>
            </a:p>
          </p:txBody>
        </p:sp>
        <p:cxnSp>
          <p:nvCxnSpPr>
            <p:cNvPr id="12" name="AutoShape 13">
              <a:extLst>
                <a:ext uri="{FF2B5EF4-FFF2-40B4-BE49-F238E27FC236}">
                  <a16:creationId xmlns="" xmlns:a16="http://schemas.microsoft.com/office/drawing/2014/main" id="{BDF30D78-DDDD-4554-B0A3-55623C2EA3CA}"/>
                </a:ext>
              </a:extLst>
            </p:cNvPr>
            <p:cNvCxnSpPr>
              <a:cxnSpLocks noChangeShapeType="1"/>
              <a:stCxn id="10" idx="7"/>
              <a:endCxn id="11" idx="1"/>
            </p:cNvCxnSpPr>
            <p:nvPr/>
          </p:nvCxnSpPr>
          <p:spPr bwMode="auto">
            <a:xfrm rot="16200000" flipH="1">
              <a:off x="2438" y="3224"/>
              <a:ext cx="12" cy="369"/>
            </a:xfrm>
            <a:prstGeom prst="curvedConnector3">
              <a:avLst>
                <a:gd name="adj1" fmla="val -1253482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4">
              <a:extLst>
                <a:ext uri="{FF2B5EF4-FFF2-40B4-BE49-F238E27FC236}">
                  <a16:creationId xmlns="" xmlns:a16="http://schemas.microsoft.com/office/drawing/2014/main" id="{4B5549ED-4327-457E-B78A-0A7680282924}"/>
                </a:ext>
              </a:extLst>
            </p:cNvPr>
            <p:cNvCxnSpPr>
              <a:cxnSpLocks noChangeShapeType="1"/>
              <a:stCxn id="11" idx="3"/>
              <a:endCxn id="10" idx="5"/>
            </p:cNvCxnSpPr>
            <p:nvPr/>
          </p:nvCxnSpPr>
          <p:spPr bwMode="auto">
            <a:xfrm rot="5400000" flipH="1">
              <a:off x="2436" y="3404"/>
              <a:ext cx="17" cy="369"/>
            </a:xfrm>
            <a:prstGeom prst="curvedConnector3">
              <a:avLst>
                <a:gd name="adj1" fmla="val -89403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5">
              <a:extLst>
                <a:ext uri="{FF2B5EF4-FFF2-40B4-BE49-F238E27FC236}">
                  <a16:creationId xmlns="" xmlns:a16="http://schemas.microsoft.com/office/drawing/2014/main" id="{415BF5C1-29E5-4F49-BAA1-DD1D3773ED10}"/>
                </a:ext>
              </a:extLst>
            </p:cNvPr>
            <p:cNvCxnSpPr>
              <a:cxnSpLocks noChangeShapeType="1"/>
              <a:stCxn id="11" idx="7"/>
              <a:endCxn id="11" idx="6"/>
            </p:cNvCxnSpPr>
            <p:nvPr/>
          </p:nvCxnSpPr>
          <p:spPr bwMode="auto">
            <a:xfrm rot="16200000" flipH="1">
              <a:off x="3071" y="3414"/>
              <a:ext cx="92" cy="92"/>
            </a:xfrm>
            <a:prstGeom prst="curvedConnector4">
              <a:avLst>
                <a:gd name="adj1" fmla="val -165727"/>
                <a:gd name="adj2" fmla="val 22339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6">
              <a:extLst>
                <a:ext uri="{FF2B5EF4-FFF2-40B4-BE49-F238E27FC236}">
                  <a16:creationId xmlns="" xmlns:a16="http://schemas.microsoft.com/office/drawing/2014/main" id="{8B4B9B41-1FA6-4505-AAD8-FB03DC0BF9AD}"/>
                </a:ext>
              </a:extLst>
            </p:cNvPr>
            <p:cNvCxnSpPr>
              <a:cxnSpLocks noChangeShapeType="1"/>
              <a:stCxn id="10" idx="1"/>
              <a:endCxn id="10" idx="2"/>
            </p:cNvCxnSpPr>
            <p:nvPr/>
          </p:nvCxnSpPr>
          <p:spPr bwMode="auto">
            <a:xfrm rot="-5400000" flipH="1" flipV="1">
              <a:off x="1700" y="3388"/>
              <a:ext cx="101" cy="103"/>
            </a:xfrm>
            <a:prstGeom prst="curvedConnector4">
              <a:avLst>
                <a:gd name="adj1" fmla="val -173269"/>
                <a:gd name="adj2" fmla="val 23203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7">
              <a:extLst>
                <a:ext uri="{FF2B5EF4-FFF2-40B4-BE49-F238E27FC236}">
                  <a16:creationId xmlns="" xmlns:a16="http://schemas.microsoft.com/office/drawing/2014/main" id="{6488FDFD-8E7E-4CDC-95A5-DFAB4FDCD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027"/>
              <a:ext cx="38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="" xmlns:a16="http://schemas.microsoft.com/office/drawing/2014/main" id="{5F04A646-1C94-4A12-9FE0-9C8BAAF86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3076"/>
              <a:ext cx="32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="" xmlns:a16="http://schemas.microsoft.com/office/drawing/2014/main" id="{D907733D-E047-473A-B2CD-9D40E706B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" y="3103"/>
              <a:ext cx="34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="" xmlns:a16="http://schemas.microsoft.com/office/drawing/2014/main" id="{8DC06F20-3BFF-4A41-94C5-E98097F97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3769"/>
              <a:ext cx="37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0.2</a:t>
              </a:r>
            </a:p>
          </p:txBody>
        </p:sp>
      </p:grpSp>
      <p:sp>
        <p:nvSpPr>
          <p:cNvPr id="20" name="TextBox 33">
            <a:extLst>
              <a:ext uri="{FF2B5EF4-FFF2-40B4-BE49-F238E27FC236}">
                <a16:creationId xmlns="" xmlns:a16="http://schemas.microsoft.com/office/drawing/2014/main" id="{8A81F746-A1D8-41BF-8202-826D8BA2E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8203" y="4248296"/>
            <a:ext cx="2213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dirty="0">
                <a:solidFill>
                  <a:srgbClr val="00B050"/>
                </a:solidFill>
                <a:latin typeface="+mn-lt"/>
              </a:rPr>
              <a:t>State 1: </a:t>
            </a:r>
            <a:r>
              <a:rPr lang="en-US" altLang="en-US" sz="2000" dirty="0">
                <a:latin typeface="+mn-lt"/>
              </a:rPr>
              <a:t>Rain</a:t>
            </a:r>
          </a:p>
          <a:p>
            <a:r>
              <a:rPr lang="en-US" altLang="en-US" sz="2000" dirty="0">
                <a:solidFill>
                  <a:srgbClr val="00B050"/>
                </a:solidFill>
                <a:latin typeface="+mn-lt"/>
              </a:rPr>
              <a:t>State 2:</a:t>
            </a:r>
            <a:r>
              <a:rPr lang="en-US" altLang="en-US" sz="2000" dirty="0">
                <a:latin typeface="+mn-lt"/>
              </a:rPr>
              <a:t> No Rain</a:t>
            </a:r>
          </a:p>
        </p:txBody>
      </p:sp>
      <p:graphicFrame>
        <p:nvGraphicFramePr>
          <p:cNvPr id="21" name="Object 10">
            <a:extLst>
              <a:ext uri="{FF2B5EF4-FFF2-40B4-BE49-F238E27FC236}">
                <a16:creationId xmlns="" xmlns:a16="http://schemas.microsoft.com/office/drawing/2014/main" id="{491FC3D9-A575-425C-8526-F3C88B7F3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063293"/>
              </p:ext>
            </p:extLst>
          </p:nvPr>
        </p:nvGraphicFramePr>
        <p:xfrm>
          <a:off x="8927603" y="5050740"/>
          <a:ext cx="19812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3" imgW="965200" imgH="457200" progId="Equation.3">
                  <p:embed/>
                </p:oleObj>
              </mc:Choice>
              <mc:Fallback>
                <p:oleObj name="Equation" r:id="rId3" imgW="965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7603" y="5050740"/>
                        <a:ext cx="1981200" cy="9382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Markov Chain(Cont..)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58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="" xmlns:a16="http://schemas.microsoft.com/office/drawing/2014/main" id="{D0F60B72-9261-4AB1-99BB-525CA27F1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719" y="1804790"/>
            <a:ext cx="8354326" cy="292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Gambler Example:</a:t>
            </a:r>
            <a:endParaRPr lang="en-US" altLang="en-US" sz="1800" dirty="0" smtClean="0">
              <a:solidFill>
                <a:srgbClr val="FF0000"/>
              </a:solidFill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sz="1800" dirty="0" smtClean="0">
                <a:latin typeface="+mn-lt"/>
              </a:rPr>
              <a:t>Gambler </a:t>
            </a:r>
            <a:r>
              <a:rPr lang="en-US" altLang="en-US" sz="1800" dirty="0">
                <a:latin typeface="+mn-lt"/>
              </a:rPr>
              <a:t>starts with </a:t>
            </a:r>
            <a:r>
              <a:rPr lang="en-US" altLang="en-US" sz="1800" dirty="0" smtClean="0">
                <a:latin typeface="+mn-lt"/>
              </a:rPr>
              <a:t>$2</a:t>
            </a:r>
            <a:endParaRPr lang="en-US" altLang="en-U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sz="1800" dirty="0" smtClean="0">
                <a:latin typeface="+mn-lt"/>
              </a:rPr>
              <a:t>At </a:t>
            </a:r>
            <a:r>
              <a:rPr lang="en-US" altLang="en-US" sz="1800" dirty="0">
                <a:latin typeface="+mn-lt"/>
              </a:rPr>
              <a:t>each play we have one of the following:</a:t>
            </a:r>
          </a:p>
          <a:p>
            <a:pPr lvl="1">
              <a:spcBef>
                <a:spcPct val="50000"/>
              </a:spcBef>
            </a:pPr>
            <a:r>
              <a:rPr lang="en-US" altLang="en-US" sz="1800" dirty="0">
                <a:latin typeface="+mn-lt"/>
              </a:rPr>
              <a:t>• Gambler wins $1 with probability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+mn-lt"/>
                <a:cs typeface="Times New Roman" panose="02020603050405020304" pitchFamily="18" charset="0"/>
              </a:rPr>
              <a:t>p</a:t>
            </a:r>
          </a:p>
          <a:p>
            <a:pPr lvl="1">
              <a:spcBef>
                <a:spcPct val="50000"/>
              </a:spcBef>
            </a:pPr>
            <a:r>
              <a:rPr lang="en-US" altLang="en-US" sz="1800" dirty="0">
                <a:latin typeface="+mn-lt"/>
              </a:rPr>
              <a:t>• Gambler looses $1 with probability 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1-</a:t>
            </a:r>
            <a:r>
              <a:rPr lang="en-US" altLang="en-US" sz="1800" i="1" dirty="0">
                <a:latin typeface="+mn-lt"/>
                <a:cs typeface="Times New Roman" panose="02020603050405020304" pitchFamily="18" charset="0"/>
              </a:rPr>
              <a:t>p</a:t>
            </a:r>
          </a:p>
          <a:p>
            <a:pPr>
              <a:spcBef>
                <a:spcPct val="50000"/>
              </a:spcBef>
            </a:pPr>
            <a:r>
              <a:rPr lang="en-US" altLang="en-US" sz="1800" dirty="0">
                <a:latin typeface="+mn-lt"/>
              </a:rPr>
              <a:t>– Game ends when gambler goes broke, or gains a fortune of </a:t>
            </a:r>
            <a:r>
              <a:rPr lang="en-US" altLang="en-US" sz="1800" dirty="0" smtClean="0">
                <a:latin typeface="+mn-lt"/>
              </a:rPr>
              <a:t>$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4</a:t>
            </a:r>
          </a:p>
          <a:p>
            <a:pPr lvl="1">
              <a:spcBef>
                <a:spcPct val="50000"/>
              </a:spcBef>
            </a:pPr>
            <a:r>
              <a:rPr lang="en-US" altLang="en-US" sz="1800" dirty="0">
                <a:latin typeface="+mn-lt"/>
              </a:rPr>
              <a:t>(Both 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latin typeface="+mn-lt"/>
              </a:rPr>
              <a:t> and </a:t>
            </a: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4</a:t>
            </a:r>
            <a:r>
              <a:rPr lang="en-US" altLang="en-US" sz="1800" dirty="0" smtClean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are absorbing states)</a:t>
            </a:r>
          </a:p>
        </p:txBody>
      </p:sp>
      <p:grpSp>
        <p:nvGrpSpPr>
          <p:cNvPr id="50" name="Group 32">
            <a:extLst>
              <a:ext uri="{FF2B5EF4-FFF2-40B4-BE49-F238E27FC236}">
                <a16:creationId xmlns="" xmlns:a16="http://schemas.microsoft.com/office/drawing/2014/main" id="{6B57FA10-B100-401A-A730-A075B5BDAF7E}"/>
              </a:ext>
            </a:extLst>
          </p:cNvPr>
          <p:cNvGrpSpPr>
            <a:grpSpLocks/>
          </p:cNvGrpSpPr>
          <p:nvPr/>
        </p:nvGrpSpPr>
        <p:grpSpPr bwMode="auto">
          <a:xfrm>
            <a:off x="2106721" y="4400551"/>
            <a:ext cx="8743253" cy="1891067"/>
            <a:chOff x="912" y="2605"/>
            <a:chExt cx="3937" cy="1542"/>
          </a:xfrm>
        </p:grpSpPr>
        <p:sp>
          <p:nvSpPr>
            <p:cNvPr id="51" name="Oval 4">
              <a:extLst>
                <a:ext uri="{FF2B5EF4-FFF2-40B4-BE49-F238E27FC236}">
                  <a16:creationId xmlns="" xmlns:a16="http://schemas.microsoft.com/office/drawing/2014/main" id="{5122335D-8B03-4990-9EED-6ACF02F8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3127"/>
              <a:ext cx="268" cy="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" name="Oval 5">
              <a:extLst>
                <a:ext uri="{FF2B5EF4-FFF2-40B4-BE49-F238E27FC236}">
                  <a16:creationId xmlns="" xmlns:a16="http://schemas.microsoft.com/office/drawing/2014/main" id="{F93F444A-8C08-4325-80C5-1C51D8396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3127"/>
              <a:ext cx="268" cy="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" name="Oval 7">
              <a:extLst>
                <a:ext uri="{FF2B5EF4-FFF2-40B4-BE49-F238E27FC236}">
                  <a16:creationId xmlns="" xmlns:a16="http://schemas.microsoft.com/office/drawing/2014/main" id="{B464D818-22CF-4A25-B31C-D444CE44D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77"/>
              <a:ext cx="303" cy="529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 smtClean="0">
                  <a:latin typeface="Times New Roman" panose="02020603050405020304" pitchFamily="18" charset="0"/>
                </a:rPr>
                <a:t>3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5" name="Oval 8">
              <a:extLst>
                <a:ext uri="{FF2B5EF4-FFF2-40B4-BE49-F238E27FC236}">
                  <a16:creationId xmlns="" xmlns:a16="http://schemas.microsoft.com/office/drawing/2014/main" id="{26077294-3E47-41BB-A167-BD374647A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113"/>
              <a:ext cx="381" cy="459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57" name="AutoShape 12">
              <a:extLst>
                <a:ext uri="{FF2B5EF4-FFF2-40B4-BE49-F238E27FC236}">
                  <a16:creationId xmlns="" xmlns:a16="http://schemas.microsoft.com/office/drawing/2014/main" id="{4EA5F5DC-8B81-47FC-B81B-F28662C23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462" y="2914"/>
              <a:ext cx="8" cy="595"/>
            </a:xfrm>
            <a:prstGeom prst="curvedConnector4">
              <a:avLst>
                <a:gd name="adj1" fmla="val -2437500"/>
                <a:gd name="adj2" fmla="val 5327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13">
              <a:extLst>
                <a:ext uri="{FF2B5EF4-FFF2-40B4-BE49-F238E27FC236}">
                  <a16:creationId xmlns="" xmlns:a16="http://schemas.microsoft.com/office/drawing/2014/main" id="{3804DBA5-E6EC-4048-82B0-68FEEA98E6B7}"/>
                </a:ext>
              </a:extLst>
            </p:cNvPr>
            <p:cNvCxnSpPr>
              <a:cxnSpLocks noChangeShapeType="1"/>
              <a:stCxn id="54" idx="7"/>
              <a:endCxn id="55" idx="1"/>
            </p:cNvCxnSpPr>
            <p:nvPr/>
          </p:nvCxnSpPr>
          <p:spPr bwMode="auto">
            <a:xfrm rot="16200000" flipH="1">
              <a:off x="3924" y="2897"/>
              <a:ext cx="26" cy="540"/>
            </a:xfrm>
            <a:prstGeom prst="curvedConnector3">
              <a:avLst>
                <a:gd name="adj1" fmla="val -102478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4">
              <a:extLst>
                <a:ext uri="{FF2B5EF4-FFF2-40B4-BE49-F238E27FC236}">
                  <a16:creationId xmlns="" xmlns:a16="http://schemas.microsoft.com/office/drawing/2014/main" id="{992CB732-FC09-4EE4-93E8-64E6647DA5DD}"/>
                </a:ext>
              </a:extLst>
            </p:cNvPr>
            <p:cNvCxnSpPr>
              <a:cxnSpLocks noChangeShapeType="1"/>
              <a:endCxn id="54" idx="1"/>
            </p:cNvCxnSpPr>
            <p:nvPr/>
          </p:nvCxnSpPr>
          <p:spPr bwMode="auto">
            <a:xfrm flipV="1">
              <a:off x="2843" y="3154"/>
              <a:ext cx="609" cy="60"/>
            </a:xfrm>
            <a:prstGeom prst="curvedConnector4">
              <a:avLst>
                <a:gd name="adj1" fmla="val 46359"/>
                <a:gd name="adj2" fmla="val 54018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16">
              <a:extLst>
                <a:ext uri="{FF2B5EF4-FFF2-40B4-BE49-F238E27FC236}">
                  <a16:creationId xmlns="" xmlns:a16="http://schemas.microsoft.com/office/drawing/2014/main" id="{00B2AC63-B1AC-48D2-A1E4-22D64604073E}"/>
                </a:ext>
              </a:extLst>
            </p:cNvPr>
            <p:cNvCxnSpPr>
              <a:cxnSpLocks noChangeShapeType="1"/>
              <a:stCxn id="52" idx="3"/>
              <a:endCxn id="51" idx="5"/>
            </p:cNvCxnSpPr>
            <p:nvPr/>
          </p:nvCxnSpPr>
          <p:spPr bwMode="auto">
            <a:xfrm rot="5400000">
              <a:off x="1683" y="3210"/>
              <a:ext cx="10" cy="517"/>
            </a:xfrm>
            <a:prstGeom prst="curvedConnector3">
              <a:avLst>
                <a:gd name="adj1" fmla="val 236566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17">
              <a:extLst>
                <a:ext uri="{FF2B5EF4-FFF2-40B4-BE49-F238E27FC236}">
                  <a16:creationId xmlns="" xmlns:a16="http://schemas.microsoft.com/office/drawing/2014/main" id="{108681FD-CE74-4D70-9900-C6FB5D1C0CF6}"/>
                </a:ext>
              </a:extLst>
            </p:cNvPr>
            <p:cNvCxnSpPr>
              <a:cxnSpLocks noChangeShapeType="1"/>
              <a:stCxn id="54" idx="3"/>
            </p:cNvCxnSpPr>
            <p:nvPr/>
          </p:nvCxnSpPr>
          <p:spPr bwMode="auto">
            <a:xfrm rot="5400000" flipH="1">
              <a:off x="3133" y="3209"/>
              <a:ext cx="30" cy="609"/>
            </a:xfrm>
            <a:prstGeom prst="curvedConnector4">
              <a:avLst>
                <a:gd name="adj1" fmla="val -631248"/>
                <a:gd name="adj2" fmla="val 5364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18">
              <a:extLst>
                <a:ext uri="{FF2B5EF4-FFF2-40B4-BE49-F238E27FC236}">
                  <a16:creationId xmlns="" xmlns:a16="http://schemas.microsoft.com/office/drawing/2014/main" id="{86675A32-7A3A-48DC-A47F-BCBE792143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2168" y="3492"/>
              <a:ext cx="570" cy="14"/>
            </a:xfrm>
            <a:prstGeom prst="curvedConnector4">
              <a:avLst>
                <a:gd name="adj1" fmla="val 46491"/>
                <a:gd name="adj2" fmla="val 149285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20">
              <a:extLst>
                <a:ext uri="{FF2B5EF4-FFF2-40B4-BE49-F238E27FC236}">
                  <a16:creationId xmlns="" xmlns:a16="http://schemas.microsoft.com/office/drawing/2014/main" id="{55804573-FA8D-40EB-900B-D97DFB738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748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6" name="Text Box 21">
              <a:extLst>
                <a:ext uri="{FF2B5EF4-FFF2-40B4-BE49-F238E27FC236}">
                  <a16:creationId xmlns="" xmlns:a16="http://schemas.microsoft.com/office/drawing/2014/main" id="{798B8E88-DEAB-43CE-88B8-AA0625A19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2609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="" xmlns:a16="http://schemas.microsoft.com/office/drawing/2014/main" id="{ABF1A951-E33B-409F-B1A4-D002F6718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" y="2605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="" xmlns:a16="http://schemas.microsoft.com/office/drawing/2014/main" id="{ADB37F29-E9F9-4E54-9D7C-F0409E4BE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3612"/>
              <a:ext cx="2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1-p</a:t>
              </a:r>
            </a:p>
          </p:txBody>
        </p:sp>
        <p:sp>
          <p:nvSpPr>
            <p:cNvPr id="70" name="Text Box 25">
              <a:extLst>
                <a:ext uri="{FF2B5EF4-FFF2-40B4-BE49-F238E27FC236}">
                  <a16:creationId xmlns="" xmlns:a16="http://schemas.microsoft.com/office/drawing/2014/main" id="{02DE9B4C-0953-48CF-8FB1-F32B248C8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3685"/>
              <a:ext cx="2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1-p</a:t>
              </a:r>
            </a:p>
          </p:txBody>
        </p:sp>
        <p:sp>
          <p:nvSpPr>
            <p:cNvPr id="71" name="Text Box 26">
              <a:extLst>
                <a:ext uri="{FF2B5EF4-FFF2-40B4-BE49-F238E27FC236}">
                  <a16:creationId xmlns="" xmlns:a16="http://schemas.microsoft.com/office/drawing/2014/main" id="{631A599D-EF74-4FA6-86B2-97C826AA8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3847"/>
              <a:ext cx="2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1-p</a:t>
              </a:r>
            </a:p>
          </p:txBody>
        </p:sp>
        <p:sp>
          <p:nvSpPr>
            <p:cNvPr id="72" name="AutoShape 27">
              <a:extLst>
                <a:ext uri="{FF2B5EF4-FFF2-40B4-BE49-F238E27FC236}">
                  <a16:creationId xmlns="" xmlns:a16="http://schemas.microsoft.com/office/drawing/2014/main" id="{803D1205-B5FB-46E9-9B1C-49566D857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3660"/>
              <a:ext cx="598" cy="487"/>
            </a:xfrm>
            <a:prstGeom prst="upArrowCallout">
              <a:avLst>
                <a:gd name="adj1" fmla="val 25000"/>
                <a:gd name="adj2" fmla="val 25000"/>
                <a:gd name="adj3" fmla="val 18116"/>
                <a:gd name="adj4" fmla="val 66667"/>
              </a:avLst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 dirty="0">
                  <a:latin typeface="Times New Roman" panose="02020603050405020304" pitchFamily="18" charset="0"/>
                </a:rPr>
                <a:t>Start </a:t>
              </a:r>
              <a:r>
                <a:rPr lang="en-US" altLang="en-US" sz="2000" dirty="0" smtClean="0">
                  <a:latin typeface="Times New Roman" panose="02020603050405020304" pitchFamily="18" charset="0"/>
                </a:rPr>
                <a:t>(2$)</a:t>
              </a: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73" name="AutoShape 28">
              <a:extLst>
                <a:ext uri="{FF2B5EF4-FFF2-40B4-BE49-F238E27FC236}">
                  <a16:creationId xmlns="" xmlns:a16="http://schemas.microsoft.com/office/drawing/2014/main" id="{E6F5E554-168D-47B8-8EBA-BD9CA015A44E}"/>
                </a:ext>
              </a:extLst>
            </p:cNvPr>
            <p:cNvCxnSpPr>
              <a:cxnSpLocks noChangeShapeType="1"/>
              <a:stCxn id="51" idx="1"/>
              <a:endCxn id="51" idx="2"/>
            </p:cNvCxnSpPr>
            <p:nvPr/>
          </p:nvCxnSpPr>
          <p:spPr bwMode="auto">
            <a:xfrm rot="16200000" flipH="1" flipV="1">
              <a:off x="1147" y="3237"/>
              <a:ext cx="141" cy="39"/>
            </a:xfrm>
            <a:prstGeom prst="curvedConnector4">
              <a:avLst>
                <a:gd name="adj1" fmla="val -173228"/>
                <a:gd name="adj2" fmla="val 36227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9">
              <a:extLst>
                <a:ext uri="{FF2B5EF4-FFF2-40B4-BE49-F238E27FC236}">
                  <a16:creationId xmlns="" xmlns:a16="http://schemas.microsoft.com/office/drawing/2014/main" id="{6B77EFD6-8DBD-43C7-8F5C-629F2072C0B2}"/>
                </a:ext>
              </a:extLst>
            </p:cNvPr>
            <p:cNvCxnSpPr>
              <a:cxnSpLocks noChangeShapeType="1"/>
              <a:stCxn id="55" idx="7"/>
              <a:endCxn id="55" idx="6"/>
            </p:cNvCxnSpPr>
            <p:nvPr/>
          </p:nvCxnSpPr>
          <p:spPr bwMode="auto">
            <a:xfrm rot="16200000" flipH="1">
              <a:off x="4423" y="3233"/>
              <a:ext cx="162" cy="56"/>
            </a:xfrm>
            <a:prstGeom prst="curvedConnector4">
              <a:avLst>
                <a:gd name="adj1" fmla="val -156286"/>
                <a:gd name="adj2" fmla="val 28448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Text Box 22">
              <a:extLst>
                <a:ext uri="{FF2B5EF4-FFF2-40B4-BE49-F238E27FC236}">
                  <a16:creationId xmlns="" xmlns:a16="http://schemas.microsoft.com/office/drawing/2014/main" id="{876ABA91-1398-430A-8C05-4A91198D0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837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" name="Text Box 22">
              <a:extLst>
                <a:ext uri="{FF2B5EF4-FFF2-40B4-BE49-F238E27FC236}">
                  <a16:creationId xmlns="" xmlns:a16="http://schemas.microsoft.com/office/drawing/2014/main" id="{D908D90E-FAC4-49E6-9444-DA4313500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71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Markov Chain(Cont..)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58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="" xmlns:a16="http://schemas.microsoft.com/office/drawing/2014/main" id="{D0F60B72-9261-4AB1-99BB-525CA27F1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035" y="1812513"/>
            <a:ext cx="7783405" cy="15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Gambler Example:</a:t>
            </a:r>
            <a:endParaRPr lang="en-US" altLang="en-US" sz="1800" dirty="0" smtClean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0" name="Group 32">
            <a:extLst>
              <a:ext uri="{FF2B5EF4-FFF2-40B4-BE49-F238E27FC236}">
                <a16:creationId xmlns="" xmlns:a16="http://schemas.microsoft.com/office/drawing/2014/main" id="{6B57FA10-B100-401A-A730-A075B5BDAF7E}"/>
              </a:ext>
            </a:extLst>
          </p:cNvPr>
          <p:cNvGrpSpPr>
            <a:grpSpLocks/>
          </p:cNvGrpSpPr>
          <p:nvPr/>
        </p:nvGrpSpPr>
        <p:grpSpPr bwMode="auto">
          <a:xfrm>
            <a:off x="2473837" y="1932449"/>
            <a:ext cx="8024888" cy="1465908"/>
            <a:chOff x="912" y="2500"/>
            <a:chExt cx="3937" cy="1647"/>
          </a:xfrm>
        </p:grpSpPr>
        <p:sp>
          <p:nvSpPr>
            <p:cNvPr id="51" name="Oval 4">
              <a:extLst>
                <a:ext uri="{FF2B5EF4-FFF2-40B4-BE49-F238E27FC236}">
                  <a16:creationId xmlns="" xmlns:a16="http://schemas.microsoft.com/office/drawing/2014/main" id="{5122335D-8B03-4990-9EED-6ACF02F8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3127"/>
              <a:ext cx="268" cy="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" name="Oval 5">
              <a:extLst>
                <a:ext uri="{FF2B5EF4-FFF2-40B4-BE49-F238E27FC236}">
                  <a16:creationId xmlns="" xmlns:a16="http://schemas.microsoft.com/office/drawing/2014/main" id="{F93F444A-8C08-4325-80C5-1C51D8396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3127"/>
              <a:ext cx="268" cy="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" name="Oval 7">
              <a:extLst>
                <a:ext uri="{FF2B5EF4-FFF2-40B4-BE49-F238E27FC236}">
                  <a16:creationId xmlns="" xmlns:a16="http://schemas.microsoft.com/office/drawing/2014/main" id="{B464D818-22CF-4A25-B31C-D444CE44D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77"/>
              <a:ext cx="303" cy="529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 smtClean="0">
                  <a:latin typeface="Times New Roman" panose="02020603050405020304" pitchFamily="18" charset="0"/>
                </a:rPr>
                <a:t>3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5" name="Oval 8">
              <a:extLst>
                <a:ext uri="{FF2B5EF4-FFF2-40B4-BE49-F238E27FC236}">
                  <a16:creationId xmlns="" xmlns:a16="http://schemas.microsoft.com/office/drawing/2014/main" id="{26077294-3E47-41BB-A167-BD374647A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113"/>
              <a:ext cx="381" cy="459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57" name="AutoShape 12">
              <a:extLst>
                <a:ext uri="{FF2B5EF4-FFF2-40B4-BE49-F238E27FC236}">
                  <a16:creationId xmlns="" xmlns:a16="http://schemas.microsoft.com/office/drawing/2014/main" id="{4EA5F5DC-8B81-47FC-B81B-F28662C23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462" y="2914"/>
              <a:ext cx="8" cy="595"/>
            </a:xfrm>
            <a:prstGeom prst="curvedConnector4">
              <a:avLst>
                <a:gd name="adj1" fmla="val -2437500"/>
                <a:gd name="adj2" fmla="val 5327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13">
              <a:extLst>
                <a:ext uri="{FF2B5EF4-FFF2-40B4-BE49-F238E27FC236}">
                  <a16:creationId xmlns="" xmlns:a16="http://schemas.microsoft.com/office/drawing/2014/main" id="{3804DBA5-E6EC-4048-82B0-68FEEA98E6B7}"/>
                </a:ext>
              </a:extLst>
            </p:cNvPr>
            <p:cNvCxnSpPr>
              <a:cxnSpLocks noChangeShapeType="1"/>
              <a:stCxn id="54" idx="7"/>
              <a:endCxn id="55" idx="1"/>
            </p:cNvCxnSpPr>
            <p:nvPr/>
          </p:nvCxnSpPr>
          <p:spPr bwMode="auto">
            <a:xfrm rot="16200000" flipH="1">
              <a:off x="3924" y="2897"/>
              <a:ext cx="26" cy="540"/>
            </a:xfrm>
            <a:prstGeom prst="curvedConnector3">
              <a:avLst>
                <a:gd name="adj1" fmla="val -102478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4">
              <a:extLst>
                <a:ext uri="{FF2B5EF4-FFF2-40B4-BE49-F238E27FC236}">
                  <a16:creationId xmlns="" xmlns:a16="http://schemas.microsoft.com/office/drawing/2014/main" id="{992CB732-FC09-4EE4-93E8-64E6647DA5DD}"/>
                </a:ext>
              </a:extLst>
            </p:cNvPr>
            <p:cNvCxnSpPr>
              <a:cxnSpLocks noChangeShapeType="1"/>
              <a:endCxn id="54" idx="1"/>
            </p:cNvCxnSpPr>
            <p:nvPr/>
          </p:nvCxnSpPr>
          <p:spPr bwMode="auto">
            <a:xfrm flipV="1">
              <a:off x="2843" y="3154"/>
              <a:ext cx="609" cy="60"/>
            </a:xfrm>
            <a:prstGeom prst="curvedConnector4">
              <a:avLst>
                <a:gd name="adj1" fmla="val 46359"/>
                <a:gd name="adj2" fmla="val 54018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16">
              <a:extLst>
                <a:ext uri="{FF2B5EF4-FFF2-40B4-BE49-F238E27FC236}">
                  <a16:creationId xmlns="" xmlns:a16="http://schemas.microsoft.com/office/drawing/2014/main" id="{00B2AC63-B1AC-48D2-A1E4-22D64604073E}"/>
                </a:ext>
              </a:extLst>
            </p:cNvPr>
            <p:cNvCxnSpPr>
              <a:cxnSpLocks noChangeShapeType="1"/>
              <a:stCxn id="52" idx="3"/>
              <a:endCxn id="51" idx="5"/>
            </p:cNvCxnSpPr>
            <p:nvPr/>
          </p:nvCxnSpPr>
          <p:spPr bwMode="auto">
            <a:xfrm rot="5400000">
              <a:off x="1683" y="3210"/>
              <a:ext cx="10" cy="517"/>
            </a:xfrm>
            <a:prstGeom prst="curvedConnector3">
              <a:avLst>
                <a:gd name="adj1" fmla="val 236566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17">
              <a:extLst>
                <a:ext uri="{FF2B5EF4-FFF2-40B4-BE49-F238E27FC236}">
                  <a16:creationId xmlns="" xmlns:a16="http://schemas.microsoft.com/office/drawing/2014/main" id="{108681FD-CE74-4D70-9900-C6FB5D1C0CF6}"/>
                </a:ext>
              </a:extLst>
            </p:cNvPr>
            <p:cNvCxnSpPr>
              <a:cxnSpLocks noChangeShapeType="1"/>
              <a:stCxn id="54" idx="3"/>
            </p:cNvCxnSpPr>
            <p:nvPr/>
          </p:nvCxnSpPr>
          <p:spPr bwMode="auto">
            <a:xfrm rot="5400000" flipH="1">
              <a:off x="3133" y="3209"/>
              <a:ext cx="30" cy="609"/>
            </a:xfrm>
            <a:prstGeom prst="curvedConnector4">
              <a:avLst>
                <a:gd name="adj1" fmla="val -631248"/>
                <a:gd name="adj2" fmla="val 5364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18">
              <a:extLst>
                <a:ext uri="{FF2B5EF4-FFF2-40B4-BE49-F238E27FC236}">
                  <a16:creationId xmlns="" xmlns:a16="http://schemas.microsoft.com/office/drawing/2014/main" id="{86675A32-7A3A-48DC-A47F-BCBE792143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2168" y="3492"/>
              <a:ext cx="570" cy="14"/>
            </a:xfrm>
            <a:prstGeom prst="curvedConnector4">
              <a:avLst>
                <a:gd name="adj1" fmla="val 46491"/>
                <a:gd name="adj2" fmla="val 149285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20">
              <a:extLst>
                <a:ext uri="{FF2B5EF4-FFF2-40B4-BE49-F238E27FC236}">
                  <a16:creationId xmlns="" xmlns:a16="http://schemas.microsoft.com/office/drawing/2014/main" id="{55804573-FA8D-40EB-900B-D97DFB738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628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6" name="Text Box 21">
              <a:extLst>
                <a:ext uri="{FF2B5EF4-FFF2-40B4-BE49-F238E27FC236}">
                  <a16:creationId xmlns="" xmlns:a16="http://schemas.microsoft.com/office/drawing/2014/main" id="{798B8E88-DEAB-43CE-88B8-AA0625A19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2504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="" xmlns:a16="http://schemas.microsoft.com/office/drawing/2014/main" id="{ABF1A951-E33B-409F-B1A4-D002F6718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" y="2500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="" xmlns:a16="http://schemas.microsoft.com/office/drawing/2014/main" id="{ADB37F29-E9F9-4E54-9D7C-F0409E4BE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3612"/>
              <a:ext cx="2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1-p</a:t>
              </a:r>
            </a:p>
          </p:txBody>
        </p:sp>
        <p:sp>
          <p:nvSpPr>
            <p:cNvPr id="70" name="Text Box 25">
              <a:extLst>
                <a:ext uri="{FF2B5EF4-FFF2-40B4-BE49-F238E27FC236}">
                  <a16:creationId xmlns="" xmlns:a16="http://schemas.microsoft.com/office/drawing/2014/main" id="{02DE9B4C-0953-48CF-8FB1-F32B248C8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3685"/>
              <a:ext cx="2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1-p</a:t>
              </a:r>
            </a:p>
          </p:txBody>
        </p:sp>
        <p:sp>
          <p:nvSpPr>
            <p:cNvPr id="71" name="Text Box 26">
              <a:extLst>
                <a:ext uri="{FF2B5EF4-FFF2-40B4-BE49-F238E27FC236}">
                  <a16:creationId xmlns="" xmlns:a16="http://schemas.microsoft.com/office/drawing/2014/main" id="{631A599D-EF74-4FA6-86B2-97C826AA8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3712"/>
              <a:ext cx="2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 dirty="0">
                  <a:latin typeface="Times New Roman" panose="02020603050405020304" pitchFamily="18" charset="0"/>
                </a:rPr>
                <a:t>1-p</a:t>
              </a:r>
            </a:p>
          </p:txBody>
        </p:sp>
        <p:sp>
          <p:nvSpPr>
            <p:cNvPr id="72" name="AutoShape 27">
              <a:extLst>
                <a:ext uri="{FF2B5EF4-FFF2-40B4-BE49-F238E27FC236}">
                  <a16:creationId xmlns="" xmlns:a16="http://schemas.microsoft.com/office/drawing/2014/main" id="{803D1205-B5FB-46E9-9B1C-49566D857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3660"/>
              <a:ext cx="598" cy="487"/>
            </a:xfrm>
            <a:prstGeom prst="upArrowCallout">
              <a:avLst>
                <a:gd name="adj1" fmla="val 25000"/>
                <a:gd name="adj2" fmla="val 25000"/>
                <a:gd name="adj3" fmla="val 18116"/>
                <a:gd name="adj4" fmla="val 66667"/>
              </a:avLst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 dirty="0">
                  <a:latin typeface="Times New Roman" panose="02020603050405020304" pitchFamily="18" charset="0"/>
                </a:rPr>
                <a:t>Start </a:t>
              </a:r>
              <a:r>
                <a:rPr lang="en-US" altLang="en-US" sz="2000" dirty="0" smtClean="0">
                  <a:latin typeface="Times New Roman" panose="02020603050405020304" pitchFamily="18" charset="0"/>
                </a:rPr>
                <a:t>(2$)</a:t>
              </a: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73" name="AutoShape 28">
              <a:extLst>
                <a:ext uri="{FF2B5EF4-FFF2-40B4-BE49-F238E27FC236}">
                  <a16:creationId xmlns="" xmlns:a16="http://schemas.microsoft.com/office/drawing/2014/main" id="{E6F5E554-168D-47B8-8EBA-BD9CA015A44E}"/>
                </a:ext>
              </a:extLst>
            </p:cNvPr>
            <p:cNvCxnSpPr>
              <a:cxnSpLocks noChangeShapeType="1"/>
              <a:stCxn id="51" idx="1"/>
              <a:endCxn id="51" idx="2"/>
            </p:cNvCxnSpPr>
            <p:nvPr/>
          </p:nvCxnSpPr>
          <p:spPr bwMode="auto">
            <a:xfrm rot="16200000" flipH="1" flipV="1">
              <a:off x="1147" y="3237"/>
              <a:ext cx="141" cy="39"/>
            </a:xfrm>
            <a:prstGeom prst="curvedConnector4">
              <a:avLst>
                <a:gd name="adj1" fmla="val -173228"/>
                <a:gd name="adj2" fmla="val 36227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9">
              <a:extLst>
                <a:ext uri="{FF2B5EF4-FFF2-40B4-BE49-F238E27FC236}">
                  <a16:creationId xmlns="" xmlns:a16="http://schemas.microsoft.com/office/drawing/2014/main" id="{6B77EFD6-8DBD-43C7-8F5C-629F2072C0B2}"/>
                </a:ext>
              </a:extLst>
            </p:cNvPr>
            <p:cNvCxnSpPr>
              <a:cxnSpLocks noChangeShapeType="1"/>
              <a:stCxn id="55" idx="7"/>
              <a:endCxn id="55" idx="6"/>
            </p:cNvCxnSpPr>
            <p:nvPr/>
          </p:nvCxnSpPr>
          <p:spPr bwMode="auto">
            <a:xfrm rot="16200000" flipH="1">
              <a:off x="4423" y="3233"/>
              <a:ext cx="162" cy="56"/>
            </a:xfrm>
            <a:prstGeom prst="curvedConnector4">
              <a:avLst>
                <a:gd name="adj1" fmla="val -156286"/>
                <a:gd name="adj2" fmla="val 28448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Text Box 22">
              <a:extLst>
                <a:ext uri="{FF2B5EF4-FFF2-40B4-BE49-F238E27FC236}">
                  <a16:creationId xmlns="" xmlns:a16="http://schemas.microsoft.com/office/drawing/2014/main" id="{876ABA91-1398-430A-8C05-4A91198D0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837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" name="Text Box 22">
              <a:extLst>
                <a:ext uri="{FF2B5EF4-FFF2-40B4-BE49-F238E27FC236}">
                  <a16:creationId xmlns="" xmlns:a16="http://schemas.microsoft.com/office/drawing/2014/main" id="{D908D90E-FAC4-49E6-9444-DA4313500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71"/>
              <a:ext cx="1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i="1">
                  <a:latin typeface="Times New Roman" panose="02020603050405020304" pitchFamily="18" charset="0"/>
                </a:rPr>
                <a:t>1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59506"/>
            <a:ext cx="10368395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5721" y="3568539"/>
            <a:ext cx="24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Transition Matrix: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Markov Chain(Cont..)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The Gardener Problem: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0310" y="2429301"/>
            <a:ext cx="852985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 smtClean="0"/>
              <a:t>Soil Condition can be in three states. </a:t>
            </a:r>
            <a:r>
              <a:rPr lang="en-US" sz="2200" dirty="0" err="1" smtClean="0">
                <a:solidFill>
                  <a:srgbClr val="00B050"/>
                </a:solidFill>
              </a:rPr>
              <a:t>i</a:t>
            </a:r>
            <a:r>
              <a:rPr lang="en-US" sz="2200" dirty="0" smtClean="0">
                <a:solidFill>
                  <a:srgbClr val="00B050"/>
                </a:solidFill>
              </a:rPr>
              <a:t>) Good,  ii) Fair,  iii) Poor</a:t>
            </a:r>
            <a:endParaRPr lang="en-US" sz="22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 smtClean="0"/>
              <a:t>Last year’s soil condition impacts current years productivity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 smtClean="0"/>
              <a:t>The condition can either </a:t>
            </a:r>
            <a:r>
              <a:rPr lang="en-US" sz="2200" dirty="0" err="1" smtClean="0"/>
              <a:t>deteriotate</a:t>
            </a:r>
            <a:r>
              <a:rPr lang="en-US" sz="2200" dirty="0" smtClean="0"/>
              <a:t> or stay same but never improve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 smtClean="0"/>
              <a:t>If soil condition is  good(State 1), there is a 20% chance that it will  not change next year, and 50%  chance it will become fair(State 2) and 30% chance of getting poor(State 3)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/>
              <a:t>If soil condition is  </a:t>
            </a:r>
            <a:r>
              <a:rPr lang="en-US" sz="2200" dirty="0" smtClean="0"/>
              <a:t>fair(State 2), </a:t>
            </a:r>
            <a:r>
              <a:rPr lang="en-US" sz="2200" dirty="0"/>
              <a:t>there is a </a:t>
            </a:r>
            <a:r>
              <a:rPr lang="en-US" sz="2200" dirty="0" smtClean="0"/>
              <a:t>50</a:t>
            </a:r>
            <a:r>
              <a:rPr lang="en-US" sz="2200" dirty="0"/>
              <a:t>% chance that it will </a:t>
            </a:r>
            <a:r>
              <a:rPr lang="en-US" sz="2200" dirty="0" smtClean="0"/>
              <a:t>remain fair </a:t>
            </a:r>
            <a:r>
              <a:rPr lang="en-US" sz="2200" dirty="0"/>
              <a:t>next year, and 50%  chance it will become </a:t>
            </a:r>
            <a:r>
              <a:rPr lang="en-US" sz="2200" dirty="0" smtClean="0"/>
              <a:t>poor(State </a:t>
            </a:r>
            <a:r>
              <a:rPr lang="en-US" sz="2200" dirty="0"/>
              <a:t>3)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 smtClean="0"/>
              <a:t>The poor condition of this year can lead to an equal condition next year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Markov Chain(Cont..)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The Gardener Problem: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 what will be the FSM and Transition Matrix??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Try yourself first.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FSM:                                                                       Transition Matrix: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21" y="4097811"/>
            <a:ext cx="4121624" cy="1989090"/>
          </a:xfrm>
          <a:prstGeom prst="rect">
            <a:avLst/>
          </a:prstGeom>
        </p:spPr>
      </p:pic>
      <p:grpSp>
        <p:nvGrpSpPr>
          <p:cNvPr id="6" name="Group 22">
            <a:extLst>
              <a:ext uri="{FF2B5EF4-FFF2-40B4-BE49-F238E27FC236}">
                <a16:creationId xmlns="" xmlns:a16="http://schemas.microsoft.com/office/drawing/2014/main" id="{9C867D3C-8056-4C21-8E51-4E9E750D0DBF}"/>
              </a:ext>
            </a:extLst>
          </p:cNvPr>
          <p:cNvGrpSpPr>
            <a:grpSpLocks/>
          </p:cNvGrpSpPr>
          <p:nvPr/>
        </p:nvGrpSpPr>
        <p:grpSpPr bwMode="auto">
          <a:xfrm>
            <a:off x="2046570" y="4086168"/>
            <a:ext cx="4901473" cy="1277290"/>
            <a:chOff x="1707" y="2995"/>
            <a:chExt cx="1419" cy="636"/>
          </a:xfrm>
        </p:grpSpPr>
        <p:sp>
          <p:nvSpPr>
            <p:cNvPr id="7" name="Oval 11">
              <a:extLst>
                <a:ext uri="{FF2B5EF4-FFF2-40B4-BE49-F238E27FC236}">
                  <a16:creationId xmlns="" xmlns:a16="http://schemas.microsoft.com/office/drawing/2014/main" id="{7B4558DE-7F42-41D5-89C9-8A531E82B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3351"/>
              <a:ext cx="328" cy="280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1" dirty="0" smtClean="0">
                  <a:latin typeface="Times New Roman" panose="02020603050405020304" pitchFamily="18" charset="0"/>
                </a:rPr>
                <a:t>Good</a:t>
              </a:r>
              <a:endParaRPr lang="en-US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Oval 12">
              <a:extLst>
                <a:ext uri="{FF2B5EF4-FFF2-40B4-BE49-F238E27FC236}">
                  <a16:creationId xmlns="" xmlns:a16="http://schemas.microsoft.com/office/drawing/2014/main" id="{E855563B-93F5-461F-8C2E-FC1116760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3354"/>
              <a:ext cx="391" cy="25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 b="1" dirty="0" smtClean="0">
                  <a:latin typeface="Times New Roman" panose="02020603050405020304" pitchFamily="18" charset="0"/>
                </a:rPr>
                <a:t>Fair</a:t>
              </a:r>
              <a:endParaRPr lang="en-US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7">
              <a:extLst>
                <a:ext uri="{FF2B5EF4-FFF2-40B4-BE49-F238E27FC236}">
                  <a16:creationId xmlns="" xmlns:a16="http://schemas.microsoft.com/office/drawing/2014/main" id="{6488FDFD-8E7E-4CDC-95A5-DFAB4FDCD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2" y="3026"/>
              <a:ext cx="3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 dirty="0" smtClean="0">
                  <a:latin typeface="Times New Roman" panose="02020603050405020304" pitchFamily="18" charset="0"/>
                </a:rPr>
                <a:t>0.5</a:t>
              </a:r>
              <a:endParaRPr lang="en-US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="" xmlns:a16="http://schemas.microsoft.com/office/drawing/2014/main" id="{5F04A646-1C94-4A12-9FE0-9C8BAAF86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2995"/>
              <a:ext cx="32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 dirty="0" smtClean="0">
                  <a:latin typeface="Times New Roman" panose="02020603050405020304" pitchFamily="18" charset="0"/>
                </a:rPr>
                <a:t>0.2</a:t>
              </a:r>
              <a:endParaRPr lang="en-US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9">
              <a:extLst>
                <a:ext uri="{FF2B5EF4-FFF2-40B4-BE49-F238E27FC236}">
                  <a16:creationId xmlns="" xmlns:a16="http://schemas.microsoft.com/office/drawing/2014/main" id="{D907733D-E047-473A-B2CD-9D40E706B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" y="3030"/>
              <a:ext cx="34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 dirty="0" smtClean="0">
                  <a:latin typeface="Times New Roman" panose="02020603050405020304" pitchFamily="18" charset="0"/>
                </a:rPr>
                <a:t>1.0</a:t>
              </a:r>
              <a:endParaRPr lang="en-US" altLang="en-US" sz="1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Oval 12">
            <a:extLst>
              <a:ext uri="{FF2B5EF4-FFF2-40B4-BE49-F238E27FC236}">
                <a16:creationId xmlns="" xmlns:a16="http://schemas.microsoft.com/office/drawing/2014/main" id="{E855563B-93F5-461F-8C2E-FC1116760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86" y="4821208"/>
            <a:ext cx="1350582" cy="520154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800" b="1" dirty="0" smtClean="0">
                <a:latin typeface="Times New Roman" panose="02020603050405020304" pitchFamily="18" charset="0"/>
              </a:rPr>
              <a:t>Poor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  <p:cxnSp>
        <p:nvCxnSpPr>
          <p:cNvPr id="34" name="Curved Connector 33"/>
          <p:cNvCxnSpPr>
            <a:stCxn id="7" idx="7"/>
            <a:endCxn id="8" idx="1"/>
          </p:cNvCxnSpPr>
          <p:nvPr/>
        </p:nvCxnSpPr>
        <p:spPr>
          <a:xfrm rot="5400000" flipH="1" flipV="1">
            <a:off x="3318021" y="4578924"/>
            <a:ext cx="152" cy="608953"/>
          </a:xfrm>
          <a:prstGeom prst="curvedConnector3">
            <a:avLst>
              <a:gd name="adj1" fmla="val 2045730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8" idx="7"/>
          </p:cNvCxnSpPr>
          <p:nvPr/>
        </p:nvCxnSpPr>
        <p:spPr>
          <a:xfrm rot="16200000" flipH="1">
            <a:off x="4952018" y="4508885"/>
            <a:ext cx="93673" cy="842550"/>
          </a:xfrm>
          <a:prstGeom prst="curvedConnector4">
            <a:avLst>
              <a:gd name="adj1" fmla="val -244040"/>
              <a:gd name="adj2" fmla="val 617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rved Down Arrow 80"/>
          <p:cNvSpPr/>
          <p:nvPr/>
        </p:nvSpPr>
        <p:spPr>
          <a:xfrm>
            <a:off x="3807725" y="4471759"/>
            <a:ext cx="545911" cy="329365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Curved Down Arrow 81"/>
          <p:cNvSpPr/>
          <p:nvPr/>
        </p:nvSpPr>
        <p:spPr>
          <a:xfrm>
            <a:off x="5753740" y="4494348"/>
            <a:ext cx="545911" cy="329365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Curved Down Arrow 82"/>
          <p:cNvSpPr/>
          <p:nvPr/>
        </p:nvSpPr>
        <p:spPr>
          <a:xfrm>
            <a:off x="2282390" y="4461527"/>
            <a:ext cx="545911" cy="329365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 Box 18">
            <a:extLst>
              <a:ext uri="{FF2B5EF4-FFF2-40B4-BE49-F238E27FC236}">
                <a16:creationId xmlns="" xmlns:a16="http://schemas.microsoft.com/office/drawing/2014/main" id="{5F04A646-1C94-4A12-9FE0-9C8BAAF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871" y="4195068"/>
            <a:ext cx="1126061" cy="36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 smtClean="0">
                <a:latin typeface="Times New Roman" panose="02020603050405020304" pitchFamily="18" charset="0"/>
              </a:rPr>
              <a:t>0.5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91" name="Curved Up Arrow 90"/>
          <p:cNvSpPr/>
          <p:nvPr/>
        </p:nvSpPr>
        <p:spPr>
          <a:xfrm>
            <a:off x="2555345" y="5341362"/>
            <a:ext cx="3571135" cy="745539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 Box 20">
            <a:extLst>
              <a:ext uri="{FF2B5EF4-FFF2-40B4-BE49-F238E27FC236}">
                <a16:creationId xmlns="" xmlns:a16="http://schemas.microsoft.com/office/drawing/2014/main" id="{8DC06F20-3BFF-4A41-94C5-E98097F9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096" y="5722490"/>
            <a:ext cx="12987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 smtClean="0">
                <a:latin typeface="Times New Roman" panose="02020603050405020304" pitchFamily="18" charset="0"/>
              </a:rPr>
              <a:t>0.3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93" name="Text Box 17">
            <a:extLst>
              <a:ext uri="{FF2B5EF4-FFF2-40B4-BE49-F238E27FC236}">
                <a16:creationId xmlns="" xmlns:a16="http://schemas.microsoft.com/office/drawing/2014/main" id="{6488FDFD-8E7E-4CDC-95A5-DFAB4FDCD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626" y="4301740"/>
            <a:ext cx="1329857" cy="36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 smtClean="0">
                <a:latin typeface="Times New Roman" panose="02020603050405020304" pitchFamily="18" charset="0"/>
              </a:rPr>
              <a:t>0.5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81" grpId="0" animBg="1"/>
      <p:bldP spid="82" grpId="0" animBg="1"/>
      <p:bldP spid="83" grpId="0" animBg="1"/>
      <p:bldP spid="84" grpId="0"/>
      <p:bldP spid="91" grpId="0" animBg="1"/>
      <p:bldP spid="92" grpId="0"/>
      <p:bldP spid="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Markov Chain(Cont..)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Coke vs Cola Example: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FSM:                                                                       Transition Matrix: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xmlns="" id="{003E4050-EE57-4FEC-95BD-E232E138E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77" y="2178995"/>
            <a:ext cx="982310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+mn-lt"/>
              </a:rPr>
              <a:t>Given </a:t>
            </a:r>
            <a:r>
              <a:rPr lang="en-US" altLang="en-US" dirty="0">
                <a:latin typeface="+mn-lt"/>
              </a:rPr>
              <a:t>that a person’s last cola purchase was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Coke</a:t>
            </a:r>
            <a:r>
              <a:rPr lang="en-US" altLang="en-US" dirty="0">
                <a:latin typeface="+mn-lt"/>
              </a:rPr>
              <a:t>, there is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90%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chance</a:t>
            </a:r>
            <a:br>
              <a:rPr lang="en-US" altLang="en-US" dirty="0" smtClean="0">
                <a:latin typeface="+mn-lt"/>
              </a:rPr>
            </a:br>
            <a:r>
              <a:rPr lang="en-US" altLang="en-US" dirty="0" smtClean="0">
                <a:latin typeface="+mn-lt"/>
              </a:rPr>
              <a:t>that </a:t>
            </a:r>
            <a:r>
              <a:rPr lang="en-US" altLang="en-US" dirty="0">
                <a:latin typeface="+mn-lt"/>
              </a:rPr>
              <a:t>his next cola purchase will also be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Coke</a:t>
            </a:r>
            <a:r>
              <a:rPr lang="en-US" altLang="en-US" dirty="0">
                <a:latin typeface="+mn-lt"/>
              </a:rPr>
              <a:t>.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+mn-lt"/>
              </a:rPr>
              <a:t>If </a:t>
            </a:r>
            <a:r>
              <a:rPr lang="en-US" altLang="en-US" dirty="0">
                <a:latin typeface="+mn-lt"/>
              </a:rPr>
              <a:t>a person’s last cola purchase was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Pepsi</a:t>
            </a:r>
            <a:r>
              <a:rPr lang="en-US" altLang="en-US" dirty="0">
                <a:latin typeface="+mn-lt"/>
              </a:rPr>
              <a:t>, there is an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80%</a:t>
            </a:r>
            <a:r>
              <a:rPr lang="en-US" altLang="en-US" dirty="0">
                <a:latin typeface="+mn-lt"/>
              </a:rPr>
              <a:t> chance that his next cola purchase will also be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Pepsi</a:t>
            </a:r>
            <a:r>
              <a:rPr lang="en-US" altLang="en-US" dirty="0">
                <a:latin typeface="+mn-lt"/>
              </a:rPr>
              <a:t>.</a:t>
            </a:r>
          </a:p>
        </p:txBody>
      </p:sp>
      <p:graphicFrame>
        <p:nvGraphicFramePr>
          <p:cNvPr id="22" name="Object 20">
            <a:extLst>
              <a:ext uri="{FF2B5EF4-FFF2-40B4-BE49-F238E27FC236}">
                <a16:creationId xmlns:a16="http://schemas.microsoft.com/office/drawing/2014/main" xmlns="" id="{3E1ED3FE-276F-4E87-B6C6-48F77460C2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259025"/>
              </p:ext>
            </p:extLst>
          </p:nvPr>
        </p:nvGraphicFramePr>
        <p:xfrm>
          <a:off x="8159158" y="4831968"/>
          <a:ext cx="27844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3" imgW="952500" imgH="457200" progId="Equation.3">
                  <p:embed/>
                </p:oleObj>
              </mc:Choice>
              <mc:Fallback>
                <p:oleObj name="Equation" r:id="rId3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158" y="4831968"/>
                        <a:ext cx="2784475" cy="1336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BDDCC05C-4061-4592-B0C6-B7532EBF3529}"/>
              </a:ext>
            </a:extLst>
          </p:cNvPr>
          <p:cNvGrpSpPr>
            <a:grpSpLocks/>
          </p:cNvGrpSpPr>
          <p:nvPr/>
        </p:nvGrpSpPr>
        <p:grpSpPr bwMode="auto">
          <a:xfrm>
            <a:off x="2415180" y="4540418"/>
            <a:ext cx="4132263" cy="1778000"/>
            <a:chOff x="469" y="2387"/>
            <a:chExt cx="2603" cy="1120"/>
          </a:xfrm>
        </p:grpSpPr>
        <p:sp>
          <p:nvSpPr>
            <p:cNvPr id="24" name="Oval 4">
              <a:extLst>
                <a:ext uri="{FF2B5EF4-FFF2-40B4-BE49-F238E27FC236}">
                  <a16:creationId xmlns:a16="http://schemas.microsoft.com/office/drawing/2014/main" xmlns="" id="{712FD0B0-E875-45BD-B913-791AEDF05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2751"/>
              <a:ext cx="644" cy="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coke</a:t>
              </a:r>
            </a:p>
          </p:txBody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xmlns="" id="{B146C2D1-2DDA-4EF9-926C-70DA7B440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2757"/>
              <a:ext cx="705" cy="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pepsi</a:t>
              </a:r>
            </a:p>
          </p:txBody>
        </p:sp>
        <p:cxnSp>
          <p:nvCxnSpPr>
            <p:cNvPr id="27" name="AutoShape 6">
              <a:extLst>
                <a:ext uri="{FF2B5EF4-FFF2-40B4-BE49-F238E27FC236}">
                  <a16:creationId xmlns:a16="http://schemas.microsoft.com/office/drawing/2014/main" xmlns="" id="{CF1EC57B-5158-45C2-A362-F264A97D04B1}"/>
                </a:ext>
              </a:extLst>
            </p:cNvPr>
            <p:cNvCxnSpPr>
              <a:cxnSpLocks noChangeShapeType="1"/>
              <a:stCxn id="24" idx="7"/>
              <a:endCxn id="25" idx="1"/>
            </p:cNvCxnSpPr>
            <p:nvPr/>
          </p:nvCxnSpPr>
          <p:spPr bwMode="auto">
            <a:xfrm rot="5400000" flipV="1">
              <a:off x="1693" y="2422"/>
              <a:ext cx="6" cy="765"/>
            </a:xfrm>
            <a:prstGeom prst="curvedConnector3">
              <a:avLst>
                <a:gd name="adj1" fmla="val -32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7">
              <a:extLst>
                <a:ext uri="{FF2B5EF4-FFF2-40B4-BE49-F238E27FC236}">
                  <a16:creationId xmlns:a16="http://schemas.microsoft.com/office/drawing/2014/main" xmlns="" id="{478624C6-AF58-4562-9534-764C8026DCAC}"/>
                </a:ext>
              </a:extLst>
            </p:cNvPr>
            <p:cNvCxnSpPr>
              <a:cxnSpLocks noChangeShapeType="1"/>
              <a:stCxn id="25" idx="3"/>
              <a:endCxn id="24" idx="5"/>
            </p:cNvCxnSpPr>
            <p:nvPr/>
          </p:nvCxnSpPr>
          <p:spPr bwMode="auto">
            <a:xfrm rot="16200000" flipV="1">
              <a:off x="1693" y="2720"/>
              <a:ext cx="6" cy="765"/>
            </a:xfrm>
            <a:prstGeom prst="curvedConnector3">
              <a:avLst>
                <a:gd name="adj1" fmla="val -32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8">
              <a:extLst>
                <a:ext uri="{FF2B5EF4-FFF2-40B4-BE49-F238E27FC236}">
                  <a16:creationId xmlns:a16="http://schemas.microsoft.com/office/drawing/2014/main" xmlns="" id="{9420E906-7649-4D36-95F5-F829EEE5F224}"/>
                </a:ext>
              </a:extLst>
            </p:cNvPr>
            <p:cNvCxnSpPr>
              <a:cxnSpLocks noChangeShapeType="1"/>
              <a:stCxn id="25" idx="7"/>
              <a:endCxn id="25" idx="6"/>
            </p:cNvCxnSpPr>
            <p:nvPr/>
          </p:nvCxnSpPr>
          <p:spPr bwMode="auto">
            <a:xfrm rot="5400000" flipV="1">
              <a:off x="2558" y="2827"/>
              <a:ext cx="149" cy="111"/>
            </a:xfrm>
            <a:prstGeom prst="curvedConnector4">
              <a:avLst>
                <a:gd name="adj1" fmla="val -130870"/>
                <a:gd name="adj2" fmla="val 22252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9">
              <a:extLst>
                <a:ext uri="{FF2B5EF4-FFF2-40B4-BE49-F238E27FC236}">
                  <a16:creationId xmlns:a16="http://schemas.microsoft.com/office/drawing/2014/main" xmlns="" id="{F531E970-8271-43F0-9BFA-B7DFEA6264B3}"/>
                </a:ext>
              </a:extLst>
            </p:cNvPr>
            <p:cNvCxnSpPr>
              <a:cxnSpLocks noChangeShapeType="1"/>
              <a:stCxn id="24" idx="1"/>
              <a:endCxn id="24" idx="2"/>
            </p:cNvCxnSpPr>
            <p:nvPr/>
          </p:nvCxnSpPr>
          <p:spPr bwMode="auto">
            <a:xfrm rot="-5400000" flipH="1" flipV="1">
              <a:off x="731" y="2826"/>
              <a:ext cx="149" cy="102"/>
            </a:xfrm>
            <a:prstGeom prst="curvedConnector4">
              <a:avLst>
                <a:gd name="adj1" fmla="val -130870"/>
                <a:gd name="adj2" fmla="val 2333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xmlns="" id="{C5EF32AA-B49F-477E-A0A8-7B83DCA64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2387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0.1</a:t>
              </a: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xmlns="" id="{E0512FA6-0FCB-4CE2-B44D-0DD0AAFD4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" y="2446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3" name="Text Box 12">
              <a:extLst>
                <a:ext uri="{FF2B5EF4-FFF2-40B4-BE49-F238E27FC236}">
                  <a16:creationId xmlns:a16="http://schemas.microsoft.com/office/drawing/2014/main" xmlns="" id="{75D3DAA0-00F8-4EB0-8F3C-D8E076EAD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" y="2468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5" name="Text Box 13">
              <a:extLst>
                <a:ext uri="{FF2B5EF4-FFF2-40B4-BE49-F238E27FC236}">
                  <a16:creationId xmlns:a16="http://schemas.microsoft.com/office/drawing/2014/main" xmlns="" id="{D1618DAD-AB08-4280-9532-8C4781022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" y="3276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0.2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 Process to a 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223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Whether or not it rains today depends on previous weather </a:t>
            </a:r>
            <a:r>
              <a:rPr lang="en-US" sz="2400" dirty="0" smtClean="0">
                <a:solidFill>
                  <a:schemeClr val="tx1"/>
                </a:solidFill>
              </a:rPr>
              <a:t>conditions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through </a:t>
            </a:r>
            <a:r>
              <a:rPr lang="en-US" sz="2400" dirty="0">
                <a:solidFill>
                  <a:schemeClr val="tx1"/>
                </a:solidFill>
              </a:rPr>
              <a:t>last two </a:t>
            </a:r>
            <a:r>
              <a:rPr lang="en-US" sz="2400" dirty="0" smtClean="0">
                <a:solidFill>
                  <a:schemeClr val="tx1"/>
                </a:solidFill>
              </a:rPr>
              <a:t>days.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If it rained for past two days, it will rain tomorrow with prob. 0.7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If </a:t>
            </a:r>
            <a:r>
              <a:rPr lang="en-US" sz="2400" dirty="0">
                <a:solidFill>
                  <a:schemeClr val="tx1"/>
                </a:solidFill>
              </a:rPr>
              <a:t>it rained today but not yesterday, it will rain tomorrow with prob. 0.5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If </a:t>
            </a:r>
            <a:r>
              <a:rPr lang="en-US" sz="2400" dirty="0">
                <a:solidFill>
                  <a:schemeClr val="tx1"/>
                </a:solidFill>
              </a:rPr>
              <a:t>it rained yesterday but not today, it will rain tomorrow with prob. 0.4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If </a:t>
            </a:r>
            <a:r>
              <a:rPr lang="en-US" sz="2400" dirty="0">
                <a:solidFill>
                  <a:schemeClr val="tx1"/>
                </a:solidFill>
              </a:rPr>
              <a:t>it has not rained for past two days, it will rain tomorrow with prob. </a:t>
            </a:r>
            <a:r>
              <a:rPr lang="en-US" sz="2400" dirty="0" smtClean="0">
                <a:solidFill>
                  <a:schemeClr val="tx1"/>
                </a:solidFill>
              </a:rPr>
              <a:t>0.2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Let the state at time n – depend only on a single </a:t>
            </a:r>
            <a:r>
              <a:rPr lang="en-US" sz="2400" dirty="0" smtClean="0">
                <a:solidFill>
                  <a:schemeClr val="tx1"/>
                </a:solidFill>
              </a:rPr>
              <a:t>day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Not a Markov chain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Convert – n saying that it depend on both </a:t>
            </a:r>
            <a:r>
              <a:rPr lang="en-US" sz="2400" dirty="0" smtClean="0">
                <a:solidFill>
                  <a:schemeClr val="tx1"/>
                </a:solidFill>
              </a:rPr>
              <a:t>day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 Process to a Markov Chain(Cont..)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223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State </a:t>
            </a:r>
            <a:r>
              <a:rPr lang="en-US" sz="2400" dirty="0">
                <a:solidFill>
                  <a:schemeClr val="tx1"/>
                </a:solidFill>
              </a:rPr>
              <a:t>0 - If it rained today and yesterday (</a:t>
            </a:r>
            <a:r>
              <a:rPr lang="en-US" sz="2400" dirty="0" smtClean="0">
                <a:solidFill>
                  <a:schemeClr val="tx1"/>
                </a:solidFill>
              </a:rPr>
              <a:t>RR)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State </a:t>
            </a:r>
            <a:r>
              <a:rPr lang="en-US" sz="2400" dirty="0">
                <a:solidFill>
                  <a:schemeClr val="tx1"/>
                </a:solidFill>
              </a:rPr>
              <a:t>1 - If it rained today but not yesterday (</a:t>
            </a:r>
            <a:r>
              <a:rPr lang="en-US" sz="2400" dirty="0" smtClean="0">
                <a:solidFill>
                  <a:schemeClr val="tx1"/>
                </a:solidFill>
              </a:rPr>
              <a:t>NR)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State </a:t>
            </a:r>
            <a:r>
              <a:rPr lang="en-US" sz="2400" dirty="0">
                <a:solidFill>
                  <a:schemeClr val="tx1"/>
                </a:solidFill>
              </a:rPr>
              <a:t>2 - If it rained yesterday but not today (</a:t>
            </a:r>
            <a:r>
              <a:rPr lang="en-US" sz="2400" dirty="0" smtClean="0">
                <a:solidFill>
                  <a:schemeClr val="tx1"/>
                </a:solidFill>
              </a:rPr>
              <a:t>RN)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State </a:t>
            </a:r>
            <a:r>
              <a:rPr lang="en-US" sz="2400" dirty="0">
                <a:solidFill>
                  <a:schemeClr val="tx1"/>
                </a:solidFill>
              </a:rPr>
              <a:t>3 - If it did not rained either today or yesterday (NN)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65383F9-18FD-4DEC-AE0B-AE27E74F405E}"/>
              </a:ext>
            </a:extLst>
          </p:cNvPr>
          <p:cNvSpPr/>
          <p:nvPr/>
        </p:nvSpPr>
        <p:spPr>
          <a:xfrm>
            <a:off x="1596883" y="4061851"/>
            <a:ext cx="2511083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sz="1700" dirty="0"/>
              <a:t>Yesterday, Today</a:t>
            </a:r>
          </a:p>
          <a:p>
            <a:pPr algn="r">
              <a:lnSpc>
                <a:spcPct val="150000"/>
              </a:lnSpc>
              <a:defRPr/>
            </a:pPr>
            <a:r>
              <a:rPr lang="en-US" sz="1700" dirty="0"/>
              <a:t>RR</a:t>
            </a:r>
          </a:p>
          <a:p>
            <a:pPr algn="r">
              <a:lnSpc>
                <a:spcPct val="150000"/>
              </a:lnSpc>
              <a:defRPr/>
            </a:pPr>
            <a:r>
              <a:rPr lang="en-US" sz="1700" dirty="0"/>
              <a:t>NR</a:t>
            </a:r>
          </a:p>
          <a:p>
            <a:pPr algn="r">
              <a:lnSpc>
                <a:spcPct val="150000"/>
              </a:lnSpc>
              <a:defRPr/>
            </a:pPr>
            <a:r>
              <a:rPr lang="en-US" sz="1700" dirty="0"/>
              <a:t>RN</a:t>
            </a:r>
          </a:p>
          <a:p>
            <a:pPr algn="r">
              <a:lnSpc>
                <a:spcPct val="150000"/>
              </a:lnSpc>
              <a:defRPr/>
            </a:pPr>
            <a:r>
              <a:rPr lang="en-US" sz="1700" dirty="0"/>
              <a:t>NN</a:t>
            </a:r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FD5AD331-CA77-4D9F-8470-7484B9433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758487"/>
              </p:ext>
            </p:extLst>
          </p:nvPr>
        </p:nvGraphicFramePr>
        <p:xfrm>
          <a:off x="4107966" y="4561789"/>
          <a:ext cx="26924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3" imgW="1612900" imgH="914400" progId="Equation.3">
                  <p:embed/>
                </p:oleObj>
              </mc:Choice>
              <mc:Fallback>
                <p:oleObj name="Equation" r:id="rId3" imgW="1612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7966" y="4561789"/>
                        <a:ext cx="26924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95EB111-0706-4095-9DF6-B0C2CD925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547" y="3780906"/>
            <a:ext cx="215943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buFont typeface="Wingdings 3" panose="05040102010807070707" pitchFamily="18" charset="2"/>
              <a:buNone/>
            </a:pPr>
            <a:r>
              <a:rPr lang="en-US" alt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Today, Tomorrow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E913AD3A-867E-481B-8535-DCF98B16B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329" y="4167378"/>
            <a:ext cx="2205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RR    NR     RN   NN</a:t>
            </a:r>
          </a:p>
        </p:txBody>
      </p:sp>
    </p:spTree>
    <p:extLst>
      <p:ext uri="{BB962C8B-B14F-4D97-AF65-F5344CB8AC3E}">
        <p14:creationId xmlns:p14="http://schemas.microsoft.com/office/powerpoint/2010/main" val="213081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223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Next state depends on previous state only, therefore, it is sufficient to know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the distribution of its initial state X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- </a:t>
            </a:r>
            <a:r>
              <a:rPr lang="en-US" sz="2400" dirty="0" smtClean="0">
                <a:solidFill>
                  <a:schemeClr val="tx1"/>
                </a:solidFill>
              </a:rPr>
              <a:t>initial </a:t>
            </a:r>
            <a:r>
              <a:rPr lang="en-US" sz="2400" dirty="0">
                <a:solidFill>
                  <a:schemeClr val="tx1"/>
                </a:solidFill>
              </a:rPr>
              <a:t>distribution P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 err="1">
                <a:solidFill>
                  <a:schemeClr val="tx1"/>
                </a:solidFill>
              </a:rPr>
              <a:t>pmf</a:t>
            </a:r>
            <a:r>
              <a:rPr lang="en-US" sz="2400" dirty="0">
                <a:solidFill>
                  <a:schemeClr val="tx1"/>
                </a:solidFill>
              </a:rPr>
              <a:t> of X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mechanism of transitions from one state to another.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-</a:t>
            </a:r>
            <a:r>
              <a:rPr lang="en-US" sz="2400" dirty="0" smtClean="0">
                <a:solidFill>
                  <a:schemeClr val="tx1"/>
                </a:solidFill>
              </a:rPr>
              <a:t> one-step </a:t>
            </a:r>
            <a:r>
              <a:rPr lang="en-US" sz="2400" dirty="0">
                <a:solidFill>
                  <a:schemeClr val="tx1"/>
                </a:solidFill>
              </a:rPr>
              <a:t>transition probabilities </a:t>
            </a:r>
            <a:r>
              <a:rPr lang="en-US" sz="2400" dirty="0" err="1" smtClean="0">
                <a:solidFill>
                  <a:schemeClr val="tx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ij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Based </a:t>
            </a:r>
            <a:r>
              <a:rPr lang="en-US" sz="2400" dirty="0">
                <a:solidFill>
                  <a:schemeClr val="tx1"/>
                </a:solidFill>
              </a:rPr>
              <a:t>on this data, we would like to compute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n-step </a:t>
            </a:r>
            <a:r>
              <a:rPr lang="en-US" sz="2400" dirty="0">
                <a:solidFill>
                  <a:schemeClr val="tx1"/>
                </a:solidFill>
              </a:rPr>
              <a:t>transition probabilities </a:t>
            </a:r>
            <a:r>
              <a:rPr lang="en-US" sz="2400" dirty="0" err="1" smtClean="0">
                <a:solidFill>
                  <a:schemeClr val="tx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ij</a:t>
            </a:r>
            <a:r>
              <a:rPr lang="en-US" sz="2400" dirty="0" smtClean="0">
                <a:solidFill>
                  <a:schemeClr val="tx1"/>
                </a:solidFill>
              </a:rPr>
              <a:t>(n)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distribution of states at time n, which is our forecast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 err="1">
                <a:solidFill>
                  <a:schemeClr val="tx1"/>
                </a:solidFill>
              </a:rPr>
              <a:t>X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dirty="0">
                <a:solidFill>
                  <a:schemeClr val="tx1"/>
                </a:solidFill>
              </a:rPr>
              <a:t>limit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ij</a:t>
            </a:r>
            <a:r>
              <a:rPr lang="en-US" sz="2400" dirty="0" smtClean="0">
                <a:solidFill>
                  <a:schemeClr val="tx1"/>
                </a:solidFill>
              </a:rPr>
              <a:t>(n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 and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as n → ∞, which is our long-term forecast.</a:t>
            </a: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n-step Transitions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6"/>
            <a:ext cx="10058400" cy="408068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 question may arise: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rains on Monday. Make forecasts for </a:t>
            </a:r>
            <a:r>
              <a:rPr lang="en-US" sz="2400" dirty="0" smtClean="0">
                <a:solidFill>
                  <a:schemeClr val="tx1"/>
                </a:solidFill>
              </a:rPr>
              <a:t>Wednesday </a:t>
            </a:r>
            <a:r>
              <a:rPr lang="en-US" sz="2400" dirty="0">
                <a:solidFill>
                  <a:schemeClr val="tx1"/>
                </a:solidFill>
              </a:rPr>
              <a:t>and Thursday. (For </a:t>
            </a:r>
            <a:r>
              <a:rPr lang="en-US" sz="2400" dirty="0" smtClean="0">
                <a:solidFill>
                  <a:schemeClr val="tx1"/>
                </a:solidFill>
              </a:rPr>
              <a:t>weather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forecast </a:t>
            </a:r>
            <a:r>
              <a:rPr lang="en-US" sz="2400" dirty="0">
                <a:solidFill>
                  <a:schemeClr val="tx1"/>
                </a:solidFill>
              </a:rPr>
              <a:t>example with above FSM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Mathematically,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p</a:t>
            </a:r>
            <a:r>
              <a:rPr lang="en-US" sz="2400" baseline="-25000" dirty="0" smtClean="0">
                <a:solidFill>
                  <a:schemeClr val="tx1"/>
                </a:solidFill>
              </a:rPr>
              <a:t>21</a:t>
            </a:r>
            <a:r>
              <a:rPr lang="en-US" sz="2400" dirty="0" smtClean="0">
                <a:solidFill>
                  <a:schemeClr val="tx1"/>
                </a:solidFill>
              </a:rPr>
              <a:t>(2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 P { Wednesday is sunny | Monday is rainy }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If a Markov chain in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at time m, </a:t>
            </a:r>
            <a:r>
              <a:rPr lang="en-US" sz="2400" dirty="0" smtClean="0">
                <a:solidFill>
                  <a:schemeClr val="tx1"/>
                </a:solidFill>
              </a:rPr>
              <a:t>the probability </a:t>
            </a:r>
            <a:r>
              <a:rPr lang="en-US" sz="2400" dirty="0">
                <a:solidFill>
                  <a:schemeClr val="tx1"/>
                </a:solidFill>
              </a:rPr>
              <a:t>that n periods later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Markov </a:t>
            </a:r>
            <a:r>
              <a:rPr lang="en-US" sz="2400" dirty="0">
                <a:solidFill>
                  <a:schemeClr val="tx1"/>
                </a:solidFill>
              </a:rPr>
              <a:t>chain will be in state </a:t>
            </a:r>
            <a:r>
              <a:rPr lang="en-US" sz="2400" dirty="0" smtClean="0">
                <a:solidFill>
                  <a:schemeClr val="tx1"/>
                </a:solidFill>
              </a:rPr>
              <a:t>j is: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m+n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j |</a:t>
            </a:r>
            <a:r>
              <a:rPr lang="en-US" sz="2400" dirty="0" err="1">
                <a:solidFill>
                  <a:srgbClr val="FF0000"/>
                </a:solidFill>
              </a:rPr>
              <a:t>X</a:t>
            </a:r>
            <a:r>
              <a:rPr lang="en-US" sz="2400" baseline="-25000" dirty="0" err="1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dirty="0">
                <a:solidFill>
                  <a:srgbClr val="FF0000"/>
                </a:solidFill>
              </a:rPr>
              <a:t> = P(</a:t>
            </a:r>
            <a:r>
              <a:rPr lang="en-US" sz="2400" dirty="0" err="1">
                <a:solidFill>
                  <a:srgbClr val="FF0000"/>
                </a:solidFill>
              </a:rPr>
              <a:t>X</a:t>
            </a:r>
            <a:r>
              <a:rPr lang="en-US" sz="2400" baseline="-25000" dirty="0" err="1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 = j |X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) 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i="1" dirty="0" err="1">
                <a:solidFill>
                  <a:srgbClr val="FF0000"/>
                </a:solidFill>
              </a:rPr>
              <a:t>p</a:t>
            </a:r>
            <a:r>
              <a:rPr lang="en-US" sz="2400" baseline="-25000" dirty="0" err="1">
                <a:solidFill>
                  <a:srgbClr val="FF0000"/>
                </a:solidFill>
              </a:rPr>
              <a:t>ij</a:t>
            </a:r>
            <a:r>
              <a:rPr lang="en-US" sz="2400" dirty="0">
                <a:solidFill>
                  <a:srgbClr val="FF0000"/>
                </a:solidFill>
              </a:rPr>
              <a:t>(n)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</a:t>
            </a:r>
            <a:r>
              <a:rPr lang="en-US" sz="2400" i="1" dirty="0" err="1">
                <a:solidFill>
                  <a:srgbClr val="FF0000"/>
                </a:solidFill>
              </a:rPr>
              <a:t>p</a:t>
            </a:r>
            <a:r>
              <a:rPr lang="en-US" sz="2400" baseline="-25000" dirty="0" err="1">
                <a:solidFill>
                  <a:srgbClr val="FF0000"/>
                </a:solidFill>
              </a:rPr>
              <a:t>ij</a:t>
            </a:r>
            <a:r>
              <a:rPr lang="en-US" sz="2400" dirty="0">
                <a:solidFill>
                  <a:srgbClr val="FF0000"/>
                </a:solidFill>
              </a:rPr>
              <a:t>(n)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n-step probability of transition from state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to state </a:t>
            </a:r>
            <a:r>
              <a:rPr lang="en-US" sz="2400" dirty="0" smtClean="0">
                <a:solidFill>
                  <a:srgbClr val="FF0000"/>
                </a:solidFill>
              </a:rPr>
              <a:t>j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Since </a:t>
            </a:r>
            <a:r>
              <a:rPr lang="en-US" sz="2400" dirty="0">
                <a:solidFill>
                  <a:schemeClr val="tx1"/>
                </a:solidFill>
              </a:rPr>
              <a:t>we are dealing with stationary Markov chain, we can </a:t>
            </a:r>
            <a:r>
              <a:rPr lang="en-US" sz="2400" dirty="0" smtClean="0">
                <a:solidFill>
                  <a:schemeClr val="tx1"/>
                </a:solidFill>
              </a:rPr>
              <a:t>write like above one.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22">
            <a:extLst>
              <a:ext uri="{FF2B5EF4-FFF2-40B4-BE49-F238E27FC236}">
                <a16:creationId xmlns="" xmlns:a16="http://schemas.microsoft.com/office/drawing/2014/main" id="{C2238E06-20F2-4E48-90F6-E386585ED57A}"/>
              </a:ext>
            </a:extLst>
          </p:cNvPr>
          <p:cNvGrpSpPr>
            <a:grpSpLocks/>
          </p:cNvGrpSpPr>
          <p:nvPr/>
        </p:nvGrpSpPr>
        <p:grpSpPr bwMode="auto">
          <a:xfrm>
            <a:off x="8428334" y="2514966"/>
            <a:ext cx="2727346" cy="1477250"/>
            <a:chOff x="1702" y="3027"/>
            <a:chExt cx="1554" cy="960"/>
          </a:xfrm>
        </p:grpSpPr>
        <p:sp>
          <p:nvSpPr>
            <p:cNvPr id="6" name="Oval 11">
              <a:extLst>
                <a:ext uri="{FF2B5EF4-FFF2-40B4-BE49-F238E27FC236}">
                  <a16:creationId xmlns="" xmlns:a16="http://schemas.microsoft.com/office/drawing/2014/main" id="{5265B9D1-9011-4E91-A909-76EDE5454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3336"/>
              <a:ext cx="648" cy="30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1" dirty="0">
                  <a:latin typeface="Times New Roman" panose="02020603050405020304" pitchFamily="18" charset="0"/>
                </a:rPr>
                <a:t>sunny</a:t>
              </a:r>
            </a:p>
          </p:txBody>
        </p:sp>
        <p:sp>
          <p:nvSpPr>
            <p:cNvPr id="7" name="Oval 12">
              <a:extLst>
                <a:ext uri="{FF2B5EF4-FFF2-40B4-BE49-F238E27FC236}">
                  <a16:creationId xmlns="" xmlns:a16="http://schemas.microsoft.com/office/drawing/2014/main" id="{9DEF1EA9-2077-4557-A3F0-738CE2011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350"/>
              <a:ext cx="626" cy="30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1" dirty="0">
                  <a:latin typeface="Times New Roman" panose="02020603050405020304" pitchFamily="18" charset="0"/>
                </a:rPr>
                <a:t>rainy</a:t>
              </a:r>
            </a:p>
          </p:txBody>
        </p:sp>
        <p:cxnSp>
          <p:nvCxnSpPr>
            <p:cNvPr id="8" name="AutoShape 13">
              <a:extLst>
                <a:ext uri="{FF2B5EF4-FFF2-40B4-BE49-F238E27FC236}">
                  <a16:creationId xmlns="" xmlns:a16="http://schemas.microsoft.com/office/drawing/2014/main" id="{72B77A12-F665-444A-B942-17CD2A11D12A}"/>
                </a:ext>
              </a:extLst>
            </p:cNvPr>
            <p:cNvCxnSpPr>
              <a:cxnSpLocks noChangeShapeType="1"/>
              <a:stCxn id="6" idx="7"/>
              <a:endCxn id="7" idx="1"/>
            </p:cNvCxnSpPr>
            <p:nvPr/>
          </p:nvCxnSpPr>
          <p:spPr bwMode="auto">
            <a:xfrm rot="16200000" flipH="1">
              <a:off x="2437" y="3204"/>
              <a:ext cx="14" cy="369"/>
            </a:xfrm>
            <a:prstGeom prst="curvedConnector3">
              <a:avLst>
                <a:gd name="adj1" fmla="val -138436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4">
              <a:extLst>
                <a:ext uri="{FF2B5EF4-FFF2-40B4-BE49-F238E27FC236}">
                  <a16:creationId xmlns="" xmlns:a16="http://schemas.microsoft.com/office/drawing/2014/main" id="{145B209D-8570-4BD8-AC72-B1B6884FCE95}"/>
                </a:ext>
              </a:extLst>
            </p:cNvPr>
            <p:cNvCxnSpPr>
              <a:cxnSpLocks noChangeShapeType="1"/>
              <a:stCxn id="7" idx="3"/>
              <a:endCxn id="6" idx="5"/>
            </p:cNvCxnSpPr>
            <p:nvPr/>
          </p:nvCxnSpPr>
          <p:spPr bwMode="auto">
            <a:xfrm rot="5400000" flipH="1">
              <a:off x="2437" y="3422"/>
              <a:ext cx="14" cy="369"/>
            </a:xfrm>
            <a:prstGeom prst="curvedConnector3">
              <a:avLst>
                <a:gd name="adj1" fmla="val -138436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5">
              <a:extLst>
                <a:ext uri="{FF2B5EF4-FFF2-40B4-BE49-F238E27FC236}">
                  <a16:creationId xmlns="" xmlns:a16="http://schemas.microsoft.com/office/drawing/2014/main" id="{49E72C65-4570-4F6D-A4F6-E12DC1D8444E}"/>
                </a:ext>
              </a:extLst>
            </p:cNvPr>
            <p:cNvCxnSpPr>
              <a:cxnSpLocks noChangeShapeType="1"/>
              <a:stCxn id="7" idx="7"/>
              <a:endCxn id="7" idx="6"/>
            </p:cNvCxnSpPr>
            <p:nvPr/>
          </p:nvCxnSpPr>
          <p:spPr bwMode="auto">
            <a:xfrm rot="16200000" flipH="1">
              <a:off x="3063" y="3404"/>
              <a:ext cx="109" cy="92"/>
            </a:xfrm>
            <a:prstGeom prst="curvedConnector4">
              <a:avLst>
                <a:gd name="adj1" fmla="val -177403"/>
                <a:gd name="adj2" fmla="val 24208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6">
              <a:extLst>
                <a:ext uri="{FF2B5EF4-FFF2-40B4-BE49-F238E27FC236}">
                  <a16:creationId xmlns="" xmlns:a16="http://schemas.microsoft.com/office/drawing/2014/main" id="{7F34C59B-E1ED-41F5-8587-A3D70396841C}"/>
                </a:ext>
              </a:extLst>
            </p:cNvPr>
            <p:cNvCxnSpPr>
              <a:cxnSpLocks noChangeShapeType="1"/>
              <a:stCxn id="6" idx="1"/>
              <a:endCxn id="6" idx="2"/>
            </p:cNvCxnSpPr>
            <p:nvPr/>
          </p:nvCxnSpPr>
          <p:spPr bwMode="auto">
            <a:xfrm rot="16200000" flipH="1" flipV="1">
              <a:off x="1700" y="3388"/>
              <a:ext cx="109" cy="95"/>
            </a:xfrm>
            <a:prstGeom prst="curvedConnector4">
              <a:avLst>
                <a:gd name="adj1" fmla="val -177403"/>
                <a:gd name="adj2" fmla="val 23725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17">
              <a:extLst>
                <a:ext uri="{FF2B5EF4-FFF2-40B4-BE49-F238E27FC236}">
                  <a16:creationId xmlns="" xmlns:a16="http://schemas.microsoft.com/office/drawing/2014/main" id="{7212EE66-CD10-4DBB-88D3-774AAF3DE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027"/>
              <a:ext cx="38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="" xmlns:a16="http://schemas.microsoft.com/office/drawing/2014/main" id="{D12722E6-F555-413F-9FAE-6FD39CEFA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3058"/>
              <a:ext cx="32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0.7</a:t>
              </a:r>
            </a:p>
          </p:txBody>
        </p:sp>
        <p:sp>
          <p:nvSpPr>
            <p:cNvPr id="14" name="Text Box 19">
              <a:extLst>
                <a:ext uri="{FF2B5EF4-FFF2-40B4-BE49-F238E27FC236}">
                  <a16:creationId xmlns="" xmlns:a16="http://schemas.microsoft.com/office/drawing/2014/main" id="{925088CC-7214-4D7A-8500-1FE11FA73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" y="3103"/>
              <a:ext cx="3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="" xmlns:a16="http://schemas.microsoft.com/office/drawing/2014/main" id="{3A99D9FF-1D4B-4D68-AC4A-F78C60495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3787"/>
              <a:ext cx="37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5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02664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Sometimes we are interested in how a random variable changes over time.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study of how a random variable evolves over time includes stochastic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processes.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 explanation of stochastic processes in particular, a type of stochastic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process known as a Markov chain is included.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We will begin by defining the concept of stochastic process.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n-step Transitions Probability(Cont..)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6"/>
            <a:ext cx="10058400" cy="40806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We know that,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Clearly, </a:t>
            </a:r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</a:rPr>
              <a:t>ij</a:t>
            </a:r>
            <a:r>
              <a:rPr lang="en-US" sz="2400" dirty="0">
                <a:solidFill>
                  <a:schemeClr val="tx1"/>
                </a:solidFill>
              </a:rPr>
              <a:t>(1)= </a:t>
            </a:r>
            <a:r>
              <a:rPr lang="en-US" sz="2400" dirty="0" err="1" smtClean="0">
                <a:solidFill>
                  <a:schemeClr val="tx1"/>
                </a:solidFill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ij</a:t>
            </a:r>
            <a:r>
              <a:rPr lang="en-US" sz="2400" baseline="-250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Matrix </a:t>
            </a:r>
            <a:r>
              <a:rPr lang="en-US" sz="2400" b="1" dirty="0" err="1">
                <a:solidFill>
                  <a:srgbClr val="FF0000"/>
                </a:solidFill>
              </a:rPr>
              <a:t>P</a:t>
            </a:r>
            <a:r>
              <a:rPr 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or P(n) </a:t>
            </a:r>
            <a:r>
              <a:rPr lang="en-US" sz="2400" dirty="0" smtClean="0">
                <a:solidFill>
                  <a:schemeClr val="tx1"/>
                </a:solidFill>
              </a:rPr>
              <a:t>represents </a:t>
            </a:r>
            <a:r>
              <a:rPr lang="en-US" sz="2400" dirty="0">
                <a:solidFill>
                  <a:schemeClr val="tx1"/>
                </a:solidFill>
              </a:rPr>
              <a:t>n-step transition probabilities from any state </a:t>
            </a:r>
            <a:r>
              <a:rPr lang="en-US" sz="2400" i="1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to </a:t>
            </a:r>
            <a:r>
              <a:rPr lang="en-US" sz="2400" dirty="0">
                <a:solidFill>
                  <a:schemeClr val="tx1"/>
                </a:solidFill>
              </a:rPr>
              <a:t>state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j.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p</a:t>
            </a:r>
            <a:r>
              <a:rPr lang="en-US" sz="2400" i="1" baseline="-25000" dirty="0" err="1">
                <a:solidFill>
                  <a:schemeClr val="tx1"/>
                </a:solidFill>
              </a:rPr>
              <a:t>ij</a:t>
            </a:r>
            <a:r>
              <a:rPr lang="en-US" sz="2400" dirty="0">
                <a:solidFill>
                  <a:schemeClr val="tx1"/>
                </a:solidFill>
              </a:rPr>
              <a:t>(2)= probability that the system will be in state </a:t>
            </a:r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 two periods from </a:t>
            </a:r>
            <a:r>
              <a:rPr lang="en-US" sz="2400" dirty="0" smtClean="0">
                <a:solidFill>
                  <a:schemeClr val="tx1"/>
                </a:solidFill>
              </a:rPr>
              <a:t>now,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considering </a:t>
            </a:r>
            <a:r>
              <a:rPr lang="en-US" sz="2400" dirty="0">
                <a:solidFill>
                  <a:schemeClr val="tx1"/>
                </a:solidFill>
              </a:rPr>
              <a:t>it is now in state </a:t>
            </a:r>
            <a:r>
              <a:rPr lang="en-US" sz="2400" i="1" dirty="0" err="1" smtClean="0">
                <a:solidFill>
                  <a:schemeClr val="tx1"/>
                </a:solidFill>
              </a:rPr>
              <a:t>i</a:t>
            </a:r>
            <a:r>
              <a:rPr lang="en-US" sz="2400" i="1" dirty="0" smtClean="0">
                <a:solidFill>
                  <a:schemeClr val="tx1"/>
                </a:solidFill>
              </a:rPr>
              <a:t>.</a:t>
            </a:r>
            <a:endParaRPr lang="en-US" sz="2400" i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i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baseline="-250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baseline="-250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6" name="Object 2">
            <a:extLst>
              <a:ext uri="{FF2B5EF4-FFF2-40B4-BE49-F238E27FC236}">
                <a16:creationId xmlns="" xmlns:a16="http://schemas.microsoft.com/office/drawing/2014/main" id="{B8207EA0-86F7-4B5E-AE14-F69A4A68F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73665"/>
              </p:ext>
            </p:extLst>
          </p:nvPr>
        </p:nvGraphicFramePr>
        <p:xfrm>
          <a:off x="3751874" y="1856096"/>
          <a:ext cx="6961618" cy="143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3" imgW="3124200" imgH="939800" progId="Equation.3">
                  <p:embed/>
                </p:oleObj>
              </mc:Choice>
              <mc:Fallback>
                <p:oleObj name="Equation" r:id="rId3" imgW="31242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874" y="1856096"/>
                        <a:ext cx="6961618" cy="1430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2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n-step Transitions Probability(Cont..)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5"/>
            <a:ext cx="10058400" cy="44764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To compute </a:t>
            </a:r>
            <a:r>
              <a:rPr lang="en-US" sz="2400" i="1" dirty="0" err="1">
                <a:solidFill>
                  <a:schemeClr val="tx1"/>
                </a:solidFill>
              </a:rPr>
              <a:t>p</a:t>
            </a:r>
            <a:r>
              <a:rPr lang="en-US" sz="2400" i="1" baseline="-25000" dirty="0" err="1">
                <a:solidFill>
                  <a:schemeClr val="tx1"/>
                </a:solidFill>
              </a:rPr>
              <a:t>ij</a:t>
            </a:r>
            <a:r>
              <a:rPr lang="en-US" sz="2400" dirty="0">
                <a:solidFill>
                  <a:schemeClr val="tx1"/>
                </a:solidFill>
              </a:rPr>
              <a:t>(2), we must go from state 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to some state </a:t>
            </a:r>
            <a:r>
              <a:rPr lang="en-US" sz="2400" i="1" dirty="0">
                <a:solidFill>
                  <a:schemeClr val="tx1"/>
                </a:solidFill>
              </a:rPr>
              <a:t>k</a:t>
            </a:r>
            <a:r>
              <a:rPr lang="en-US" sz="2400" dirty="0">
                <a:solidFill>
                  <a:schemeClr val="tx1"/>
                </a:solidFill>
              </a:rPr>
              <a:t>, then form state </a:t>
            </a:r>
            <a:r>
              <a:rPr lang="en-US" sz="2400" i="1" dirty="0">
                <a:solidFill>
                  <a:schemeClr val="tx1"/>
                </a:solidFill>
              </a:rPr>
              <a:t>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to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state </a:t>
            </a:r>
            <a:r>
              <a:rPr lang="en-US" sz="2400" i="1" dirty="0" smtClean="0">
                <a:solidFill>
                  <a:schemeClr val="tx1"/>
                </a:solidFill>
              </a:rPr>
              <a:t>j.</a:t>
            </a:r>
            <a:endParaRPr lang="en-US" sz="2400" i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reasoning allows us to write: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    </a:t>
            </a:r>
            <a:endParaRPr lang="en-US" sz="2400" i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baseline="-250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baseline="-250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In other way: 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52">
            <a:extLst>
              <a:ext uri="{FF2B5EF4-FFF2-40B4-BE49-F238E27FC236}">
                <a16:creationId xmlns="" xmlns:a16="http://schemas.microsoft.com/office/drawing/2014/main" id="{189E5654-981B-42D8-96DD-FD48DDD0530C}"/>
              </a:ext>
            </a:extLst>
          </p:cNvPr>
          <p:cNvGrpSpPr>
            <a:grpSpLocks/>
          </p:cNvGrpSpPr>
          <p:nvPr/>
        </p:nvGrpSpPr>
        <p:grpSpPr bwMode="auto">
          <a:xfrm>
            <a:off x="7328588" y="2262074"/>
            <a:ext cx="4408487" cy="2624138"/>
            <a:chOff x="4626428" y="2340418"/>
            <a:chExt cx="4517572" cy="2728175"/>
          </a:xfrm>
        </p:grpSpPr>
        <p:grpSp>
          <p:nvGrpSpPr>
            <p:cNvPr id="7" name="Group 49">
              <a:extLst>
                <a:ext uri="{FF2B5EF4-FFF2-40B4-BE49-F238E27FC236}">
                  <a16:creationId xmlns="" xmlns:a16="http://schemas.microsoft.com/office/drawing/2014/main" id="{235D94E3-B57F-4FA2-AF63-9F267F0C6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428" y="2340418"/>
              <a:ext cx="4430484" cy="2394859"/>
              <a:chOff x="1992087" y="3037115"/>
              <a:chExt cx="4430484" cy="2394859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5B6C5DB3-C9BD-4D86-9F79-83E786BDF710}"/>
                  </a:ext>
                </a:extLst>
              </p:cNvPr>
              <p:cNvSpPr/>
              <p:nvPr/>
            </p:nvSpPr>
            <p:spPr>
              <a:xfrm>
                <a:off x="1992087" y="4114852"/>
                <a:ext cx="326983" cy="293778"/>
              </a:xfrm>
              <a:prstGeom prst="ellipse">
                <a:avLst/>
              </a:prstGeom>
              <a:solidFill>
                <a:srgbClr val="FAD2D2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i="1" dirty="0" err="1"/>
                  <a:t>i</a:t>
                </a:r>
                <a:endParaRPr lang="en-US" sz="2000" i="1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F11B3358-66B7-4E96-A173-D9D78B5423FA}"/>
                  </a:ext>
                </a:extLst>
              </p:cNvPr>
              <p:cNvSpPr/>
              <p:nvPr/>
            </p:nvSpPr>
            <p:spPr>
              <a:xfrm>
                <a:off x="4048339" y="3091580"/>
                <a:ext cx="326983" cy="293778"/>
              </a:xfrm>
              <a:prstGeom prst="ellipse">
                <a:avLst/>
              </a:prstGeom>
              <a:solidFill>
                <a:srgbClr val="FAD2D2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i="1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71C6C5C8-9B36-42AA-A1AD-2E53CB1A3958}"/>
                  </a:ext>
                </a:extLst>
              </p:cNvPr>
              <p:cNvSpPr/>
              <p:nvPr/>
            </p:nvSpPr>
            <p:spPr>
              <a:xfrm>
                <a:off x="4048339" y="3591662"/>
                <a:ext cx="326983" cy="293778"/>
              </a:xfrm>
              <a:prstGeom prst="ellipse">
                <a:avLst/>
              </a:prstGeom>
              <a:solidFill>
                <a:srgbClr val="FAD2D2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i="1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470600FE-E06C-48BF-8ACA-C0F641B9AA26}"/>
                  </a:ext>
                </a:extLst>
              </p:cNvPr>
              <p:cNvSpPr/>
              <p:nvPr/>
            </p:nvSpPr>
            <p:spPr>
              <a:xfrm>
                <a:off x="4059726" y="4420182"/>
                <a:ext cx="326984" cy="293778"/>
              </a:xfrm>
              <a:prstGeom prst="ellipse">
                <a:avLst/>
              </a:prstGeom>
              <a:solidFill>
                <a:srgbClr val="FAD2D2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i="1" dirty="0"/>
                  <a:t>k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B9D2D565-D4DB-4ABC-B30F-87D0FE6B21FC}"/>
                  </a:ext>
                </a:extLst>
              </p:cNvPr>
              <p:cNvSpPr/>
              <p:nvPr/>
            </p:nvSpPr>
            <p:spPr>
              <a:xfrm>
                <a:off x="4071114" y="5138123"/>
                <a:ext cx="326983" cy="293778"/>
              </a:xfrm>
              <a:prstGeom prst="ellipse">
                <a:avLst/>
              </a:prstGeom>
              <a:solidFill>
                <a:srgbClr val="FAD2D2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i="1" dirty="0"/>
                  <a:t>s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AB6E65F9-F1C4-4A2F-B644-A983A176EF99}"/>
                  </a:ext>
                </a:extLst>
              </p:cNvPr>
              <p:cNvSpPr/>
              <p:nvPr/>
            </p:nvSpPr>
            <p:spPr>
              <a:xfrm>
                <a:off x="6094830" y="4017475"/>
                <a:ext cx="326983" cy="293778"/>
              </a:xfrm>
              <a:prstGeom prst="ellipse">
                <a:avLst/>
              </a:prstGeom>
              <a:solidFill>
                <a:srgbClr val="FAD2D2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i="1" dirty="0"/>
                  <a:t>j</a:t>
                </a:r>
              </a:p>
            </p:txBody>
          </p:sp>
          <p:cxnSp>
            <p:nvCxnSpPr>
              <p:cNvPr id="17" name="Shape 16">
                <a:extLst>
                  <a:ext uri="{FF2B5EF4-FFF2-40B4-BE49-F238E27FC236}">
                    <a16:creationId xmlns="" xmlns:a16="http://schemas.microsoft.com/office/drawing/2014/main" id="{03329ED9-E5DF-4E48-AC7B-652D9520B081}"/>
                  </a:ext>
                </a:extLst>
              </p:cNvPr>
              <p:cNvCxnSpPr>
                <a:stCxn id="11" idx="6"/>
                <a:endCxn id="15" idx="0"/>
              </p:cNvCxnSpPr>
              <p:nvPr/>
            </p:nvCxnSpPr>
            <p:spPr>
              <a:xfrm>
                <a:off x="4375321" y="3238468"/>
                <a:ext cx="1883813" cy="779007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hape 20">
                <a:extLst>
                  <a:ext uri="{FF2B5EF4-FFF2-40B4-BE49-F238E27FC236}">
                    <a16:creationId xmlns="" xmlns:a16="http://schemas.microsoft.com/office/drawing/2014/main" id="{95BAA4E2-8CF1-43C5-A1F1-24159B84F319}"/>
                  </a:ext>
                </a:extLst>
              </p:cNvPr>
              <p:cNvCxnSpPr>
                <a:stCxn id="10" idx="0"/>
                <a:endCxn id="11" idx="2"/>
              </p:cNvCxnSpPr>
              <p:nvPr/>
            </p:nvCxnSpPr>
            <p:spPr>
              <a:xfrm rot="5400000" flipH="1" flipV="1">
                <a:off x="2663360" y="2729874"/>
                <a:ext cx="876383" cy="1893574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hape 27">
                <a:extLst>
                  <a:ext uri="{FF2B5EF4-FFF2-40B4-BE49-F238E27FC236}">
                    <a16:creationId xmlns="" xmlns:a16="http://schemas.microsoft.com/office/drawing/2014/main" id="{35CB90ED-755C-4853-A540-83DD1B862248}"/>
                  </a:ext>
                </a:extLst>
              </p:cNvPr>
              <p:cNvCxnSpPr>
                <a:stCxn id="10" idx="7"/>
                <a:endCxn id="12" idx="2"/>
              </p:cNvCxnSpPr>
              <p:nvPr/>
            </p:nvCxnSpPr>
            <p:spPr>
              <a:xfrm rot="5400000" flipH="1" flipV="1">
                <a:off x="2949696" y="3059121"/>
                <a:ext cx="419211" cy="1778073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hape 29">
                <a:extLst>
                  <a:ext uri="{FF2B5EF4-FFF2-40B4-BE49-F238E27FC236}">
                    <a16:creationId xmlns="" xmlns:a16="http://schemas.microsoft.com/office/drawing/2014/main" id="{6933E60B-8A64-4745-9D74-813F42199CA4}"/>
                  </a:ext>
                </a:extLst>
              </p:cNvPr>
              <p:cNvCxnSpPr>
                <a:stCxn id="12" idx="6"/>
                <a:endCxn id="15" idx="1"/>
              </p:cNvCxnSpPr>
              <p:nvPr/>
            </p:nvCxnSpPr>
            <p:spPr>
              <a:xfrm>
                <a:off x="4375321" y="3738552"/>
                <a:ext cx="1768312" cy="321835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hape 31">
                <a:extLst>
                  <a:ext uri="{FF2B5EF4-FFF2-40B4-BE49-F238E27FC236}">
                    <a16:creationId xmlns="" xmlns:a16="http://schemas.microsoft.com/office/drawing/2014/main" id="{9009DB70-6960-452B-93A3-F20233E645F7}"/>
                  </a:ext>
                </a:extLst>
              </p:cNvPr>
              <p:cNvCxnSpPr>
                <a:stCxn id="10" idx="5"/>
                <a:endCxn id="13" idx="2"/>
              </p:cNvCxnSpPr>
              <p:nvPr/>
            </p:nvCxnSpPr>
            <p:spPr>
              <a:xfrm rot="16200000" flipH="1">
                <a:off x="3064319" y="3571666"/>
                <a:ext cx="201353" cy="178946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hape 33">
                <a:extLst>
                  <a:ext uri="{FF2B5EF4-FFF2-40B4-BE49-F238E27FC236}">
                    <a16:creationId xmlns="" xmlns:a16="http://schemas.microsoft.com/office/drawing/2014/main" id="{E3EA11C1-C12D-4FAA-85BA-145276CC6EC3}"/>
                  </a:ext>
                </a:extLst>
              </p:cNvPr>
              <p:cNvCxnSpPr>
                <a:stCxn id="13" idx="6"/>
                <a:endCxn id="15" idx="3"/>
              </p:cNvCxnSpPr>
              <p:nvPr/>
            </p:nvCxnSpPr>
            <p:spPr>
              <a:xfrm flipV="1">
                <a:off x="4386709" y="4268342"/>
                <a:ext cx="1756924" cy="298730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hape 35">
                <a:extLst>
                  <a:ext uri="{FF2B5EF4-FFF2-40B4-BE49-F238E27FC236}">
                    <a16:creationId xmlns="" xmlns:a16="http://schemas.microsoft.com/office/drawing/2014/main" id="{B272DBCE-C7C7-486A-9A85-656AA71436B5}"/>
                  </a:ext>
                </a:extLst>
              </p:cNvPr>
              <p:cNvCxnSpPr>
                <a:stCxn id="10" idx="4"/>
                <a:endCxn id="14" idx="2"/>
              </p:cNvCxnSpPr>
              <p:nvPr/>
            </p:nvCxnSpPr>
            <p:spPr>
              <a:xfrm rot="16200000" flipH="1">
                <a:off x="2674749" y="3888646"/>
                <a:ext cx="876382" cy="1916349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hape 37">
                <a:extLst>
                  <a:ext uri="{FF2B5EF4-FFF2-40B4-BE49-F238E27FC236}">
                    <a16:creationId xmlns="" xmlns:a16="http://schemas.microsoft.com/office/drawing/2014/main" id="{92C90FDC-320B-4F72-8631-4BEA286DE3C9}"/>
                  </a:ext>
                </a:extLst>
              </p:cNvPr>
              <p:cNvCxnSpPr>
                <a:stCxn id="14" idx="6"/>
                <a:endCxn id="15" idx="4"/>
              </p:cNvCxnSpPr>
              <p:nvPr/>
            </p:nvCxnSpPr>
            <p:spPr>
              <a:xfrm flipV="1">
                <a:off x="4398096" y="4311253"/>
                <a:ext cx="1861038" cy="973758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8">
                <a:extLst>
                  <a:ext uri="{FF2B5EF4-FFF2-40B4-BE49-F238E27FC236}">
                    <a16:creationId xmlns="" xmlns:a16="http://schemas.microsoft.com/office/drawing/2014/main" id="{CF1847AA-EFA6-4CDA-A606-CEFC0B6605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3029" y="3973286"/>
                <a:ext cx="28302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:</a:t>
                </a:r>
              </a:p>
            </p:txBody>
          </p:sp>
          <p:sp>
            <p:nvSpPr>
              <p:cNvPr id="26" name="TextBox 39">
                <a:extLst>
                  <a:ext uri="{FF2B5EF4-FFF2-40B4-BE49-F238E27FC236}">
                    <a16:creationId xmlns="" xmlns:a16="http://schemas.microsoft.com/office/drawing/2014/main" id="{5B241D83-473D-497A-B0D4-85121D22B9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915" y="4702628"/>
                <a:ext cx="28302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:</a:t>
                </a:r>
              </a:p>
            </p:txBody>
          </p:sp>
          <p:sp>
            <p:nvSpPr>
              <p:cNvPr id="27" name="TextBox 40">
                <a:extLst>
                  <a:ext uri="{FF2B5EF4-FFF2-40B4-BE49-F238E27FC236}">
                    <a16:creationId xmlns="" xmlns:a16="http://schemas.microsoft.com/office/drawing/2014/main" id="{E7CC3F53-C455-40D3-B9C1-C4DBD858C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885" y="3037115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i1</a:t>
                </a:r>
                <a:endParaRPr lang="en-US" altLang="en-US" sz="2000"/>
              </a:p>
            </p:txBody>
          </p:sp>
          <p:sp>
            <p:nvSpPr>
              <p:cNvPr id="28" name="TextBox 41">
                <a:extLst>
                  <a:ext uri="{FF2B5EF4-FFF2-40B4-BE49-F238E27FC236}">
                    <a16:creationId xmlns="" xmlns:a16="http://schemas.microsoft.com/office/drawing/2014/main" id="{DCF49587-DC8E-4926-90EC-B4570E2585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5970" y="3472544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i2</a:t>
                </a:r>
                <a:endParaRPr lang="en-US" altLang="en-US" sz="2000"/>
              </a:p>
            </p:txBody>
          </p:sp>
          <p:sp>
            <p:nvSpPr>
              <p:cNvPr id="29" name="TextBox 42">
                <a:extLst>
                  <a:ext uri="{FF2B5EF4-FFF2-40B4-BE49-F238E27FC236}">
                    <a16:creationId xmlns="" xmlns:a16="http://schemas.microsoft.com/office/drawing/2014/main" id="{E6B68B02-3D70-4533-ABB3-6B973E594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5970" y="4245430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ik</a:t>
                </a:r>
                <a:endParaRPr lang="en-US" altLang="en-US" sz="2000"/>
              </a:p>
            </p:txBody>
          </p:sp>
          <p:sp>
            <p:nvSpPr>
              <p:cNvPr id="30" name="TextBox 43">
                <a:extLst>
                  <a:ext uri="{FF2B5EF4-FFF2-40B4-BE49-F238E27FC236}">
                    <a16:creationId xmlns="" xmlns:a16="http://schemas.microsoft.com/office/drawing/2014/main" id="{EA7BBA0D-9F5E-487A-91D8-9D5714E7B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085" y="4844144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is</a:t>
                </a:r>
                <a:endParaRPr lang="en-US" altLang="en-US" sz="2000"/>
              </a:p>
            </p:txBody>
          </p:sp>
          <p:sp>
            <p:nvSpPr>
              <p:cNvPr id="31" name="TextBox 44">
                <a:extLst>
                  <a:ext uri="{FF2B5EF4-FFF2-40B4-BE49-F238E27FC236}">
                    <a16:creationId xmlns="" xmlns:a16="http://schemas.microsoft.com/office/drawing/2014/main" id="{491A2371-FA8A-44C9-A334-B806DC4024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0342" y="3037115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1j</a:t>
                </a:r>
                <a:endParaRPr lang="en-US" altLang="en-US" sz="2000"/>
              </a:p>
            </p:txBody>
          </p:sp>
          <p:sp>
            <p:nvSpPr>
              <p:cNvPr id="32" name="TextBox 45">
                <a:extLst>
                  <a:ext uri="{FF2B5EF4-FFF2-40B4-BE49-F238E27FC236}">
                    <a16:creationId xmlns="" xmlns:a16="http://schemas.microsoft.com/office/drawing/2014/main" id="{F177501E-A8D1-4FA0-A02C-E7105D758F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0342" y="3472543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2j</a:t>
                </a:r>
                <a:endParaRPr lang="en-US" altLang="en-US" sz="2000"/>
              </a:p>
            </p:txBody>
          </p:sp>
          <p:sp>
            <p:nvSpPr>
              <p:cNvPr id="33" name="TextBox 46">
                <a:extLst>
                  <a:ext uri="{FF2B5EF4-FFF2-40B4-BE49-F238E27FC236}">
                    <a16:creationId xmlns="" xmlns:a16="http://schemas.microsoft.com/office/drawing/2014/main" id="{4033F041-E51F-4418-B243-A3E2D95F2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800" y="4256314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kj</a:t>
                </a:r>
                <a:endParaRPr lang="en-US" altLang="en-US" sz="2000"/>
              </a:p>
            </p:txBody>
          </p:sp>
          <p:sp>
            <p:nvSpPr>
              <p:cNvPr id="34" name="TextBox 47">
                <a:extLst>
                  <a:ext uri="{FF2B5EF4-FFF2-40B4-BE49-F238E27FC236}">
                    <a16:creationId xmlns="" xmlns:a16="http://schemas.microsoft.com/office/drawing/2014/main" id="{651441EC-7CAC-4D7D-B745-CDD7829D1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1228" y="4844142"/>
                <a:ext cx="47897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/>
                  <a:t>p</a:t>
                </a:r>
                <a:r>
                  <a:rPr lang="en-US" altLang="en-US" sz="2000" baseline="-25000"/>
                  <a:t>sj</a:t>
                </a:r>
                <a:endParaRPr lang="en-US" altLang="en-US" sz="2000"/>
              </a:p>
            </p:txBody>
          </p:sp>
        </p:grpSp>
        <p:sp>
          <p:nvSpPr>
            <p:cNvPr id="8" name="TextBox 50">
              <a:extLst>
                <a:ext uri="{FF2B5EF4-FFF2-40B4-BE49-F238E27FC236}">
                  <a16:creationId xmlns="" xmlns:a16="http://schemas.microsoft.com/office/drawing/2014/main" id="{B73E87D4-C71B-498A-9198-B7A004677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3572" y="4822372"/>
              <a:ext cx="6749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Time 1</a:t>
              </a:r>
            </a:p>
          </p:txBody>
        </p:sp>
        <p:sp>
          <p:nvSpPr>
            <p:cNvPr id="9" name="TextBox 51">
              <a:extLst>
                <a:ext uri="{FF2B5EF4-FFF2-40B4-BE49-F238E27FC236}">
                  <a16:creationId xmlns="" xmlns:a16="http://schemas.microsoft.com/office/drawing/2014/main" id="{5EBC934F-AF13-40A5-AF58-96E0ACDD4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9086" y="4778830"/>
              <a:ext cx="6749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Time 2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68" y="3308624"/>
            <a:ext cx="6117157" cy="1115625"/>
          </a:xfrm>
          <a:prstGeom prst="rect">
            <a:avLst/>
          </a:prstGeom>
        </p:spPr>
      </p:pic>
      <p:graphicFrame>
        <p:nvGraphicFramePr>
          <p:cNvPr id="35" name="Object 2">
            <a:extLst>
              <a:ext uri="{FF2B5EF4-FFF2-40B4-BE49-F238E27FC236}">
                <a16:creationId xmlns="" xmlns:a16="http://schemas.microsoft.com/office/drawing/2014/main" id="{69EDAFFC-DB40-40B2-A073-9126259EF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458904"/>
              </p:ext>
            </p:extLst>
          </p:nvPr>
        </p:nvGraphicFramePr>
        <p:xfrm>
          <a:off x="2975211" y="4927486"/>
          <a:ext cx="6100549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4" imgW="2070100" imgH="431800" progId="Equation.3">
                  <p:embed/>
                </p:oleObj>
              </mc:Choice>
              <mc:Fallback>
                <p:oleObj name="Equation" r:id="rId4" imgW="207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211" y="4927486"/>
                        <a:ext cx="6100549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9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n-step Transitions Probability(Cont..)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5"/>
            <a:ext cx="10058400" cy="417621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Clearly right side of the </a:t>
            </a:r>
            <a:r>
              <a:rPr lang="en-US" sz="2400" dirty="0" err="1">
                <a:solidFill>
                  <a:schemeClr val="tx1"/>
                </a:solidFill>
              </a:rPr>
              <a:t>eqn</a:t>
            </a:r>
            <a:r>
              <a:rPr lang="en-US" sz="2400" dirty="0">
                <a:solidFill>
                  <a:schemeClr val="tx1"/>
                </a:solidFill>
              </a:rPr>
              <a:t> is the </a:t>
            </a:r>
            <a:r>
              <a:rPr lang="en-US" sz="2400" dirty="0" smtClean="0">
                <a:solidFill>
                  <a:schemeClr val="tx1"/>
                </a:solidFill>
              </a:rPr>
              <a:t>scalar </a:t>
            </a:r>
            <a:r>
              <a:rPr lang="en-US" sz="2400" dirty="0">
                <a:solidFill>
                  <a:schemeClr val="tx1"/>
                </a:solidFill>
              </a:rPr>
              <a:t>product of </a:t>
            </a:r>
            <a:r>
              <a:rPr lang="en-US" sz="2400" dirty="0" err="1" smtClean="0">
                <a:solidFill>
                  <a:schemeClr val="tx1"/>
                </a:solidFill>
              </a:rPr>
              <a:t>i-th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row of matrix </a:t>
            </a:r>
            <a:r>
              <a:rPr lang="en-US" sz="2400" dirty="0" smtClean="0">
                <a:solidFill>
                  <a:schemeClr val="tx1"/>
                </a:solidFill>
              </a:rPr>
              <a:t>P with j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-</a:t>
            </a:r>
            <a:r>
              <a:rPr lang="en-US" sz="2400" dirty="0" err="1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column of matrix </a:t>
            </a:r>
            <a:r>
              <a:rPr lang="en-US" sz="2400" dirty="0" smtClean="0">
                <a:solidFill>
                  <a:schemeClr val="tx1"/>
                </a:solidFill>
              </a:rPr>
              <a:t>P.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Hence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i="1" dirty="0" err="1">
                <a:solidFill>
                  <a:schemeClr val="tx1"/>
                </a:solidFill>
              </a:rPr>
              <a:t>p</a:t>
            </a:r>
            <a:r>
              <a:rPr lang="en-US" sz="2400" i="1" baseline="-25000" dirty="0" err="1">
                <a:solidFill>
                  <a:schemeClr val="tx1"/>
                </a:solidFill>
              </a:rPr>
              <a:t>ij</a:t>
            </a:r>
            <a:r>
              <a:rPr lang="en-US" sz="2400" dirty="0">
                <a:solidFill>
                  <a:schemeClr val="tx1"/>
                </a:solidFill>
              </a:rPr>
              <a:t>(2)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the </a:t>
            </a:r>
            <a:r>
              <a:rPr lang="en-US" sz="2400" dirty="0" err="1" smtClean="0">
                <a:solidFill>
                  <a:schemeClr val="tx1"/>
                </a:solidFill>
              </a:rPr>
              <a:t>ij-th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element of matrix P.P = P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Matrix P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represents 2-step transition probabilities for all states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By extending this reasoning, it can be showed that,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400" i="1" dirty="0" err="1" smtClean="0">
                <a:solidFill>
                  <a:schemeClr val="tx1"/>
                </a:solidFill>
              </a:rPr>
              <a:t>p</a:t>
            </a:r>
            <a:r>
              <a:rPr lang="en-US" sz="2400" i="1" baseline="-25000" dirty="0" err="1" smtClean="0">
                <a:solidFill>
                  <a:schemeClr val="tx1"/>
                </a:solidFill>
              </a:rPr>
              <a:t>ij</a:t>
            </a:r>
            <a:r>
              <a:rPr lang="en-US" sz="2400" dirty="0" smtClean="0">
                <a:solidFill>
                  <a:schemeClr val="tx1"/>
                </a:solidFill>
              </a:rPr>
              <a:t>(n) = </a:t>
            </a:r>
            <a:r>
              <a:rPr lang="en-US" sz="2400" dirty="0" err="1" smtClean="0">
                <a:solidFill>
                  <a:schemeClr val="tx1"/>
                </a:solidFill>
              </a:rPr>
              <a:t>ij-th</a:t>
            </a:r>
            <a:r>
              <a:rPr lang="en-US" sz="2400" dirty="0" smtClean="0">
                <a:solidFill>
                  <a:schemeClr val="tx1"/>
                </a:solidFill>
              </a:rPr>
              <a:t> element of  </a:t>
            </a:r>
            <a:r>
              <a:rPr lang="en-US" sz="2400" dirty="0" err="1" smtClean="0">
                <a:solidFill>
                  <a:schemeClr val="tx1"/>
                </a:solidFill>
              </a:rPr>
              <a:t>P</a:t>
            </a:r>
            <a:r>
              <a:rPr lang="en-US" sz="2400" baseline="30000" dirty="0" err="1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  for n&gt;1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  =</a:t>
            </a:r>
            <a:r>
              <a:rPr lang="en-US" sz="2400" baseline="300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baseline="30000" dirty="0" smtClean="0">
                <a:solidFill>
                  <a:schemeClr val="tx1"/>
                </a:solidFill>
              </a:rPr>
              <a:t>1 </a:t>
            </a:r>
            <a:r>
              <a:rPr lang="en-US" sz="2400" dirty="0" smtClean="0">
                <a:solidFill>
                  <a:schemeClr val="tx1"/>
                </a:solidFill>
              </a:rPr>
              <a:t>* P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aseline="300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</a:t>
            </a:r>
            <a:r>
              <a:rPr lang="en-US" sz="2400" baseline="30000" dirty="0" err="1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baseline="300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baseline="30000" dirty="0">
                <a:solidFill>
                  <a:schemeClr val="tx1"/>
                </a:solidFill>
              </a:rPr>
              <a:t>1 </a:t>
            </a:r>
            <a:r>
              <a:rPr lang="en-US" sz="2400" dirty="0">
                <a:solidFill>
                  <a:schemeClr val="tx1"/>
                </a:solidFill>
              </a:rPr>
              <a:t>* </a:t>
            </a:r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baseline="30000" dirty="0" smtClean="0">
                <a:solidFill>
                  <a:schemeClr val="tx1"/>
                </a:solidFill>
              </a:rPr>
              <a:t>n-1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n-step Transitions Probability(Cont..)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5"/>
            <a:ext cx="10058400" cy="41762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>
                <a:solidFill>
                  <a:schemeClr val="tx1"/>
                </a:solidFill>
              </a:rPr>
              <a:t>n-step transition probabilities for all states 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, j</a:t>
            </a:r>
          </a:p>
          <a:p>
            <a:pPr>
              <a:buNone/>
              <a:defRPr/>
            </a:pPr>
            <a:r>
              <a:rPr lang="en-US" sz="2400" i="1" dirty="0">
                <a:solidFill>
                  <a:srgbClr val="FF0000"/>
                </a:solidFill>
              </a:rPr>
              <a:t>	 </a:t>
            </a:r>
            <a:r>
              <a:rPr lang="en-US" sz="2400" i="1" dirty="0" smtClean="0">
                <a:solidFill>
                  <a:srgbClr val="FF0000"/>
                </a:solidFill>
              </a:rPr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i="1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n-1 </a:t>
            </a:r>
            <a:r>
              <a:rPr lang="en-US" sz="2400" b="1" dirty="0">
                <a:solidFill>
                  <a:srgbClr val="FF0000"/>
                </a:solidFill>
              </a:rPr>
              <a:t>.P = P.P</a:t>
            </a:r>
            <a:r>
              <a:rPr lang="en-US" sz="2400" b="1" baseline="30000" dirty="0">
                <a:solidFill>
                  <a:srgbClr val="FF0000"/>
                </a:solidFill>
              </a:rPr>
              <a:t>n-1</a:t>
            </a:r>
          </a:p>
          <a:p>
            <a:pPr>
              <a:buNone/>
              <a:defRPr/>
            </a:pPr>
            <a:r>
              <a:rPr lang="en-US" sz="2400" i="1" dirty="0">
                <a:solidFill>
                  <a:srgbClr val="FF0000"/>
                </a:solidFill>
              </a:rPr>
              <a:t>	 </a:t>
            </a:r>
            <a:r>
              <a:rPr lang="en-US" sz="2400" i="1" dirty="0" smtClean="0">
                <a:solidFill>
                  <a:srgbClr val="FF0000"/>
                </a:solidFill>
              </a:rPr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</a:t>
            </a:r>
            <a:r>
              <a:rPr 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sz="2400" b="1" baseline="30000" dirty="0">
                <a:solidFill>
                  <a:srgbClr val="FF0000"/>
                </a:solidFill>
              </a:rPr>
              <a:t>-m </a:t>
            </a:r>
            <a:r>
              <a:rPr lang="en-US" sz="2400" b="1" dirty="0">
                <a:solidFill>
                  <a:srgbClr val="FF0000"/>
                </a:solidFill>
              </a:rPr>
              <a:t>.P</a:t>
            </a:r>
            <a:r>
              <a:rPr lang="en-US" sz="2400" b="1" baseline="30000" dirty="0">
                <a:solidFill>
                  <a:srgbClr val="FF0000"/>
                </a:solidFill>
              </a:rPr>
              <a:t>m</a:t>
            </a:r>
            <a:r>
              <a:rPr lang="en-US" sz="2400" b="1" dirty="0">
                <a:solidFill>
                  <a:srgbClr val="FF0000"/>
                </a:solidFill>
              </a:rPr>
              <a:t> = </a:t>
            </a:r>
            <a:r>
              <a:rPr lang="en-US" sz="2400" b="1" dirty="0" err="1" smtClean="0">
                <a:solidFill>
                  <a:srgbClr val="FF0000"/>
                </a:solidFill>
              </a:rPr>
              <a:t>P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</a:t>
            </a:r>
            <a:r>
              <a:rPr lang="en-US" sz="2400" b="1" dirty="0" err="1" smtClean="0">
                <a:solidFill>
                  <a:srgbClr val="FF0000"/>
                </a:solidFill>
              </a:rPr>
              <a:t>.P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-m</a:t>
            </a:r>
            <a:r>
              <a:rPr lang="en-US" sz="2400" dirty="0"/>
              <a:t>	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dirty="0">
                <a:solidFill>
                  <a:schemeClr val="tx1"/>
                </a:solidFill>
              </a:rPr>
              <a:t>course for n =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</a:rPr>
              <a:t>ij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) = P(X</a:t>
            </a:r>
            <a:r>
              <a:rPr lang="en-US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 = j |X</a:t>
            </a:r>
            <a:r>
              <a:rPr lang="en-US" sz="2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 , so we write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Object 2">
            <a:extLst>
              <a:ext uri="{FF2B5EF4-FFF2-40B4-BE49-F238E27FC236}">
                <a16:creationId xmlns="" xmlns:a16="http://schemas.microsoft.com/office/drawing/2014/main" id="{F4F6C452-7BFC-4A22-8691-EA0741EB9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963866"/>
              </p:ext>
            </p:extLst>
          </p:nvPr>
        </p:nvGraphicFramePr>
        <p:xfrm>
          <a:off x="3521122" y="3944202"/>
          <a:ext cx="494049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3" imgW="1295400" imgH="457200" progId="Equation.3">
                  <p:embed/>
                </p:oleObj>
              </mc:Choice>
              <mc:Fallback>
                <p:oleObj name="Equation" r:id="rId3" imgW="129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122" y="3944202"/>
                        <a:ext cx="494049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6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n-step Transitions Probability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5"/>
            <a:ext cx="10058400" cy="41762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Pepsi vs Coke Example:</a:t>
            </a:r>
          </a:p>
          <a:p>
            <a:pPr marL="0" indent="0"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Suppose </a:t>
            </a:r>
            <a:r>
              <a:rPr lang="en-US" sz="2400" dirty="0">
                <a:solidFill>
                  <a:schemeClr val="tx1"/>
                </a:solidFill>
              </a:rPr>
              <a:t>the entire cola industry </a:t>
            </a:r>
            <a:r>
              <a:rPr lang="en-US" sz="2400" dirty="0" smtClean="0">
                <a:solidFill>
                  <a:schemeClr val="tx1"/>
                </a:solidFill>
              </a:rPr>
              <a:t>produces these two </a:t>
            </a:r>
            <a:r>
              <a:rPr lang="en-US" sz="2400" dirty="0">
                <a:solidFill>
                  <a:schemeClr val="tx1"/>
                </a:solidFill>
              </a:rPr>
              <a:t>colas. Given that a person is currently a </a:t>
            </a:r>
            <a:r>
              <a:rPr lang="en-US" sz="2400" dirty="0">
                <a:solidFill>
                  <a:srgbClr val="FF0000"/>
                </a:solidFill>
              </a:rPr>
              <a:t>Pepsi</a:t>
            </a:r>
            <a:r>
              <a:rPr lang="en-US" sz="2400" dirty="0">
                <a:solidFill>
                  <a:schemeClr val="tx1"/>
                </a:solidFill>
              </a:rPr>
              <a:t> purchaser, what is the probability that he will purchase </a:t>
            </a:r>
            <a:r>
              <a:rPr lang="en-US" sz="2400" dirty="0">
                <a:solidFill>
                  <a:srgbClr val="FF0000"/>
                </a:solidFill>
              </a:rPr>
              <a:t>Coke</a:t>
            </a:r>
            <a:r>
              <a:rPr lang="en-US" sz="2400" dirty="0">
                <a:solidFill>
                  <a:schemeClr val="tx1"/>
                </a:solidFill>
              </a:rPr>
              <a:t> two purchases from now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24</a:t>
            </a:fld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003E4050-EE57-4FEC-95BD-E232E138E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577" y="2178995"/>
            <a:ext cx="982310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+mn-lt"/>
              </a:rPr>
              <a:t>Given </a:t>
            </a:r>
            <a:r>
              <a:rPr lang="en-US" altLang="en-US" dirty="0">
                <a:latin typeface="+mn-lt"/>
              </a:rPr>
              <a:t>that a person’s last cola purchase was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Coke</a:t>
            </a:r>
            <a:r>
              <a:rPr lang="en-US" altLang="en-US" dirty="0">
                <a:latin typeface="+mn-lt"/>
              </a:rPr>
              <a:t>, there is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90%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chance</a:t>
            </a:r>
            <a:br>
              <a:rPr lang="en-US" altLang="en-US" dirty="0" smtClean="0">
                <a:latin typeface="+mn-lt"/>
              </a:rPr>
            </a:br>
            <a:r>
              <a:rPr lang="en-US" altLang="en-US" dirty="0" smtClean="0">
                <a:latin typeface="+mn-lt"/>
              </a:rPr>
              <a:t>that </a:t>
            </a:r>
            <a:r>
              <a:rPr lang="en-US" altLang="en-US" dirty="0">
                <a:latin typeface="+mn-lt"/>
              </a:rPr>
              <a:t>his next cola purchase will also be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Coke</a:t>
            </a:r>
            <a:r>
              <a:rPr lang="en-US" altLang="en-US" dirty="0">
                <a:latin typeface="+mn-lt"/>
              </a:rPr>
              <a:t>.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dirty="0" smtClean="0">
                <a:latin typeface="+mn-lt"/>
              </a:rPr>
              <a:t>If </a:t>
            </a:r>
            <a:r>
              <a:rPr lang="en-US" altLang="en-US" dirty="0">
                <a:latin typeface="+mn-lt"/>
              </a:rPr>
              <a:t>a person’s last cola purchase was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Pepsi</a:t>
            </a:r>
            <a:r>
              <a:rPr lang="en-US" altLang="en-US" dirty="0">
                <a:latin typeface="+mn-lt"/>
              </a:rPr>
              <a:t>, there is an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80%</a:t>
            </a:r>
            <a:r>
              <a:rPr lang="en-US" altLang="en-US" dirty="0">
                <a:latin typeface="+mn-lt"/>
              </a:rPr>
              <a:t> chance that his next cola purchase will also be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Pepsi</a:t>
            </a:r>
            <a:r>
              <a:rPr lang="en-US" altLang="en-US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2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n-step Transitions Probability Examples(Cont..)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5"/>
            <a:ext cx="10058400" cy="41762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Pepsi vs Coke 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Pr</a:t>
            </a:r>
            <a:r>
              <a:rPr lang="en-US" altLang="en-US" dirty="0">
                <a:solidFill>
                  <a:prstClr val="black"/>
                </a:solidFill>
              </a:rPr>
              <a:t>[ </a:t>
            </a:r>
            <a:r>
              <a:rPr lang="en-US" altLang="en-US" dirty="0">
                <a:solidFill>
                  <a:srgbClr val="3333CC"/>
                </a:solidFill>
              </a:rPr>
              <a:t>Pepsi</a:t>
            </a:r>
            <a:r>
              <a:rPr lang="en-US" altLang="en-US" dirty="0">
                <a:solidFill>
                  <a:prstClr val="black"/>
                </a:solidFill>
                <a:sym typeface="Wingdings" panose="05000000000000000000" pitchFamily="2" charset="2"/>
              </a:rPr>
              <a:t>?</a:t>
            </a:r>
            <a:r>
              <a:rPr lang="en-US" altLang="en-US" dirty="0">
                <a:solidFill>
                  <a:srgbClr val="FF8119"/>
                </a:solidFill>
                <a:sym typeface="Wingdings" panose="05000000000000000000" pitchFamily="2" charset="2"/>
              </a:rPr>
              <a:t>Coke </a:t>
            </a:r>
            <a:r>
              <a:rPr lang="en-US" altLang="en-US" dirty="0">
                <a:solidFill>
                  <a:prstClr val="black"/>
                </a:solidFill>
                <a:sym typeface="Wingdings" panose="05000000000000000000" pitchFamily="2" charset="2"/>
              </a:rPr>
              <a:t>] </a:t>
            </a:r>
            <a:r>
              <a:rPr lang="en-US" altLang="en-US" dirty="0">
                <a:solidFill>
                  <a:prstClr val="black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Pr</a:t>
            </a:r>
            <a:r>
              <a:rPr lang="en-US" altLang="en-US" dirty="0">
                <a:solidFill>
                  <a:prstClr val="black"/>
                </a:solidFill>
              </a:rPr>
              <a:t>[ </a:t>
            </a:r>
            <a:r>
              <a:rPr lang="en-US" altLang="en-US" dirty="0" err="1">
                <a:solidFill>
                  <a:srgbClr val="3333CC"/>
                </a:solidFill>
              </a:rPr>
              <a:t>Pepsi</a:t>
            </a:r>
            <a:r>
              <a:rPr lang="en-US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en-US" altLang="en-US" dirty="0" err="1">
                <a:solidFill>
                  <a:srgbClr val="FF8119"/>
                </a:solidFill>
                <a:sym typeface="Wingdings" panose="05000000000000000000" pitchFamily="2" charset="2"/>
              </a:rPr>
              <a:t>Coke</a:t>
            </a:r>
            <a:r>
              <a:rPr lang="en-US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en-US" altLang="en-US" dirty="0" err="1">
                <a:solidFill>
                  <a:srgbClr val="FF8119"/>
                </a:solidFill>
                <a:sym typeface="Wingdings" panose="05000000000000000000" pitchFamily="2" charset="2"/>
              </a:rPr>
              <a:t>Coke</a:t>
            </a:r>
            <a:r>
              <a:rPr lang="en-US" altLang="en-US" dirty="0">
                <a:solidFill>
                  <a:srgbClr val="FF8119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>
                <a:solidFill>
                  <a:prstClr val="black"/>
                </a:solidFill>
                <a:sym typeface="Wingdings" panose="05000000000000000000" pitchFamily="2" charset="2"/>
              </a:rPr>
              <a:t>] </a:t>
            </a:r>
            <a:r>
              <a:rPr lang="en-US" altLang="en-US" dirty="0">
                <a:solidFill>
                  <a:prstClr val="black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Pr</a:t>
            </a:r>
            <a:r>
              <a:rPr lang="en-US" altLang="en-US" dirty="0">
                <a:solidFill>
                  <a:prstClr val="black"/>
                </a:solidFill>
              </a:rPr>
              <a:t>[ </a:t>
            </a:r>
            <a:r>
              <a:rPr lang="en-US" altLang="en-US" dirty="0">
                <a:solidFill>
                  <a:srgbClr val="3333CC"/>
                </a:solidFill>
              </a:rPr>
              <a:t>Pepsi</a:t>
            </a:r>
            <a:r>
              <a:rPr lang="en-US" altLang="en-US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n-US" altLang="en-US" dirty="0">
                <a:solidFill>
                  <a:srgbClr val="3333CC"/>
                </a:solidFill>
              </a:rPr>
              <a:t>Pepsi</a:t>
            </a:r>
            <a:r>
              <a:rPr lang="en-US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</a:t>
            </a:r>
            <a:r>
              <a:rPr lang="en-US" altLang="en-US" dirty="0">
                <a:solidFill>
                  <a:srgbClr val="FF8119"/>
                </a:solidFill>
                <a:sym typeface="Wingdings" panose="05000000000000000000" pitchFamily="2" charset="2"/>
              </a:rPr>
              <a:t>Coke </a:t>
            </a:r>
            <a:r>
              <a:rPr lang="en-US" altLang="en-US" dirty="0">
                <a:solidFill>
                  <a:prstClr val="black"/>
                </a:solidFill>
                <a:sym typeface="Wingdings" panose="05000000000000000000" pitchFamily="2" charset="2"/>
              </a:rPr>
              <a:t>] </a:t>
            </a:r>
            <a:r>
              <a:rPr lang="en-US" altLang="en-US" dirty="0" smtClean="0">
                <a:solidFill>
                  <a:prstClr val="black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nn-NO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nn-NO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nn-NO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nn-NO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nn-NO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n-NO" altLang="en-US" dirty="0" smtClean="0">
                <a:solidFill>
                  <a:prstClr val="black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= (.20)(.90) + (.80)(.20) = .34.</a:t>
            </a:r>
            <a:endParaRPr lang="en-US" altLang="en-US" dirty="0" smtClean="0">
              <a:solidFill>
                <a:prstClr val="black"/>
              </a:solidFill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Object 31">
            <a:extLst>
              <a:ext uri="{FF2B5EF4-FFF2-40B4-BE49-F238E27FC236}">
                <a16:creationId xmlns="" xmlns:a16="http://schemas.microsoft.com/office/drawing/2014/main" id="{8E8D9488-903F-4233-99C5-114A270DA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470511"/>
              </p:ext>
            </p:extLst>
          </p:nvPr>
        </p:nvGraphicFramePr>
        <p:xfrm>
          <a:off x="8098581" y="2093560"/>
          <a:ext cx="28495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3" imgW="952500" imgH="457200" progId="Equation.3">
                  <p:embed/>
                </p:oleObj>
              </mc:Choice>
              <mc:Fallback>
                <p:oleObj name="Equation" r:id="rId3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581" y="2093560"/>
                        <a:ext cx="2849563" cy="1336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>
            <a:extLst>
              <a:ext uri="{FF2B5EF4-FFF2-40B4-BE49-F238E27FC236}">
                <a16:creationId xmlns="" xmlns:a16="http://schemas.microsoft.com/office/drawing/2014/main" id="{DD43130D-BBFC-4B45-BDD9-C7EEA3571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562348"/>
              </p:ext>
            </p:extLst>
          </p:nvPr>
        </p:nvGraphicFramePr>
        <p:xfrm>
          <a:off x="4505325" y="3857710"/>
          <a:ext cx="76866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5" imgW="2628900" imgH="457200" progId="Equation.3">
                  <p:embed/>
                </p:oleObj>
              </mc:Choice>
              <mc:Fallback>
                <p:oleObj name="Equation" r:id="rId5" imgW="262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3857710"/>
                        <a:ext cx="7686675" cy="1336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7709"/>
            <a:ext cx="3914775" cy="2293335"/>
          </a:xfrm>
          <a:prstGeom prst="rect">
            <a:avLst/>
          </a:prstGeom>
        </p:spPr>
      </p:pic>
      <p:sp>
        <p:nvSpPr>
          <p:cNvPr id="9" name="Oval 15">
            <a:extLst>
              <a:ext uri="{FF2B5EF4-FFF2-40B4-BE49-F238E27FC236}">
                <a16:creationId xmlns="" xmlns:a16="http://schemas.microsoft.com/office/drawing/2014/main" id="{43CCD818-488F-403A-846A-F3DC4AD3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0458" y="4526047"/>
            <a:ext cx="950913" cy="688975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7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n-step Transitions Probability Examples(Cont..)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5"/>
            <a:ext cx="10058400" cy="41762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Pepsi vs Coke Example: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Given that a person is currently a </a:t>
            </a:r>
            <a:r>
              <a:rPr lang="en-US" sz="2400" dirty="0">
                <a:solidFill>
                  <a:srgbClr val="FF0000"/>
                </a:solidFill>
              </a:rPr>
              <a:t>Coke</a:t>
            </a:r>
            <a:r>
              <a:rPr lang="en-US" sz="2400" dirty="0">
                <a:solidFill>
                  <a:schemeClr val="tx1"/>
                </a:solidFill>
              </a:rPr>
              <a:t> purchaser, what is the probability that he will purchase </a:t>
            </a:r>
            <a:r>
              <a:rPr lang="en-US" sz="2400" dirty="0">
                <a:solidFill>
                  <a:srgbClr val="FF0000"/>
                </a:solidFill>
              </a:rPr>
              <a:t>Pepsi</a:t>
            </a:r>
            <a:r>
              <a:rPr lang="en-US" sz="2400" dirty="0">
                <a:solidFill>
                  <a:schemeClr val="tx1"/>
                </a:solidFill>
              </a:rPr>
              <a:t> three purchases from now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5" name="Object 13">
            <a:extLst>
              <a:ext uri="{FF2B5EF4-FFF2-40B4-BE49-F238E27FC236}">
                <a16:creationId xmlns="" xmlns:a16="http://schemas.microsoft.com/office/drawing/2014/main" id="{67A357E8-E33F-44D1-A78F-A239B9D75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7280" y="3469128"/>
          <a:ext cx="10058400" cy="133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3" imgW="2921000" imgH="457200" progId="Equation.3">
                  <p:embed/>
                </p:oleObj>
              </mc:Choice>
              <mc:Fallback>
                <p:oleObj name="Equation" r:id="rId3" imgW="292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469128"/>
                        <a:ext cx="10058400" cy="133667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4">
            <a:extLst>
              <a:ext uri="{FF2B5EF4-FFF2-40B4-BE49-F238E27FC236}">
                <a16:creationId xmlns="" xmlns:a16="http://schemas.microsoft.com/office/drawing/2014/main" id="{BA861B98-7692-4EFE-BAA4-C898EB36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657" y="3391341"/>
            <a:ext cx="1372280" cy="688975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1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n-step Transitions Probability Examples(Cont..)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5"/>
            <a:ext cx="10058400" cy="41762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Weather Example: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</a:rPr>
              <a:t>21</a:t>
            </a:r>
            <a:r>
              <a:rPr lang="en-US" sz="2400" dirty="0">
                <a:solidFill>
                  <a:schemeClr val="tx1"/>
                </a:solidFill>
              </a:rPr>
              <a:t>(2) = P { Wednesday is sunny | Monday is rainy } </a:t>
            </a:r>
          </a:p>
          <a:p>
            <a:r>
              <a:rPr lang="nn-NO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= p</a:t>
            </a:r>
            <a:r>
              <a:rPr lang="nn-NO" sz="2400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nn-NO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nn-NO" sz="2400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nn-NO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nn-NO" sz="2400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nn-NO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nn-NO" sz="2400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nn-NO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nn-NO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= (0.4)(0.7) + (0.6)(0.4) </a:t>
            </a:r>
          </a:p>
          <a:p>
            <a:r>
              <a:rPr lang="nn-NO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= 0.52</a:t>
            </a:r>
            <a:r>
              <a:rPr lang="nn-NO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nn-NO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22">
            <a:extLst>
              <a:ext uri="{FF2B5EF4-FFF2-40B4-BE49-F238E27FC236}">
                <a16:creationId xmlns="" xmlns:a16="http://schemas.microsoft.com/office/drawing/2014/main" id="{9EDC0621-7302-4585-B8CE-6F6C84CB8B1A}"/>
              </a:ext>
            </a:extLst>
          </p:cNvPr>
          <p:cNvGrpSpPr>
            <a:grpSpLocks/>
          </p:cNvGrpSpPr>
          <p:nvPr/>
        </p:nvGrpSpPr>
        <p:grpSpPr bwMode="auto">
          <a:xfrm>
            <a:off x="6429149" y="2592362"/>
            <a:ext cx="3771188" cy="2103178"/>
            <a:chOff x="1702" y="3027"/>
            <a:chExt cx="1554" cy="960"/>
          </a:xfrm>
        </p:grpSpPr>
        <p:sp>
          <p:nvSpPr>
            <p:cNvPr id="8" name="Oval 11">
              <a:extLst>
                <a:ext uri="{FF2B5EF4-FFF2-40B4-BE49-F238E27FC236}">
                  <a16:creationId xmlns="" xmlns:a16="http://schemas.microsoft.com/office/drawing/2014/main" id="{B73773CD-1015-40BF-B4C1-3D51C774D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3336"/>
              <a:ext cx="648" cy="30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1" dirty="0">
                  <a:latin typeface="Times New Roman" panose="02020603050405020304" pitchFamily="18" charset="0"/>
                </a:rPr>
                <a:t>sunny</a:t>
              </a:r>
            </a:p>
          </p:txBody>
        </p:sp>
        <p:sp>
          <p:nvSpPr>
            <p:cNvPr id="9" name="Oval 12">
              <a:extLst>
                <a:ext uri="{FF2B5EF4-FFF2-40B4-BE49-F238E27FC236}">
                  <a16:creationId xmlns="" xmlns:a16="http://schemas.microsoft.com/office/drawing/2014/main" id="{D0D4B284-BD35-43D5-A65C-322F4E63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3350"/>
              <a:ext cx="626" cy="309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1" dirty="0">
                  <a:latin typeface="Times New Roman" panose="02020603050405020304" pitchFamily="18" charset="0"/>
                </a:rPr>
                <a:t>rainy</a:t>
              </a:r>
            </a:p>
          </p:txBody>
        </p:sp>
        <p:cxnSp>
          <p:nvCxnSpPr>
            <p:cNvPr id="10" name="AutoShape 13">
              <a:extLst>
                <a:ext uri="{FF2B5EF4-FFF2-40B4-BE49-F238E27FC236}">
                  <a16:creationId xmlns="" xmlns:a16="http://schemas.microsoft.com/office/drawing/2014/main" id="{1EDF3DA5-9207-4E04-B815-C335361A8F0D}"/>
                </a:ext>
              </a:extLst>
            </p:cNvPr>
            <p:cNvCxnSpPr>
              <a:cxnSpLocks noChangeShapeType="1"/>
              <a:stCxn id="8" idx="7"/>
              <a:endCxn id="9" idx="1"/>
            </p:cNvCxnSpPr>
            <p:nvPr/>
          </p:nvCxnSpPr>
          <p:spPr bwMode="auto">
            <a:xfrm rot="16200000" flipH="1">
              <a:off x="2437" y="3204"/>
              <a:ext cx="14" cy="369"/>
            </a:xfrm>
            <a:prstGeom prst="curvedConnector3">
              <a:avLst>
                <a:gd name="adj1" fmla="val -138436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4">
              <a:extLst>
                <a:ext uri="{FF2B5EF4-FFF2-40B4-BE49-F238E27FC236}">
                  <a16:creationId xmlns="" xmlns:a16="http://schemas.microsoft.com/office/drawing/2014/main" id="{C137A8B1-E734-4A11-86AE-FBC3211CA567}"/>
                </a:ext>
              </a:extLst>
            </p:cNvPr>
            <p:cNvCxnSpPr>
              <a:cxnSpLocks noChangeShapeType="1"/>
              <a:stCxn id="9" idx="3"/>
              <a:endCxn id="8" idx="5"/>
            </p:cNvCxnSpPr>
            <p:nvPr/>
          </p:nvCxnSpPr>
          <p:spPr bwMode="auto">
            <a:xfrm rot="5400000" flipH="1">
              <a:off x="2437" y="3422"/>
              <a:ext cx="14" cy="369"/>
            </a:xfrm>
            <a:prstGeom prst="curvedConnector3">
              <a:avLst>
                <a:gd name="adj1" fmla="val -138436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5">
              <a:extLst>
                <a:ext uri="{FF2B5EF4-FFF2-40B4-BE49-F238E27FC236}">
                  <a16:creationId xmlns="" xmlns:a16="http://schemas.microsoft.com/office/drawing/2014/main" id="{F6B9A614-EDDB-4826-8BB7-17AC8347600E}"/>
                </a:ext>
              </a:extLst>
            </p:cNvPr>
            <p:cNvCxnSpPr>
              <a:cxnSpLocks noChangeShapeType="1"/>
              <a:stCxn id="9" idx="7"/>
              <a:endCxn id="9" idx="6"/>
            </p:cNvCxnSpPr>
            <p:nvPr/>
          </p:nvCxnSpPr>
          <p:spPr bwMode="auto">
            <a:xfrm rot="16200000" flipH="1">
              <a:off x="3063" y="3404"/>
              <a:ext cx="109" cy="92"/>
            </a:xfrm>
            <a:prstGeom prst="curvedConnector4">
              <a:avLst>
                <a:gd name="adj1" fmla="val -177403"/>
                <a:gd name="adj2" fmla="val 24208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6">
              <a:extLst>
                <a:ext uri="{FF2B5EF4-FFF2-40B4-BE49-F238E27FC236}">
                  <a16:creationId xmlns="" xmlns:a16="http://schemas.microsoft.com/office/drawing/2014/main" id="{B238120D-ECFF-43CC-A5E6-71CE346AFD6C}"/>
                </a:ext>
              </a:extLst>
            </p:cNvPr>
            <p:cNvCxnSpPr>
              <a:cxnSpLocks noChangeShapeType="1"/>
              <a:stCxn id="8" idx="1"/>
              <a:endCxn id="8" idx="2"/>
            </p:cNvCxnSpPr>
            <p:nvPr/>
          </p:nvCxnSpPr>
          <p:spPr bwMode="auto">
            <a:xfrm rot="16200000" flipH="1" flipV="1">
              <a:off x="1700" y="3388"/>
              <a:ext cx="109" cy="95"/>
            </a:xfrm>
            <a:prstGeom prst="curvedConnector4">
              <a:avLst>
                <a:gd name="adj1" fmla="val -177403"/>
                <a:gd name="adj2" fmla="val 23725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7">
              <a:extLst>
                <a:ext uri="{FF2B5EF4-FFF2-40B4-BE49-F238E27FC236}">
                  <a16:creationId xmlns="" xmlns:a16="http://schemas.microsoft.com/office/drawing/2014/main" id="{52B4C0E1-43CD-4528-9400-E88A1C5EB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027"/>
              <a:ext cx="38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="" xmlns:a16="http://schemas.microsoft.com/office/drawing/2014/main" id="{7D274A07-14BA-4285-A619-64AFF8DF5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3058"/>
              <a:ext cx="32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0.7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="" xmlns:a16="http://schemas.microsoft.com/office/drawing/2014/main" id="{8339125B-3109-402B-9C2B-2E3B94187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" y="3103"/>
              <a:ext cx="3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="" xmlns:a16="http://schemas.microsoft.com/office/drawing/2014/main" id="{BF8A080D-A06B-4923-AC25-947ECFBD7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3787"/>
              <a:ext cx="37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0.4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400222" y="4743850"/>
            <a:ext cx="362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State 1: </a:t>
            </a:r>
            <a:r>
              <a:rPr lang="en-US" dirty="0" smtClean="0"/>
              <a:t>Sunny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State 2:</a:t>
            </a:r>
            <a:r>
              <a:rPr lang="en-US" dirty="0" smtClean="0"/>
              <a:t> Rainy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n-step Transitions Probability Examples(Cont..)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5"/>
            <a:ext cx="10058400" cy="417621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Gardener Problem Example:</a:t>
            </a:r>
          </a:p>
          <a:p>
            <a:pPr marL="0" indent="0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Question: </a:t>
            </a:r>
            <a:r>
              <a:rPr lang="en-US" sz="2400" dirty="0" smtClean="0">
                <a:solidFill>
                  <a:schemeClr val="tx1"/>
                </a:solidFill>
              </a:rPr>
              <a:t>Find out the probability of the soil </a:t>
            </a:r>
          </a:p>
          <a:p>
            <a:pPr marL="0" indent="0">
              <a:buNone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condition of being Bad if it was Good after </a:t>
            </a:r>
          </a:p>
          <a:p>
            <a:pPr marL="0" indent="0">
              <a:buNone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two and three seasons of gardening.</a:t>
            </a:r>
          </a:p>
          <a:p>
            <a:pPr marL="0" indent="0"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Try it yourself.</a:t>
            </a:r>
          </a:p>
          <a:p>
            <a:pPr marL="0" indent="0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2" y="1856095"/>
            <a:ext cx="4331798" cy="16104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62303" y="3570840"/>
            <a:ext cx="3629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State 1: </a:t>
            </a:r>
            <a:r>
              <a:rPr lang="en-US" dirty="0" smtClean="0"/>
              <a:t>Good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State 2:</a:t>
            </a:r>
            <a:r>
              <a:rPr lang="en-US" dirty="0" smtClean="0"/>
              <a:t> Fair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State 3:</a:t>
            </a:r>
            <a:r>
              <a:rPr lang="en-US" dirty="0" smtClean="0"/>
              <a:t>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7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State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5"/>
            <a:ext cx="10058400" cy="444917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 many situations we do not know the state of the Markov chain at time 0.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let </a:t>
            </a:r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i </a:t>
            </a:r>
            <a:r>
              <a:rPr lang="en-US" sz="2400" dirty="0" smtClean="0">
                <a:solidFill>
                  <a:schemeClr val="tx1"/>
                </a:solidFill>
              </a:rPr>
              <a:t>be </a:t>
            </a:r>
            <a:r>
              <a:rPr lang="en-US" sz="2400" dirty="0">
                <a:solidFill>
                  <a:schemeClr val="tx1"/>
                </a:solidFill>
              </a:rPr>
              <a:t>the probability that the chain is in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at time 0. </a:t>
            </a:r>
            <a:r>
              <a:rPr lang="en-US" sz="2400" dirty="0" smtClean="0">
                <a:solidFill>
                  <a:schemeClr val="tx1"/>
                </a:solidFill>
              </a:rPr>
              <a:t>Then we can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determine </a:t>
            </a:r>
            <a:r>
              <a:rPr lang="en-US" sz="2400" dirty="0">
                <a:solidFill>
                  <a:schemeClr val="tx1"/>
                </a:solidFill>
              </a:rPr>
              <a:t>the probability that the system is in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at time </a:t>
            </a:r>
            <a:r>
              <a:rPr lang="en-US" sz="2400" dirty="0" smtClean="0">
                <a:solidFill>
                  <a:schemeClr val="tx1"/>
                </a:solidFill>
              </a:rPr>
              <a:t>n by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following reasoning: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98293"/>
            <a:ext cx="10058400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Many real world systems contain uncertainty and evolves over time.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family of random variables </a:t>
            </a:r>
            <a:r>
              <a:rPr lang="en-US" altLang="en-US" sz="2400" dirty="0" smtClean="0">
                <a:solidFill>
                  <a:schemeClr val="tx1"/>
                </a:solidFill>
              </a:rPr>
              <a:t>{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X</a:t>
            </a:r>
            <a:r>
              <a:rPr lang="en-US" altLang="en-US" sz="2400" i="1" baseline="-25000" dirty="0" err="1" smtClean="0">
                <a:solidFill>
                  <a:schemeClr val="tx1"/>
                </a:solidFill>
              </a:rPr>
              <a:t>t</a:t>
            </a:r>
            <a:r>
              <a:rPr lang="en-US" altLang="en-US" sz="2400" i="1" baseline="-250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| t </a:t>
            </a:r>
            <a:r>
              <a:rPr lang="en-US" sz="2400" dirty="0" smtClean="0">
                <a:sym typeface="Symbol"/>
              </a:rPr>
              <a:t> T</a:t>
            </a:r>
            <a:r>
              <a:rPr lang="en-US" altLang="en-US" sz="2400" dirty="0" smtClean="0">
                <a:solidFill>
                  <a:schemeClr val="tx1"/>
                </a:solidFill>
              </a:rPr>
              <a:t>} forms a </a:t>
            </a:r>
            <a:r>
              <a:rPr lang="en-US" altLang="en-US" sz="2400" dirty="0" smtClean="0">
                <a:solidFill>
                  <a:srgbClr val="FF0000"/>
                </a:solidFill>
              </a:rPr>
              <a:t>Stochastic Process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A </a:t>
            </a:r>
            <a:r>
              <a:rPr lang="en-US" altLang="en-US" sz="2400" dirty="0" smtClean="0">
                <a:solidFill>
                  <a:srgbClr val="FF0000"/>
                </a:solidFill>
              </a:rPr>
              <a:t>Discrete-time Stochastic Process </a:t>
            </a:r>
            <a:r>
              <a:rPr lang="en-US" altLang="en-US" sz="2400" dirty="0">
                <a:solidFill>
                  <a:schemeClr val="tx1"/>
                </a:solidFill>
              </a:rPr>
              <a:t>is a sequence of </a:t>
            </a:r>
            <a:r>
              <a:rPr lang="en-US" altLang="en-US" sz="2400" dirty="0" smtClean="0">
                <a:solidFill>
                  <a:schemeClr val="tx1"/>
                </a:solidFill>
              </a:rPr>
              <a:t>random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variables.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X</a:t>
            </a:r>
            <a:r>
              <a:rPr lang="en-US" altLang="en-US" sz="2400" i="1" baseline="-25000" dirty="0" smtClean="0">
                <a:solidFill>
                  <a:schemeClr val="tx1"/>
                </a:solidFill>
              </a:rPr>
              <a:t>0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X</a:t>
            </a:r>
            <a:r>
              <a:rPr lang="en-US" altLang="en-US" sz="2400" i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 , X</a:t>
            </a:r>
            <a:r>
              <a:rPr lang="en-US" altLang="en-US" sz="2400" i="1" baseline="-25000" dirty="0" smtClean="0">
                <a:solidFill>
                  <a:schemeClr val="tx1"/>
                </a:solidFill>
              </a:rPr>
              <a:t>2 </a:t>
            </a:r>
            <a:r>
              <a:rPr lang="en-US" altLang="en-US" sz="2400" dirty="0" smtClean="0">
                <a:solidFill>
                  <a:schemeClr val="tx1"/>
                </a:solidFill>
              </a:rPr>
              <a:t>. </a:t>
            </a:r>
            <a:r>
              <a:rPr lang="en-US" altLang="en-US" sz="2400" dirty="0">
                <a:solidFill>
                  <a:schemeClr val="tx1"/>
                </a:solidFill>
              </a:rPr>
              <a:t>. .  typically denoted by </a:t>
            </a:r>
            <a:r>
              <a:rPr lang="en-US" altLang="en-US" sz="2400" dirty="0" smtClean="0">
                <a:solidFill>
                  <a:schemeClr val="tx1"/>
                </a:solidFill>
              </a:rPr>
              <a:t>{</a:t>
            </a:r>
            <a:r>
              <a:rPr lang="en-US" altLang="en-US" sz="2400" i="1" dirty="0" err="1">
                <a:solidFill>
                  <a:schemeClr val="tx1"/>
                </a:solidFill>
              </a:rPr>
              <a:t>X</a:t>
            </a:r>
            <a:r>
              <a:rPr lang="en-US" altLang="en-US" sz="2400" i="1" baseline="-25000" dirty="0" err="1">
                <a:solidFill>
                  <a:schemeClr val="tx1"/>
                </a:solidFill>
              </a:rPr>
              <a:t>t</a:t>
            </a:r>
            <a:r>
              <a:rPr lang="en-US" altLang="en-US" sz="2400" dirty="0" smtClean="0">
                <a:solidFill>
                  <a:schemeClr val="tx1"/>
                </a:solidFill>
              </a:rPr>
              <a:t>}.</a:t>
            </a:r>
          </a:p>
          <a:p>
            <a:pPr marL="0" indent="0" algn="just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17" y="3755124"/>
            <a:ext cx="7259045" cy="24368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6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State Probability(Cont..)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5"/>
            <a:ext cx="10058400" cy="444917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o</a:t>
            </a:r>
            <a:r>
              <a:rPr lang="en-US" sz="2400" dirty="0" smtClean="0">
                <a:solidFill>
                  <a:schemeClr val="tx1"/>
                </a:solidFill>
              </a:rPr>
              <a:t> = [ 0.6, 0.4] is called the initial distribution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So what fraction of people will drink </a:t>
            </a:r>
            <a:r>
              <a:rPr lang="en-US" sz="2400" dirty="0" smtClean="0">
                <a:solidFill>
                  <a:srgbClr val="FF0000"/>
                </a:solidFill>
              </a:rPr>
              <a:t>Pepsi </a:t>
            </a:r>
            <a:r>
              <a:rPr lang="en-US" sz="2400" dirty="0" smtClean="0">
                <a:solidFill>
                  <a:schemeClr val="tx1"/>
                </a:solidFill>
              </a:rPr>
              <a:t>three weeks from now?</a:t>
            </a:r>
          </a:p>
          <a:p>
            <a:pPr marL="0" indent="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     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Pepsi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400" dirty="0" err="1" smtClean="0">
                <a:solidFill>
                  <a:schemeClr val="tx1"/>
                </a:solidFill>
              </a:rPr>
              <a:t>q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o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 of 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[0.6    0.4] * [0.219    0.562]</a:t>
            </a:r>
            <a:r>
              <a:rPr lang="en-US" alt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0.3562(That means 35%)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Object 16">
            <a:extLst>
              <a:ext uri="{FF2B5EF4-FFF2-40B4-BE49-F238E27FC236}">
                <a16:creationId xmlns="" xmlns:a16="http://schemas.microsoft.com/office/drawing/2014/main" id="{76AE661A-F3F0-429A-B237-388749D47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487599"/>
              </p:ext>
            </p:extLst>
          </p:nvPr>
        </p:nvGraphicFramePr>
        <p:xfrm>
          <a:off x="1608754" y="2956907"/>
          <a:ext cx="330444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3" imgW="952500" imgH="457200" progId="Equation.3">
                  <p:embed/>
                </p:oleObj>
              </mc:Choice>
              <mc:Fallback>
                <p:oleObj name="Equation" r:id="rId3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754" y="2956907"/>
                        <a:ext cx="3304440" cy="1023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>
            <a:extLst>
              <a:ext uri="{FF2B5EF4-FFF2-40B4-BE49-F238E27FC236}">
                <a16:creationId xmlns="" xmlns:a16="http://schemas.microsoft.com/office/drawing/2014/main" id="{17584E68-BE2A-4A54-98BA-1D31A42B0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549821"/>
              </p:ext>
            </p:extLst>
          </p:nvPr>
        </p:nvGraphicFramePr>
        <p:xfrm>
          <a:off x="6837528" y="3010881"/>
          <a:ext cx="406132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משוואה" r:id="rId5" imgW="1333500" imgH="457200" progId="Equation.3">
                  <p:embed/>
                </p:oleObj>
              </mc:Choice>
              <mc:Fallback>
                <p:oleObj name="משוואה" r:id="rId5" imgW="1333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528" y="3010881"/>
                        <a:ext cx="4061323" cy="969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1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State Probability(Cont..)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5"/>
            <a:ext cx="10058400" cy="4449171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For</a:t>
            </a:r>
            <a:r>
              <a:rPr lang="en-US" sz="2400" dirty="0" smtClean="0">
                <a:solidFill>
                  <a:srgbClr val="FF0000"/>
                </a:solidFill>
              </a:rPr>
              <a:t> Gardener Problem, </a:t>
            </a:r>
            <a:r>
              <a:rPr lang="en-US" sz="2400" dirty="0" smtClean="0">
                <a:solidFill>
                  <a:schemeClr val="tx1"/>
                </a:solidFill>
              </a:rPr>
              <a:t>if the initial condition of the soil is  = (1, 0, 0)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Determine the absolute probabilities of the three states of the system after 1,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8 and 16 seasons.</a:t>
            </a:r>
          </a:p>
          <a:p>
            <a:pPr marL="0" indent="0" algn="just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     q</a:t>
            </a:r>
            <a:r>
              <a:rPr lang="en-US" sz="2400" baseline="-25000" dirty="0" smtClean="0">
                <a:solidFill>
                  <a:schemeClr val="tx1"/>
                </a:solidFill>
              </a:rPr>
              <a:t>1   =</a:t>
            </a:r>
          </a:p>
          <a:p>
            <a:pPr marL="0" indent="0">
              <a:buNone/>
            </a:pPr>
            <a:endParaRPr lang="en-US" sz="240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aseline="-25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aseline="-25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aseline="-25000" dirty="0" smtClean="0">
                <a:solidFill>
                  <a:schemeClr val="tx1"/>
                </a:solidFill>
              </a:rPr>
              <a:t>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8</a:t>
            </a:r>
            <a:r>
              <a:rPr lang="en-US" sz="2400" dirty="0" smtClean="0">
                <a:solidFill>
                  <a:schemeClr val="tx1"/>
                </a:solidFill>
              </a:rPr>
              <a:t>   =    </a:t>
            </a:r>
            <a:endParaRPr lang="en-US" sz="2400" baseline="-25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aseline="-25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Do the same for other seasons.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50" y="3207807"/>
            <a:ext cx="7384648" cy="890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50" y="4644433"/>
            <a:ext cx="7614258" cy="9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States in a 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095"/>
            <a:ext cx="10058400" cy="444917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We know that probabilities associated with states.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We can classify the states of the system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whether we can transit from one state to another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whether you can return to a state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</a:rPr>
              <a:t> Path</a:t>
            </a:r>
            <a:r>
              <a:rPr lang="en-US" sz="2400" dirty="0">
                <a:solidFill>
                  <a:schemeClr val="tx1"/>
                </a:solidFill>
              </a:rPr>
              <a:t> - a sequence of transitions from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to state  j exists and has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probability</a:t>
            </a:r>
            <a:r>
              <a:rPr lang="en-US" sz="2400" dirty="0">
                <a:solidFill>
                  <a:schemeClr val="tx1"/>
                </a:solidFill>
              </a:rPr>
              <a:t>, i.e., </a:t>
            </a:r>
            <a:r>
              <a:rPr lang="nn-NO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nn-NO" sz="2400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400" dirty="0" smtClean="0">
                <a:solidFill>
                  <a:schemeClr val="tx1"/>
                </a:solidFill>
              </a:rPr>
              <a:t>(n</a:t>
            </a:r>
            <a:r>
              <a:rPr lang="en-US" sz="2400" dirty="0">
                <a:solidFill>
                  <a:schemeClr val="tx1"/>
                </a:solidFill>
              </a:rPr>
              <a:t>)&gt;0 for  some n.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State </a:t>
            </a:r>
            <a:r>
              <a:rPr lang="en-US" sz="2400" dirty="0">
                <a:solidFill>
                  <a:schemeClr val="tx1"/>
                </a:solidFill>
              </a:rPr>
              <a:t>j is </a:t>
            </a:r>
            <a:r>
              <a:rPr lang="en-US" sz="2400" dirty="0">
                <a:solidFill>
                  <a:srgbClr val="FF0000"/>
                </a:solidFill>
              </a:rPr>
              <a:t>Reachable</a:t>
            </a:r>
            <a:r>
              <a:rPr lang="en-US" sz="2400" dirty="0">
                <a:solidFill>
                  <a:schemeClr val="tx1"/>
                </a:solidFill>
              </a:rPr>
              <a:t> from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if there is a path  from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to j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Two </a:t>
            </a:r>
            <a:r>
              <a:rPr lang="en-US" sz="2400" dirty="0">
                <a:solidFill>
                  <a:schemeClr val="tx1"/>
                </a:solidFill>
              </a:rPr>
              <a:t>states,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and j, </a:t>
            </a:r>
            <a:r>
              <a:rPr lang="en-US" sz="2400" dirty="0">
                <a:solidFill>
                  <a:srgbClr val="FF0000"/>
                </a:solidFill>
              </a:rPr>
              <a:t>Communicate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↔ j</a:t>
            </a:r>
            <a:r>
              <a:rPr lang="en-US" sz="2400" dirty="0" smtClean="0">
                <a:solidFill>
                  <a:schemeClr val="tx1"/>
                </a:solidFill>
              </a:rPr>
              <a:t>) with each other </a:t>
            </a:r>
            <a:r>
              <a:rPr lang="en-US" sz="2400" dirty="0">
                <a:solidFill>
                  <a:schemeClr val="tx1"/>
                </a:solidFill>
              </a:rPr>
              <a:t>if j is reachable </a:t>
            </a:r>
            <a:r>
              <a:rPr lang="en-US" sz="2400" dirty="0" smtClean="0">
                <a:solidFill>
                  <a:schemeClr val="tx1"/>
                </a:solidFill>
              </a:rPr>
              <a:t>from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reachable </a:t>
            </a:r>
            <a:r>
              <a:rPr lang="en-US" sz="2400" dirty="0">
                <a:solidFill>
                  <a:schemeClr val="tx1"/>
                </a:solidFill>
              </a:rPr>
              <a:t>from j.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States in a Markov Chain(Cont..)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15151"/>
            <a:ext cx="10058400" cy="444917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Here, </a:t>
            </a:r>
            <a:r>
              <a:rPr lang="en-US" sz="2400" dirty="0" smtClean="0">
                <a:solidFill>
                  <a:schemeClr val="tx1"/>
                </a:solidFill>
              </a:rPr>
              <a:t>State 5 is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eachable</a:t>
            </a:r>
            <a:r>
              <a:rPr lang="en-US" sz="2400" dirty="0" smtClean="0">
                <a:solidFill>
                  <a:schemeClr val="tx1"/>
                </a:solidFill>
              </a:rPr>
              <a:t> from state 3. But state 5 is not reachable from state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1. Also states 1 and 2 </a:t>
            </a:r>
            <a:r>
              <a:rPr lang="en-US" sz="2400" dirty="0" smtClean="0">
                <a:solidFill>
                  <a:srgbClr val="FF0000"/>
                </a:solidFill>
              </a:rPr>
              <a:t>Communicate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A set of states </a:t>
            </a:r>
            <a:r>
              <a:rPr lang="en-US" sz="2400" dirty="0" smtClean="0">
                <a:solidFill>
                  <a:schemeClr val="tx1"/>
                </a:solidFill>
              </a:rPr>
              <a:t>S in </a:t>
            </a:r>
            <a:r>
              <a:rPr lang="en-US" sz="2400" dirty="0">
                <a:solidFill>
                  <a:schemeClr val="tx1"/>
                </a:solidFill>
              </a:rPr>
              <a:t>a Markov chain is a </a:t>
            </a:r>
            <a:r>
              <a:rPr lang="en-US" sz="2400" dirty="0" smtClean="0">
                <a:solidFill>
                  <a:srgbClr val="FF0000"/>
                </a:solidFill>
              </a:rPr>
              <a:t>Closed set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no state outside of </a:t>
            </a:r>
            <a:r>
              <a:rPr lang="en-US" sz="2400" dirty="0" smtClean="0">
                <a:solidFill>
                  <a:schemeClr val="tx1"/>
                </a:solidFill>
              </a:rPr>
              <a:t>S is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reachable </a:t>
            </a:r>
            <a:r>
              <a:rPr lang="en-US" sz="2400" dirty="0">
                <a:solidFill>
                  <a:schemeClr val="tx1"/>
                </a:solidFill>
              </a:rPr>
              <a:t>from any state in 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= {1</a:t>
            </a:r>
            <a:r>
              <a:rPr lang="en-US" sz="2400" dirty="0">
                <a:solidFill>
                  <a:schemeClr val="tx1"/>
                </a:solidFill>
              </a:rPr>
              <a:t>, 2} and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2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= {3,4</a:t>
            </a:r>
            <a:r>
              <a:rPr lang="en-US" sz="2400" dirty="0">
                <a:solidFill>
                  <a:schemeClr val="tx1"/>
                </a:solidFill>
              </a:rPr>
              <a:t>, 5} are both closed sets</a:t>
            </a:r>
            <a:r>
              <a:rPr lang="en-US" sz="2400" dirty="0" smtClean="0">
                <a:solidFill>
                  <a:schemeClr val="tx1"/>
                </a:solidFill>
              </a:rPr>
              <a:t>. Once we enter a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losed set</a:t>
            </a:r>
            <a:r>
              <a:rPr lang="en-US" sz="2400" dirty="0" smtClean="0">
                <a:solidFill>
                  <a:schemeClr val="tx1"/>
                </a:solidFill>
              </a:rPr>
              <a:t>, we can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never leave the</a:t>
            </a:r>
            <a:r>
              <a:rPr lang="en-US" sz="2400" dirty="0" smtClean="0">
                <a:solidFill>
                  <a:srgbClr val="FF0000"/>
                </a:solidFill>
              </a:rPr>
              <a:t> Closed set.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0738D02E-5120-4987-AA69-F6AA873EA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341544"/>
              </p:ext>
            </p:extLst>
          </p:nvPr>
        </p:nvGraphicFramePr>
        <p:xfrm>
          <a:off x="1635521" y="1941176"/>
          <a:ext cx="3146136" cy="177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3" imgW="1524000" imgH="1143000" progId="Equation.3">
                  <p:embed/>
                </p:oleObj>
              </mc:Choice>
              <mc:Fallback>
                <p:oleObj name="Equation" r:id="rId3" imgW="1524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521" y="1941176"/>
                        <a:ext cx="3146136" cy="177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C43FF7D-0F90-46EC-AEAD-A965368BEA46}"/>
              </a:ext>
            </a:extLst>
          </p:cNvPr>
          <p:cNvGrpSpPr>
            <a:grpSpLocks/>
          </p:cNvGrpSpPr>
          <p:nvPr/>
        </p:nvGrpSpPr>
        <p:grpSpPr bwMode="auto">
          <a:xfrm>
            <a:off x="5718412" y="1932823"/>
            <a:ext cx="5076967" cy="2025028"/>
            <a:chOff x="3886202" y="4386944"/>
            <a:chExt cx="4397830" cy="2031479"/>
          </a:xfrm>
        </p:grpSpPr>
        <p:grpSp>
          <p:nvGrpSpPr>
            <p:cNvPr id="7" name="Group 71">
              <a:extLst>
                <a:ext uri="{FF2B5EF4-FFF2-40B4-BE49-F238E27FC236}">
                  <a16:creationId xmlns:a16="http://schemas.microsoft.com/office/drawing/2014/main" xmlns="" id="{67C29042-26CF-476D-9554-F78640951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8141" y="4713515"/>
              <a:ext cx="3505200" cy="1055913"/>
              <a:chOff x="4278141" y="4713515"/>
              <a:chExt cx="3505200" cy="105591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B36DEC45-1048-46C7-A4DF-9A23531517CF}"/>
                  </a:ext>
                </a:extLst>
              </p:cNvPr>
              <p:cNvSpPr/>
              <p:nvPr/>
            </p:nvSpPr>
            <p:spPr>
              <a:xfrm>
                <a:off x="7120274" y="5442361"/>
                <a:ext cx="304832" cy="32694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  <a:alpha val="6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Curved Connector 18">
                <a:extLst>
                  <a:ext uri="{FF2B5EF4-FFF2-40B4-BE49-F238E27FC236}">
                    <a16:creationId xmlns:a16="http://schemas.microsoft.com/office/drawing/2014/main" xmlns="" id="{48A4E269-7E9E-4EDA-B25A-1980F1B0A99E}"/>
                  </a:ext>
                </a:extLst>
              </p:cNvPr>
              <p:cNvCxnSpPr>
                <a:stCxn id="21" idx="1"/>
              </p:cNvCxnSpPr>
              <p:nvPr/>
            </p:nvCxnSpPr>
            <p:spPr>
              <a:xfrm rot="5400000" flipH="1" flipV="1">
                <a:off x="7048134" y="5059021"/>
                <a:ext cx="547547" cy="314358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37">
                <a:extLst>
                  <a:ext uri="{FF2B5EF4-FFF2-40B4-BE49-F238E27FC236}">
                    <a16:creationId xmlns:a16="http://schemas.microsoft.com/office/drawing/2014/main" xmlns="" id="{F3DF5221-0BC1-4D58-842F-096A7EF4D8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8141" y="4713515"/>
                <a:ext cx="1251857" cy="359228"/>
                <a:chOff x="2177143" y="4691743"/>
                <a:chExt cx="1251857" cy="359228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xmlns="" id="{3D13974B-B163-4E04-94E0-571C32668D0B}"/>
                    </a:ext>
                  </a:extLst>
                </p:cNvPr>
                <p:cNvSpPr/>
                <p:nvPr/>
              </p:nvSpPr>
              <p:spPr>
                <a:xfrm>
                  <a:off x="2177357" y="4692113"/>
                  <a:ext cx="304832" cy="32535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xmlns="" id="{20DC553D-2324-4E89-B993-0D9062814100}"/>
                    </a:ext>
                  </a:extLst>
                </p:cNvPr>
                <p:cNvSpPr/>
                <p:nvPr/>
              </p:nvSpPr>
              <p:spPr>
                <a:xfrm>
                  <a:off x="3137895" y="4725442"/>
                  <a:ext cx="304832" cy="32535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Curved Connector 34">
                  <a:extLst>
                    <a:ext uri="{FF2B5EF4-FFF2-40B4-BE49-F238E27FC236}">
                      <a16:creationId xmlns:a16="http://schemas.microsoft.com/office/drawing/2014/main" xmlns="" id="{9CF91712-34EF-474C-A916-F0075D2DBDF6}"/>
                    </a:ext>
                  </a:extLst>
                </p:cNvPr>
                <p:cNvCxnSpPr>
                  <a:stCxn id="33" idx="7"/>
                  <a:endCxn id="34" idx="1"/>
                </p:cNvCxnSpPr>
                <p:nvPr/>
              </p:nvCxnSpPr>
              <p:spPr>
                <a:xfrm rot="16200000" flipH="1">
                  <a:off x="2793377" y="4384083"/>
                  <a:ext cx="33329" cy="744615"/>
                </a:xfrm>
                <a:prstGeom prst="curvedConnector3">
                  <a:avLst>
                    <a:gd name="adj1" fmla="val -446450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urved Connector 35">
                  <a:extLst>
                    <a:ext uri="{FF2B5EF4-FFF2-40B4-BE49-F238E27FC236}">
                      <a16:creationId xmlns:a16="http://schemas.microsoft.com/office/drawing/2014/main" xmlns="" id="{B38BA576-7020-48FB-9BCE-BDB31F879AA0}"/>
                    </a:ext>
                  </a:extLst>
                </p:cNvPr>
                <p:cNvCxnSpPr>
                  <a:stCxn id="34" idx="3"/>
                  <a:endCxn id="33" idx="5"/>
                </p:cNvCxnSpPr>
                <p:nvPr/>
              </p:nvCxnSpPr>
              <p:spPr>
                <a:xfrm rot="5400000" flipH="1">
                  <a:off x="2793377" y="4614212"/>
                  <a:ext cx="33328" cy="744615"/>
                </a:xfrm>
                <a:prstGeom prst="curvedConnector3">
                  <a:avLst>
                    <a:gd name="adj1" fmla="val -279781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22">
                  <a:extLst>
                    <a:ext uri="{FF2B5EF4-FFF2-40B4-BE49-F238E27FC236}">
                      <a16:creationId xmlns:a16="http://schemas.microsoft.com/office/drawing/2014/main" xmlns="" id="{2A75B3F3-C9F2-440B-A3B5-F72D97841434}"/>
                    </a:ext>
                  </a:extLst>
                </p:cNvPr>
                <p:cNvCxnSpPr>
                  <a:stCxn id="33" idx="3"/>
                  <a:endCxn id="33" idx="1"/>
                </p:cNvCxnSpPr>
                <p:nvPr/>
              </p:nvCxnSpPr>
              <p:spPr>
                <a:xfrm rot="5400000" flipH="1">
                  <a:off x="2107541" y="4855584"/>
                  <a:ext cx="230128" cy="1588"/>
                </a:xfrm>
                <a:prstGeom prst="curvedConnector5">
                  <a:avLst>
                    <a:gd name="adj1" fmla="val -47141"/>
                    <a:gd name="adj2" fmla="val 30778526"/>
                    <a:gd name="adj3" fmla="val 151854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urved Connector 23">
                  <a:extLst>
                    <a:ext uri="{FF2B5EF4-FFF2-40B4-BE49-F238E27FC236}">
                      <a16:creationId xmlns:a16="http://schemas.microsoft.com/office/drawing/2014/main" xmlns="" id="{34695DC3-75C8-47DC-9C42-5D5ACD7F7995}"/>
                    </a:ext>
                  </a:extLst>
                </p:cNvPr>
                <p:cNvCxnSpPr>
                  <a:stCxn id="34" idx="7"/>
                  <a:endCxn id="34" idx="5"/>
                </p:cNvCxnSpPr>
                <p:nvPr/>
              </p:nvCxnSpPr>
              <p:spPr>
                <a:xfrm rot="16200000" flipH="1">
                  <a:off x="3282413" y="4887326"/>
                  <a:ext cx="230128" cy="1588"/>
                </a:xfrm>
                <a:prstGeom prst="curvedConnector5">
                  <a:avLst>
                    <a:gd name="adj1" fmla="val -42426"/>
                    <a:gd name="adj2" fmla="val 21181556"/>
                    <a:gd name="adj3" fmla="val 118856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44">
                <a:extLst>
                  <a:ext uri="{FF2B5EF4-FFF2-40B4-BE49-F238E27FC236}">
                    <a16:creationId xmlns:a16="http://schemas.microsoft.com/office/drawing/2014/main" xmlns="" id="{4742B717-2AFA-42E4-86F5-C612B62ED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31484" y="4746172"/>
                <a:ext cx="1251857" cy="359228"/>
                <a:chOff x="2177143" y="4691743"/>
                <a:chExt cx="1251857" cy="359228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xmlns="" id="{38EF8B56-6473-4E63-A2CE-51ACFD206B9D}"/>
                    </a:ext>
                  </a:extLst>
                </p:cNvPr>
                <p:cNvSpPr/>
                <p:nvPr/>
              </p:nvSpPr>
              <p:spPr>
                <a:xfrm>
                  <a:off x="2176910" y="4705482"/>
                  <a:ext cx="304832" cy="312657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xmlns="" id="{1EC7AB89-4D94-4C65-BAE7-F079A7E83FC3}"/>
                    </a:ext>
                  </a:extLst>
                </p:cNvPr>
                <p:cNvSpPr/>
                <p:nvPr/>
              </p:nvSpPr>
              <p:spPr>
                <a:xfrm>
                  <a:off x="3124745" y="4738811"/>
                  <a:ext cx="304832" cy="312658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Curved Connector 28">
                  <a:extLst>
                    <a:ext uri="{FF2B5EF4-FFF2-40B4-BE49-F238E27FC236}">
                      <a16:creationId xmlns:a16="http://schemas.microsoft.com/office/drawing/2014/main" xmlns="" id="{A3ADF83D-9213-4B84-AEF6-83294F3F8A67}"/>
                    </a:ext>
                  </a:extLst>
                </p:cNvPr>
                <p:cNvCxnSpPr>
                  <a:stCxn id="27" idx="7"/>
                  <a:endCxn id="28" idx="1"/>
                </p:cNvCxnSpPr>
                <p:nvPr/>
              </p:nvCxnSpPr>
              <p:spPr>
                <a:xfrm rot="16200000" flipH="1">
                  <a:off x="2786579" y="4403803"/>
                  <a:ext cx="33328" cy="731913"/>
                </a:xfrm>
                <a:prstGeom prst="curvedConnector3">
                  <a:avLst>
                    <a:gd name="adj1" fmla="val -446450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urved Connector 29">
                  <a:extLst>
                    <a:ext uri="{FF2B5EF4-FFF2-40B4-BE49-F238E27FC236}">
                      <a16:creationId xmlns:a16="http://schemas.microsoft.com/office/drawing/2014/main" xmlns="" id="{0C2B82AF-B07B-4E52-94B2-69ED259C41F1}"/>
                    </a:ext>
                  </a:extLst>
                </p:cNvPr>
                <p:cNvCxnSpPr>
                  <a:stCxn id="28" idx="3"/>
                  <a:endCxn id="27" idx="5"/>
                </p:cNvCxnSpPr>
                <p:nvPr/>
              </p:nvCxnSpPr>
              <p:spPr>
                <a:xfrm rot="5400000" flipH="1">
                  <a:off x="2786579" y="4621234"/>
                  <a:ext cx="33329" cy="731913"/>
                </a:xfrm>
                <a:prstGeom prst="curvedConnector3">
                  <a:avLst>
                    <a:gd name="adj1" fmla="val -279781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urved Connector 22">
                  <a:extLst>
                    <a:ext uri="{FF2B5EF4-FFF2-40B4-BE49-F238E27FC236}">
                      <a16:creationId xmlns:a16="http://schemas.microsoft.com/office/drawing/2014/main" xmlns="" id="{AD90F5F5-751D-4E6D-A667-A60831824AA4}"/>
                    </a:ext>
                  </a:extLst>
                </p:cNvPr>
                <p:cNvCxnSpPr>
                  <a:stCxn id="27" idx="3"/>
                  <a:endCxn id="27" idx="1"/>
                </p:cNvCxnSpPr>
                <p:nvPr/>
              </p:nvCxnSpPr>
              <p:spPr>
                <a:xfrm rot="5400000" flipH="1">
                  <a:off x="2113443" y="4862604"/>
                  <a:ext cx="217432" cy="1587"/>
                </a:xfrm>
                <a:prstGeom prst="curvedConnector5">
                  <a:avLst>
                    <a:gd name="adj1" fmla="val -47141"/>
                    <a:gd name="adj2" fmla="val 30778526"/>
                    <a:gd name="adj3" fmla="val 151854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urved Connector 23">
                  <a:extLst>
                    <a:ext uri="{FF2B5EF4-FFF2-40B4-BE49-F238E27FC236}">
                      <a16:creationId xmlns:a16="http://schemas.microsoft.com/office/drawing/2014/main" xmlns="" id="{C6E42B5D-EBB0-4A1D-8A6E-E178BB17D22D}"/>
                    </a:ext>
                  </a:extLst>
                </p:cNvPr>
                <p:cNvCxnSpPr>
                  <a:stCxn id="28" idx="7"/>
                  <a:endCxn id="28" idx="5"/>
                </p:cNvCxnSpPr>
                <p:nvPr/>
              </p:nvCxnSpPr>
              <p:spPr>
                <a:xfrm rot="16200000" flipH="1">
                  <a:off x="3275613" y="4894346"/>
                  <a:ext cx="217432" cy="1587"/>
                </a:xfrm>
                <a:prstGeom prst="curvedConnector5">
                  <a:avLst>
                    <a:gd name="adj1" fmla="val -42426"/>
                    <a:gd name="adj2" fmla="val 21181556"/>
                    <a:gd name="adj3" fmla="val 118856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urved Connector 18">
                <a:extLst>
                  <a:ext uri="{FF2B5EF4-FFF2-40B4-BE49-F238E27FC236}">
                    <a16:creationId xmlns:a16="http://schemas.microsoft.com/office/drawing/2014/main" xmlns="" id="{9800F612-5332-4B0B-ACD8-1AD02F6BB542}"/>
                  </a:ext>
                </a:extLst>
              </p:cNvPr>
              <p:cNvCxnSpPr>
                <a:stCxn id="21" idx="3"/>
                <a:endCxn id="21" idx="2"/>
              </p:cNvCxnSpPr>
              <p:nvPr/>
            </p:nvCxnSpPr>
            <p:spPr>
              <a:xfrm rot="5400000" flipH="1">
                <a:off x="7084573" y="5641533"/>
                <a:ext cx="115858" cy="44455"/>
              </a:xfrm>
              <a:prstGeom prst="curvedConnector4">
                <a:avLst>
                  <a:gd name="adj1" fmla="val -173415"/>
                  <a:gd name="adj2" fmla="val 612131"/>
                </a:avLst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18">
                <a:extLst>
                  <a:ext uri="{FF2B5EF4-FFF2-40B4-BE49-F238E27FC236}">
                    <a16:creationId xmlns:a16="http://schemas.microsoft.com/office/drawing/2014/main" xmlns="" id="{2FC2FB28-46C2-41E3-BB9A-B214454ADA50}"/>
                  </a:ext>
                </a:extLst>
              </p:cNvPr>
              <p:cNvCxnSpPr>
                <a:endCxn id="21" idx="6"/>
              </p:cNvCxnSpPr>
              <p:nvPr/>
            </p:nvCxnSpPr>
            <p:spPr>
              <a:xfrm rot="5400000">
                <a:off x="7278338" y="5252665"/>
                <a:ext cx="499934" cy="206396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4915226-D4C9-4E2D-B75D-F9B0ADD30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287" y="4386944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046C220-E69E-41C5-BFF8-A872F59AC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2" y="4757058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400E5F4-2FDC-4A47-A480-CB9B929E5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058" y="4822373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dirty="0"/>
                <a:t>.5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2EEA20F-6382-4083-8109-3E8556D0D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735287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0AE172A-32DB-4EF8-8F44-7B30CF4EE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767944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A181DEA-DFDC-47F0-A1A7-811946B29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314" y="4887687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733451D-B1B2-4218-8C4E-692E16815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971" y="43978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63828F5-04A4-4CF0-9447-C9B2A0B1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346" y="4800601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4E092714-DEC0-4AAF-B340-3E0229294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689" y="52360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B57C30D-96C6-42DE-8DAE-6FFD113F8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170716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825D9A7-763A-4588-A2F6-41E6A4850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2175" y="57694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CD1EFBE-9C64-4B4D-991C-E838D7CC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171" y="5660573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S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78AE75B-2DAE-4688-A8A5-763121073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6172202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S</a:t>
              </a:r>
              <a:r>
                <a:rPr lang="en-US" altLang="en-US" sz="1600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77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States in a Markov Chain(Cont..)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15151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Irreducible Markov Chain – </a:t>
            </a:r>
            <a:r>
              <a:rPr lang="en-US" sz="2400" dirty="0" smtClean="0">
                <a:solidFill>
                  <a:schemeClr val="tx1"/>
                </a:solidFill>
              </a:rPr>
              <a:t>If there is only one closed set.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</a:rPr>
              <a:t>Eg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chemeClr val="tx1"/>
                </a:solidFill>
              </a:rPr>
              <a:t> Weather, Coke vs Pepsi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A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an </a:t>
            </a:r>
            <a:r>
              <a:rPr lang="en-US" sz="2400" dirty="0">
                <a:solidFill>
                  <a:srgbClr val="FF0000"/>
                </a:solidFill>
              </a:rPr>
              <a:t>Absorbing state </a:t>
            </a:r>
            <a:r>
              <a:rPr lang="en-US" sz="2400" dirty="0">
                <a:solidFill>
                  <a:schemeClr val="tx1"/>
                </a:solidFill>
              </a:rPr>
              <a:t>if the process never will leave the </a:t>
            </a:r>
            <a:r>
              <a:rPr lang="en-US" sz="2400" dirty="0" smtClean="0">
                <a:solidFill>
                  <a:schemeClr val="tx1"/>
                </a:solidFill>
              </a:rPr>
              <a:t>state.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state returns to itself with certainty in one transition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 </a:t>
            </a:r>
            <a:r>
              <a:rPr lang="nn-NO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nn-NO" sz="24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>
                <a:solidFill>
                  <a:schemeClr val="tx1"/>
                </a:solidFill>
              </a:rPr>
              <a:t>1 (closed set  with 1 member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Eg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>
                <a:solidFill>
                  <a:srgbClr val="00B050"/>
                </a:solidFill>
              </a:rPr>
              <a:t>Gambler’s Ruin Problem: </a:t>
            </a:r>
            <a:r>
              <a:rPr lang="en-US" sz="2400" dirty="0" smtClean="0">
                <a:solidFill>
                  <a:schemeClr val="tx1"/>
                </a:solidFill>
              </a:rPr>
              <a:t>Both </a:t>
            </a:r>
            <a:r>
              <a:rPr lang="en-US" sz="2400" dirty="0">
                <a:solidFill>
                  <a:schemeClr val="tx1"/>
                </a:solidFill>
              </a:rPr>
              <a:t>$0 and </a:t>
            </a:r>
            <a:r>
              <a:rPr lang="en-US" sz="2400" dirty="0" smtClean="0">
                <a:solidFill>
                  <a:schemeClr val="tx1"/>
                </a:solidFill>
              </a:rPr>
              <a:t>$4 </a:t>
            </a:r>
            <a:r>
              <a:rPr lang="en-US" sz="2400" dirty="0">
                <a:solidFill>
                  <a:schemeClr val="tx1"/>
                </a:solidFill>
              </a:rPr>
              <a:t>are absorbing </a:t>
            </a:r>
            <a:r>
              <a:rPr lang="en-US" sz="2400" dirty="0" smtClean="0">
                <a:solidFill>
                  <a:schemeClr val="tx1"/>
                </a:solidFill>
              </a:rPr>
              <a:t>states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States in a Markov Chain(Cont..)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15151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a </a:t>
            </a:r>
            <a:r>
              <a:rPr lang="en-US" sz="2400" dirty="0" smtClean="0">
                <a:solidFill>
                  <a:srgbClr val="FF0000"/>
                </a:solidFill>
              </a:rPr>
              <a:t>Transient state</a:t>
            </a:r>
            <a:r>
              <a:rPr lang="en-US" sz="2400" dirty="0" smtClean="0">
                <a:solidFill>
                  <a:schemeClr val="tx1"/>
                </a:solidFill>
              </a:rPr>
              <a:t> if </a:t>
            </a:r>
            <a:r>
              <a:rPr lang="en-US" sz="2400" dirty="0">
                <a:solidFill>
                  <a:schemeClr val="tx1"/>
                </a:solidFill>
              </a:rPr>
              <a:t>there exists a state j that is reachable from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but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the </a:t>
            </a:r>
            <a:r>
              <a:rPr lang="en-US" sz="2400" dirty="0">
                <a:solidFill>
                  <a:schemeClr val="tx1"/>
                </a:solidFill>
              </a:rPr>
              <a:t>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not reachable from state j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 In other words, a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transient if there is a way to leave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that </a:t>
            </a:r>
            <a:r>
              <a:rPr lang="en-US" sz="2400" dirty="0" smtClean="0">
                <a:solidFill>
                  <a:schemeClr val="tx1"/>
                </a:solidFill>
              </a:rPr>
              <a:t>never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returns to </a:t>
            </a:r>
            <a:r>
              <a:rPr lang="en-US" sz="2400" dirty="0">
                <a:solidFill>
                  <a:schemeClr val="tx1"/>
                </a:solidFill>
              </a:rPr>
              <a:t>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 In the gambler’s ruin example, states 1, 2, and 3 are </a:t>
            </a:r>
            <a:r>
              <a:rPr lang="en-US" sz="2400" dirty="0" smtClean="0">
                <a:solidFill>
                  <a:srgbClr val="FF0000"/>
                </a:solidFill>
              </a:rPr>
              <a:t>Transient </a:t>
            </a:r>
            <a:r>
              <a:rPr lang="en-US" sz="2400" dirty="0">
                <a:solidFill>
                  <a:srgbClr val="FF0000"/>
                </a:solidFill>
              </a:rPr>
              <a:t>states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smtClean="0">
                <a:solidFill>
                  <a:schemeClr val="tx1"/>
                </a:solidFill>
              </a:rPr>
              <a:t>For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example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see </a:t>
            </a:r>
            <a:r>
              <a:rPr lang="en-US" sz="2400" dirty="0" smtClean="0">
                <a:solidFill>
                  <a:srgbClr val="FF0000"/>
                </a:solidFill>
              </a:rPr>
              <a:t>Figure</a:t>
            </a:r>
            <a:r>
              <a:rPr lang="en-US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from state 2, it is </a:t>
            </a:r>
            <a:r>
              <a:rPr lang="en-US" sz="2400" dirty="0" smtClean="0">
                <a:solidFill>
                  <a:schemeClr val="tx1"/>
                </a:solidFill>
              </a:rPr>
              <a:t>possible </a:t>
            </a:r>
            <a:r>
              <a:rPr lang="en-US" sz="2400" dirty="0">
                <a:solidFill>
                  <a:schemeClr val="tx1"/>
                </a:solidFill>
              </a:rPr>
              <a:t>to go along the path 2–3–4, </a:t>
            </a:r>
            <a:r>
              <a:rPr lang="en-US" sz="2400" dirty="0" smtClean="0">
                <a:solidFill>
                  <a:schemeClr val="tx1"/>
                </a:solidFill>
              </a:rPr>
              <a:t>but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there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dirty="0" smtClean="0">
                <a:solidFill>
                  <a:schemeClr val="tx1"/>
                </a:solidFill>
              </a:rPr>
              <a:t>no way </a:t>
            </a:r>
            <a:r>
              <a:rPr lang="en-US" sz="2400" dirty="0">
                <a:solidFill>
                  <a:schemeClr val="tx1"/>
                </a:solidFill>
              </a:rPr>
              <a:t>to return to state 2 </a:t>
            </a:r>
            <a:r>
              <a:rPr lang="en-US" sz="2400" dirty="0" smtClean="0">
                <a:solidFill>
                  <a:schemeClr val="tx1"/>
                </a:solidFill>
              </a:rPr>
              <a:t>from </a:t>
            </a:r>
            <a:r>
              <a:rPr lang="en-US" sz="2400" dirty="0">
                <a:solidFill>
                  <a:schemeClr val="tx1"/>
                </a:solidFill>
              </a:rPr>
              <a:t>state 4.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Mathematically,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43" y="4483779"/>
            <a:ext cx="4835857" cy="1858334"/>
          </a:xfrm>
          <a:prstGeom prst="rect">
            <a:avLst/>
          </a:prstGeom>
        </p:spPr>
      </p:pic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xmlns="" id="{30335C60-09D1-4739-8432-7B1A8C23AF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334263"/>
              </p:ext>
            </p:extLst>
          </p:nvPr>
        </p:nvGraphicFramePr>
        <p:xfrm>
          <a:off x="2400063" y="5412946"/>
          <a:ext cx="4314636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4" imgW="1586811" imgH="304668" progId="Equation.3">
                  <p:embed/>
                </p:oleObj>
              </mc:Choice>
              <mc:Fallback>
                <p:oleObj name="Equation" r:id="rId4" imgW="158681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063" y="5412946"/>
                        <a:ext cx="4314636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States in a Markov Chain(Cont..)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15151"/>
            <a:ext cx="10058400" cy="44491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 state is </a:t>
            </a:r>
            <a:r>
              <a:rPr lang="en-US" sz="2400" dirty="0">
                <a:solidFill>
                  <a:srgbClr val="FF0000"/>
                </a:solidFill>
              </a:rPr>
              <a:t>Recurrent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upon entering the state, the process definitely </a:t>
            </a:r>
            <a:r>
              <a:rPr lang="en-US" sz="2400" dirty="0" smtClean="0">
                <a:solidFill>
                  <a:schemeClr val="tx1"/>
                </a:solidFill>
              </a:rPr>
              <a:t>will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return </a:t>
            </a:r>
            <a:r>
              <a:rPr lang="en-US" sz="2400" dirty="0">
                <a:solidFill>
                  <a:schemeClr val="tx1"/>
                </a:solidFill>
              </a:rPr>
              <a:t>the state again.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and only if it is </a:t>
            </a:r>
            <a:r>
              <a:rPr lang="en-US" sz="2400" dirty="0">
                <a:solidFill>
                  <a:srgbClr val="FF0000"/>
                </a:solidFill>
              </a:rPr>
              <a:t>not transient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For Gambler’s Ruin example, states </a:t>
            </a:r>
            <a:r>
              <a:rPr lang="en-US" sz="2400" dirty="0">
                <a:solidFill>
                  <a:schemeClr val="tx1"/>
                </a:solidFill>
              </a:rPr>
              <a:t>0 and 4 are </a:t>
            </a:r>
            <a:r>
              <a:rPr lang="en-US" sz="2400" dirty="0">
                <a:solidFill>
                  <a:srgbClr val="FF0000"/>
                </a:solidFill>
              </a:rPr>
              <a:t>recurrent states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(and </a:t>
            </a:r>
            <a:r>
              <a:rPr lang="en-US" sz="2400" dirty="0" smtClean="0">
                <a:solidFill>
                  <a:schemeClr val="tx1"/>
                </a:solidFill>
              </a:rPr>
              <a:t>also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absorbing </a:t>
            </a:r>
            <a:r>
              <a:rPr lang="en-US" sz="2400" dirty="0">
                <a:solidFill>
                  <a:schemeClr val="tx1"/>
                </a:solidFill>
              </a:rPr>
              <a:t>states)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Questions: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Gardener Problem: State 1,2 – Transient or Recurrent?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Ans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Transient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Gardener Problem: State 3 – Absorbing.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03C036D-6244-4AD7-83C3-320FDB517FE3}"/>
              </a:ext>
            </a:extLst>
          </p:cNvPr>
          <p:cNvGrpSpPr>
            <a:grpSpLocks/>
          </p:cNvGrpSpPr>
          <p:nvPr/>
        </p:nvGrpSpPr>
        <p:grpSpPr bwMode="auto">
          <a:xfrm>
            <a:off x="9462682" y="4039736"/>
            <a:ext cx="2187575" cy="1736725"/>
            <a:chOff x="6096000" y="4397830"/>
            <a:chExt cx="2188032" cy="1737564"/>
          </a:xfrm>
        </p:grpSpPr>
        <p:grpSp>
          <p:nvGrpSpPr>
            <p:cNvPr id="7" name="Group 71">
              <a:extLst>
                <a:ext uri="{FF2B5EF4-FFF2-40B4-BE49-F238E27FC236}">
                  <a16:creationId xmlns:a16="http://schemas.microsoft.com/office/drawing/2014/main" xmlns="" id="{9200BC2C-8B1F-419D-8BBE-66CDFED36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1066" y="4745660"/>
              <a:ext cx="1252800" cy="1024432"/>
              <a:chOff x="6531066" y="4745660"/>
              <a:chExt cx="1252800" cy="102443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712B9A66-8AAC-49FB-94FC-B9C7F6C2EF45}"/>
                  </a:ext>
                </a:extLst>
              </p:cNvPr>
              <p:cNvSpPr/>
              <p:nvPr/>
            </p:nvSpPr>
            <p:spPr>
              <a:xfrm>
                <a:off x="7118564" y="5442910"/>
                <a:ext cx="306452" cy="32718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  <a:alpha val="6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Curved Connector 35">
                <a:extLst>
                  <a:ext uri="{FF2B5EF4-FFF2-40B4-BE49-F238E27FC236}">
                    <a16:creationId xmlns:a16="http://schemas.microsoft.com/office/drawing/2014/main" xmlns="" id="{0FC4EE90-72F5-410E-9815-103BA35A4F9A}"/>
                  </a:ext>
                </a:extLst>
              </p:cNvPr>
              <p:cNvCxnSpPr>
                <a:stCxn id="19" idx="4"/>
                <a:endCxn id="14" idx="2"/>
              </p:cNvCxnSpPr>
              <p:nvPr/>
            </p:nvCxnSpPr>
            <p:spPr>
              <a:xfrm rot="16200000" flipH="1">
                <a:off x="6634202" y="5122139"/>
                <a:ext cx="533658" cy="435066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44">
                <a:extLst>
                  <a:ext uri="{FF2B5EF4-FFF2-40B4-BE49-F238E27FC236}">
                    <a16:creationId xmlns:a16="http://schemas.microsoft.com/office/drawing/2014/main" xmlns="" id="{1E85B8D7-278B-4687-A342-F7E8DF5EE6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31066" y="4745660"/>
                <a:ext cx="1252800" cy="358948"/>
                <a:chOff x="2176725" y="4691231"/>
                <a:chExt cx="1252800" cy="358948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xmlns="" id="{AF93F11F-78AD-4CDB-92B2-64EEB6408110}"/>
                    </a:ext>
                  </a:extLst>
                </p:cNvPr>
                <p:cNvSpPr/>
                <p:nvPr/>
              </p:nvSpPr>
              <p:spPr>
                <a:xfrm>
                  <a:off x="2176725" y="4691231"/>
                  <a:ext cx="304864" cy="32559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xmlns="" id="{C06541E0-69B3-4144-809C-2E0128D71D47}"/>
                    </a:ext>
                  </a:extLst>
                </p:cNvPr>
                <p:cNvSpPr/>
                <p:nvPr/>
              </p:nvSpPr>
              <p:spPr>
                <a:xfrm>
                  <a:off x="3124661" y="4724585"/>
                  <a:ext cx="304864" cy="32559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Curved Connector 20">
                  <a:extLst>
                    <a:ext uri="{FF2B5EF4-FFF2-40B4-BE49-F238E27FC236}">
                      <a16:creationId xmlns:a16="http://schemas.microsoft.com/office/drawing/2014/main" xmlns="" id="{86801B47-431C-4A54-BD77-C9D1ED73A36C}"/>
                    </a:ext>
                  </a:extLst>
                </p:cNvPr>
                <p:cNvCxnSpPr>
                  <a:stCxn id="19" idx="7"/>
                  <a:endCxn id="20" idx="1"/>
                </p:cNvCxnSpPr>
                <p:nvPr/>
              </p:nvCxnSpPr>
              <p:spPr>
                <a:xfrm rot="16200000" flipH="1">
                  <a:off x="2786448" y="4389560"/>
                  <a:ext cx="33354" cy="731991"/>
                </a:xfrm>
                <a:prstGeom prst="curvedConnector3">
                  <a:avLst>
                    <a:gd name="adj1" fmla="val -446450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urved Connector 22">
                  <a:extLst>
                    <a:ext uri="{FF2B5EF4-FFF2-40B4-BE49-F238E27FC236}">
                      <a16:creationId xmlns:a16="http://schemas.microsoft.com/office/drawing/2014/main" xmlns="" id="{64D51BE7-DBC8-4E43-AE5E-49C01DA20E64}"/>
                    </a:ext>
                  </a:extLst>
                </p:cNvPr>
                <p:cNvCxnSpPr>
                  <a:stCxn id="19" idx="3"/>
                  <a:endCxn id="19" idx="1"/>
                </p:cNvCxnSpPr>
                <p:nvPr/>
              </p:nvCxnSpPr>
              <p:spPr>
                <a:xfrm rot="5400000" flipH="1">
                  <a:off x="2106829" y="4854823"/>
                  <a:ext cx="230298" cy="1588"/>
                </a:xfrm>
                <a:prstGeom prst="curvedConnector5">
                  <a:avLst>
                    <a:gd name="adj1" fmla="val -47141"/>
                    <a:gd name="adj2" fmla="val 30778526"/>
                    <a:gd name="adj3" fmla="val 151854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urved Connector 23">
                  <a:extLst>
                    <a:ext uri="{FF2B5EF4-FFF2-40B4-BE49-F238E27FC236}">
                      <a16:creationId xmlns:a16="http://schemas.microsoft.com/office/drawing/2014/main" xmlns="" id="{7590F188-230A-4E22-B85A-F8BE3460DCE3}"/>
                    </a:ext>
                  </a:extLst>
                </p:cNvPr>
                <p:cNvCxnSpPr>
                  <a:stCxn id="20" idx="7"/>
                  <a:endCxn id="20" idx="5"/>
                </p:cNvCxnSpPr>
                <p:nvPr/>
              </p:nvCxnSpPr>
              <p:spPr>
                <a:xfrm rot="16200000" flipH="1">
                  <a:off x="3269122" y="4886588"/>
                  <a:ext cx="230298" cy="1588"/>
                </a:xfrm>
                <a:prstGeom prst="curvedConnector5">
                  <a:avLst>
                    <a:gd name="adj1" fmla="val -42426"/>
                    <a:gd name="adj2" fmla="val 21181556"/>
                    <a:gd name="adj3" fmla="val 118856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Curved Connector 18">
                <a:extLst>
                  <a:ext uri="{FF2B5EF4-FFF2-40B4-BE49-F238E27FC236}">
                    <a16:creationId xmlns:a16="http://schemas.microsoft.com/office/drawing/2014/main" xmlns="" id="{9C25AF36-7B79-4979-A41F-379AABDDF982}"/>
                  </a:ext>
                </a:extLst>
              </p:cNvPr>
              <p:cNvCxnSpPr>
                <a:stCxn id="14" idx="3"/>
                <a:endCxn id="14" idx="5"/>
              </p:cNvCxnSpPr>
              <p:nvPr/>
            </p:nvCxnSpPr>
            <p:spPr>
              <a:xfrm rot="16200000" flipH="1">
                <a:off x="7271790" y="5613678"/>
                <a:ext cx="1589" cy="215945"/>
              </a:xfrm>
              <a:prstGeom prst="curvedConnector3">
                <a:avLst>
                  <a:gd name="adj1" fmla="val 17407116"/>
                </a:avLst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8">
                <a:extLst>
                  <a:ext uri="{FF2B5EF4-FFF2-40B4-BE49-F238E27FC236}">
                    <a16:creationId xmlns:a16="http://schemas.microsoft.com/office/drawing/2014/main" xmlns="" id="{88150F08-3289-48C3-A426-8BBF2F7F6E28}"/>
                  </a:ext>
                </a:extLst>
              </p:cNvPr>
              <p:cNvCxnSpPr>
                <a:endCxn id="14" idx="6"/>
              </p:cNvCxnSpPr>
              <p:nvPr/>
            </p:nvCxnSpPr>
            <p:spPr>
              <a:xfrm rot="5400000">
                <a:off x="7277279" y="5252345"/>
                <a:ext cx="501893" cy="206418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xmlns="" id="{9130C5E5-5E2D-44CB-92A9-47D5BA037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767944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.2</a:t>
              </a:r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xmlns="" id="{D13172B1-8BA2-41FA-87B3-AE48D92B8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971" y="43978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10" name="TextBox 14">
              <a:extLst>
                <a:ext uri="{FF2B5EF4-FFF2-40B4-BE49-F238E27FC236}">
                  <a16:creationId xmlns:a16="http://schemas.microsoft.com/office/drawing/2014/main" xmlns="" id="{EFB89466-7009-4B04-91D7-D0499B80F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346" y="4800601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xmlns="" id="{CFC44774-4B41-4DC2-838E-CD37663AD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689" y="52360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.5</a:t>
              </a:r>
            </a:p>
          </p:txBody>
        </p:sp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xmlns="" id="{55A65AB3-2C93-4726-B420-4A9D1CD3E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9515" y="5889173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13" name="TextBox 42">
              <a:extLst>
                <a:ext uri="{FF2B5EF4-FFF2-40B4-BE49-F238E27FC236}">
                  <a16:creationId xmlns:a16="http://schemas.microsoft.com/office/drawing/2014/main" xmlns="" id="{235D85FB-5CEF-439F-B4D3-D78FD0DDD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514" y="5301345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90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States in a Markov Chain(Cont..)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15151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Periodic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with period </a:t>
            </a:r>
            <a:r>
              <a:rPr lang="en-US" sz="2400" dirty="0" smtClean="0">
                <a:solidFill>
                  <a:schemeClr val="tx1"/>
                </a:solidFill>
              </a:rPr>
              <a:t>k </a:t>
            </a:r>
            <a:r>
              <a:rPr lang="en-US" sz="2400" dirty="0">
                <a:solidFill>
                  <a:schemeClr val="tx1"/>
                </a:solidFill>
              </a:rPr>
              <a:t>&gt; 1 if </a:t>
            </a:r>
            <a:r>
              <a:rPr lang="en-US" sz="2400" dirty="0" smtClean="0">
                <a:solidFill>
                  <a:schemeClr val="tx1"/>
                </a:solidFill>
              </a:rPr>
              <a:t>k </a:t>
            </a:r>
            <a:r>
              <a:rPr lang="en-US" sz="2400" dirty="0">
                <a:solidFill>
                  <a:schemeClr val="tx1"/>
                </a:solidFill>
              </a:rPr>
              <a:t>is the smallest number such that </a:t>
            </a:r>
            <a:r>
              <a:rPr lang="en-US" sz="2400" dirty="0" smtClean="0">
                <a:solidFill>
                  <a:schemeClr val="tx1"/>
                </a:solidFill>
              </a:rPr>
              <a:t>all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paths </a:t>
            </a:r>
            <a:r>
              <a:rPr lang="en-US" sz="2400" dirty="0">
                <a:solidFill>
                  <a:schemeClr val="tx1"/>
                </a:solidFill>
              </a:rPr>
              <a:t>leading from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back to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have a length which is a multiple of 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A recurrent state that is not </a:t>
            </a:r>
            <a:r>
              <a:rPr lang="en-US" sz="2400" dirty="0" smtClean="0">
                <a:solidFill>
                  <a:srgbClr val="FF0000"/>
                </a:solidFill>
              </a:rPr>
              <a:t>Periodic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called </a:t>
            </a:r>
            <a:r>
              <a:rPr lang="en-US" sz="2400" dirty="0" smtClean="0">
                <a:solidFill>
                  <a:srgbClr val="FF0000"/>
                </a:solidFill>
              </a:rPr>
              <a:t>Aperiodic.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Eg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37</a:t>
            </a:fld>
            <a:endParaRPr lang="en-US"/>
          </a:p>
        </p:txBody>
      </p:sp>
      <p:grpSp>
        <p:nvGrpSpPr>
          <p:cNvPr id="24" name="Group 27">
            <a:extLst>
              <a:ext uri="{FF2B5EF4-FFF2-40B4-BE49-F238E27FC236}">
                <a16:creationId xmlns:a16="http://schemas.microsoft.com/office/drawing/2014/main" xmlns="" id="{46AC7747-40CF-4942-B2F6-70B598FD6B5C}"/>
              </a:ext>
            </a:extLst>
          </p:cNvPr>
          <p:cNvGrpSpPr>
            <a:grpSpLocks/>
          </p:cNvGrpSpPr>
          <p:nvPr/>
        </p:nvGrpSpPr>
        <p:grpSpPr bwMode="auto">
          <a:xfrm>
            <a:off x="1813768" y="3160867"/>
            <a:ext cx="2075844" cy="1301952"/>
            <a:chOff x="6531484" y="4397830"/>
            <a:chExt cx="1752548" cy="1371598"/>
          </a:xfrm>
        </p:grpSpPr>
        <p:grpSp>
          <p:nvGrpSpPr>
            <p:cNvPr id="25" name="Group 71">
              <a:extLst>
                <a:ext uri="{FF2B5EF4-FFF2-40B4-BE49-F238E27FC236}">
                  <a16:creationId xmlns:a16="http://schemas.microsoft.com/office/drawing/2014/main" xmlns="" id="{4F62F53A-BC3F-4CD8-97F8-A466346C1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1484" y="4746172"/>
              <a:ext cx="1251857" cy="1023256"/>
              <a:chOff x="6531484" y="4746172"/>
              <a:chExt cx="1251857" cy="102325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0E06A8EA-2D05-4318-AE29-F3005409126C}"/>
                  </a:ext>
                </a:extLst>
              </p:cNvPr>
              <p:cNvSpPr/>
              <p:nvPr/>
            </p:nvSpPr>
            <p:spPr>
              <a:xfrm>
                <a:off x="7118842" y="5442403"/>
                <a:ext cx="306379" cy="32702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  <a:alpha val="6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Curved Connector 35">
                <a:extLst>
                  <a:ext uri="{FF2B5EF4-FFF2-40B4-BE49-F238E27FC236}">
                    <a16:creationId xmlns:a16="http://schemas.microsoft.com/office/drawing/2014/main" xmlns="" id="{99C2A438-02F8-4F7F-9D84-48A320D84142}"/>
                  </a:ext>
                </a:extLst>
              </p:cNvPr>
              <p:cNvCxnSpPr>
                <a:stCxn id="35" idx="4"/>
                <a:endCxn id="31" idx="2"/>
              </p:cNvCxnSpPr>
              <p:nvPr/>
            </p:nvCxnSpPr>
            <p:spPr>
              <a:xfrm rot="16200000" flipH="1">
                <a:off x="6634661" y="5121734"/>
                <a:ext cx="533399" cy="434962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44">
                <a:extLst>
                  <a:ext uri="{FF2B5EF4-FFF2-40B4-BE49-F238E27FC236}">
                    <a16:creationId xmlns:a16="http://schemas.microsoft.com/office/drawing/2014/main" xmlns="" id="{F1EC1222-75CB-45B2-923C-2FF1D03434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31484" y="4746172"/>
                <a:ext cx="1251857" cy="859971"/>
                <a:chOff x="2177143" y="4691743"/>
                <a:chExt cx="1251857" cy="859971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xmlns="" id="{66B7FC34-1AD7-4179-8694-915DDC855462}"/>
                    </a:ext>
                  </a:extLst>
                </p:cNvPr>
                <p:cNvSpPr/>
                <p:nvPr/>
              </p:nvSpPr>
              <p:spPr>
                <a:xfrm>
                  <a:off x="2177143" y="4691062"/>
                  <a:ext cx="304791" cy="32702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xmlns="" id="{C14CAE52-A185-4617-B39E-3BF37DA727C4}"/>
                    </a:ext>
                  </a:extLst>
                </p:cNvPr>
                <p:cNvSpPr/>
                <p:nvPr/>
              </p:nvSpPr>
              <p:spPr>
                <a:xfrm>
                  <a:off x="3124853" y="4724400"/>
                  <a:ext cx="304791" cy="325437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  <a:alpha val="6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Curved Connector 36">
                  <a:extLst>
                    <a:ext uri="{FF2B5EF4-FFF2-40B4-BE49-F238E27FC236}">
                      <a16:creationId xmlns:a16="http://schemas.microsoft.com/office/drawing/2014/main" xmlns="" id="{EFAE62A3-3295-48B1-8AB3-AFA34AACD9EE}"/>
                    </a:ext>
                  </a:extLst>
                </p:cNvPr>
                <p:cNvCxnSpPr>
                  <a:stCxn id="35" idx="7"/>
                  <a:endCxn id="36" idx="1"/>
                </p:cNvCxnSpPr>
                <p:nvPr/>
              </p:nvCxnSpPr>
              <p:spPr>
                <a:xfrm rot="16200000" flipH="1">
                  <a:off x="2786725" y="4389448"/>
                  <a:ext cx="33338" cy="731816"/>
                </a:xfrm>
                <a:prstGeom prst="curvedConnector3">
                  <a:avLst>
                    <a:gd name="adj1" fmla="val -446450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urved Connector 23">
                  <a:extLst>
                    <a:ext uri="{FF2B5EF4-FFF2-40B4-BE49-F238E27FC236}">
                      <a16:creationId xmlns:a16="http://schemas.microsoft.com/office/drawing/2014/main" xmlns="" id="{79B74881-D86F-478C-9CB0-3C782F92559A}"/>
                    </a:ext>
                  </a:extLst>
                </p:cNvPr>
                <p:cNvCxnSpPr>
                  <a:stCxn id="36" idx="7"/>
                  <a:endCxn id="36" idx="5"/>
                </p:cNvCxnSpPr>
                <p:nvPr/>
              </p:nvCxnSpPr>
              <p:spPr>
                <a:xfrm rot="16200000" flipH="1">
                  <a:off x="3268513" y="4887119"/>
                  <a:ext cx="231775" cy="1588"/>
                </a:xfrm>
                <a:prstGeom prst="curvedConnector5">
                  <a:avLst>
                    <a:gd name="adj1" fmla="val -42426"/>
                    <a:gd name="adj2" fmla="val 21181556"/>
                    <a:gd name="adj3" fmla="val 118856"/>
                  </a:avLst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urved Connector 23">
                  <a:extLst>
                    <a:ext uri="{FF2B5EF4-FFF2-40B4-BE49-F238E27FC236}">
                      <a16:creationId xmlns:a16="http://schemas.microsoft.com/office/drawing/2014/main" xmlns="" id="{B8B06E59-99D4-486C-B219-7A228AF81E0C}"/>
                    </a:ext>
                  </a:extLst>
                </p:cNvPr>
                <p:cNvCxnSpPr>
                  <a:stCxn id="31" idx="6"/>
                  <a:endCxn id="36" idx="4"/>
                </p:cNvCxnSpPr>
                <p:nvPr/>
              </p:nvCxnSpPr>
              <p:spPr>
                <a:xfrm flipV="1">
                  <a:off x="3070880" y="5049837"/>
                  <a:ext cx="206369" cy="501649"/>
                </a:xfrm>
                <a:prstGeom prst="curvedConnector2">
                  <a:avLst/>
                </a:prstGeom>
                <a:ln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urved Connector 18">
                <a:extLst>
                  <a:ext uri="{FF2B5EF4-FFF2-40B4-BE49-F238E27FC236}">
                    <a16:creationId xmlns:a16="http://schemas.microsoft.com/office/drawing/2014/main" xmlns="" id="{AFB5E9ED-0626-4E76-AF97-1FAA4DC5C11C}"/>
                  </a:ext>
                </a:extLst>
              </p:cNvPr>
              <p:cNvCxnSpPr>
                <a:stCxn id="31" idx="7"/>
                <a:endCxn id="35" idx="6"/>
              </p:cNvCxnSpPr>
              <p:nvPr/>
            </p:nvCxnSpPr>
            <p:spPr>
              <a:xfrm rot="16200000" flipV="1">
                <a:off x="6817217" y="4928062"/>
                <a:ext cx="581024" cy="542909"/>
              </a:xfrm>
              <a:prstGeom prst="curvedConnector2">
                <a:avLst/>
              </a:prstGeom>
              <a:ln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30">
              <a:extLst>
                <a:ext uri="{FF2B5EF4-FFF2-40B4-BE49-F238E27FC236}">
                  <a16:creationId xmlns:a16="http://schemas.microsoft.com/office/drawing/2014/main" xmlns="" id="{0ED4D9E5-7372-48BC-B8F0-0847F0AC7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971" y="4397830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.6</a:t>
              </a: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xmlns="" id="{6A96F5AC-E519-4438-A78D-B28AFB283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346" y="4800601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1</a:t>
              </a:r>
            </a:p>
          </p:txBody>
        </p:sp>
        <p:sp>
          <p:nvSpPr>
            <p:cNvPr id="28" name="TextBox 33">
              <a:extLst>
                <a:ext uri="{FF2B5EF4-FFF2-40B4-BE49-F238E27FC236}">
                  <a16:creationId xmlns:a16="http://schemas.microsoft.com/office/drawing/2014/main" xmlns="" id="{DCB92A16-4D8D-46A0-9BEE-E49E4DBEC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3943" y="5061859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.6</a:t>
              </a:r>
            </a:p>
          </p:txBody>
        </p:sp>
        <p:sp>
          <p:nvSpPr>
            <p:cNvPr id="29" name="TextBox 34">
              <a:extLst>
                <a:ext uri="{FF2B5EF4-FFF2-40B4-BE49-F238E27FC236}">
                  <a16:creationId xmlns:a16="http://schemas.microsoft.com/office/drawing/2014/main" xmlns="" id="{B2B51763-AA78-4E9F-BD6A-324E4B009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514" y="5301345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.4</a:t>
              </a:r>
            </a:p>
          </p:txBody>
        </p:sp>
        <p:sp>
          <p:nvSpPr>
            <p:cNvPr id="30" name="TextBox 64">
              <a:extLst>
                <a:ext uri="{FF2B5EF4-FFF2-40B4-BE49-F238E27FC236}">
                  <a16:creationId xmlns:a16="http://schemas.microsoft.com/office/drawing/2014/main" xmlns="" id="{C38E66FD-68F2-4046-A2D5-DC8BE53FF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804" y="5290458"/>
              <a:ext cx="315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.4</a:t>
              </a:r>
            </a:p>
          </p:txBody>
        </p:sp>
      </p:grpSp>
      <p:graphicFrame>
        <p:nvGraphicFramePr>
          <p:cNvPr id="40" name="Object 2">
            <a:extLst>
              <a:ext uri="{FF2B5EF4-FFF2-40B4-BE49-F238E27FC236}">
                <a16:creationId xmlns:a16="http://schemas.microsoft.com/office/drawing/2014/main" xmlns="" id="{AA3E8065-2512-40B2-9694-75D8C64D1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116573"/>
              </p:ext>
            </p:extLst>
          </p:nvPr>
        </p:nvGraphicFramePr>
        <p:xfrm>
          <a:off x="3867448" y="3372474"/>
          <a:ext cx="1695415" cy="108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4" imgW="1028254" imgH="710891" progId="Equation.3">
                  <p:embed/>
                </p:oleObj>
              </mc:Choice>
              <mc:Fallback>
                <p:oleObj name="Equation" r:id="rId4" imgW="1028254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448" y="3372474"/>
                        <a:ext cx="1695415" cy="1080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">
            <a:extLst>
              <a:ext uri="{FF2B5EF4-FFF2-40B4-BE49-F238E27FC236}">
                <a16:creationId xmlns:a16="http://schemas.microsoft.com/office/drawing/2014/main" xmlns="" id="{4E7BB8E1-A7B6-4ADA-B53B-BAB421964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082095"/>
              </p:ext>
            </p:extLst>
          </p:nvPr>
        </p:nvGraphicFramePr>
        <p:xfrm>
          <a:off x="5692050" y="3490875"/>
          <a:ext cx="1513924" cy="905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6" imgW="1333500" imgH="711200" progId="Equation.3">
                  <p:embed/>
                </p:oleObj>
              </mc:Choice>
              <mc:Fallback>
                <p:oleObj name="Equation" r:id="rId6" imgW="1333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050" y="3490875"/>
                        <a:ext cx="1513924" cy="905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xmlns="" id="{93953736-8DB9-4DF0-9089-B8BF8FC1B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549586"/>
              </p:ext>
            </p:extLst>
          </p:nvPr>
        </p:nvGraphicFramePr>
        <p:xfrm>
          <a:off x="7415490" y="3492924"/>
          <a:ext cx="1952379" cy="90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" name="Equation" r:id="rId8" imgW="1548728" imgH="710891" progId="Equation.3">
                  <p:embed/>
                </p:oleObj>
              </mc:Choice>
              <mc:Fallback>
                <p:oleObj name="Equation" r:id="rId8" imgW="1548728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490" y="3492924"/>
                        <a:ext cx="1952379" cy="903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">
            <a:extLst>
              <a:ext uri="{FF2B5EF4-FFF2-40B4-BE49-F238E27FC236}">
                <a16:creationId xmlns:a16="http://schemas.microsoft.com/office/drawing/2014/main" xmlns="" id="{E4020D19-7C65-4181-9716-9E4CF6DA3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291153"/>
              </p:ext>
            </p:extLst>
          </p:nvPr>
        </p:nvGraphicFramePr>
        <p:xfrm>
          <a:off x="9488354" y="3413659"/>
          <a:ext cx="2527306" cy="98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10" imgW="1790700" imgH="711200" progId="Equation.3">
                  <p:embed/>
                </p:oleObj>
              </mc:Choice>
              <mc:Fallback>
                <p:oleObj name="Equation" r:id="rId10" imgW="17907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8354" y="3413659"/>
                        <a:ext cx="2527306" cy="988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>
            <a:extLst>
              <a:ext uri="{FF2B5EF4-FFF2-40B4-BE49-F238E27FC236}">
                <a16:creationId xmlns:a16="http://schemas.microsoft.com/office/drawing/2014/main" xmlns="" id="{7FC50E4A-7CA0-468B-88BF-3B5EBBAD2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536616"/>
              </p:ext>
            </p:extLst>
          </p:nvPr>
        </p:nvGraphicFramePr>
        <p:xfrm>
          <a:off x="1254678" y="4748202"/>
          <a:ext cx="2871608" cy="117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Equation" r:id="rId12" imgW="2006600" imgH="711200" progId="Equation.3">
                  <p:embed/>
                </p:oleObj>
              </mc:Choice>
              <mc:Fallback>
                <p:oleObj name="Equation" r:id="rId12" imgW="2006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678" y="4748202"/>
                        <a:ext cx="2871608" cy="1174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92050" y="4563536"/>
            <a:ext cx="6099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 smtClean="0"/>
              <a:t>Continuing with n = 6, 7, …., </a:t>
            </a:r>
            <a:r>
              <a:rPr lang="en-US" sz="2200" dirty="0" err="1" smtClean="0"/>
              <a:t>P</a:t>
            </a:r>
            <a:r>
              <a:rPr lang="en-US" sz="2200" baseline="30000" dirty="0" err="1" smtClean="0"/>
              <a:t>n</a:t>
            </a:r>
            <a:r>
              <a:rPr lang="en-US" sz="2200" dirty="0" smtClean="0"/>
              <a:t> shows that </a:t>
            </a:r>
            <a:r>
              <a:rPr lang="en-US" sz="2200" baseline="30000" dirty="0" smtClean="0"/>
              <a:t>P</a:t>
            </a:r>
            <a:r>
              <a:rPr lang="en-US" sz="2200" baseline="-25000" dirty="0" smtClean="0"/>
              <a:t>11</a:t>
            </a:r>
            <a:r>
              <a:rPr lang="en-US" sz="2200" dirty="0"/>
              <a:t> </a:t>
            </a:r>
            <a:r>
              <a:rPr lang="en-US" sz="2200" dirty="0" smtClean="0"/>
              <a:t>and </a:t>
            </a:r>
            <a:r>
              <a:rPr lang="en-US" sz="2200" baseline="30000" dirty="0" smtClean="0"/>
              <a:t>P</a:t>
            </a:r>
            <a:r>
              <a:rPr lang="en-US" sz="2200" baseline="-25000" dirty="0" smtClean="0"/>
              <a:t>33</a:t>
            </a:r>
            <a:r>
              <a:rPr lang="en-US" sz="2200" dirty="0" smtClean="0"/>
              <a:t> are positive for even values of n and zero for others. So the period of state 1 and state 3 is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r>
              <a:rPr lang="en-US" sz="2200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 smtClean="0"/>
              <a:t>State 2 is Aperiodic because it is recurrent.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91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States in a Markov Chain(Cont..)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15151"/>
            <a:ext cx="10058400" cy="4449171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If all states in a Markov Chain are </a:t>
            </a:r>
            <a:r>
              <a:rPr lang="en-US" sz="2400" dirty="0">
                <a:solidFill>
                  <a:srgbClr val="FF0000"/>
                </a:solidFill>
              </a:rPr>
              <a:t>recurrent, aperiodic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>
                <a:solidFill>
                  <a:srgbClr val="FF0000"/>
                </a:solidFill>
              </a:rPr>
              <a:t>communicate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with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one another, </a:t>
            </a:r>
            <a:r>
              <a:rPr lang="en-US" sz="2400" dirty="0">
                <a:solidFill>
                  <a:schemeClr val="tx1"/>
                </a:solidFill>
              </a:rPr>
              <a:t>then the Markov Chain is said to </a:t>
            </a:r>
            <a:r>
              <a:rPr lang="en-US" sz="2400" dirty="0" smtClean="0">
                <a:solidFill>
                  <a:srgbClr val="FF0000"/>
                </a:solidFill>
              </a:rPr>
              <a:t>Ergodic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Eg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Gambler Ruin: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Non-Ergodic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Weather: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Ergodic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Coke vs Pepsi: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Ergodic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Gardener: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Non-Ergodic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States in a Markov Chain(Cont..)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0928" y="1828799"/>
                <a:ext cx="10058400" cy="4449171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  <a:defRPr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100" dirty="0" smtClean="0">
                    <a:solidFill>
                      <a:srgbClr val="FF0000"/>
                    </a:solidFill>
                  </a:rPr>
                  <a:t>Matrix Examples: </a:t>
                </a:r>
              </a:p>
              <a:p>
                <a:pPr marL="0" indent="0" algn="just">
                  <a:lnSpc>
                    <a:spcPct val="100000"/>
                  </a:lnSpc>
                  <a:buNone/>
                  <a:defRPr/>
                </a:pPr>
                <a:r>
                  <a:rPr lang="en-US" sz="5200" baseline="30000" dirty="0" smtClean="0"/>
                  <a:t>                                P</a:t>
                </a:r>
                <a:r>
                  <a:rPr lang="en-US" sz="5200" baseline="-25000" dirty="0" smtClean="0"/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3/4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   </a:t>
                </a:r>
                <a:r>
                  <a:rPr lang="en-US" sz="3100" dirty="0" smtClean="0"/>
                  <a:t>    </a:t>
                </a:r>
                <a:r>
                  <a:rPr lang="en-US" sz="3100" dirty="0" smtClean="0">
                    <a:solidFill>
                      <a:srgbClr val="FF0000"/>
                    </a:solidFill>
                  </a:rPr>
                  <a:t>Ergodic</a:t>
                </a:r>
                <a:r>
                  <a:rPr lang="en-US" sz="3100" dirty="0" smtClean="0"/>
                  <a:t>  </a:t>
                </a:r>
              </a:p>
              <a:p>
                <a:pPr marL="0" indent="0" algn="just">
                  <a:lnSpc>
                    <a:spcPct val="100000"/>
                  </a:lnSpc>
                  <a:buNone/>
                  <a:defRPr/>
                </a:pPr>
                <a:endParaRPr lang="en-US" sz="3000" baseline="30000" dirty="0" smtClean="0"/>
              </a:p>
              <a:p>
                <a:pPr marL="0" indent="0" algn="just">
                  <a:lnSpc>
                    <a:spcPct val="100000"/>
                  </a:lnSpc>
                  <a:buNone/>
                  <a:defRPr/>
                </a:pPr>
                <a:r>
                  <a:rPr lang="en-US" sz="5200" baseline="30000" dirty="0" smtClean="0"/>
                  <a:t>                                P</a:t>
                </a:r>
                <a:r>
                  <a:rPr lang="en-US" sz="5200" baseline="-25000" dirty="0" smtClean="0"/>
                  <a:t>2</a:t>
                </a:r>
                <a:r>
                  <a:rPr lang="en-US" sz="30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       </a:t>
                </a:r>
                <a:r>
                  <a:rPr lang="en-US" sz="3100" dirty="0" smtClean="0">
                    <a:solidFill>
                      <a:srgbClr val="FF0000"/>
                    </a:solidFill>
                  </a:rPr>
                  <a:t>Ergodic</a:t>
                </a:r>
              </a:p>
              <a:p>
                <a:pPr marL="0" indent="0" algn="just">
                  <a:lnSpc>
                    <a:spcPct val="100000"/>
                  </a:lnSpc>
                  <a:buNone/>
                  <a:defRPr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  <a:defRPr/>
                </a:pPr>
                <a:r>
                  <a:rPr lang="en-US" sz="5200" baseline="30000" dirty="0" smtClean="0"/>
                  <a:t>                               </a:t>
                </a:r>
                <a:r>
                  <a:rPr lang="en-US" sz="5200" dirty="0" smtClean="0"/>
                  <a:t> </a:t>
                </a:r>
                <a:r>
                  <a:rPr lang="en-US" sz="5200" baseline="30000" dirty="0" smtClean="0"/>
                  <a:t>P</a:t>
                </a:r>
                <a:r>
                  <a:rPr lang="en-US" sz="5200" baseline="-25000" dirty="0" smtClean="0"/>
                  <a:t>3</a:t>
                </a:r>
                <a:r>
                  <a:rPr lang="en-US" sz="30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lang="en-US" sz="3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3/4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000" dirty="0" smtClean="0">
                    <a:solidFill>
                      <a:srgbClr val="FF0000"/>
                    </a:solidFill>
                  </a:rPr>
                  <a:t>    Non Ergodic</a:t>
                </a:r>
                <a:endParaRPr lang="en-US" sz="3000" dirty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  <a:defRPr/>
                </a:pPr>
                <a:endParaRPr lang="en-US" sz="2400" dirty="0" smtClean="0"/>
              </a:p>
              <a:p>
                <a:pPr marL="0" indent="0" algn="just">
                  <a:lnSpc>
                    <a:spcPct val="100000"/>
                  </a:lnSpc>
                  <a:buNone/>
                  <a:defRPr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  <a:defRPr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q"/>
                  <a:defRPr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  <a:defRPr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  <a:defRPr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  <a:defRPr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  <a:defRPr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  <a:defRPr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  <a:defRPr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0928" y="1828799"/>
                <a:ext cx="10058400" cy="4449171"/>
              </a:xfrm>
              <a:blipFill rotWithShape="0">
                <a:blip r:embed="rId3"/>
                <a:stretch>
                  <a:fillRect l="-1333" t="-2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0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Process(Cont..)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dirty="0" smtClean="0">
                <a:solidFill>
                  <a:srgbClr val="FF0000"/>
                </a:solidFill>
              </a:rPr>
              <a:t>Continuous – Time Stochastic Process  </a:t>
            </a:r>
            <a:r>
              <a:rPr lang="en-US" sz="2400" dirty="0" smtClean="0">
                <a:solidFill>
                  <a:schemeClr val="tx1"/>
                </a:solidFill>
              </a:rPr>
              <a:t>is simply the Stochastic process in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which the state of the system can be viewed at any time, not just at discrete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instants of time.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solidFill>
                  <a:schemeClr val="tx1"/>
                </a:solidFill>
              </a:rPr>
              <a:t> For example, the number of people in a supermarket t minutes after the store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opens for business may be viewed as a continuous time stochastic process.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Property of Markov Chain(Steady State Probability)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n-step transition probabilities for Cola drinkers: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After a long time, a person’s next cola purchase probability doesn’t depend on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whether s(he) was initially a Coke or Pepsi purchaser.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Steady state Probabilities are used to describe the long run behavior of a Markov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chain.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So we can say the states after long run go to steady states.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Object 14">
            <a:extLst>
              <a:ext uri="{FF2B5EF4-FFF2-40B4-BE49-F238E27FC236}">
                <a16:creationId xmlns:a16="http://schemas.microsoft.com/office/drawing/2014/main" xmlns="" id="{A7F6D138-62D4-4DC1-ADA8-A51664156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7626"/>
              </p:ext>
            </p:extLst>
          </p:nvPr>
        </p:nvGraphicFramePr>
        <p:xfrm>
          <a:off x="3954846" y="2351444"/>
          <a:ext cx="2039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Equation" r:id="rId4" imgW="1168400" imgH="457200" progId="Equation.3">
                  <p:embed/>
                </p:oleObj>
              </mc:Choice>
              <mc:Fallback>
                <p:oleObj name="Equation" r:id="rId4" imgW="116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846" y="2351444"/>
                        <a:ext cx="2039937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3B968F45-FCCA-408F-AC8E-E22D686D0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430903"/>
              </p:ext>
            </p:extLst>
          </p:nvPr>
        </p:nvGraphicFramePr>
        <p:xfrm>
          <a:off x="1960946" y="2346682"/>
          <a:ext cx="18478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Equation" r:id="rId6" imgW="952500" imgH="457200" progId="Equation.3">
                  <p:embed/>
                </p:oleObj>
              </mc:Choice>
              <mc:Fallback>
                <p:oleObj name="Equation" r:id="rId6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946" y="2346682"/>
                        <a:ext cx="1847850" cy="8858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>
            <a:extLst>
              <a:ext uri="{FF2B5EF4-FFF2-40B4-BE49-F238E27FC236}">
                <a16:creationId xmlns:a16="http://schemas.microsoft.com/office/drawing/2014/main" xmlns="" id="{2D5F7BA4-B0C9-4341-96FD-CFA4A9506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44670"/>
              </p:ext>
            </p:extLst>
          </p:nvPr>
        </p:nvGraphicFramePr>
        <p:xfrm>
          <a:off x="6102733" y="2364144"/>
          <a:ext cx="20907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משוואה" r:id="rId8" imgW="1333500" imgH="457200" progId="Equation.3">
                  <p:embed/>
                </p:oleObj>
              </mc:Choice>
              <mc:Fallback>
                <p:oleObj name="משוואה" r:id="rId8" imgW="1333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733" y="2364144"/>
                        <a:ext cx="2090738" cy="7699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7624C476-3A93-49EA-811D-35BEDBE3F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962383"/>
              </p:ext>
            </p:extLst>
          </p:nvPr>
        </p:nvGraphicFramePr>
        <p:xfrm>
          <a:off x="8450646" y="2332394"/>
          <a:ext cx="18335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name="Equation" r:id="rId10" imgW="1168400" imgH="457200" progId="Equation.3">
                  <p:embed/>
                </p:oleObj>
              </mc:Choice>
              <mc:Fallback>
                <p:oleObj name="Equation" r:id="rId10" imgW="116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646" y="2332394"/>
                        <a:ext cx="1833562" cy="7699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9CA8C4DE-1013-43D6-866D-CAABCE110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687169"/>
              </p:ext>
            </p:extLst>
          </p:nvPr>
        </p:nvGraphicFramePr>
        <p:xfrm>
          <a:off x="1910146" y="3388082"/>
          <a:ext cx="189388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12" imgW="1206500" imgH="457200" progId="Equation.3">
                  <p:embed/>
                </p:oleObj>
              </mc:Choice>
              <mc:Fallback>
                <p:oleObj name="Equation" r:id="rId12" imgW="1206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146" y="3388082"/>
                        <a:ext cx="1893887" cy="769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F7E63B26-2FF8-421E-B24D-E09E56CC0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917877"/>
              </p:ext>
            </p:extLst>
          </p:nvPr>
        </p:nvGraphicFramePr>
        <p:xfrm>
          <a:off x="4000883" y="3388082"/>
          <a:ext cx="19129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Equation" r:id="rId14" imgW="1219200" imgH="457200" progId="Equation.3">
                  <p:embed/>
                </p:oleObj>
              </mc:Choice>
              <mc:Fallback>
                <p:oleObj name="Equation" r:id="rId14" imgW="1219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883" y="3388082"/>
                        <a:ext cx="1912938" cy="769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xmlns="" id="{1E672E92-1605-4B51-BFD7-A1A0CDEEF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784093"/>
              </p:ext>
            </p:extLst>
          </p:nvPr>
        </p:nvGraphicFramePr>
        <p:xfrm>
          <a:off x="6110671" y="3410307"/>
          <a:ext cx="18923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Equation" r:id="rId16" imgW="1206500" imgH="457200" progId="Equation.3">
                  <p:embed/>
                </p:oleObj>
              </mc:Choice>
              <mc:Fallback>
                <p:oleObj name="Equation" r:id="rId16" imgW="1206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671" y="3410307"/>
                        <a:ext cx="1892300" cy="769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D7FDD85E-AF39-480F-A6C5-1BA4AC920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73173"/>
              </p:ext>
            </p:extLst>
          </p:nvPr>
        </p:nvGraphicFramePr>
        <p:xfrm>
          <a:off x="8387146" y="3356332"/>
          <a:ext cx="19113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Equation" r:id="rId18" imgW="1219200" imgH="457200" progId="Equation.3">
                  <p:embed/>
                </p:oleObj>
              </mc:Choice>
              <mc:Fallback>
                <p:oleObj name="Equation" r:id="rId18" imgW="1219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7146" y="3356332"/>
                        <a:ext cx="1911350" cy="769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0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Property of Markov Chain(Steady State Probability)(Cont..)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Simulation: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41</a:t>
            </a:fld>
            <a:endParaRPr lang="en-US"/>
          </a:p>
        </p:txBody>
      </p:sp>
      <p:pic>
        <p:nvPicPr>
          <p:cNvPr id="13" name="Picture 7" descr="tutorial5_simulation">
            <a:extLst>
              <a:ext uri="{FF2B5EF4-FFF2-40B4-BE49-F238E27FC236}">
                <a16:creationId xmlns:a16="http://schemas.microsoft.com/office/drawing/2014/main" xmlns="" id="{FD8CEE4B-8E63-4CD7-9837-5E406DD2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1563" y="1828799"/>
            <a:ext cx="7397087" cy="4437197"/>
          </a:xfrm>
          <a:prstGeom prst="rect">
            <a:avLst/>
          </a:prstGeom>
          <a:noFill/>
        </p:spPr>
      </p:pic>
      <p:sp>
        <p:nvSpPr>
          <p:cNvPr id="14" name="Text Box 9">
            <a:extLst>
              <a:ext uri="{FF2B5EF4-FFF2-40B4-BE49-F238E27FC236}">
                <a16:creationId xmlns:a16="http://schemas.microsoft.com/office/drawing/2014/main" xmlns="" id="{B475FBDB-507C-40E7-85D8-CF29E4120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731" y="5968408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-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xmlns="" id="{D1572A1E-A8C2-45B7-A1C5-77460D4F7E4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59466" y="3951373"/>
            <a:ext cx="186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Pr[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Coke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xmlns="" id="{8FA641C6-3A47-443B-8060-10623C42F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6111" y="2355141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</a:p>
        </p:txBody>
      </p:sp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xmlns="" id="{1B119779-26FC-46C8-AC8F-649C03F39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218372"/>
              </p:ext>
            </p:extLst>
          </p:nvPr>
        </p:nvGraphicFramePr>
        <p:xfrm>
          <a:off x="5692423" y="2812341"/>
          <a:ext cx="27273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משוואה" r:id="rId5" imgW="1739900" imgH="457200" progId="Equation.3">
                  <p:embed/>
                </p:oleObj>
              </mc:Choice>
              <mc:Fallback>
                <p:oleObj name="משוואה" r:id="rId5" imgW="173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423" y="2812341"/>
                        <a:ext cx="2727325" cy="715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6">
            <a:extLst>
              <a:ext uri="{FF2B5EF4-FFF2-40B4-BE49-F238E27FC236}">
                <a16:creationId xmlns:a16="http://schemas.microsoft.com/office/drawing/2014/main" xmlns="" id="{649BCBCE-D97C-415C-8B4F-3E521DB217E7}"/>
              </a:ext>
            </a:extLst>
          </p:cNvPr>
          <p:cNvGrpSpPr>
            <a:grpSpLocks/>
          </p:cNvGrpSpPr>
          <p:nvPr/>
        </p:nvGrpSpPr>
        <p:grpSpPr bwMode="auto">
          <a:xfrm>
            <a:off x="5527323" y="3414004"/>
            <a:ext cx="2871787" cy="806450"/>
            <a:chOff x="2261" y="2013"/>
            <a:chExt cx="1809" cy="508"/>
          </a:xfrm>
        </p:grpSpPr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xmlns="" id="{A12117FD-266C-44F4-9CB9-D3C09D844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" y="2271"/>
              <a:ext cx="18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rgbClr val="993300"/>
                  </a:solidFill>
                </a:rPr>
                <a:t>stationary distribution</a:t>
              </a: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xmlns="" id="{3C4D4609-5C19-4726-A573-B76D8E33F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5" y="2017"/>
              <a:ext cx="444" cy="326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xmlns="" id="{E2D5F9E7-FBB7-4338-8A9D-BD6618F73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0" y="2013"/>
              <a:ext cx="444" cy="318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17">
            <a:extLst>
              <a:ext uri="{FF2B5EF4-FFF2-40B4-BE49-F238E27FC236}">
                <a16:creationId xmlns:a16="http://schemas.microsoft.com/office/drawing/2014/main" xmlns="" id="{A0A4F3B2-2B8E-4C2C-B68D-CCC12A6202B7}"/>
              </a:ext>
            </a:extLst>
          </p:cNvPr>
          <p:cNvGrpSpPr>
            <a:grpSpLocks/>
          </p:cNvGrpSpPr>
          <p:nvPr/>
        </p:nvGrpSpPr>
        <p:grpSpPr bwMode="auto">
          <a:xfrm>
            <a:off x="5253761" y="4311893"/>
            <a:ext cx="3562350" cy="1243013"/>
            <a:chOff x="469" y="2387"/>
            <a:chExt cx="2603" cy="1179"/>
          </a:xfrm>
        </p:grpSpPr>
        <p:sp>
          <p:nvSpPr>
            <p:cNvPr id="23" name="Oval 18">
              <a:extLst>
                <a:ext uri="{FF2B5EF4-FFF2-40B4-BE49-F238E27FC236}">
                  <a16:creationId xmlns:a16="http://schemas.microsoft.com/office/drawing/2014/main" xmlns="" id="{4F44A43A-A7AB-4F00-B372-C5D07562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2711"/>
              <a:ext cx="643" cy="48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 dirty="0">
                  <a:latin typeface="Times New Roman" panose="02020603050405020304" pitchFamily="18" charset="0"/>
                </a:rPr>
                <a:t>coke</a:t>
              </a:r>
            </a:p>
          </p:txBody>
        </p:sp>
        <p:sp>
          <p:nvSpPr>
            <p:cNvPr id="24" name="Oval 19">
              <a:extLst>
                <a:ext uri="{FF2B5EF4-FFF2-40B4-BE49-F238E27FC236}">
                  <a16:creationId xmlns:a16="http://schemas.microsoft.com/office/drawing/2014/main" xmlns="" id="{F73979DB-0FCD-48DD-BF62-7BABEDBD6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2717"/>
              <a:ext cx="652" cy="48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pepsi</a:t>
              </a:r>
            </a:p>
          </p:txBody>
        </p:sp>
        <p:cxnSp>
          <p:nvCxnSpPr>
            <p:cNvPr id="25" name="AutoShape 20">
              <a:extLst>
                <a:ext uri="{FF2B5EF4-FFF2-40B4-BE49-F238E27FC236}">
                  <a16:creationId xmlns:a16="http://schemas.microsoft.com/office/drawing/2014/main" xmlns="" id="{2C8E775A-9B3F-46AE-B823-9B596141F809}"/>
                </a:ext>
              </a:extLst>
            </p:cNvPr>
            <p:cNvCxnSpPr>
              <a:cxnSpLocks noChangeShapeType="1"/>
              <a:stCxn id="23" idx="7"/>
              <a:endCxn id="24" idx="1"/>
            </p:cNvCxnSpPr>
            <p:nvPr/>
          </p:nvCxnSpPr>
          <p:spPr bwMode="auto">
            <a:xfrm rot="5400000" flipV="1">
              <a:off x="1693" y="2422"/>
              <a:ext cx="6" cy="765"/>
            </a:xfrm>
            <a:prstGeom prst="curvedConnector3">
              <a:avLst>
                <a:gd name="adj1" fmla="val -32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1">
              <a:extLst>
                <a:ext uri="{FF2B5EF4-FFF2-40B4-BE49-F238E27FC236}">
                  <a16:creationId xmlns:a16="http://schemas.microsoft.com/office/drawing/2014/main" xmlns="" id="{A964832D-3C5B-4CB6-A2CE-22B3607243D6}"/>
                </a:ext>
              </a:extLst>
            </p:cNvPr>
            <p:cNvCxnSpPr>
              <a:cxnSpLocks noChangeShapeType="1"/>
              <a:stCxn id="24" idx="3"/>
              <a:endCxn id="23" idx="5"/>
            </p:cNvCxnSpPr>
            <p:nvPr/>
          </p:nvCxnSpPr>
          <p:spPr bwMode="auto">
            <a:xfrm rot="16200000" flipV="1">
              <a:off x="1693" y="2720"/>
              <a:ext cx="6" cy="765"/>
            </a:xfrm>
            <a:prstGeom prst="curvedConnector3">
              <a:avLst>
                <a:gd name="adj1" fmla="val -32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2">
              <a:extLst>
                <a:ext uri="{FF2B5EF4-FFF2-40B4-BE49-F238E27FC236}">
                  <a16:creationId xmlns:a16="http://schemas.microsoft.com/office/drawing/2014/main" xmlns="" id="{A4335459-BE23-4023-8B7D-4212B4BD6A49}"/>
                </a:ext>
              </a:extLst>
            </p:cNvPr>
            <p:cNvCxnSpPr>
              <a:cxnSpLocks noChangeShapeType="1"/>
              <a:stCxn id="24" idx="7"/>
              <a:endCxn id="24" idx="6"/>
            </p:cNvCxnSpPr>
            <p:nvPr/>
          </p:nvCxnSpPr>
          <p:spPr bwMode="auto">
            <a:xfrm rot="5400000" flipV="1">
              <a:off x="2558" y="2827"/>
              <a:ext cx="149" cy="111"/>
            </a:xfrm>
            <a:prstGeom prst="curvedConnector4">
              <a:avLst>
                <a:gd name="adj1" fmla="val -130870"/>
                <a:gd name="adj2" fmla="val 22252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3">
              <a:extLst>
                <a:ext uri="{FF2B5EF4-FFF2-40B4-BE49-F238E27FC236}">
                  <a16:creationId xmlns:a16="http://schemas.microsoft.com/office/drawing/2014/main" xmlns="" id="{E80A311A-88B5-415F-BA26-F7893A692659}"/>
                </a:ext>
              </a:extLst>
            </p:cNvPr>
            <p:cNvCxnSpPr>
              <a:cxnSpLocks noChangeShapeType="1"/>
              <a:stCxn id="23" idx="1"/>
              <a:endCxn id="23" idx="2"/>
            </p:cNvCxnSpPr>
            <p:nvPr/>
          </p:nvCxnSpPr>
          <p:spPr bwMode="auto">
            <a:xfrm rot="-5400000" flipH="1" flipV="1">
              <a:off x="731" y="2826"/>
              <a:ext cx="149" cy="102"/>
            </a:xfrm>
            <a:prstGeom prst="curvedConnector4">
              <a:avLst>
                <a:gd name="adj1" fmla="val -130870"/>
                <a:gd name="adj2" fmla="val 2333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xmlns="" id="{3C5AFE22-3935-4634-BF76-1EE0537D1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2387"/>
              <a:ext cx="3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0.1</a:t>
              </a:r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xmlns="" id="{B7C465FF-FE79-4B6E-8964-9AD31D947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" y="2446"/>
              <a:ext cx="3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xmlns="" id="{D2D277A3-ECA8-417F-AD17-076DD1342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" y="2468"/>
              <a:ext cx="3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xmlns="" id="{D1022D49-8712-4B4C-8BE9-44D44B3ED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" y="3277"/>
              <a:ext cx="3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Times New Roman" panose="02020603050405020304" pitchFamily="18" charset="0"/>
                </a:rPr>
                <a:t>0.2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22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Property of Markov Chain(Steady State Probability)(Cont..)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Steady State Probability Theorem:</a:t>
            </a:r>
            <a:r>
              <a:rPr lang="en-US" sz="2400" dirty="0" smtClean="0">
                <a:solidFill>
                  <a:schemeClr val="tx1"/>
                </a:solidFill>
              </a:rPr>
              <a:t> Let P be the transition matrix for a s-state ergodic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chain, then there exists a vector  </a:t>
            </a:r>
            <a:r>
              <a:rPr lang="el-GR" sz="2400" dirty="0" smtClean="0">
                <a:solidFill>
                  <a:schemeClr val="tx1"/>
                </a:solidFill>
              </a:rPr>
              <a:t>π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l-GR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solidFill>
                  <a:schemeClr val="tx1"/>
                </a:solidFill>
              </a:rPr>
              <a:t> [                        ] such that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Recall </a:t>
            </a:r>
            <a:r>
              <a:rPr lang="en-US" sz="2400" dirty="0" smtClean="0">
                <a:solidFill>
                  <a:schemeClr val="tx1"/>
                </a:solidFill>
              </a:rPr>
              <a:t>that, </a:t>
            </a:r>
            <a:r>
              <a:rPr lang="en-US" sz="2400" dirty="0" err="1" smtClean="0">
                <a:solidFill>
                  <a:schemeClr val="tx1"/>
                </a:solidFill>
              </a:rPr>
              <a:t>ij-th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element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dirty="0" err="1" smtClean="0">
                <a:solidFill>
                  <a:schemeClr val="tx1"/>
                </a:solidFill>
              </a:rPr>
              <a:t>P</a:t>
            </a:r>
            <a:r>
              <a:rPr lang="en-US" sz="2400" baseline="30000" dirty="0" err="1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nn-NO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nn-NO" sz="2400" baseline="-25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400" dirty="0" smtClean="0">
                <a:solidFill>
                  <a:schemeClr val="tx1"/>
                </a:solidFill>
              </a:rPr>
              <a:t>(n).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o the theorem </a:t>
            </a:r>
            <a:r>
              <a:rPr lang="en-US" sz="2400" dirty="0">
                <a:solidFill>
                  <a:schemeClr val="tx1"/>
                </a:solidFill>
              </a:rPr>
              <a:t>tells </a:t>
            </a:r>
            <a:r>
              <a:rPr lang="en-US" sz="2400" dirty="0" smtClean="0">
                <a:solidFill>
                  <a:schemeClr val="tx1"/>
                </a:solidFill>
              </a:rPr>
              <a:t>that, 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This means that </a:t>
            </a:r>
            <a:r>
              <a:rPr lang="en-US" sz="2400" dirty="0" smtClean="0">
                <a:solidFill>
                  <a:schemeClr val="tx1"/>
                </a:solidFill>
              </a:rPr>
              <a:t>after </a:t>
            </a:r>
            <a:r>
              <a:rPr lang="en-US" sz="2400" dirty="0">
                <a:solidFill>
                  <a:schemeClr val="tx1"/>
                </a:solidFill>
              </a:rPr>
              <a:t>a long time, the Markov chain settles down, and (</a:t>
            </a:r>
            <a:r>
              <a:rPr lang="en-US" sz="2400" dirty="0" smtClean="0">
                <a:solidFill>
                  <a:schemeClr val="tx1"/>
                </a:solidFill>
              </a:rPr>
              <a:t>independent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of </a:t>
            </a:r>
            <a:r>
              <a:rPr lang="en-US" sz="2400" dirty="0">
                <a:solidFill>
                  <a:schemeClr val="tx1"/>
                </a:solidFill>
              </a:rPr>
              <a:t>the initial state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) there </a:t>
            </a:r>
            <a:r>
              <a:rPr lang="en-US" sz="2400" dirty="0">
                <a:solidFill>
                  <a:schemeClr val="tx1"/>
                </a:solidFill>
              </a:rPr>
              <a:t>is a </a:t>
            </a:r>
            <a:r>
              <a:rPr lang="en-US" sz="2400" dirty="0" smtClean="0">
                <a:solidFill>
                  <a:schemeClr val="tx1"/>
                </a:solidFill>
              </a:rPr>
              <a:t>probability        that </a:t>
            </a:r>
            <a:r>
              <a:rPr lang="en-US" sz="2400" dirty="0">
                <a:solidFill>
                  <a:schemeClr val="tx1"/>
                </a:solidFill>
              </a:rPr>
              <a:t>we are in state j.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024" y="2221158"/>
            <a:ext cx="5946977" cy="393192"/>
          </a:xfrm>
          <a:prstGeom prst="rect">
            <a:avLst/>
          </a:prstGeom>
        </p:spPr>
      </p:pic>
      <p:graphicFrame>
        <p:nvGraphicFramePr>
          <p:cNvPr id="33" name="Object 3">
            <a:extLst>
              <a:ext uri="{FF2B5EF4-FFF2-40B4-BE49-F238E27FC236}">
                <a16:creationId xmlns:a16="http://schemas.microsoft.com/office/drawing/2014/main" xmlns="" id="{68211364-C7C6-4E2F-A101-8963336BC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335143"/>
              </p:ext>
            </p:extLst>
          </p:nvPr>
        </p:nvGraphicFramePr>
        <p:xfrm>
          <a:off x="2947916" y="2670253"/>
          <a:ext cx="6086901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5" imgW="1892300" imgH="939800" progId="Equation.3">
                  <p:embed/>
                </p:oleObj>
              </mc:Choice>
              <mc:Fallback>
                <p:oleObj name="Equation" r:id="rId5" imgW="18923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16" y="2670253"/>
                        <a:ext cx="6086901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>
            <a:extLst>
              <a:ext uri="{FF2B5EF4-FFF2-40B4-BE49-F238E27FC236}">
                <a16:creationId xmlns:a16="http://schemas.microsoft.com/office/drawing/2014/main" xmlns="" id="{67982A95-CBAE-4F9D-A8C6-A84FA80AF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03964"/>
              </p:ext>
            </p:extLst>
          </p:nvPr>
        </p:nvGraphicFramePr>
        <p:xfrm>
          <a:off x="3353605" y="4677761"/>
          <a:ext cx="4570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7" imgW="2336800" imgH="279400" progId="Equation.3">
                  <p:embed/>
                </p:oleObj>
              </mc:Choice>
              <mc:Fallback>
                <p:oleObj name="Equation" r:id="rId7" imgW="2336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05" y="4677761"/>
                        <a:ext cx="45704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3605" y="5634344"/>
            <a:ext cx="5946977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Property of Markov Chain(Steady State Probability)(Cont..)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ym typeface="Symbol"/>
              </a:rPr>
              <a:t></a:t>
            </a:r>
            <a:r>
              <a:rPr lang="en-US" sz="2400" baseline="-25000" dirty="0">
                <a:sym typeface="Symbol"/>
              </a:rPr>
              <a:t>j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are called the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steady state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probabilities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  <a:sym typeface="Symbol"/>
              </a:rPr>
              <a:t> Vector  is called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steady state/ equilibrium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distribution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Steady state: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1"/>
                </a:solidFill>
                <a:sym typeface="Symbol"/>
              </a:rPr>
              <a:t> doesn’t mean that the process settle down to one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state.</a:t>
            </a:r>
            <a:endParaRPr lang="en-US" sz="2400" dirty="0">
              <a:solidFill>
                <a:schemeClr val="tx1"/>
              </a:solidFill>
              <a:sym typeface="Symbol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  <a:sym typeface="Symbol"/>
              </a:rPr>
              <a:t> Means -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Prob. of process in state j, after long time, tends to </a:t>
            </a:r>
            <a:r>
              <a:rPr lang="en-US" sz="2400" dirty="0">
                <a:sym typeface="Symbol"/>
              </a:rPr>
              <a:t></a:t>
            </a:r>
            <a:r>
              <a:rPr lang="en-US" sz="2400" baseline="-25000" dirty="0">
                <a:sym typeface="Symbol"/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and</a:t>
            </a:r>
            <a:br>
              <a:rPr lang="en-US" sz="2400" dirty="0" smtClean="0">
                <a:solidFill>
                  <a:schemeClr val="tx1"/>
                </a:solidFill>
                <a:sym typeface="Symbol"/>
              </a:rPr>
            </a:br>
            <a:r>
              <a:rPr lang="en-US" sz="2400" dirty="0" smtClean="0">
                <a:solidFill>
                  <a:schemeClr val="tx1"/>
                </a:solidFill>
                <a:sym typeface="Symbol"/>
              </a:rPr>
              <a:t>   independent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of initial state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distribution.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How can we find steady state probability distribution?</a:t>
            </a:r>
            <a:endParaRPr lang="en-US" sz="2400" dirty="0">
              <a:solidFill>
                <a:schemeClr val="tx1"/>
              </a:solidFill>
              <a:sym typeface="Symbol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Property of Markov Chain(Steady State Probability)(Cont..)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From theorem, for large n and all </a:t>
            </a:r>
            <a:r>
              <a:rPr lang="en-US" sz="2400" dirty="0" err="1" smtClean="0">
                <a:solidFill>
                  <a:schemeClr val="tx1"/>
                </a:solidFill>
                <a:sym typeface="Symbol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,                                                    ……… (1)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………….. (2)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n is large, substituting (1) into (2) yields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 matrix form,                           …….. (3)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Unfortunately eqn. (3) has infinite no. of solutions.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To have unique solution, along with </a:t>
            </a:r>
            <a:r>
              <a:rPr lang="en-US" sz="2400" dirty="0" err="1">
                <a:solidFill>
                  <a:schemeClr val="tx1"/>
                </a:solidFill>
              </a:rPr>
              <a:t>eqn</a:t>
            </a:r>
            <a:r>
              <a:rPr lang="en-US" sz="2400" dirty="0">
                <a:solidFill>
                  <a:schemeClr val="tx1"/>
                </a:solidFill>
              </a:rPr>
              <a:t> (3</a:t>
            </a:r>
            <a:r>
              <a:rPr lang="en-US" sz="2400" dirty="0" smtClean="0">
                <a:solidFill>
                  <a:schemeClr val="tx1"/>
                </a:solidFill>
              </a:rPr>
              <a:t>), we </a:t>
            </a:r>
            <a:r>
              <a:rPr lang="en-US" sz="2400" dirty="0">
                <a:solidFill>
                  <a:schemeClr val="tx1"/>
                </a:solidFill>
              </a:rPr>
              <a:t>use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That means,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40" y="1764656"/>
            <a:ext cx="3480179" cy="655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97" y="2447046"/>
            <a:ext cx="7664922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2" y="3270978"/>
            <a:ext cx="3029803" cy="8097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75" y="3910085"/>
            <a:ext cx="1678674" cy="586854"/>
          </a:xfrm>
          <a:prstGeom prst="rect">
            <a:avLst/>
          </a:prstGeom>
        </p:spPr>
      </p:pic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xmlns="" id="{B0438BE8-E2B3-4DB7-AF6C-B71DB8AE3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250613"/>
              </p:ext>
            </p:extLst>
          </p:nvPr>
        </p:nvGraphicFramePr>
        <p:xfrm>
          <a:off x="7877603" y="4866211"/>
          <a:ext cx="9525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8" imgW="596900" imgH="508000" progId="Equation.3">
                  <p:embed/>
                </p:oleObj>
              </mc:Choice>
              <mc:Fallback>
                <p:oleObj name="Equation" r:id="rId8" imgW="596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603" y="4866211"/>
                        <a:ext cx="9525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06" y="5513215"/>
            <a:ext cx="4963165" cy="6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Property of Markov Chain(Steady State Probability)(Cont..)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To illustrate steady state probability, let’s find the steady state probability of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/>
            </a:r>
            <a:br>
              <a:rPr lang="en-US" sz="2400" dirty="0" smtClean="0">
                <a:solidFill>
                  <a:srgbClr val="FF0000"/>
                </a:solidFill>
                <a:sym typeface="Symbol"/>
              </a:rPr>
            </a:b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   Coke vs Pepsi example: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Recall the transition matrix: 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chemeClr val="tx1"/>
              </a:solidFill>
              <a:sym typeface="Symbol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Solution: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11" name="Object 16">
            <a:extLst>
              <a:ext uri="{FF2B5EF4-FFF2-40B4-BE49-F238E27FC236}">
                <a16:creationId xmlns="" xmlns:a16="http://schemas.microsoft.com/office/drawing/2014/main" id="{76AE661A-F3F0-429A-B237-388749D47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096873"/>
              </p:ext>
            </p:extLst>
          </p:nvPr>
        </p:nvGraphicFramePr>
        <p:xfrm>
          <a:off x="6972324" y="2506530"/>
          <a:ext cx="330444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4" imgW="952500" imgH="457200" progId="Equation.3">
                  <p:embed/>
                </p:oleObj>
              </mc:Choice>
              <mc:Fallback>
                <p:oleObj name="Equation" r:id="rId4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24" y="2506530"/>
                        <a:ext cx="3304440" cy="1023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xmlns="" id="{30D8F984-6759-4F4B-8B54-DEAE2A496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78360"/>
              </p:ext>
            </p:extLst>
          </p:nvPr>
        </p:nvGraphicFramePr>
        <p:xfrm>
          <a:off x="2997323" y="4365658"/>
          <a:ext cx="304006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6" imgW="1651000" imgH="711200" progId="Equation.3">
                  <p:embed/>
                </p:oleObj>
              </mc:Choice>
              <mc:Fallback>
                <p:oleObj name="Equation" r:id="rId6" imgW="1651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323" y="4365658"/>
                        <a:ext cx="3040062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xmlns="" id="{EBAFE500-E8BC-416B-A3AD-A62DA983B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21322"/>
              </p:ext>
            </p:extLst>
          </p:nvPr>
        </p:nvGraphicFramePr>
        <p:xfrm>
          <a:off x="6553323" y="4397408"/>
          <a:ext cx="18478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8" imgW="1003300" imgH="685800" progId="Equation.3">
                  <p:embed/>
                </p:oleObj>
              </mc:Choice>
              <mc:Fallback>
                <p:oleObj name="Equation" r:id="rId8" imgW="10033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323" y="4397408"/>
                        <a:ext cx="184785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xmlns="" id="{AD8DD2EF-84CA-41E1-8A24-2E6CE6CD7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549379"/>
              </p:ext>
            </p:extLst>
          </p:nvPr>
        </p:nvGraphicFramePr>
        <p:xfrm>
          <a:off x="9469560" y="4332320"/>
          <a:ext cx="9588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10" imgW="520474" imgH="710891" progId="Equation.3">
                  <p:embed/>
                </p:oleObj>
              </mc:Choice>
              <mc:Fallback>
                <p:oleObj name="Equation" r:id="rId10" imgW="520474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9560" y="4332320"/>
                        <a:ext cx="9588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B8D098B-C975-49CA-BF45-6C8912F054A7}"/>
              </a:ext>
            </a:extLst>
          </p:cNvPr>
          <p:cNvCxnSpPr/>
          <p:nvPr/>
        </p:nvCxnSpPr>
        <p:spPr>
          <a:xfrm rot="5400000">
            <a:off x="5694485" y="4922871"/>
            <a:ext cx="1284287" cy="1111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F8B4C83-BD6F-4B7C-9118-954F4F9864D6}"/>
              </a:ext>
            </a:extLst>
          </p:cNvPr>
          <p:cNvCxnSpPr/>
          <p:nvPr/>
        </p:nvCxnSpPr>
        <p:spPr>
          <a:xfrm rot="5400000">
            <a:off x="7970167" y="4966526"/>
            <a:ext cx="1284288" cy="952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Property of Markov Chain(Steady State Probability)(Cont..)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Suppose, 100 million cola customer, each person purchase 1 cola during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any</a:t>
            </a:r>
            <a:br>
              <a:rPr lang="en-US" sz="2400" dirty="0" smtClean="0">
                <a:solidFill>
                  <a:schemeClr val="tx1"/>
                </a:solidFill>
                <a:sym typeface="Symbol"/>
              </a:rPr>
            </a:br>
            <a:r>
              <a:rPr lang="en-US" sz="2400" dirty="0" smtClean="0">
                <a:solidFill>
                  <a:schemeClr val="tx1"/>
                </a:solidFill>
                <a:sym typeface="Symbol"/>
              </a:rPr>
              <a:t>    week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. Each selling profits $1. For $500 million per year, an advertising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firm</a:t>
            </a:r>
            <a:br>
              <a:rPr lang="en-US" sz="2400" dirty="0" smtClean="0">
                <a:solidFill>
                  <a:schemeClr val="tx1"/>
                </a:solidFill>
                <a:sym typeface="Symbol"/>
              </a:rPr>
            </a:br>
            <a:r>
              <a:rPr lang="en-US" sz="2400" dirty="0" smtClean="0">
                <a:solidFill>
                  <a:schemeClr val="tx1"/>
                </a:solidFill>
                <a:sym typeface="Symbol"/>
              </a:rPr>
              <a:t>    guarantees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to decrease 10% to 5% of Coke customers who switch to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Pepsi</a:t>
            </a:r>
            <a:br>
              <a:rPr lang="en-US" sz="2400" dirty="0" smtClean="0">
                <a:solidFill>
                  <a:schemeClr val="tx1"/>
                </a:solidFill>
                <a:sym typeface="Symbol"/>
              </a:rPr>
            </a:br>
            <a:r>
              <a:rPr lang="en-US" sz="2400" dirty="0" smtClean="0">
                <a:solidFill>
                  <a:schemeClr val="tx1"/>
                </a:solidFill>
                <a:sym typeface="Symbol"/>
              </a:rPr>
              <a:t>    after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a purchase. Should Coke company hire the add firm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?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Solution: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Total </a:t>
            </a:r>
            <a:r>
              <a:rPr lang="en-US" sz="2400" dirty="0">
                <a:solidFill>
                  <a:schemeClr val="tx1"/>
                </a:solidFill>
              </a:rPr>
              <a:t>cola purchase in a year (52 week) 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= 100*       * 52= 52,00,000,000 or 5.2 billion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Each purchase earns $1 profit for a </a:t>
            </a:r>
            <a:r>
              <a:rPr lang="en-US" sz="2400" dirty="0" smtClean="0">
                <a:solidFill>
                  <a:schemeClr val="tx1"/>
                </a:solidFill>
              </a:rPr>
              <a:t>company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827" y="4652794"/>
            <a:ext cx="5946977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Property of Markov Chain(Steady State Probability)(Cont..)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Solution(Cont..) 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Current profit in a year for Coke company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   =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2/3 (5.2 billion * $1)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[ since steady state prob. of buying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coke       =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2/3]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   = $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3,466,666,667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1"/>
                </a:solidFill>
              </a:rPr>
              <a:t> What the add firm offers to Coke company is                           for $500 </a:t>
            </a:r>
            <a:r>
              <a:rPr lang="en-US" sz="2400" dirty="0" smtClean="0">
                <a:solidFill>
                  <a:schemeClr val="tx1"/>
                </a:solidFill>
              </a:rPr>
              <a:t>million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per year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Then what will be the long run probability or steady state probability?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60840" y="2957731"/>
                <a:ext cx="47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840" y="2957731"/>
                <a:ext cx="4758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16">
            <a:extLst>
              <a:ext uri="{FF2B5EF4-FFF2-40B4-BE49-F238E27FC236}">
                <a16:creationId xmlns:a16="http://schemas.microsoft.com/office/drawing/2014/main" xmlns="" id="{D81C766B-9C7B-4C01-B113-CBB7AA4EF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068137"/>
              </p:ext>
            </p:extLst>
          </p:nvPr>
        </p:nvGraphicFramePr>
        <p:xfrm>
          <a:off x="7114552" y="3788154"/>
          <a:ext cx="20462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5" imgW="1104900" imgH="457200" progId="Equation.3">
                  <p:embed/>
                </p:oleObj>
              </mc:Choice>
              <mc:Fallback>
                <p:oleObj name="Equation" r:id="rId5" imgW="1104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4552" y="3788154"/>
                        <a:ext cx="2046288" cy="906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8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Property of Markov Chain(Steady State Probability)(Cont..)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Solution(Cont..) 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  <a:sym typeface="Symbol"/>
              </a:rPr>
              <a:t> </a:t>
            </a: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endParaRPr lang="en-US" sz="2400" dirty="0">
              <a:solidFill>
                <a:srgbClr val="FF0000"/>
              </a:solidFill>
              <a:sym typeface="Symbol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New profit in a year for Coke company will be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   =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0.8 * (5.2 billion * $1) - $500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million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US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  = $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3,660,000,000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chemeClr val="tx1"/>
                </a:solidFill>
                <a:sym typeface="Symbol"/>
              </a:rPr>
              <a:t> So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, they should hire the add firm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8" name="Object 16">
            <a:extLst>
              <a:ext uri="{FF2B5EF4-FFF2-40B4-BE49-F238E27FC236}">
                <a16:creationId xmlns:a16="http://schemas.microsoft.com/office/drawing/2014/main" xmlns="" id="{D81C766B-9C7B-4C01-B113-CBB7AA4EF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737991"/>
              </p:ext>
            </p:extLst>
          </p:nvPr>
        </p:nvGraphicFramePr>
        <p:xfrm>
          <a:off x="8729461" y="2055655"/>
          <a:ext cx="20462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4" imgW="1104900" imgH="457200" progId="Equation.3">
                  <p:embed/>
                </p:oleObj>
              </mc:Choice>
              <mc:Fallback>
                <p:oleObj name="Equation" r:id="rId4" imgW="1104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461" y="2055655"/>
                        <a:ext cx="2046288" cy="906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xmlns="" id="{0FB016E0-F5C2-47D4-A270-1E0482D96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348166"/>
              </p:ext>
            </p:extLst>
          </p:nvPr>
        </p:nvGraphicFramePr>
        <p:xfrm>
          <a:off x="1479899" y="2419413"/>
          <a:ext cx="33210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6" imgW="1803400" imgH="711200" progId="Equation.3">
                  <p:embed/>
                </p:oleObj>
              </mc:Choice>
              <mc:Fallback>
                <p:oleObj name="Equation" r:id="rId6" imgW="1803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99" y="2419413"/>
                        <a:ext cx="33210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xmlns="" id="{4E2F1EF6-8FB0-455B-9DA3-9F6F70A191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74919"/>
              </p:ext>
            </p:extLst>
          </p:nvPr>
        </p:nvGraphicFramePr>
        <p:xfrm>
          <a:off x="5200169" y="2447960"/>
          <a:ext cx="19875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8" imgW="1079500" imgH="685800" progId="Equation.3">
                  <p:embed/>
                </p:oleObj>
              </mc:Choice>
              <mc:Fallback>
                <p:oleObj name="Equation" r:id="rId8" imgW="1079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169" y="2447960"/>
                        <a:ext cx="198755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xmlns="" id="{CDE93798-55FE-47C1-ADB5-4689FBB11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774037"/>
              </p:ext>
            </p:extLst>
          </p:nvPr>
        </p:nvGraphicFramePr>
        <p:xfrm>
          <a:off x="7538557" y="2502195"/>
          <a:ext cx="95885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10" imgW="520474" imgH="672808" progId="Equation.3">
                  <p:embed/>
                </p:oleObj>
              </mc:Choice>
              <mc:Fallback>
                <p:oleObj name="Equation" r:id="rId10" imgW="520474" imgH="6728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557" y="2502195"/>
                        <a:ext cx="95885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60E0A50-E188-40BA-B63B-7190E688B7BA}"/>
              </a:ext>
            </a:extLst>
          </p:cNvPr>
          <p:cNvCxnSpPr/>
          <p:nvPr/>
        </p:nvCxnSpPr>
        <p:spPr>
          <a:xfrm rot="5400000">
            <a:off x="4373082" y="3101965"/>
            <a:ext cx="1284288" cy="1111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60E0A50-E188-40BA-B63B-7190E688B7BA}"/>
              </a:ext>
            </a:extLst>
          </p:cNvPr>
          <p:cNvCxnSpPr/>
          <p:nvPr/>
        </p:nvCxnSpPr>
        <p:spPr>
          <a:xfrm rot="5400000">
            <a:off x="6709124" y="3076943"/>
            <a:ext cx="1284288" cy="1111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Property of Markov Chain(Steady State Probability)(Cont..)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Gardener Problem with Fertilizer: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54" y="2285004"/>
            <a:ext cx="6660107" cy="1372595"/>
          </a:xfrm>
          <a:prstGeom prst="rect">
            <a:avLst/>
          </a:prstGeom>
        </p:spPr>
      </p:pic>
      <p:grpSp>
        <p:nvGrpSpPr>
          <p:cNvPr id="14" name="Group 28">
            <a:extLst>
              <a:ext uri="{FF2B5EF4-FFF2-40B4-BE49-F238E27FC236}">
                <a16:creationId xmlns:a16="http://schemas.microsoft.com/office/drawing/2014/main" xmlns="" id="{5AC69A6D-42AE-4F58-99D6-527BAC3E568D}"/>
              </a:ext>
            </a:extLst>
          </p:cNvPr>
          <p:cNvGrpSpPr>
            <a:grpSpLocks/>
          </p:cNvGrpSpPr>
          <p:nvPr/>
        </p:nvGrpSpPr>
        <p:grpSpPr bwMode="auto">
          <a:xfrm>
            <a:off x="1211855" y="3316406"/>
            <a:ext cx="5651500" cy="2429301"/>
            <a:chOff x="206837" y="3581174"/>
            <a:chExt cx="5652627" cy="2754085"/>
          </a:xfrm>
        </p:grpSpPr>
        <p:graphicFrame>
          <p:nvGraphicFramePr>
            <p:cNvPr id="15" name="Object 5">
              <a:extLst>
                <a:ext uri="{FF2B5EF4-FFF2-40B4-BE49-F238E27FC236}">
                  <a16:creationId xmlns:a16="http://schemas.microsoft.com/office/drawing/2014/main" xmlns="" id="{EF12A83A-07F2-45E3-84EB-02465B1A56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2392" y="3581174"/>
            <a:ext cx="2349500" cy="162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4" name="Equation" r:id="rId5" imgW="1473200" imgH="914400" progId="Equation.3">
                    <p:embed/>
                  </p:oleObj>
                </mc:Choice>
                <mc:Fallback>
                  <p:oleObj name="Equation" r:id="rId5" imgW="147320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392" y="3581174"/>
                          <a:ext cx="2349500" cy="162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6">
              <a:extLst>
                <a:ext uri="{FF2B5EF4-FFF2-40B4-BE49-F238E27FC236}">
                  <a16:creationId xmlns:a16="http://schemas.microsoft.com/office/drawing/2014/main" xmlns="" id="{7CD5DAE1-A0B6-4D61-B1A1-0731767849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9914" y="5522459"/>
            <a:ext cx="528955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5" name="Equation" r:id="rId7" imgW="3314700" imgH="457200" progId="Equation.3">
                    <p:embed/>
                  </p:oleObj>
                </mc:Choice>
                <mc:Fallback>
                  <p:oleObj name="Equation" r:id="rId7" imgW="3314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914" y="5522459"/>
                          <a:ext cx="5289550" cy="812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xmlns="" id="{D26CCD6E-43DB-4CB5-BC98-FF9A062B9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891" y="3733798"/>
              <a:ext cx="206829" cy="2013861"/>
              <a:chOff x="185057" y="3744684"/>
              <a:chExt cx="206829" cy="2013861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F45ED023-8835-4395-81C3-B87D465CFA17}"/>
                  </a:ext>
                </a:extLst>
              </p:cNvPr>
              <p:cNvCxnSpPr/>
              <p:nvPr/>
            </p:nvCxnSpPr>
            <p:spPr>
              <a:xfrm rot="16200000" flipH="1">
                <a:off x="-815850" y="4746075"/>
                <a:ext cx="2014371" cy="1111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D458D41F-AD27-46F8-B612-058356D140C3}"/>
                  </a:ext>
                </a:extLst>
              </p:cNvPr>
              <p:cNvCxnSpPr/>
              <p:nvPr/>
            </p:nvCxnSpPr>
            <p:spPr>
              <a:xfrm>
                <a:off x="185778" y="4996881"/>
                <a:ext cx="195301" cy="158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530C62D4-A841-4587-A1B2-37631880D3C2}"/>
                  </a:ext>
                </a:extLst>
              </p:cNvPr>
              <p:cNvCxnSpPr/>
              <p:nvPr/>
            </p:nvCxnSpPr>
            <p:spPr>
              <a:xfrm>
                <a:off x="196892" y="3755559"/>
                <a:ext cx="195302" cy="158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xmlns="" id="{6DB6DEA7-F2DA-446A-9B40-82FA00587053}"/>
                  </a:ext>
                </a:extLst>
              </p:cNvPr>
              <p:cNvCxnSpPr/>
              <p:nvPr/>
            </p:nvCxnSpPr>
            <p:spPr>
              <a:xfrm>
                <a:off x="196892" y="5747706"/>
                <a:ext cx="195302" cy="1588"/>
              </a:xfrm>
              <a:prstGeom prst="line">
                <a:avLst/>
              </a:prstGeom>
              <a:ln w="22225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26">
              <a:extLst>
                <a:ext uri="{FF2B5EF4-FFF2-40B4-BE49-F238E27FC236}">
                  <a16:creationId xmlns:a16="http://schemas.microsoft.com/office/drawing/2014/main" xmlns="" id="{DF6E481F-5AE4-46F6-B7B1-EE7668310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837" y="4147457"/>
              <a:ext cx="402765" cy="1970315"/>
              <a:chOff x="206837" y="4147457"/>
              <a:chExt cx="402765" cy="197031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xmlns="" id="{9579A49B-C5AE-479D-98C2-4B4E347DDA43}"/>
                  </a:ext>
                </a:extLst>
              </p:cNvPr>
              <p:cNvCxnSpPr/>
              <p:nvPr/>
            </p:nvCxnSpPr>
            <p:spPr>
              <a:xfrm rot="16200000" flipH="1">
                <a:off x="-767804" y="5122506"/>
                <a:ext cx="1969924" cy="20642"/>
              </a:xfrm>
              <a:prstGeom prst="line">
                <a:avLst/>
              </a:prstGeom>
              <a:ln w="22225">
                <a:solidFill>
                  <a:srgbClr val="003D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xmlns="" id="{CEED9570-FDC1-460B-87C6-D8CBCC3A84B9}"/>
                  </a:ext>
                </a:extLst>
              </p:cNvPr>
              <p:cNvCxnSpPr/>
              <p:nvPr/>
            </p:nvCxnSpPr>
            <p:spPr>
              <a:xfrm>
                <a:off x="217952" y="5078063"/>
                <a:ext cx="381076" cy="1587"/>
              </a:xfrm>
              <a:prstGeom prst="line">
                <a:avLst/>
              </a:prstGeom>
              <a:ln w="22225">
                <a:solidFill>
                  <a:srgbClr val="003D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4AB14AB0-46DE-4A45-A666-4947CA44B45E}"/>
                  </a:ext>
                </a:extLst>
              </p:cNvPr>
              <p:cNvCxnSpPr/>
              <p:nvPr/>
            </p:nvCxnSpPr>
            <p:spPr>
              <a:xfrm>
                <a:off x="217952" y="4158976"/>
                <a:ext cx="381076" cy="1588"/>
              </a:xfrm>
              <a:prstGeom prst="line">
                <a:avLst/>
              </a:prstGeom>
              <a:ln w="22225">
                <a:solidFill>
                  <a:srgbClr val="003D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BE803267-1CF5-4851-A276-C159026154AA}"/>
                  </a:ext>
                </a:extLst>
              </p:cNvPr>
              <p:cNvCxnSpPr/>
              <p:nvPr/>
            </p:nvCxnSpPr>
            <p:spPr>
              <a:xfrm>
                <a:off x="227479" y="6106678"/>
                <a:ext cx="382663" cy="1587"/>
              </a:xfrm>
              <a:prstGeom prst="line">
                <a:avLst/>
              </a:prstGeom>
              <a:ln w="22225">
                <a:solidFill>
                  <a:srgbClr val="003DB8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7" name="Object 7">
            <a:extLst>
              <a:ext uri="{FF2B5EF4-FFF2-40B4-BE49-F238E27FC236}">
                <a16:creationId xmlns:a16="http://schemas.microsoft.com/office/drawing/2014/main" xmlns="" id="{4B3C8ED6-617E-45CC-BDE4-0223D9252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588191"/>
              </p:ext>
            </p:extLst>
          </p:nvPr>
        </p:nvGraphicFramePr>
        <p:xfrm>
          <a:off x="7286719" y="3658836"/>
          <a:ext cx="308133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9" imgW="1930320" imgH="457200" progId="Equation.3">
                  <p:embed/>
                </p:oleObj>
              </mc:Choice>
              <mc:Fallback>
                <p:oleObj name="Equation" r:id="rId9" imgW="1930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719" y="3658836"/>
                        <a:ext cx="3081338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F39EFAE-3C53-4AA3-BDE9-625395114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715" y="5737627"/>
            <a:ext cx="5365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Therefore,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= [.1017  .5254  .3729]</a:t>
            </a:r>
          </a:p>
        </p:txBody>
      </p:sp>
      <p:graphicFrame>
        <p:nvGraphicFramePr>
          <p:cNvPr id="29" name="Object 7">
            <a:extLst>
              <a:ext uri="{FF2B5EF4-FFF2-40B4-BE49-F238E27FC236}">
                <a16:creationId xmlns:a16="http://schemas.microsoft.com/office/drawing/2014/main" xmlns="" id="{7F415349-FDB7-495D-AB0E-B795D8478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393888"/>
              </p:ext>
            </p:extLst>
          </p:nvPr>
        </p:nvGraphicFramePr>
        <p:xfrm>
          <a:off x="7232127" y="4782931"/>
          <a:ext cx="33035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11" imgW="2070000" imgH="457200" progId="Equation.3">
                  <p:embed/>
                </p:oleObj>
              </mc:Choice>
              <mc:Fallback>
                <p:oleObj name="Equation" r:id="rId11" imgW="2070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127" y="4782931"/>
                        <a:ext cx="3303588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4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Process(Cont..)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Values assumed by </a:t>
            </a:r>
            <a:r>
              <a:rPr lang="en-US" sz="2400" dirty="0" err="1">
                <a:solidFill>
                  <a:schemeClr val="tx1"/>
                </a:solidFill>
              </a:rPr>
              <a:t>X</a:t>
            </a:r>
            <a:r>
              <a:rPr lang="en-US" sz="2400" baseline="-25000" dirty="0" err="1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 are called </a:t>
            </a:r>
            <a:r>
              <a:rPr lang="en-US" sz="2400" dirty="0" smtClean="0">
                <a:solidFill>
                  <a:srgbClr val="FF0000"/>
                </a:solidFill>
              </a:rPr>
              <a:t>States</a:t>
            </a:r>
            <a:r>
              <a:rPr lang="en-US" sz="2400" dirty="0">
                <a:solidFill>
                  <a:schemeClr val="tx1"/>
                </a:solidFill>
              </a:rPr>
              <a:t>, set of all possible values of </a:t>
            </a:r>
            <a:r>
              <a:rPr lang="en-US" sz="2400" dirty="0" smtClean="0">
                <a:solidFill>
                  <a:schemeClr val="tx1"/>
                </a:solidFill>
              </a:rPr>
              <a:t>states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constitute </a:t>
            </a:r>
            <a:r>
              <a:rPr lang="en-US" sz="2400" dirty="0" smtClean="0">
                <a:solidFill>
                  <a:srgbClr val="FF0000"/>
                </a:solidFill>
              </a:rPr>
              <a:t>State Space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i="1" dirty="0" smtClean="0">
                <a:solidFill>
                  <a:srgbClr val="FF0000"/>
                </a:solidFill>
              </a:rPr>
              <a:t>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If state space is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Discrete </a:t>
            </a:r>
            <a:r>
              <a:rPr lang="en-US" sz="2400" dirty="0">
                <a:solidFill>
                  <a:srgbClr val="FF0000"/>
                </a:solidFill>
              </a:rPr>
              <a:t>– </a:t>
            </a:r>
            <a:r>
              <a:rPr lang="en-US" sz="2400" dirty="0" smtClean="0">
                <a:solidFill>
                  <a:schemeClr val="tx1"/>
                </a:solidFill>
              </a:rPr>
              <a:t>Called Discrete-State Process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dirty="0" smtClean="0">
                <a:solidFill>
                  <a:schemeClr val="tx1"/>
                </a:solidFill>
              </a:rPr>
              <a:t>Chain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Continuous </a:t>
            </a:r>
            <a:r>
              <a:rPr lang="en-US" sz="2400" dirty="0">
                <a:solidFill>
                  <a:srgbClr val="FF0000"/>
                </a:solidFill>
              </a:rPr>
              <a:t>- </a:t>
            </a:r>
            <a:r>
              <a:rPr lang="en-US" sz="2400" dirty="0" smtClean="0">
                <a:solidFill>
                  <a:schemeClr val="tx1"/>
                </a:solidFill>
              </a:rPr>
              <a:t>Called Continuous-State Process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If index set  T is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Discrete </a:t>
            </a:r>
            <a:r>
              <a:rPr lang="en-US" sz="2400" dirty="0">
                <a:solidFill>
                  <a:srgbClr val="FF0000"/>
                </a:solidFill>
              </a:rPr>
              <a:t>– </a:t>
            </a:r>
            <a:r>
              <a:rPr lang="en-US" sz="2400" dirty="0" smtClean="0">
                <a:solidFill>
                  <a:schemeClr val="tx1"/>
                </a:solidFill>
              </a:rPr>
              <a:t>Called Discrete-Time Process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dirty="0" smtClean="0">
                <a:solidFill>
                  <a:schemeClr val="tx1"/>
                </a:solidFill>
              </a:rPr>
              <a:t>Sequence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Continuous </a:t>
            </a:r>
            <a:r>
              <a:rPr lang="en-US" sz="2400" dirty="0">
                <a:solidFill>
                  <a:srgbClr val="FF0000"/>
                </a:solidFill>
              </a:rPr>
              <a:t>- </a:t>
            </a:r>
            <a:r>
              <a:rPr lang="en-US" sz="2400" dirty="0" smtClean="0">
                <a:solidFill>
                  <a:schemeClr val="tx1"/>
                </a:solidFill>
              </a:rPr>
              <a:t>Called Continuous-Time Process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Property of Markov Chain(Steady State Probability)(Cont..)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What this probability say is that, in the long run, the soil condition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approximately will be good 10% of the time, fair 52% of the time and poor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37% of the time.</a:t>
            </a: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Suppose the cost of the fertilizer is $50 per bag and the garden needs two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bags if the soil is good. The amount of fertilizer is increased by 25% if the soil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is fair and 60% if the soil is poor. The gardener estimates the annual yield to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be worth $250 if no fertilizer is used and $420 if fertilizer is applied. Is it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worthwhile to use the fertilizer?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Solution: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From previous case,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50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F39EFAE-3C53-4AA3-BDE9-625395114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68" y="5585447"/>
            <a:ext cx="5365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= [.1017  .5254  .3729]</a:t>
            </a:r>
          </a:p>
        </p:txBody>
      </p:sp>
    </p:spTree>
    <p:extLst>
      <p:ext uri="{BB962C8B-B14F-4D97-AF65-F5344CB8AC3E}">
        <p14:creationId xmlns:p14="http://schemas.microsoft.com/office/powerpoint/2010/main" val="28080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Property of Markov Chain(Steady State Probability)(Cont..)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Solution(Cont..):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result shows that on the average, the use of fertilizer nets</a:t>
            </a:r>
            <a:r>
              <a:rPr lang="en-US" sz="2400" dirty="0" smtClean="0">
                <a:solidFill>
                  <a:srgbClr val="FF0000"/>
                </a:solidFill>
              </a:rPr>
              <a:t> $170 – $135.51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  = $34.49. </a:t>
            </a:r>
            <a:r>
              <a:rPr lang="en-US" sz="2400" dirty="0" smtClean="0">
                <a:solidFill>
                  <a:schemeClr val="tx1"/>
                </a:solidFill>
              </a:rPr>
              <a:t>Hence, the use of fertilizer is recommended.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99" y="2358503"/>
            <a:ext cx="9916464" cy="2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First Passage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/>
          </a:bodyPr>
          <a:lstStyle/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For an ergodic chain, let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m</a:t>
            </a:r>
            <a:r>
              <a:rPr lang="en-US" sz="2400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ij</a:t>
            </a:r>
            <a:r>
              <a:rPr lang="en-US" sz="2400" dirty="0" smtClean="0">
                <a:solidFill>
                  <a:schemeClr val="tx1"/>
                </a:solidFill>
              </a:rPr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expected number of transitions before we first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 reach state j, given that we are currently in state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25146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m</a:t>
            </a:r>
            <a:r>
              <a:rPr lang="en-US" sz="2400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ij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dirty="0">
                <a:solidFill>
                  <a:schemeClr val="tx1"/>
                </a:solidFill>
              </a:rPr>
              <a:t>called the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mean first passage time </a:t>
            </a:r>
            <a:r>
              <a:rPr lang="en-US" sz="2400" dirty="0">
                <a:solidFill>
                  <a:schemeClr val="tx1"/>
                </a:solidFill>
              </a:rPr>
              <a:t>from state 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to state </a:t>
            </a:r>
            <a:r>
              <a:rPr lang="en-US" sz="2400" i="1" dirty="0">
                <a:solidFill>
                  <a:schemeClr val="tx1"/>
                </a:solidFill>
              </a:rPr>
              <a:t>j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25146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Assume that </a:t>
            </a:r>
            <a:r>
              <a:rPr lang="en-US" sz="2400" dirty="0">
                <a:solidFill>
                  <a:schemeClr val="tx1"/>
                </a:solidFill>
              </a:rPr>
              <a:t>we are currently in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. Then with probability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cs typeface="Calibri Light" panose="020F0302020204030204" pitchFamily="34" charset="0"/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ij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it will </a:t>
            </a:r>
            <a:r>
              <a:rPr lang="en-US" sz="2400" dirty="0" smtClean="0">
                <a:solidFill>
                  <a:schemeClr val="tx1"/>
                </a:solidFill>
              </a:rPr>
              <a:t>take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one </a:t>
            </a:r>
            <a:r>
              <a:rPr lang="en-US" sz="2400" dirty="0">
                <a:solidFill>
                  <a:schemeClr val="tx1"/>
                </a:solidFill>
              </a:rPr>
              <a:t>transition to go from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to state j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smtClean="0">
                <a:solidFill>
                  <a:srgbClr val="00B050"/>
                </a:solidFill>
              </a:rPr>
              <a:t>(Case 1)</a:t>
            </a:r>
          </a:p>
          <a:p>
            <a:pPr marL="25146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For k ≠ j, we next go with probability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cs typeface="Calibri Light" panose="020F0302020204030204" pitchFamily="34" charset="0"/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ik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to state k. In this case, it will take </a:t>
            </a:r>
            <a:r>
              <a:rPr lang="en-US" sz="2400" dirty="0" smtClean="0">
                <a:solidFill>
                  <a:schemeClr val="tx1"/>
                </a:solidFill>
              </a:rPr>
              <a:t>an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average </a:t>
            </a:r>
            <a:r>
              <a:rPr lang="en-US" sz="2400" dirty="0">
                <a:solidFill>
                  <a:schemeClr val="tx1"/>
                </a:solidFill>
              </a:rPr>
              <a:t>of 1 +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cs typeface="Calibri Light" panose="020F0302020204030204" pitchFamily="34" charset="0"/>
              </a:rPr>
              <a:t>m</a:t>
            </a:r>
            <a:r>
              <a:rPr lang="en-US" sz="2400" baseline="-25000" dirty="0" err="1">
                <a:solidFill>
                  <a:schemeClr val="tx1"/>
                </a:solidFill>
                <a:latin typeface="Cambria Math" panose="02040503050406030204" pitchFamily="18" charset="0"/>
                <a:cs typeface="Calibri Light" panose="020F0302020204030204" pitchFamily="34" charset="0"/>
              </a:rPr>
              <a:t>k</a:t>
            </a:r>
            <a:r>
              <a:rPr lang="en-US" sz="2400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j</a:t>
            </a:r>
            <a:r>
              <a:rPr lang="en-US" sz="2400" dirty="0" smtClean="0">
                <a:solidFill>
                  <a:schemeClr val="tx1"/>
                </a:solidFill>
              </a:rPr>
              <a:t> transitions </a:t>
            </a:r>
            <a:r>
              <a:rPr lang="en-US" sz="2400" dirty="0">
                <a:solidFill>
                  <a:schemeClr val="tx1"/>
                </a:solidFill>
              </a:rPr>
              <a:t>to go from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and j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smtClean="0">
                <a:solidFill>
                  <a:srgbClr val="00B050"/>
                </a:solidFill>
              </a:rPr>
              <a:t>(Case 2)</a:t>
            </a:r>
          </a:p>
          <a:p>
            <a:pPr marL="25146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This reasoning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implies: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                                                           since 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cs typeface="Times New Roman" pitchFamily="18" charset="0"/>
            </a:endParaRPr>
          </a:p>
          <a:p>
            <a:pPr marL="25146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marL="25146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658BE8-F5E4-44C1-8524-F1E8DAC65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529" y="5407648"/>
            <a:ext cx="4079632" cy="870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260FA8-6C27-46A9-AE76-64C981BFD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2350" y="5362609"/>
            <a:ext cx="2212972" cy="755649"/>
          </a:xfrm>
          <a:prstGeom prst="rect">
            <a:avLst/>
          </a:prstGeom>
        </p:spPr>
      </p:pic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xmlns="" id="{426C3D5B-9AD3-4DB1-AF79-968F9A297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588604"/>
              </p:ext>
            </p:extLst>
          </p:nvPr>
        </p:nvGraphicFramePr>
        <p:xfrm>
          <a:off x="9324011" y="5464984"/>
          <a:ext cx="22923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8" imgW="1079280" imgH="355320" progId="Equation.3">
                  <p:embed/>
                </p:oleObj>
              </mc:Choice>
              <mc:Fallback>
                <p:oleObj name="Equation" r:id="rId8" imgW="10792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4011" y="5464984"/>
                        <a:ext cx="22923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8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First Passage Times(Cont..)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By solving the linear equations of the equation above, we find all the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mean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first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passage times. </a:t>
            </a: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It can be shown that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mean recurrence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time                        </a:t>
            </a:r>
            <a:r>
              <a:rPr lang="en-US" sz="2400" dirty="0" smtClean="0">
                <a:solidFill>
                  <a:srgbClr val="00B050"/>
                </a:solidFill>
                <a:cs typeface="Times New Roman" pitchFamily="18" charset="0"/>
              </a:rPr>
              <a:t>(for steady state case)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 the cola example, </a:t>
            </a:r>
            <a:r>
              <a:rPr lang="el-GR" sz="2400" dirty="0">
                <a:solidFill>
                  <a:srgbClr val="FF0000"/>
                </a:solidFill>
                <a:cs typeface="Times New Roman" pitchFamily="18" charset="0"/>
              </a:rPr>
              <a:t>π</a:t>
            </a:r>
            <a:r>
              <a:rPr lang="en-US" sz="2400" baseline="-25000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=2/3 and</a:t>
            </a:r>
            <a:r>
              <a:rPr lang="en-US" sz="2400" baseline="-250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l-GR" sz="2400" dirty="0">
                <a:solidFill>
                  <a:srgbClr val="FF0000"/>
                </a:solidFill>
                <a:cs typeface="Times New Roman" pitchFamily="18" charset="0"/>
              </a:rPr>
              <a:t>π</a:t>
            </a:r>
            <a:r>
              <a:rPr lang="en-US" sz="2400" baseline="-25000" dirty="0">
                <a:solidFill>
                  <a:srgbClr val="FF0000"/>
                </a:solidFill>
                <a:cs typeface="Times New Roman" pitchFamily="18" charset="0"/>
              </a:rPr>
              <a:t>2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1/3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Franklin Gothic Book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cs typeface="Times New Roman" pitchFamily="18" charset="0"/>
              </a:rPr>
              <a:t>Hence</a:t>
            </a:r>
            <a:r>
              <a:rPr lang="en-US" sz="2300" dirty="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sz="2300" dirty="0">
                <a:solidFill>
                  <a:srgbClr val="FF0000"/>
                </a:solidFill>
                <a:latin typeface="Franklin Gothic Book"/>
                <a:cs typeface="Times New Roman" pitchFamily="18" charset="0"/>
              </a:rPr>
              <a:t> </a:t>
            </a:r>
            <a:r>
              <a:rPr lang="en-US" sz="2300" i="1" dirty="0">
                <a:solidFill>
                  <a:srgbClr val="FF0000"/>
                </a:solidFill>
                <a:latin typeface="Franklin Gothic Book"/>
              </a:rPr>
              <a:t>m</a:t>
            </a:r>
            <a:r>
              <a:rPr lang="en-US" sz="2300" i="1" baseline="-25000" dirty="0">
                <a:solidFill>
                  <a:srgbClr val="FF0000"/>
                </a:solidFill>
                <a:latin typeface="Franklin Gothic Book"/>
              </a:rPr>
              <a:t>11 </a:t>
            </a:r>
            <a:r>
              <a:rPr lang="en-US" sz="2300" dirty="0">
                <a:solidFill>
                  <a:srgbClr val="FF0000"/>
                </a:solidFill>
                <a:latin typeface="Franklin Gothic Book"/>
              </a:rPr>
              <a:t>= 1.5 and</a:t>
            </a:r>
            <a:r>
              <a:rPr lang="en-US" sz="2300" i="1" baseline="-25000" dirty="0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300" i="1" dirty="0">
                <a:solidFill>
                  <a:srgbClr val="FF0000"/>
                </a:solidFill>
                <a:latin typeface="Franklin Gothic Book"/>
              </a:rPr>
              <a:t>m</a:t>
            </a:r>
            <a:r>
              <a:rPr lang="en-US" sz="2300" i="1" baseline="-25000" dirty="0">
                <a:solidFill>
                  <a:srgbClr val="FF0000"/>
                </a:solidFill>
                <a:latin typeface="Franklin Gothic Book"/>
              </a:rPr>
              <a:t>22 </a:t>
            </a:r>
            <a:r>
              <a:rPr lang="en-US" sz="2300" dirty="0">
                <a:solidFill>
                  <a:srgbClr val="FF0000"/>
                </a:solidFill>
                <a:latin typeface="Franklin Gothic Book"/>
              </a:rPr>
              <a:t>= </a:t>
            </a:r>
            <a:r>
              <a:rPr lang="en-US" sz="2300" dirty="0" smtClean="0">
                <a:solidFill>
                  <a:srgbClr val="FF0000"/>
                </a:solidFill>
                <a:latin typeface="Franklin Gothic Book"/>
              </a:rPr>
              <a:t>3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dirty="0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Franklin Gothic Book"/>
              </a:rPr>
              <a:t>                m</a:t>
            </a:r>
            <a:r>
              <a:rPr lang="en-US" sz="2300" i="1" baseline="-25000" dirty="0" smtClean="0">
                <a:solidFill>
                  <a:srgbClr val="FF0000"/>
                </a:solidFill>
                <a:latin typeface="Franklin Gothic Book"/>
              </a:rPr>
              <a:t>12</a:t>
            </a:r>
            <a:r>
              <a:rPr lang="en-US" sz="2300" dirty="0" smtClean="0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Franklin Gothic Book"/>
              </a:rPr>
              <a:t>= 1 + p</a:t>
            </a:r>
            <a:r>
              <a:rPr lang="en-US" sz="2300" i="1" baseline="-25000" dirty="0">
                <a:solidFill>
                  <a:srgbClr val="FF0000"/>
                </a:solidFill>
                <a:latin typeface="Franklin Gothic Book"/>
              </a:rPr>
              <a:t>11</a:t>
            </a:r>
            <a:r>
              <a:rPr lang="en-US" sz="2300" dirty="0">
                <a:solidFill>
                  <a:srgbClr val="FF0000"/>
                </a:solidFill>
                <a:latin typeface="Franklin Gothic Book"/>
              </a:rPr>
              <a:t>m</a:t>
            </a:r>
            <a:r>
              <a:rPr lang="en-US" sz="2300" i="1" baseline="-25000" dirty="0">
                <a:solidFill>
                  <a:srgbClr val="FF0000"/>
                </a:solidFill>
                <a:latin typeface="Franklin Gothic Book"/>
              </a:rPr>
              <a:t>12</a:t>
            </a:r>
            <a:r>
              <a:rPr lang="en-US" sz="2300" baseline="-25000" dirty="0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Franklin Gothic Book"/>
              </a:rPr>
              <a:t>= 1 + .</a:t>
            </a:r>
            <a:r>
              <a:rPr lang="en-US" sz="2300" dirty="0" smtClean="0">
                <a:solidFill>
                  <a:srgbClr val="FF0000"/>
                </a:solidFill>
                <a:latin typeface="Franklin Gothic Book"/>
              </a:rPr>
              <a:t>9m</a:t>
            </a:r>
            <a:r>
              <a:rPr lang="en-US" sz="2300" i="1" baseline="-25000" dirty="0" smtClean="0">
                <a:solidFill>
                  <a:srgbClr val="FF0000"/>
                </a:solidFill>
                <a:latin typeface="Franklin Gothic Book"/>
              </a:rPr>
              <a:t>12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i="1" baseline="-25000" dirty="0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300" i="1" dirty="0" smtClean="0">
                <a:solidFill>
                  <a:srgbClr val="FF0000"/>
                </a:solidFill>
                <a:latin typeface="Franklin Gothic Book"/>
              </a:rPr>
              <a:t>                </a:t>
            </a:r>
            <a:r>
              <a:rPr lang="en-US" sz="2300" dirty="0" smtClean="0">
                <a:solidFill>
                  <a:srgbClr val="FF0000"/>
                </a:solidFill>
                <a:latin typeface="Franklin Gothic Book"/>
              </a:rPr>
              <a:t>m</a:t>
            </a:r>
            <a:r>
              <a:rPr lang="en-US" sz="2300" i="1" baseline="-25000" dirty="0" smtClean="0">
                <a:solidFill>
                  <a:srgbClr val="FF0000"/>
                </a:solidFill>
                <a:latin typeface="Franklin Gothic Book"/>
              </a:rPr>
              <a:t>21</a:t>
            </a:r>
            <a:r>
              <a:rPr lang="en-US" sz="2300" dirty="0" smtClean="0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Franklin Gothic Book"/>
              </a:rPr>
              <a:t>= 1 + p</a:t>
            </a:r>
            <a:r>
              <a:rPr lang="en-US" sz="2300" i="1" baseline="-25000" dirty="0">
                <a:solidFill>
                  <a:srgbClr val="FF0000"/>
                </a:solidFill>
                <a:latin typeface="Franklin Gothic Book"/>
              </a:rPr>
              <a:t>22</a:t>
            </a:r>
            <a:r>
              <a:rPr lang="en-US" sz="2300" dirty="0">
                <a:solidFill>
                  <a:srgbClr val="FF0000"/>
                </a:solidFill>
                <a:latin typeface="Franklin Gothic Book"/>
              </a:rPr>
              <a:t>m</a:t>
            </a:r>
            <a:r>
              <a:rPr lang="en-US" sz="2300" i="1" baseline="-25000" dirty="0">
                <a:solidFill>
                  <a:srgbClr val="FF0000"/>
                </a:solidFill>
                <a:latin typeface="Franklin Gothic Book"/>
              </a:rPr>
              <a:t>21</a:t>
            </a:r>
            <a:r>
              <a:rPr lang="en-US" sz="2300" dirty="0">
                <a:solidFill>
                  <a:srgbClr val="FF0000"/>
                </a:solidFill>
                <a:latin typeface="Franklin Gothic Book"/>
              </a:rPr>
              <a:t> = 1 + .</a:t>
            </a:r>
            <a:r>
              <a:rPr lang="en-US" sz="2300" dirty="0" smtClean="0">
                <a:solidFill>
                  <a:srgbClr val="FF0000"/>
                </a:solidFill>
                <a:latin typeface="Franklin Gothic Book"/>
              </a:rPr>
              <a:t>8m</a:t>
            </a:r>
            <a:r>
              <a:rPr lang="en-US" sz="2300" i="1" baseline="-25000" dirty="0" smtClean="0">
                <a:solidFill>
                  <a:srgbClr val="FF0000"/>
                </a:solidFill>
                <a:latin typeface="Franklin Gothic Book"/>
              </a:rPr>
              <a:t>21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300" i="1" baseline="-25000" dirty="0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Solving </a:t>
            </a:r>
            <a:r>
              <a:rPr lang="en-US" sz="2600" dirty="0">
                <a:solidFill>
                  <a:prstClr val="black"/>
                </a:solidFill>
              </a:rPr>
              <a:t>these two equations yields, </a:t>
            </a:r>
            <a:r>
              <a:rPr lang="en-US" sz="2300" i="1" dirty="0" smtClean="0">
                <a:solidFill>
                  <a:srgbClr val="FF0000"/>
                </a:solidFill>
                <a:latin typeface="Franklin Gothic Book"/>
              </a:rPr>
              <a:t>m</a:t>
            </a:r>
            <a:r>
              <a:rPr lang="en-US" sz="2300" i="1" baseline="-25000" dirty="0" smtClean="0">
                <a:solidFill>
                  <a:srgbClr val="FF0000"/>
                </a:solidFill>
                <a:latin typeface="Franklin Gothic Book"/>
              </a:rPr>
              <a:t>12 </a:t>
            </a:r>
            <a:r>
              <a:rPr lang="en-US" sz="2300" dirty="0">
                <a:solidFill>
                  <a:srgbClr val="FF0000"/>
                </a:solidFill>
                <a:latin typeface="Franklin Gothic Book"/>
              </a:rPr>
              <a:t>= 10 and</a:t>
            </a:r>
            <a:r>
              <a:rPr lang="en-US" sz="2300" i="1" baseline="-25000" dirty="0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300" i="1" dirty="0">
                <a:solidFill>
                  <a:srgbClr val="FF0000"/>
                </a:solidFill>
                <a:latin typeface="Franklin Gothic Book"/>
              </a:rPr>
              <a:t>m</a:t>
            </a:r>
            <a:r>
              <a:rPr lang="en-US" sz="2300" i="1" baseline="-25000" dirty="0">
                <a:solidFill>
                  <a:srgbClr val="FF0000"/>
                </a:solidFill>
                <a:latin typeface="Franklin Gothic Book"/>
              </a:rPr>
              <a:t>21 </a:t>
            </a:r>
            <a:r>
              <a:rPr lang="en-US" sz="2300" dirty="0">
                <a:solidFill>
                  <a:srgbClr val="FF0000"/>
                </a:solidFill>
                <a:latin typeface="Franklin Gothic Book"/>
              </a:rPr>
              <a:t>= </a:t>
            </a:r>
            <a:r>
              <a:rPr lang="en-US" sz="2300" dirty="0" smtClean="0">
                <a:solidFill>
                  <a:srgbClr val="FF0000"/>
                </a:solidFill>
                <a:latin typeface="Franklin Gothic Book"/>
              </a:rPr>
              <a:t>5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300" i="1" dirty="0">
                <a:solidFill>
                  <a:srgbClr val="FF0000"/>
                </a:solidFill>
                <a:latin typeface="Franklin Gothic Book"/>
              </a:rPr>
              <a:t>m</a:t>
            </a:r>
            <a:r>
              <a:rPr lang="en-US" sz="2300" i="1" baseline="-25000" dirty="0">
                <a:solidFill>
                  <a:srgbClr val="FF0000"/>
                </a:solidFill>
                <a:latin typeface="Franklin Gothic Book"/>
              </a:rPr>
              <a:t>21 </a:t>
            </a:r>
            <a:r>
              <a:rPr lang="en-US" sz="2300" dirty="0">
                <a:solidFill>
                  <a:srgbClr val="FF0000"/>
                </a:solidFill>
                <a:latin typeface="Franklin Gothic Book"/>
              </a:rPr>
              <a:t>= </a:t>
            </a:r>
            <a:r>
              <a:rPr lang="en-US" sz="2300" dirty="0" smtClean="0">
                <a:solidFill>
                  <a:srgbClr val="FF0000"/>
                </a:solidFill>
                <a:latin typeface="Franklin Gothic Book"/>
              </a:rPr>
              <a:t>5 </a:t>
            </a:r>
            <a:r>
              <a:rPr lang="en-US" sz="2300" dirty="0" smtClean="0">
                <a:solidFill>
                  <a:schemeClr val="tx1"/>
                </a:solidFill>
              </a:rPr>
              <a:t>means a person who last purchased </a:t>
            </a:r>
            <a:r>
              <a:rPr lang="en-US" sz="2300" dirty="0">
                <a:solidFill>
                  <a:srgbClr val="FF0000"/>
                </a:solidFill>
              </a:rPr>
              <a:t>P</a:t>
            </a:r>
            <a:r>
              <a:rPr lang="en-US" sz="2300" dirty="0" smtClean="0">
                <a:solidFill>
                  <a:srgbClr val="FF0000"/>
                </a:solidFill>
              </a:rPr>
              <a:t>epsi</a:t>
            </a:r>
            <a:r>
              <a:rPr lang="en-US" sz="2300" dirty="0" smtClean="0">
                <a:solidFill>
                  <a:schemeClr val="tx1"/>
                </a:solidFill>
              </a:rPr>
              <a:t>, s(he) will purchase </a:t>
            </a:r>
            <a:r>
              <a:rPr lang="en-US" sz="2300" dirty="0">
                <a:solidFill>
                  <a:srgbClr val="FF0000"/>
                </a:solidFill>
              </a:rPr>
              <a:t>P</a:t>
            </a:r>
            <a:r>
              <a:rPr lang="en-US" sz="2300" dirty="0" smtClean="0">
                <a:solidFill>
                  <a:srgbClr val="FF0000"/>
                </a:solidFill>
              </a:rPr>
              <a:t>epsi</a:t>
            </a:r>
            <a:r>
              <a:rPr lang="en-US" sz="2300" dirty="0" smtClean="0">
                <a:solidFill>
                  <a:schemeClr val="tx1"/>
                </a:solidFill>
              </a:rPr>
              <a:t> on</a:t>
            </a:r>
            <a:br>
              <a:rPr lang="en-US" sz="2300" dirty="0" smtClean="0">
                <a:solidFill>
                  <a:schemeClr val="tx1"/>
                </a:solidFill>
              </a:rPr>
            </a:br>
            <a:r>
              <a:rPr lang="en-US" sz="2300" dirty="0" smtClean="0">
                <a:solidFill>
                  <a:schemeClr val="tx1"/>
                </a:solidFill>
              </a:rPr>
              <a:t>   average 5 times before he move to </a:t>
            </a:r>
            <a:r>
              <a:rPr lang="en-US" sz="2300" dirty="0" smtClean="0">
                <a:solidFill>
                  <a:srgbClr val="FF0000"/>
                </a:solidFill>
              </a:rPr>
              <a:t>Coke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  <a:endParaRPr lang="en-US" sz="2300" dirty="0">
              <a:solidFill>
                <a:schemeClr val="tx1"/>
              </a:solidFill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300" dirty="0">
              <a:solidFill>
                <a:srgbClr val="FF0000"/>
              </a:solidFill>
              <a:latin typeface="Franklin Gothic Book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B05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 smtClean="0">
              <a:cs typeface="Times New Roman" pitchFamily="18" charset="0"/>
            </a:endParaRPr>
          </a:p>
          <a:p>
            <a:pPr marL="25146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marL="25146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xmlns="" id="{EA60D44C-848A-4716-A8AF-4466A1658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934800"/>
              </p:ext>
            </p:extLst>
          </p:nvPr>
        </p:nvGraphicFramePr>
        <p:xfrm>
          <a:off x="7186456" y="2461502"/>
          <a:ext cx="1219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4" imgW="533169" imgH="431613" progId="Equation.3">
                  <p:embed/>
                </p:oleObj>
              </mc:Choice>
              <mc:Fallback>
                <p:oleObj name="Equation" r:id="rId4" imgW="53316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456" y="2461502"/>
                        <a:ext cx="1219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6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928" y="1828799"/>
            <a:ext cx="10058400" cy="4449171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Winston book: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Example 1, 2, Page: 927(Problem: 1, 3, 4), Example 4, Page: 931(Problem: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Group A), Page: 934(Problem: 3, 4, 6), Example 5, Page: 940-941(Problem: 1, 2,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3, 4, 7, 12)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itchFamily="18" charset="0"/>
              </a:rPr>
              <a:t>Taha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 book: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Example 17.1-3, Problem Set 17.1A(2, 4), Example 17.2-1, Problem Set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17.2A(4), Example 17.3-2, Problem Set 17.3A(1), Example 17.4-1, 17.4-2,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Problem Set 17.4A(1, 3, 8, 11)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Read the slide topics + </a:t>
            </a:r>
            <a:r>
              <a:rPr lang="en-US" sz="2400" dirty="0" err="1" smtClean="0">
                <a:solidFill>
                  <a:srgbClr val="FF0000"/>
                </a:solidFill>
                <a:cs typeface="Times New Roman" pitchFamily="18" charset="0"/>
              </a:rPr>
              <a:t>maths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300" dirty="0">
              <a:solidFill>
                <a:srgbClr val="FF0000"/>
              </a:solidFill>
              <a:latin typeface="Franklin Gothic Book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00B05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 smtClean="0">
              <a:cs typeface="Times New Roman" pitchFamily="18" charset="0"/>
            </a:endParaRPr>
          </a:p>
          <a:p>
            <a:pPr marL="25146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marL="25146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Operations Research Applications and </a:t>
            </a:r>
            <a:r>
              <a:rPr lang="en-US" sz="2400" dirty="0" smtClean="0">
                <a:solidFill>
                  <a:schemeClr val="tx1"/>
                </a:solidFill>
              </a:rPr>
              <a:t>Algorithms(4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Edition</a:t>
            </a:r>
            <a:r>
              <a:rPr lang="en-US" sz="2400" dirty="0">
                <a:solidFill>
                  <a:schemeClr val="tx1"/>
                </a:solidFill>
              </a:rPr>
              <a:t>) – Wayne </a:t>
            </a:r>
            <a:r>
              <a:rPr lang="en-US" sz="2400" dirty="0" smtClean="0">
                <a:solidFill>
                  <a:schemeClr val="tx1"/>
                </a:solidFill>
              </a:rPr>
              <a:t>L.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Winston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Operations </a:t>
            </a:r>
            <a:r>
              <a:rPr lang="en-US" sz="2400" dirty="0">
                <a:solidFill>
                  <a:schemeClr val="tx1"/>
                </a:solidFill>
              </a:rPr>
              <a:t>Research, An </a:t>
            </a:r>
            <a:r>
              <a:rPr lang="en-US" sz="2400" dirty="0" smtClean="0">
                <a:solidFill>
                  <a:schemeClr val="tx1"/>
                </a:solidFill>
              </a:rPr>
              <a:t>Introduction(8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Edition</a:t>
            </a:r>
            <a:r>
              <a:rPr lang="en-US" sz="2400" dirty="0">
                <a:solidFill>
                  <a:schemeClr val="tx1"/>
                </a:solidFill>
              </a:rPr>
              <a:t>) – </a:t>
            </a:r>
            <a:r>
              <a:rPr lang="en-US" sz="2400" dirty="0" err="1">
                <a:solidFill>
                  <a:schemeClr val="tx1"/>
                </a:solidFill>
              </a:rPr>
              <a:t>Hamdy</a:t>
            </a:r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Taha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56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Markov Property: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 stochastic process is said to have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err="1" smtClean="0">
                <a:solidFill>
                  <a:srgbClr val="FF0000"/>
                </a:solidFill>
              </a:rPr>
              <a:t>markov</a:t>
            </a:r>
            <a:r>
              <a:rPr lang="en-US" sz="2400" dirty="0" smtClean="0">
                <a:solidFill>
                  <a:srgbClr val="FF0000"/>
                </a:solidFill>
              </a:rPr>
              <a:t> property </a:t>
            </a:r>
            <a:r>
              <a:rPr lang="en-US" sz="2400" dirty="0" smtClean="0">
                <a:solidFill>
                  <a:schemeClr val="tx1"/>
                </a:solidFill>
              </a:rPr>
              <a:t>if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probability </a:t>
            </a:r>
            <a:r>
              <a:rPr lang="en-US" sz="2400" dirty="0">
                <a:solidFill>
                  <a:schemeClr val="tx1"/>
                </a:solidFill>
              </a:rPr>
              <a:t>distribution of future state depends only on present state and </a:t>
            </a:r>
            <a:r>
              <a:rPr lang="en-US" sz="2400" dirty="0" smtClean="0">
                <a:solidFill>
                  <a:schemeClr val="tx1"/>
                </a:solidFill>
              </a:rPr>
              <a:t>not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on </a:t>
            </a:r>
            <a:r>
              <a:rPr lang="en-US" sz="2400" dirty="0">
                <a:solidFill>
                  <a:schemeClr val="tx1"/>
                </a:solidFill>
              </a:rPr>
              <a:t>how the process arrived in that state.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Formally-The state of the system at time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400" dirty="0">
                <a:solidFill>
                  <a:schemeClr val="tx1"/>
                </a:solidFill>
              </a:rPr>
              <a:t> depends only on the state of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system </a:t>
            </a:r>
            <a:r>
              <a:rPr lang="en-US" sz="2400" dirty="0">
                <a:solidFill>
                  <a:schemeClr val="tx1"/>
                </a:solidFill>
              </a:rPr>
              <a:t>at time </a:t>
            </a:r>
            <a:r>
              <a:rPr lang="en-US" sz="2400" i="1" dirty="0" smtClean="0">
                <a:solidFill>
                  <a:schemeClr val="tx1"/>
                </a:solidFill>
              </a:rPr>
              <a:t>t.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i="1" dirty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Let’s say the family of random variables {</a:t>
            </a:r>
            <a:r>
              <a:rPr lang="en-US" sz="2400" dirty="0" err="1" smtClean="0">
                <a:solidFill>
                  <a:schemeClr val="tx1"/>
                </a:solidFill>
              </a:rPr>
              <a:t>X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tn</a:t>
            </a:r>
            <a:r>
              <a:rPr lang="en-US" sz="2400" dirty="0" smtClean="0">
                <a:solidFill>
                  <a:schemeClr val="tx1"/>
                </a:solidFill>
              </a:rPr>
              <a:t>} = {x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baseline="-25000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chemeClr val="tx1"/>
                </a:solidFill>
              </a:rPr>
              <a:t> x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baseline="-25000" dirty="0" smtClean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chemeClr val="tx1"/>
                </a:solidFill>
              </a:rPr>
              <a:t> ….., </a:t>
            </a:r>
            <a:r>
              <a:rPr lang="en-US" sz="2400" dirty="0" err="1" smtClean="0">
                <a:solidFill>
                  <a:schemeClr val="tx1"/>
                </a:solidFill>
              </a:rPr>
              <a:t>x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} is said to be a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</a:rPr>
              <a:t>markov</a:t>
            </a:r>
            <a:r>
              <a:rPr lang="en-US" sz="2400" dirty="0" smtClean="0">
                <a:solidFill>
                  <a:schemeClr val="tx1"/>
                </a:solidFill>
              </a:rPr>
              <a:t> process if it possesses the following property: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i="1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17">
            <a:extLst>
              <a:ext uri="{FF2B5EF4-FFF2-40B4-BE49-F238E27FC236}">
                <a16:creationId xmlns="" xmlns:a16="http://schemas.microsoft.com/office/drawing/2014/main" id="{0CA923B4-58B7-4A55-81D0-9CF043B8D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55509"/>
              </p:ext>
            </p:extLst>
          </p:nvPr>
        </p:nvGraphicFramePr>
        <p:xfrm>
          <a:off x="1844198" y="5204725"/>
          <a:ext cx="85645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3" imgW="4737100" imgH="228600" progId="Equation.3">
                  <p:embed/>
                </p:oleObj>
              </mc:Choice>
              <mc:Fallback>
                <p:oleObj name="Equation" r:id="rId3" imgW="473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198" y="5204725"/>
                        <a:ext cx="8564563" cy="4556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A stochastic process {</a:t>
            </a:r>
            <a:r>
              <a:rPr lang="en-US" sz="2400" dirty="0" err="1">
                <a:solidFill>
                  <a:schemeClr val="tx1"/>
                </a:solidFill>
              </a:rPr>
              <a:t>X</a:t>
            </a:r>
            <a:r>
              <a:rPr lang="en-US" sz="2400" baseline="-25000" dirty="0" err="1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} having Markov property is called </a:t>
            </a:r>
            <a:r>
              <a:rPr lang="en-US" sz="2400" b="1" dirty="0">
                <a:solidFill>
                  <a:srgbClr val="FF0000"/>
                </a:solidFill>
              </a:rPr>
              <a:t>Markov </a:t>
            </a:r>
            <a:r>
              <a:rPr lang="en-US" sz="2400" b="1" dirty="0" smtClean="0">
                <a:solidFill>
                  <a:srgbClr val="FF0000"/>
                </a:solidFill>
              </a:rPr>
              <a:t>Process.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 Markov chain </a:t>
            </a:r>
            <a:r>
              <a:rPr lang="en-US" sz="2400" dirty="0">
                <a:solidFill>
                  <a:schemeClr val="tx1"/>
                </a:solidFill>
              </a:rPr>
              <a:t>-If the state space of a Markov process is </a:t>
            </a:r>
            <a:r>
              <a:rPr lang="en-US" sz="2400" dirty="0" smtClean="0">
                <a:solidFill>
                  <a:schemeClr val="tx1"/>
                </a:solidFill>
              </a:rPr>
              <a:t>discrete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Discrete-time Markov </a:t>
            </a:r>
            <a:r>
              <a:rPr lang="en-US" sz="2400" b="1" dirty="0" smtClean="0">
                <a:solidFill>
                  <a:srgbClr val="FF0000"/>
                </a:solidFill>
              </a:rPr>
              <a:t>chain </a:t>
            </a:r>
            <a:r>
              <a:rPr lang="en-US" sz="2400" b="1" dirty="0" smtClean="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If index set is also discrete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Stationary Assumption: </a:t>
            </a:r>
            <a:r>
              <a:rPr lang="en-US" sz="2400" dirty="0">
                <a:solidFill>
                  <a:schemeClr val="tx1"/>
                </a:solidFill>
              </a:rPr>
              <a:t>For all states 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, j</a:t>
            </a:r>
            <a:r>
              <a:rPr lang="en-US" sz="2400" dirty="0">
                <a:solidFill>
                  <a:schemeClr val="tx1"/>
                </a:solidFill>
              </a:rPr>
              <a:t> and for all </a:t>
            </a:r>
            <a:r>
              <a:rPr lang="en-US" sz="2400" i="1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, P(X</a:t>
            </a:r>
            <a:r>
              <a:rPr lang="en-US" sz="2400" baseline="-25000" dirty="0">
                <a:solidFill>
                  <a:schemeClr val="tx1"/>
                </a:solidFill>
              </a:rPr>
              <a:t>t+1</a:t>
            </a:r>
            <a:r>
              <a:rPr lang="en-US" sz="2400" dirty="0">
                <a:solidFill>
                  <a:schemeClr val="tx1"/>
                </a:solidFill>
              </a:rPr>
              <a:t> = j |</a:t>
            </a:r>
            <a:r>
              <a:rPr lang="en-US" sz="2400" dirty="0" err="1">
                <a:solidFill>
                  <a:schemeClr val="tx1"/>
                </a:solidFill>
              </a:rPr>
              <a:t>X</a:t>
            </a:r>
            <a:r>
              <a:rPr lang="en-US" sz="2400" baseline="-25000" dirty="0" err="1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 is </a:t>
            </a:r>
            <a:r>
              <a:rPr lang="en-US" sz="2400" dirty="0" smtClean="0">
                <a:solidFill>
                  <a:schemeClr val="tx1"/>
                </a:solidFill>
              </a:rPr>
              <a:t>independent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of </a:t>
            </a:r>
            <a:r>
              <a:rPr lang="en-US" sz="2400" dirty="0">
                <a:solidFill>
                  <a:schemeClr val="tx1"/>
                </a:solidFill>
              </a:rPr>
              <a:t>time (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).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So, P(X</a:t>
            </a:r>
            <a:r>
              <a:rPr lang="en-US" sz="2400" baseline="-25000" dirty="0" smtClean="0">
                <a:solidFill>
                  <a:srgbClr val="FF0000"/>
                </a:solidFill>
              </a:rPr>
              <a:t>t+1</a:t>
            </a:r>
            <a:r>
              <a:rPr lang="en-US" sz="2400" dirty="0" smtClean="0">
                <a:solidFill>
                  <a:srgbClr val="FF0000"/>
                </a:solidFill>
              </a:rPr>
              <a:t> = j |</a:t>
            </a:r>
            <a:r>
              <a:rPr lang="en-US" sz="2400" dirty="0" err="1" smtClean="0">
                <a:solidFill>
                  <a:srgbClr val="FF0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) = P(X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>
                <a:solidFill>
                  <a:srgbClr val="FF0000"/>
                </a:solidFill>
              </a:rPr>
              <a:t>j |X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) = </a:t>
            </a:r>
            <a:r>
              <a:rPr lang="en-US" sz="2400" i="1" dirty="0" err="1">
                <a:solidFill>
                  <a:srgbClr val="FF0000"/>
                </a:solidFill>
              </a:rPr>
              <a:t>p</a:t>
            </a:r>
            <a:r>
              <a:rPr lang="en-US" sz="2400" i="1" baseline="-25000" dirty="0" err="1">
                <a:solidFill>
                  <a:srgbClr val="FF0000"/>
                </a:solidFill>
              </a:rPr>
              <a:t>ij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; where  </a:t>
            </a:r>
            <a:r>
              <a:rPr lang="en-US" sz="2400" dirty="0" err="1">
                <a:solidFill>
                  <a:srgbClr val="FF0000"/>
                </a:solidFill>
              </a:rPr>
              <a:t>i,j</a:t>
            </a:r>
            <a:r>
              <a:rPr lang="en-US" sz="2400" dirty="0">
                <a:solidFill>
                  <a:srgbClr val="FF0000"/>
                </a:solidFill>
              </a:rPr>
              <a:t> = 0,1, …, s;     t = 0,1, </a:t>
            </a:r>
            <a:r>
              <a:rPr lang="en-US" sz="2400" dirty="0" smtClean="0">
                <a:solidFill>
                  <a:srgbClr val="FF0000"/>
                </a:solidFill>
              </a:rPr>
              <a:t>…,T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This means that if system is in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the probability that the system will transition </a:t>
            </a:r>
            <a:r>
              <a:rPr lang="en-US" sz="2400" dirty="0" smtClean="0">
                <a:solidFill>
                  <a:schemeClr val="tx1"/>
                </a:solidFill>
              </a:rPr>
              <a:t>to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state </a:t>
            </a:r>
            <a:r>
              <a:rPr lang="en-US" sz="2400" dirty="0">
                <a:solidFill>
                  <a:schemeClr val="tx1"/>
                </a:solidFill>
              </a:rPr>
              <a:t>j is </a:t>
            </a:r>
            <a:r>
              <a:rPr lang="en-US" sz="2400" b="1" dirty="0" err="1">
                <a:solidFill>
                  <a:srgbClr val="FF0000"/>
                </a:solidFill>
              </a:rPr>
              <a:t>p</a:t>
            </a:r>
            <a:r>
              <a:rPr lang="en-US" sz="2400" b="1" baseline="-25000" dirty="0" err="1">
                <a:solidFill>
                  <a:srgbClr val="FF0000"/>
                </a:solidFill>
              </a:rPr>
              <a:t>ij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no matter what the value of t </a:t>
            </a:r>
            <a:r>
              <a:rPr lang="en-US" sz="2400" dirty="0" smtClean="0">
                <a:solidFill>
                  <a:schemeClr val="tx1"/>
                </a:solidFill>
              </a:rPr>
              <a:t>is.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i="1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58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</a:t>
            </a:r>
            <a:r>
              <a:rPr lang="en-US" sz="2400" baseline="-25000" dirty="0" err="1">
                <a:solidFill>
                  <a:srgbClr val="FF0000"/>
                </a:solidFill>
              </a:rPr>
              <a:t>ij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 probability that the system will be in state j at time t+1 given that it is </a:t>
            </a:r>
            <a:r>
              <a:rPr lang="en-US" sz="2400" dirty="0" smtClean="0">
                <a:solidFill>
                  <a:schemeClr val="tx1"/>
                </a:solidFill>
              </a:rPr>
              <a:t>in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state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at time 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Called </a:t>
            </a:r>
            <a:r>
              <a:rPr lang="en-US" sz="2400" dirty="0" smtClean="0">
                <a:solidFill>
                  <a:srgbClr val="FF0000"/>
                </a:solidFill>
              </a:rPr>
              <a:t>one-step </a:t>
            </a:r>
            <a:r>
              <a:rPr lang="en-US" sz="2400" dirty="0">
                <a:solidFill>
                  <a:srgbClr val="FF0000"/>
                </a:solidFill>
              </a:rPr>
              <a:t>transition </a:t>
            </a:r>
            <a:r>
              <a:rPr lang="en-US" sz="2400" dirty="0" smtClean="0">
                <a:solidFill>
                  <a:srgbClr val="FF0000"/>
                </a:solidFill>
              </a:rPr>
              <a:t>probability </a:t>
            </a: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Stationary </a:t>
            </a:r>
            <a:r>
              <a:rPr lang="en-US" sz="2400" dirty="0">
                <a:solidFill>
                  <a:srgbClr val="FF0000"/>
                </a:solidFill>
              </a:rPr>
              <a:t>Markov Chain </a:t>
            </a:r>
            <a:r>
              <a:rPr lang="en-US" sz="2400" dirty="0">
                <a:solidFill>
                  <a:schemeClr val="tx1"/>
                </a:solidFill>
              </a:rPr>
              <a:t>– having stationary transition </a:t>
            </a:r>
            <a:r>
              <a:rPr lang="en-US" sz="2400" dirty="0" smtClean="0">
                <a:solidFill>
                  <a:schemeClr val="tx1"/>
                </a:solidFill>
              </a:rPr>
              <a:t>probabilities.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We generally represent transition probabilities of Markov Chain by a </a:t>
            </a:r>
            <a:r>
              <a:rPr lang="en-US" sz="2400" dirty="0" smtClean="0">
                <a:solidFill>
                  <a:schemeClr val="tx1"/>
                </a:solidFill>
              </a:rPr>
              <a:t>s </a:t>
            </a:r>
            <a:r>
              <a:rPr lang="en-US" sz="2400" dirty="0" smtClean="0"/>
              <a:t>× </a:t>
            </a:r>
            <a:r>
              <a:rPr lang="en-US" sz="2400" dirty="0" smtClean="0">
                <a:solidFill>
                  <a:schemeClr val="tx1"/>
                </a:solidFill>
              </a:rPr>
              <a:t>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Transition </a:t>
            </a:r>
            <a:r>
              <a:rPr lang="en-US" sz="2400" dirty="0">
                <a:solidFill>
                  <a:srgbClr val="FF0000"/>
                </a:solidFill>
              </a:rPr>
              <a:t>Probability Matrix </a:t>
            </a:r>
            <a:r>
              <a:rPr lang="en-US" sz="2400" dirty="0" smtClean="0">
                <a:solidFill>
                  <a:schemeClr val="tx1"/>
                </a:solidFill>
              </a:rPr>
              <a:t>P.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i="1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F1CBB7DF-4985-4F96-A44E-A05E500A7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961736"/>
              </p:ext>
            </p:extLst>
          </p:nvPr>
        </p:nvGraphicFramePr>
        <p:xfrm>
          <a:off x="2964974" y="4498167"/>
          <a:ext cx="6323012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3" imgW="3124200" imgH="939800" progId="Equation.3">
                  <p:embed/>
                </p:oleObj>
              </mc:Choice>
              <mc:Fallback>
                <p:oleObj name="Equation" r:id="rId3" imgW="31242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74" y="4498167"/>
                        <a:ext cx="6323012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58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It can also be represented by stochastic Finite state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Machine.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Each entry in the transition matrix must be </a:t>
            </a:r>
            <a:r>
              <a:rPr lang="en-US" sz="2400" dirty="0" smtClean="0">
                <a:solidFill>
                  <a:srgbClr val="FF0000"/>
                </a:solidFill>
              </a:rPr>
              <a:t>non-negative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Hence all the values in the transition matrix are non-negative, the sum of all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the values in each row must be equal to 1.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i="1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" name="Group 22">
            <a:extLst>
              <a:ext uri="{FF2B5EF4-FFF2-40B4-BE49-F238E27FC236}">
                <a16:creationId xmlns="" xmlns:a16="http://schemas.microsoft.com/office/drawing/2014/main" id="{7ED0B36F-0BC4-4A71-A34A-4A479FD0E8DC}"/>
              </a:ext>
            </a:extLst>
          </p:cNvPr>
          <p:cNvGrpSpPr>
            <a:grpSpLocks/>
          </p:cNvGrpSpPr>
          <p:nvPr/>
        </p:nvGrpSpPr>
        <p:grpSpPr bwMode="auto">
          <a:xfrm>
            <a:off x="2450083" y="2584694"/>
            <a:ext cx="6089650" cy="528638"/>
            <a:chOff x="772" y="2190"/>
            <a:chExt cx="3836" cy="333"/>
          </a:xfrm>
        </p:grpSpPr>
        <p:sp>
          <p:nvSpPr>
            <p:cNvPr id="6" name="Oval 6">
              <a:extLst>
                <a:ext uri="{FF2B5EF4-FFF2-40B4-BE49-F238E27FC236}">
                  <a16:creationId xmlns="" xmlns:a16="http://schemas.microsoft.com/office/drawing/2014/main" id="{A0772180-16A5-4904-B1DB-2E0F25350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201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 dirty="0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="" xmlns:a16="http://schemas.microsoft.com/office/drawing/2014/main" id="{12C45630-F80C-4C42-BD75-DFEEAA79D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190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="" xmlns:a16="http://schemas.microsoft.com/office/drawing/2014/main" id="{38DBDFC5-9381-4A65-81DF-7BD659AF3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2199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="" xmlns:a16="http://schemas.microsoft.com/office/drawing/2014/main" id="{8DD7B7E7-2AD6-4F36-BB4B-7EFC0452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198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="" xmlns:a16="http://schemas.microsoft.com/office/drawing/2014/main" id="{45C75FC0-1533-4FCE-91DE-C5ACA8EE1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203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 dirty="0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1" name="AutoShape 12">
              <a:extLst>
                <a:ext uri="{FF2B5EF4-FFF2-40B4-BE49-F238E27FC236}">
                  <a16:creationId xmlns="" xmlns:a16="http://schemas.microsoft.com/office/drawing/2014/main" id="{F371B3B7-38E2-4061-B4E2-2C8CCA9D9764}"/>
                </a:ext>
              </a:extLst>
            </p:cNvPr>
            <p:cNvCxnSpPr>
              <a:cxnSpLocks noChangeShapeType="1"/>
              <a:stCxn id="6" idx="7"/>
              <a:endCxn id="7" idx="1"/>
            </p:cNvCxnSpPr>
            <p:nvPr/>
          </p:nvCxnSpPr>
          <p:spPr bwMode="auto">
            <a:xfrm rot="-5400000">
              <a:off x="1394" y="1940"/>
              <a:ext cx="10" cy="594"/>
            </a:xfrm>
            <a:prstGeom prst="curvedConnector3">
              <a:avLst>
                <a:gd name="adj1" fmla="val 139375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3">
              <a:extLst>
                <a:ext uri="{FF2B5EF4-FFF2-40B4-BE49-F238E27FC236}">
                  <a16:creationId xmlns="" xmlns:a16="http://schemas.microsoft.com/office/drawing/2014/main" id="{7837442D-CE52-4763-8125-67656DD1787E}"/>
                </a:ext>
              </a:extLst>
            </p:cNvPr>
            <p:cNvCxnSpPr>
              <a:cxnSpLocks noChangeShapeType="1"/>
              <a:stCxn id="7" idx="7"/>
              <a:endCxn id="8" idx="1"/>
            </p:cNvCxnSpPr>
            <p:nvPr/>
          </p:nvCxnSpPr>
          <p:spPr bwMode="auto">
            <a:xfrm rot="5400000" flipV="1">
              <a:off x="2253" y="1949"/>
              <a:ext cx="8" cy="574"/>
            </a:xfrm>
            <a:prstGeom prst="curvedConnector3">
              <a:avLst>
                <a:gd name="adj1" fmla="val -159230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4">
              <a:extLst>
                <a:ext uri="{FF2B5EF4-FFF2-40B4-BE49-F238E27FC236}">
                  <a16:creationId xmlns="" xmlns:a16="http://schemas.microsoft.com/office/drawing/2014/main" id="{265D798E-9486-482E-A951-BE890CB52AD1}"/>
                </a:ext>
              </a:extLst>
            </p:cNvPr>
            <p:cNvCxnSpPr>
              <a:cxnSpLocks noChangeShapeType="1"/>
              <a:stCxn id="8" idx="7"/>
              <a:endCxn id="9" idx="1"/>
            </p:cNvCxnSpPr>
            <p:nvPr/>
          </p:nvCxnSpPr>
          <p:spPr bwMode="auto">
            <a:xfrm rot="-5400000">
              <a:off x="3108" y="1948"/>
              <a:ext cx="1" cy="583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5">
              <a:extLst>
                <a:ext uri="{FF2B5EF4-FFF2-40B4-BE49-F238E27FC236}">
                  <a16:creationId xmlns="" xmlns:a16="http://schemas.microsoft.com/office/drawing/2014/main" id="{ADA70BDE-4684-4CFD-89CF-98739F0A854E}"/>
                </a:ext>
              </a:extLst>
            </p:cNvPr>
            <p:cNvCxnSpPr>
              <a:cxnSpLocks noChangeShapeType="1"/>
              <a:stCxn id="9" idx="7"/>
              <a:endCxn id="10" idx="1"/>
            </p:cNvCxnSpPr>
            <p:nvPr/>
          </p:nvCxnSpPr>
          <p:spPr bwMode="auto">
            <a:xfrm rot="5400000" flipV="1">
              <a:off x="3973" y="1939"/>
              <a:ext cx="5" cy="605"/>
            </a:xfrm>
            <a:prstGeom prst="curvedConnector3">
              <a:avLst>
                <a:gd name="adj1" fmla="val -295714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939C-59F0-4B2E-BCC2-33EAD25161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3137</TotalTime>
  <Words>2453</Words>
  <Application>Microsoft Office PowerPoint</Application>
  <PresentationFormat>Widescreen</PresentationFormat>
  <Paragraphs>719</Paragraphs>
  <Slides>56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Comic Sans MS</vt:lpstr>
      <vt:lpstr>Franklin Gothic Book</vt:lpstr>
      <vt:lpstr>Symbol</vt:lpstr>
      <vt:lpstr>Times New Roman</vt:lpstr>
      <vt:lpstr>Wingdings</vt:lpstr>
      <vt:lpstr>Wingdings 3</vt:lpstr>
      <vt:lpstr>Retrospect</vt:lpstr>
      <vt:lpstr>Equation</vt:lpstr>
      <vt:lpstr>משוואה</vt:lpstr>
      <vt:lpstr>Markov Chains and Markov Processes</vt:lpstr>
      <vt:lpstr>Introduction</vt:lpstr>
      <vt:lpstr>Stochastic Process</vt:lpstr>
      <vt:lpstr>Stochastic Process(Cont..)</vt:lpstr>
      <vt:lpstr>Stochastic Process(Cont..)</vt:lpstr>
      <vt:lpstr>Markov Chain</vt:lpstr>
      <vt:lpstr>Markov Chain(Cont..)</vt:lpstr>
      <vt:lpstr>Markov Chain(Cont..)</vt:lpstr>
      <vt:lpstr>Markov Chain(Cont..)</vt:lpstr>
      <vt:lpstr>Examples of Markov Chain</vt:lpstr>
      <vt:lpstr>Examples of Markov Chain(Cont..)</vt:lpstr>
      <vt:lpstr>Examples of Markov Chain(Cont..)</vt:lpstr>
      <vt:lpstr>Examples of Markov Chain(Cont..)</vt:lpstr>
      <vt:lpstr>Examples of Markov Chain(Cont..)</vt:lpstr>
      <vt:lpstr>Examples of Markov Chain(Cont..)</vt:lpstr>
      <vt:lpstr>Transforming a Process to a Markov Chain</vt:lpstr>
      <vt:lpstr>Transforming a Process to a Markov Chain(Cont..)</vt:lpstr>
      <vt:lpstr>Characteristics of a Markov Chain</vt:lpstr>
      <vt:lpstr>n-step Transitions Probability</vt:lpstr>
      <vt:lpstr>n-step Transitions Probability(Cont..)</vt:lpstr>
      <vt:lpstr>n-step Transitions Probability(Cont..)</vt:lpstr>
      <vt:lpstr>n-step Transitions Probability(Cont..)</vt:lpstr>
      <vt:lpstr>n-step Transitions Probability(Cont..)</vt:lpstr>
      <vt:lpstr>n-step Transitions Probability Examples</vt:lpstr>
      <vt:lpstr>n-step Transitions Probability Examples(Cont..)</vt:lpstr>
      <vt:lpstr>n-step Transitions Probability Examples(Cont..)</vt:lpstr>
      <vt:lpstr>n-step Transitions Probability Examples(Cont..)</vt:lpstr>
      <vt:lpstr>n-step Transitions Probability Examples(Cont..)</vt:lpstr>
      <vt:lpstr>Unconditional State Probability</vt:lpstr>
      <vt:lpstr>Unconditional State Probability(Cont..)</vt:lpstr>
      <vt:lpstr>Unconditional State Probability(Cont..)</vt:lpstr>
      <vt:lpstr>Classification of States in a Markov Chain</vt:lpstr>
      <vt:lpstr>Classification of States in a Markov Chain(Cont..)</vt:lpstr>
      <vt:lpstr>Classification of States in a Markov Chain(Cont..)</vt:lpstr>
      <vt:lpstr>Classification of States in a Markov Chain(Cont..)</vt:lpstr>
      <vt:lpstr>Classification of States in a Markov Chain(Cont..)</vt:lpstr>
      <vt:lpstr>Classification of States in a Markov Chain(Cont..)</vt:lpstr>
      <vt:lpstr>Classification of States in a Markov Chain(Cont..)</vt:lpstr>
      <vt:lpstr>Classification of States in a Markov Chain(Cont..)</vt:lpstr>
      <vt:lpstr>Long Run Property of Markov Chain(Steady State Probability)</vt:lpstr>
      <vt:lpstr>Long Run Property of Markov Chain(Steady State Probability)(Cont..)</vt:lpstr>
      <vt:lpstr>Long Run Property of Markov Chain(Steady State Probability)(Cont..)</vt:lpstr>
      <vt:lpstr>Long Run Property of Markov Chain(Steady State Probability)(Cont..)</vt:lpstr>
      <vt:lpstr>Long Run Property of Markov Chain(Steady State Probability)(Cont..)</vt:lpstr>
      <vt:lpstr>Long Run Property of Markov Chain(Steady State Probability)(Cont..)</vt:lpstr>
      <vt:lpstr>Long Run Property of Markov Chain(Steady State Probability)(Cont..)</vt:lpstr>
      <vt:lpstr>Long Run Property of Markov Chain(Steady State Probability)(Cont..)</vt:lpstr>
      <vt:lpstr>Long Run Property of Markov Chain(Steady State Probability)(Cont..)</vt:lpstr>
      <vt:lpstr>Long Run Property of Markov Chain(Steady State Probability)(Cont..)</vt:lpstr>
      <vt:lpstr>Long Run Property of Markov Chain(Steady State Probability)(Cont..)</vt:lpstr>
      <vt:lpstr>Long Run Property of Markov Chain(Steady State Probability)(Cont..)</vt:lpstr>
      <vt:lpstr>Mean First Passage Times</vt:lpstr>
      <vt:lpstr>Mean First Passage Times(Cont..)</vt:lpstr>
      <vt:lpstr>Problems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 and Markov Process</dc:title>
  <dc:creator>Shovon Bhowmik</dc:creator>
  <cp:lastModifiedBy>Shovon Bhowmik</cp:lastModifiedBy>
  <cp:revision>134</cp:revision>
  <dcterms:created xsi:type="dcterms:W3CDTF">2019-04-09T06:14:28Z</dcterms:created>
  <dcterms:modified xsi:type="dcterms:W3CDTF">2019-05-11T03:05:38Z</dcterms:modified>
</cp:coreProperties>
</file>