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8A494-C24B-4DB4-8E2F-CECF0D4D3B74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F906C-1D21-4AC8-9FBC-EC45D0C6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F906C-1D21-4AC8-9FBC-EC45D0C62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3A60-2D37-41C5-8BF2-D8F733453B8D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DC4-6813-48D7-9B8C-AABFCC8CD6C4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66D7-B26D-418B-AC62-2D2CBA4BCA2D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C87C-5168-4F18-8942-6E781088FB4A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229-8862-404D-A489-FF212AA7EC8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F334-87FB-44B0-B25C-34A385A09125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2743-07C9-461F-8F95-93F5A9A6FD9D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7A70-159B-45F6-B3A7-F7F0BB8F8706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22FE-A06E-4004-8E7C-3C77E99B5C31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1A9DD0-4034-47A2-AC42-7F3DEFF6DCE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7D63-241F-4D40-9237-3B1D6939E1E3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65029-78D5-4DE4-85C9-409037F9792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92EC26-3E22-4740-9F83-D2197EB31F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Birth – Death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CSE, </a:t>
            </a:r>
            <a:r>
              <a:rPr lang="en-US" dirty="0" err="1" smtClean="0"/>
              <a:t>BAiust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Steady – State Probabilities for Birth – Death </a:t>
            </a:r>
            <a:r>
              <a:rPr lang="en-US" dirty="0" smtClean="0"/>
              <a:t>Process</a:t>
            </a:r>
            <a:r>
              <a:rPr lang="bn-IN" dirty="0" smtClean="0"/>
              <a:t>(</a:t>
            </a:r>
            <a:r>
              <a:rPr lang="en-US" dirty="0" smtClean="0"/>
              <a:t>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In the steady state:</a:t>
            </a:r>
          </a:p>
          <a:p>
            <a:pPr marL="0" indent="0" algn="just">
              <a:buNone/>
            </a:pPr>
            <a:r>
              <a:rPr lang="bn-IN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      </a:t>
            </a: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At any time t that we observe a birth–death process, it </a:t>
            </a:r>
            <a:r>
              <a:rPr lang="en-US" sz="2400" dirty="0" smtClean="0">
                <a:solidFill>
                  <a:schemeClr val="tx1"/>
                </a:solidFill>
              </a:rPr>
              <a:t>must be </a:t>
            </a:r>
            <a:r>
              <a:rPr lang="en-US" sz="2400" dirty="0">
                <a:solidFill>
                  <a:schemeClr val="tx1"/>
                </a:solidFill>
              </a:rPr>
              <a:t>true that </a:t>
            </a:r>
            <a:r>
              <a:rPr lang="en-US" sz="2400" dirty="0" smtClean="0">
                <a:solidFill>
                  <a:schemeClr val="tx1"/>
                </a:solidFill>
              </a:rPr>
              <a:t>for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each </a:t>
            </a:r>
            <a:r>
              <a:rPr lang="en-US" sz="2400" dirty="0">
                <a:solidFill>
                  <a:schemeClr val="tx1"/>
                </a:solidFill>
              </a:rPr>
              <a:t>state j, the number of times we have entered state j differs by at </a:t>
            </a:r>
            <a:r>
              <a:rPr lang="en-US" sz="2400" dirty="0" smtClean="0">
                <a:solidFill>
                  <a:schemeClr val="tx1"/>
                </a:solidFill>
              </a:rPr>
              <a:t>most 1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from </a:t>
            </a:r>
            <a:r>
              <a:rPr lang="en-US" sz="2400" dirty="0">
                <a:solidFill>
                  <a:schemeClr val="tx1"/>
                </a:solidFill>
              </a:rPr>
              <a:t>the number of times we have left state j.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1143"/>
            <a:ext cx="10058400" cy="23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</a:t>
            </a:r>
            <a:r>
              <a:rPr lang="en-US" dirty="0" smtClean="0"/>
              <a:t>– State Probabilities for Birth – Death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above equations are often called the </a:t>
            </a:r>
            <a:r>
              <a:rPr lang="en-US" sz="2400" dirty="0">
                <a:solidFill>
                  <a:srgbClr val="FF0000"/>
                </a:solidFill>
              </a:rPr>
              <a:t>flow balance equations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conservation </a:t>
            </a:r>
            <a:r>
              <a:rPr lang="en-US" sz="2400" dirty="0">
                <a:solidFill>
                  <a:srgbClr val="FF0000"/>
                </a:solidFill>
              </a:rPr>
              <a:t>of flow equations</a:t>
            </a:r>
            <a:r>
              <a:rPr lang="en-US" sz="2400" dirty="0">
                <a:solidFill>
                  <a:schemeClr val="tx1"/>
                </a:solidFill>
              </a:rPr>
              <a:t>, for a birth-death process.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                               = Expected no. of entrances into state j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= Expected no. of departures from state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4664"/>
              </p:ext>
            </p:extLst>
          </p:nvPr>
        </p:nvGraphicFramePr>
        <p:xfrm>
          <a:off x="1610434" y="1854171"/>
          <a:ext cx="9348719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768400" imgH="241200" progId="Equation.3">
                  <p:embed/>
                </p:oleObj>
              </mc:Choice>
              <mc:Fallback>
                <p:oleObj name="Equation" r:id="rId3" imgW="276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34" y="1854171"/>
                        <a:ext cx="9348719" cy="43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45649"/>
              </p:ext>
            </p:extLst>
          </p:nvPr>
        </p:nvGraphicFramePr>
        <p:xfrm>
          <a:off x="1569490" y="2305683"/>
          <a:ext cx="311624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490" y="2305683"/>
                        <a:ext cx="3116240" cy="520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="" xmlns:a16="http://schemas.microsoft.com/office/drawing/2014/main" id="{7D0084BF-BE7A-41CD-917F-93076D1DC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43472"/>
              </p:ext>
            </p:extLst>
          </p:nvPr>
        </p:nvGraphicFramePr>
        <p:xfrm>
          <a:off x="1463058" y="3679001"/>
          <a:ext cx="2006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1104840" imgH="241200" progId="Equation.3">
                  <p:embed/>
                </p:oleObj>
              </mc:Choice>
              <mc:Fallback>
                <p:oleObj name="Equation" r:id="rId7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058" y="3679001"/>
                        <a:ext cx="20066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="" xmlns:a16="http://schemas.microsoft.com/office/drawing/2014/main" id="{9B91F0A7-F31B-4C4C-AAF6-2B952B172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788116"/>
              </p:ext>
            </p:extLst>
          </p:nvPr>
        </p:nvGraphicFramePr>
        <p:xfrm>
          <a:off x="1422116" y="4204253"/>
          <a:ext cx="1454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799920" imgH="241200" progId="Equation.3">
                  <p:embed/>
                </p:oleObj>
              </mc:Choice>
              <mc:Fallback>
                <p:oleObj name="Equation" r:id="rId9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116" y="4204253"/>
                        <a:ext cx="14541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Birth – Death Flow Balance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A3B28C2-8F1A-4B55-B9DD-2A208A56E949}"/>
              </a:ext>
            </a:extLst>
          </p:cNvPr>
          <p:cNvGrpSpPr/>
          <p:nvPr/>
        </p:nvGrpSpPr>
        <p:grpSpPr>
          <a:xfrm>
            <a:off x="2207539" y="1845733"/>
            <a:ext cx="8348931" cy="1330100"/>
            <a:chOff x="541851" y="2590799"/>
            <a:chExt cx="8144949" cy="1330100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5A6CF01-0269-42E1-981C-7694A4A4883C}"/>
                </a:ext>
              </a:extLst>
            </p:cNvPr>
            <p:cNvGrpSpPr/>
            <p:nvPr/>
          </p:nvGrpSpPr>
          <p:grpSpPr>
            <a:xfrm>
              <a:off x="541851" y="2590799"/>
              <a:ext cx="1058349" cy="1237766"/>
              <a:chOff x="1371600" y="2590800"/>
              <a:chExt cx="1210749" cy="1303281"/>
            </a:xfrm>
          </p:grpSpPr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49D82D38-F77A-47E8-94BC-9D81063F80CD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0</a:t>
                </a:r>
              </a:p>
            </p:txBody>
          </p:sp>
          <p:cxnSp>
            <p:nvCxnSpPr>
              <p:cNvPr id="52" name="Curved Connector 6">
                <a:extLst>
                  <a:ext uri="{FF2B5EF4-FFF2-40B4-BE49-F238E27FC236}">
                    <a16:creationId xmlns="" xmlns:a16="http://schemas.microsoft.com/office/drawing/2014/main" id="{FF3D0B28-3E82-4511-9000-4960128FDBBD}"/>
                  </a:ext>
                </a:extLst>
              </p:cNvPr>
              <p:cNvCxnSpPr>
                <a:stCxn id="5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12">
                <a:extLst>
                  <a:ext uri="{FF2B5EF4-FFF2-40B4-BE49-F238E27FC236}">
                    <a16:creationId xmlns="" xmlns:a16="http://schemas.microsoft.com/office/drawing/2014/main" id="{58D1E7CE-83C2-4590-B837-5D50330E3BA1}"/>
                  </a:ext>
                </a:extLst>
              </p:cNvPr>
              <p:cNvCxnSpPr>
                <a:endCxn id="5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92CE873-029B-4F37-8E65-DC8021ABBB19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0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F112E647-5AC1-4DAF-8387-C973922C9FAB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1</a:t>
                </a:r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C0D0A5B9-EF35-45A3-8F83-E764DADDC302}"/>
                </a:ext>
              </a:extLst>
            </p:cNvPr>
            <p:cNvGrpSpPr/>
            <p:nvPr/>
          </p:nvGrpSpPr>
          <p:grpSpPr>
            <a:xfrm>
              <a:off x="1524000" y="2590799"/>
              <a:ext cx="1058349" cy="1237766"/>
              <a:chOff x="1371600" y="2590800"/>
              <a:chExt cx="1210749" cy="1303281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A6A8E8E5-F2D0-454E-A477-5A0D562C924F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cxnSp>
            <p:nvCxnSpPr>
              <p:cNvPr id="47" name="Curved Connector 25">
                <a:extLst>
                  <a:ext uri="{FF2B5EF4-FFF2-40B4-BE49-F238E27FC236}">
                    <a16:creationId xmlns="" xmlns:a16="http://schemas.microsoft.com/office/drawing/2014/main" id="{5793687F-D65D-4723-A2C2-CEFBF04080DB}"/>
                  </a:ext>
                </a:extLst>
              </p:cNvPr>
              <p:cNvCxnSpPr>
                <a:stCxn id="46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26">
                <a:extLst>
                  <a:ext uri="{FF2B5EF4-FFF2-40B4-BE49-F238E27FC236}">
                    <a16:creationId xmlns="" xmlns:a16="http://schemas.microsoft.com/office/drawing/2014/main" id="{A3513E8E-B24D-4695-BEC5-23AA9EBA997E}"/>
                  </a:ext>
                </a:extLst>
              </p:cNvPr>
              <p:cNvCxnSpPr>
                <a:endCxn id="46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6E63B9BF-824D-4EB2-A5A1-59A5F4150C39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1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0AB2C80A-0741-446F-A9AE-46C636D726F7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2</a:t>
                </a:r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8C0B57D3-4437-4A80-8BAE-FD63A4AAC67D}"/>
                </a:ext>
              </a:extLst>
            </p:cNvPr>
            <p:cNvGrpSpPr/>
            <p:nvPr/>
          </p:nvGrpSpPr>
          <p:grpSpPr>
            <a:xfrm>
              <a:off x="2514600" y="2590799"/>
              <a:ext cx="1058349" cy="1237766"/>
              <a:chOff x="1371600" y="2590800"/>
              <a:chExt cx="1210749" cy="1303281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87AF6EB6-C0C9-43C6-88E6-97CA817BC383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cxnSp>
            <p:nvCxnSpPr>
              <p:cNvPr id="42" name="Curved Connector 31">
                <a:extLst>
                  <a:ext uri="{FF2B5EF4-FFF2-40B4-BE49-F238E27FC236}">
                    <a16:creationId xmlns="" xmlns:a16="http://schemas.microsoft.com/office/drawing/2014/main" id="{6E25D056-507E-4CB8-8468-1B1AD91B61DF}"/>
                  </a:ext>
                </a:extLst>
              </p:cNvPr>
              <p:cNvCxnSpPr>
                <a:stCxn id="4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32">
                <a:extLst>
                  <a:ext uri="{FF2B5EF4-FFF2-40B4-BE49-F238E27FC236}">
                    <a16:creationId xmlns="" xmlns:a16="http://schemas.microsoft.com/office/drawing/2014/main" id="{01651CD4-6858-4812-840F-6EC92EFA3D90}"/>
                  </a:ext>
                </a:extLst>
              </p:cNvPr>
              <p:cNvCxnSpPr>
                <a:endCxn id="4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7B9E08F4-6FBC-4FBF-A2BC-0086E73445DE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2</a:t>
                </a:r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63993A9-5F4C-401D-B78C-7A302529FB97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3</a:t>
                </a:r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09165470-6005-4689-8060-2AB07D80E07D}"/>
                </a:ext>
              </a:extLst>
            </p:cNvPr>
            <p:cNvGrpSpPr/>
            <p:nvPr/>
          </p:nvGrpSpPr>
          <p:grpSpPr>
            <a:xfrm>
              <a:off x="5113851" y="2590800"/>
              <a:ext cx="1058349" cy="1237765"/>
              <a:chOff x="1371600" y="2590801"/>
              <a:chExt cx="1210749" cy="1303280"/>
            </a:xfrm>
          </p:grpSpPr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4BBD0650-6517-48CA-A4CE-8CA9F2D13A5C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7" name="Curved Connector 43">
                <a:extLst>
                  <a:ext uri="{FF2B5EF4-FFF2-40B4-BE49-F238E27FC236}">
                    <a16:creationId xmlns="" xmlns:a16="http://schemas.microsoft.com/office/drawing/2014/main" id="{A95D1BA3-3B63-4633-A226-B06BFC79B595}"/>
                  </a:ext>
                </a:extLst>
              </p:cNvPr>
              <p:cNvCxnSpPr>
                <a:stCxn id="36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44">
                <a:extLst>
                  <a:ext uri="{FF2B5EF4-FFF2-40B4-BE49-F238E27FC236}">
                    <a16:creationId xmlns="" xmlns:a16="http://schemas.microsoft.com/office/drawing/2014/main" id="{3969B6DB-A896-4CBC-90CB-24B1F29FF2FB}"/>
                  </a:ext>
                </a:extLst>
              </p:cNvPr>
              <p:cNvCxnSpPr>
                <a:endCxn id="36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19431C8-CF8C-4335-BDA6-8DB59DA215FF}"/>
                  </a:ext>
                </a:extLst>
              </p:cNvPr>
              <p:cNvSpPr txBox="1"/>
              <p:nvPr/>
            </p:nvSpPr>
            <p:spPr>
              <a:xfrm>
                <a:off x="1828800" y="2590801"/>
                <a:ext cx="57920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j-1</a:t>
                </a:r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61F64488-CC94-4414-8AF1-66258722FA2A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</a:t>
                </a:r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5C3CFF2A-A293-4E1B-81F7-6BCAA22032FA}"/>
                </a:ext>
              </a:extLst>
            </p:cNvPr>
            <p:cNvGrpSpPr/>
            <p:nvPr/>
          </p:nvGrpSpPr>
          <p:grpSpPr>
            <a:xfrm>
              <a:off x="6096000" y="2590799"/>
              <a:ext cx="1058349" cy="1237766"/>
              <a:chOff x="1371600" y="2590800"/>
              <a:chExt cx="1210749" cy="130328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C806D4C1-8751-4A33-98FA-66E3DDA4076A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j</a:t>
                </a:r>
              </a:p>
            </p:txBody>
          </p:sp>
          <p:cxnSp>
            <p:nvCxnSpPr>
              <p:cNvPr id="32" name="Curved Connector 49">
                <a:extLst>
                  <a:ext uri="{FF2B5EF4-FFF2-40B4-BE49-F238E27FC236}">
                    <a16:creationId xmlns="" xmlns:a16="http://schemas.microsoft.com/office/drawing/2014/main" id="{10D99175-0C63-4856-9F5E-86225F5C3D36}"/>
                  </a:ext>
                </a:extLst>
              </p:cNvPr>
              <p:cNvCxnSpPr>
                <a:stCxn id="3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50">
                <a:extLst>
                  <a:ext uri="{FF2B5EF4-FFF2-40B4-BE49-F238E27FC236}">
                    <a16:creationId xmlns="" xmlns:a16="http://schemas.microsoft.com/office/drawing/2014/main" id="{F87D9A6D-C1C3-41F1-986E-763C1C9C6CC0}"/>
                  </a:ext>
                </a:extLst>
              </p:cNvPr>
              <p:cNvCxnSpPr>
                <a:endCxn id="3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CC109BC4-6832-4FAF-8F03-B1EE7E231366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19E987E8-B49B-4690-B2DD-E2C1F8FB9420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59984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j+1</a:t>
                </a:r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30291D0-BA29-4DA8-8266-F147951EF0F4}"/>
                </a:ext>
              </a:extLst>
            </p:cNvPr>
            <p:cNvGrpSpPr/>
            <p:nvPr/>
          </p:nvGrpSpPr>
          <p:grpSpPr>
            <a:xfrm>
              <a:off x="7086600" y="2590800"/>
              <a:ext cx="1058349" cy="1330099"/>
              <a:chOff x="1371600" y="2590800"/>
              <a:chExt cx="1210749" cy="1400501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6337748E-EB4F-4895-BF8F-4DFC94ACD4B7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r"/>
                <a:r>
                  <a:rPr lang="en-US" sz="1600" dirty="0"/>
                  <a:t>j+1</a:t>
                </a:r>
              </a:p>
            </p:txBody>
          </p:sp>
          <p:cxnSp>
            <p:nvCxnSpPr>
              <p:cNvPr id="27" name="Curved Connector 55">
                <a:extLst>
                  <a:ext uri="{FF2B5EF4-FFF2-40B4-BE49-F238E27FC236}">
                    <a16:creationId xmlns="" xmlns:a16="http://schemas.microsoft.com/office/drawing/2014/main" id="{DE18578D-BECA-44DA-B48A-22FCE28777D3}"/>
                  </a:ext>
                </a:extLst>
              </p:cNvPr>
              <p:cNvCxnSpPr>
                <a:stCxn id="26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56">
                <a:extLst>
                  <a:ext uri="{FF2B5EF4-FFF2-40B4-BE49-F238E27FC236}">
                    <a16:creationId xmlns="" xmlns:a16="http://schemas.microsoft.com/office/drawing/2014/main" id="{0CC42E48-2235-4271-92D0-B1B7043B5C38}"/>
                  </a:ext>
                </a:extLst>
              </p:cNvPr>
              <p:cNvCxnSpPr>
                <a:endCxn id="26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D7CEA387-EBFD-4AAD-B339-A70714EAA2A6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588872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j+1</a:t>
                </a:r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B6C8521-DD96-45D1-AFFA-9CE5364DF51C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48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0D7816B4-7664-4D70-BE96-267617B8B0BE}"/>
                </a:ext>
              </a:extLst>
            </p:cNvPr>
            <p:cNvGrpSpPr/>
            <p:nvPr/>
          </p:nvGrpSpPr>
          <p:grpSpPr>
            <a:xfrm flipH="1">
              <a:off x="4385932" y="2590800"/>
              <a:ext cx="1143000" cy="1237767"/>
              <a:chOff x="1371600" y="2590800"/>
              <a:chExt cx="1210749" cy="1303282"/>
            </a:xfrm>
          </p:grpSpPr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C1E23D8A-1561-4CA8-94AB-03B1C5EA16B8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800" dirty="0"/>
                  <a:t>j-1</a:t>
                </a:r>
                <a:endParaRPr lang="en-US" dirty="0"/>
              </a:p>
            </p:txBody>
          </p:sp>
          <p:cxnSp>
            <p:nvCxnSpPr>
              <p:cNvPr id="22" name="Curved Connector 70">
                <a:extLst>
                  <a:ext uri="{FF2B5EF4-FFF2-40B4-BE49-F238E27FC236}">
                    <a16:creationId xmlns="" xmlns:a16="http://schemas.microsoft.com/office/drawing/2014/main" id="{99108C96-E913-4F65-89BD-15C5208F01CD}"/>
                  </a:ext>
                </a:extLst>
              </p:cNvPr>
              <p:cNvCxnSpPr>
                <a:stCxn id="2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headEnd type="stealth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71">
                <a:extLst>
                  <a:ext uri="{FF2B5EF4-FFF2-40B4-BE49-F238E27FC236}">
                    <a16:creationId xmlns="" xmlns:a16="http://schemas.microsoft.com/office/drawing/2014/main" id="{BAAD3FEA-4565-42CD-92AA-079E535D04F6}"/>
                  </a:ext>
                </a:extLst>
              </p:cNvPr>
              <p:cNvCxnSpPr>
                <a:endCxn id="2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headEnd type="stealth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75C10277-A062-41C4-A4BF-FB8188C28F1F}"/>
                  </a:ext>
                </a:extLst>
              </p:cNvPr>
              <p:cNvSpPr txBox="1"/>
              <p:nvPr/>
            </p:nvSpPr>
            <p:spPr>
              <a:xfrm>
                <a:off x="1828801" y="2590800"/>
                <a:ext cx="556452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j-2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639ED258-6E61-47ED-AA15-334E9030D450}"/>
                  </a:ext>
                </a:extLst>
              </p:cNvPr>
              <p:cNvSpPr txBox="1"/>
              <p:nvPr/>
            </p:nvSpPr>
            <p:spPr>
              <a:xfrm>
                <a:off x="1820237" y="3505201"/>
                <a:ext cx="54196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j-1</a:t>
                </a:r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7542F5-8401-4DBE-8F4D-0A7B72B9C79A}"/>
                </a:ext>
              </a:extLst>
            </p:cNvPr>
            <p:cNvSpPr txBox="1"/>
            <p:nvPr/>
          </p:nvSpPr>
          <p:spPr>
            <a:xfrm>
              <a:off x="3657600" y="2971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55564C37-978E-4A4D-9769-FAE06D9E00D7}"/>
                </a:ext>
              </a:extLst>
            </p:cNvPr>
            <p:cNvSpPr txBox="1"/>
            <p:nvPr/>
          </p:nvSpPr>
          <p:spPr>
            <a:xfrm>
              <a:off x="8001000" y="2971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</p:grpSp>
      <p:graphicFrame>
        <p:nvGraphicFramePr>
          <p:cNvPr id="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937934"/>
              </p:ext>
            </p:extLst>
          </p:nvPr>
        </p:nvGraphicFramePr>
        <p:xfrm>
          <a:off x="1910687" y="3293824"/>
          <a:ext cx="8516203" cy="282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035160" imgH="1155600" progId="Equation.3">
                  <p:embed/>
                </p:oleObj>
              </mc:Choice>
              <mc:Fallback>
                <p:oleObj name="Equation" r:id="rId3" imgW="30351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687" y="3293824"/>
                        <a:ext cx="8516203" cy="28218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35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Birth – Death Flow Balance Equation(Cont..)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72837"/>
              </p:ext>
            </p:extLst>
          </p:nvPr>
        </p:nvGraphicFramePr>
        <p:xfrm>
          <a:off x="1097281" y="1845734"/>
          <a:ext cx="10058399" cy="444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822480" imgH="1942920" progId="Equation.3">
                  <p:embed/>
                </p:oleObj>
              </mc:Choice>
              <mc:Fallback>
                <p:oleObj name="Equation" r:id="rId3" imgW="382248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1" y="1845734"/>
                        <a:ext cx="10058399" cy="44458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26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Birth – Death Flow Balance Equation(Cont..)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Fo</a:t>
            </a:r>
            <a:r>
              <a:rPr lang="en-US" sz="2400" dirty="0" smtClean="0">
                <a:solidFill>
                  <a:schemeClr val="tx1"/>
                </a:solidFill>
              </a:rPr>
              <a:t>r steady state, the requirement is: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If                     is finite, we can solve for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2400" baseline="-25000" dirty="0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It can be shown that if              is infinite, then no steady-state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distribution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exists.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The most common reason for a steady-state failing to exist is that the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arrival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rate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is at least as large as the maximum rate at which customers can be served.</a:t>
            </a:r>
            <a:endParaRPr lang="el-GR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="" xmlns:a16="http://schemas.microsoft.com/office/drawing/2014/main" id="{A9C1BCB0-1188-484E-9C6C-C1A59871F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47296"/>
              </p:ext>
            </p:extLst>
          </p:nvPr>
        </p:nvGraphicFramePr>
        <p:xfrm>
          <a:off x="2329487" y="2152293"/>
          <a:ext cx="759398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815840" imgH="482400" progId="Equation.3">
                  <p:embed/>
                </p:oleObj>
              </mc:Choice>
              <mc:Fallback>
                <p:oleObj name="Equation" r:id="rId3" imgW="1815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487" y="2152293"/>
                        <a:ext cx="7593985" cy="90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178"/>
              </p:ext>
            </p:extLst>
          </p:nvPr>
        </p:nvGraphicFramePr>
        <p:xfrm>
          <a:off x="1633668" y="3084178"/>
          <a:ext cx="1255157" cy="71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558720" imgH="330120" progId="Equation.3">
                  <p:embed/>
                </p:oleObj>
              </mc:Choice>
              <mc:Fallback>
                <p:oleObj name="Equation" r:id="rId5" imgW="5587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668" y="3084178"/>
                        <a:ext cx="1255157" cy="7196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09652"/>
              </p:ext>
            </p:extLst>
          </p:nvPr>
        </p:nvGraphicFramePr>
        <p:xfrm>
          <a:off x="6250299" y="3041931"/>
          <a:ext cx="5022749" cy="148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1371600" imgH="647640" progId="Equation.3">
                  <p:embed/>
                </p:oleObj>
              </mc:Choice>
              <mc:Fallback>
                <p:oleObj name="Equation" r:id="rId7" imgW="13716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299" y="3041931"/>
                        <a:ext cx="5022749" cy="1480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48894"/>
              </p:ext>
            </p:extLst>
          </p:nvPr>
        </p:nvGraphicFramePr>
        <p:xfrm>
          <a:off x="4414910" y="4481676"/>
          <a:ext cx="1317151" cy="77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9" imgW="533160" imgH="304560" progId="Equation.3">
                  <p:embed/>
                </p:oleObj>
              </mc:Choice>
              <mc:Fallback>
                <p:oleObj name="Equation" r:id="rId9" imgW="533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910" y="4481676"/>
                        <a:ext cx="1317151" cy="7703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35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to be remembered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A3B28C2-8F1A-4B55-B9DD-2A208A56E949}"/>
              </a:ext>
            </a:extLst>
          </p:cNvPr>
          <p:cNvGrpSpPr/>
          <p:nvPr/>
        </p:nvGrpSpPr>
        <p:grpSpPr>
          <a:xfrm>
            <a:off x="2207539" y="1845733"/>
            <a:ext cx="8348931" cy="1330100"/>
            <a:chOff x="541851" y="2590799"/>
            <a:chExt cx="8144949" cy="1330100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5A6CF01-0269-42E1-981C-7694A4A4883C}"/>
                </a:ext>
              </a:extLst>
            </p:cNvPr>
            <p:cNvGrpSpPr/>
            <p:nvPr/>
          </p:nvGrpSpPr>
          <p:grpSpPr>
            <a:xfrm>
              <a:off x="541851" y="2590799"/>
              <a:ext cx="1058349" cy="1237766"/>
              <a:chOff x="1371600" y="2590800"/>
              <a:chExt cx="1210749" cy="1303281"/>
            </a:xfrm>
          </p:grpSpPr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49D82D38-F77A-47E8-94BC-9D81063F80CD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0</a:t>
                </a:r>
              </a:p>
            </p:txBody>
          </p:sp>
          <p:cxnSp>
            <p:nvCxnSpPr>
              <p:cNvPr id="52" name="Curved Connector 6">
                <a:extLst>
                  <a:ext uri="{FF2B5EF4-FFF2-40B4-BE49-F238E27FC236}">
                    <a16:creationId xmlns="" xmlns:a16="http://schemas.microsoft.com/office/drawing/2014/main" id="{FF3D0B28-3E82-4511-9000-4960128FDBBD}"/>
                  </a:ext>
                </a:extLst>
              </p:cNvPr>
              <p:cNvCxnSpPr>
                <a:stCxn id="5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12">
                <a:extLst>
                  <a:ext uri="{FF2B5EF4-FFF2-40B4-BE49-F238E27FC236}">
                    <a16:creationId xmlns="" xmlns:a16="http://schemas.microsoft.com/office/drawing/2014/main" id="{58D1E7CE-83C2-4590-B837-5D50330E3BA1}"/>
                  </a:ext>
                </a:extLst>
              </p:cNvPr>
              <p:cNvCxnSpPr>
                <a:endCxn id="5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E92CE873-029B-4F37-8E65-DC8021ABBB19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0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F112E647-5AC1-4DAF-8387-C973922C9FAB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1</a:t>
                </a:r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C0D0A5B9-EF35-45A3-8F83-E764DADDC302}"/>
                </a:ext>
              </a:extLst>
            </p:cNvPr>
            <p:cNvGrpSpPr/>
            <p:nvPr/>
          </p:nvGrpSpPr>
          <p:grpSpPr>
            <a:xfrm>
              <a:off x="1524000" y="2590799"/>
              <a:ext cx="1058349" cy="1237766"/>
              <a:chOff x="1371600" y="2590800"/>
              <a:chExt cx="1210749" cy="1303281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A6A8E8E5-F2D0-454E-A477-5A0D562C924F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cxnSp>
            <p:nvCxnSpPr>
              <p:cNvPr id="47" name="Curved Connector 25">
                <a:extLst>
                  <a:ext uri="{FF2B5EF4-FFF2-40B4-BE49-F238E27FC236}">
                    <a16:creationId xmlns="" xmlns:a16="http://schemas.microsoft.com/office/drawing/2014/main" id="{5793687F-D65D-4723-A2C2-CEFBF04080DB}"/>
                  </a:ext>
                </a:extLst>
              </p:cNvPr>
              <p:cNvCxnSpPr>
                <a:stCxn id="46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26">
                <a:extLst>
                  <a:ext uri="{FF2B5EF4-FFF2-40B4-BE49-F238E27FC236}">
                    <a16:creationId xmlns="" xmlns:a16="http://schemas.microsoft.com/office/drawing/2014/main" id="{A3513E8E-B24D-4695-BEC5-23AA9EBA997E}"/>
                  </a:ext>
                </a:extLst>
              </p:cNvPr>
              <p:cNvCxnSpPr>
                <a:endCxn id="46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6E63B9BF-824D-4EB2-A5A1-59A5F4150C39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1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0AB2C80A-0741-446F-A9AE-46C636D726F7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2</a:t>
                </a:r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8C0B57D3-4437-4A80-8BAE-FD63A4AAC67D}"/>
                </a:ext>
              </a:extLst>
            </p:cNvPr>
            <p:cNvGrpSpPr/>
            <p:nvPr/>
          </p:nvGrpSpPr>
          <p:grpSpPr>
            <a:xfrm>
              <a:off x="2514600" y="2590799"/>
              <a:ext cx="1058349" cy="1237766"/>
              <a:chOff x="1371600" y="2590800"/>
              <a:chExt cx="1210749" cy="1303281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87AF6EB6-C0C9-43C6-88E6-97CA817BC383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cxnSp>
            <p:nvCxnSpPr>
              <p:cNvPr id="42" name="Curved Connector 31">
                <a:extLst>
                  <a:ext uri="{FF2B5EF4-FFF2-40B4-BE49-F238E27FC236}">
                    <a16:creationId xmlns="" xmlns:a16="http://schemas.microsoft.com/office/drawing/2014/main" id="{6E25D056-507E-4CB8-8468-1B1AD91B61DF}"/>
                  </a:ext>
                </a:extLst>
              </p:cNvPr>
              <p:cNvCxnSpPr>
                <a:stCxn id="4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32">
                <a:extLst>
                  <a:ext uri="{FF2B5EF4-FFF2-40B4-BE49-F238E27FC236}">
                    <a16:creationId xmlns="" xmlns:a16="http://schemas.microsoft.com/office/drawing/2014/main" id="{01651CD4-6858-4812-840F-6EC92EFA3D90}"/>
                  </a:ext>
                </a:extLst>
              </p:cNvPr>
              <p:cNvCxnSpPr>
                <a:endCxn id="4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7B9E08F4-6FBC-4FBF-A2BC-0086E73445DE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2</a:t>
                </a:r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63993A9-5F4C-401D-B78C-7A302529FB97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3</a:t>
                </a:r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09165470-6005-4689-8060-2AB07D80E07D}"/>
                </a:ext>
              </a:extLst>
            </p:cNvPr>
            <p:cNvGrpSpPr/>
            <p:nvPr/>
          </p:nvGrpSpPr>
          <p:grpSpPr>
            <a:xfrm>
              <a:off x="5113851" y="2590800"/>
              <a:ext cx="1058349" cy="1237765"/>
              <a:chOff x="1371600" y="2590801"/>
              <a:chExt cx="1210749" cy="1303280"/>
            </a:xfrm>
          </p:grpSpPr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4BBD0650-6517-48CA-A4CE-8CA9F2D13A5C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7" name="Curved Connector 43">
                <a:extLst>
                  <a:ext uri="{FF2B5EF4-FFF2-40B4-BE49-F238E27FC236}">
                    <a16:creationId xmlns="" xmlns:a16="http://schemas.microsoft.com/office/drawing/2014/main" id="{A95D1BA3-3B63-4633-A226-B06BFC79B595}"/>
                  </a:ext>
                </a:extLst>
              </p:cNvPr>
              <p:cNvCxnSpPr>
                <a:stCxn id="36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44">
                <a:extLst>
                  <a:ext uri="{FF2B5EF4-FFF2-40B4-BE49-F238E27FC236}">
                    <a16:creationId xmlns="" xmlns:a16="http://schemas.microsoft.com/office/drawing/2014/main" id="{3969B6DB-A896-4CBC-90CB-24B1F29FF2FB}"/>
                  </a:ext>
                </a:extLst>
              </p:cNvPr>
              <p:cNvCxnSpPr>
                <a:endCxn id="36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19431C8-CF8C-4335-BDA6-8DB59DA215FF}"/>
                  </a:ext>
                </a:extLst>
              </p:cNvPr>
              <p:cNvSpPr txBox="1"/>
              <p:nvPr/>
            </p:nvSpPr>
            <p:spPr>
              <a:xfrm>
                <a:off x="1828800" y="2590801"/>
                <a:ext cx="57920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j-1</a:t>
                </a:r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61F64488-CC94-4414-8AF1-66258722FA2A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</a:t>
                </a:r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5C3CFF2A-A293-4E1B-81F7-6BCAA22032FA}"/>
                </a:ext>
              </a:extLst>
            </p:cNvPr>
            <p:cNvGrpSpPr/>
            <p:nvPr/>
          </p:nvGrpSpPr>
          <p:grpSpPr>
            <a:xfrm>
              <a:off x="6096000" y="2590799"/>
              <a:ext cx="1058349" cy="1237766"/>
              <a:chOff x="1371600" y="2590800"/>
              <a:chExt cx="1210749" cy="130328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C806D4C1-8751-4A33-98FA-66E3DDA4076A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j</a:t>
                </a:r>
              </a:p>
            </p:txBody>
          </p:sp>
          <p:cxnSp>
            <p:nvCxnSpPr>
              <p:cNvPr id="32" name="Curved Connector 49">
                <a:extLst>
                  <a:ext uri="{FF2B5EF4-FFF2-40B4-BE49-F238E27FC236}">
                    <a16:creationId xmlns="" xmlns:a16="http://schemas.microsoft.com/office/drawing/2014/main" id="{10D99175-0C63-4856-9F5E-86225F5C3D36}"/>
                  </a:ext>
                </a:extLst>
              </p:cNvPr>
              <p:cNvCxnSpPr>
                <a:stCxn id="3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50">
                <a:extLst>
                  <a:ext uri="{FF2B5EF4-FFF2-40B4-BE49-F238E27FC236}">
                    <a16:creationId xmlns="" xmlns:a16="http://schemas.microsoft.com/office/drawing/2014/main" id="{F87D9A6D-C1C3-41F1-986E-763C1C9C6CC0}"/>
                  </a:ext>
                </a:extLst>
              </p:cNvPr>
              <p:cNvCxnSpPr>
                <a:endCxn id="3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CC109BC4-6832-4FAF-8F03-B1EE7E231366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19E987E8-B49B-4690-B2DD-E2C1F8FB9420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59984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j+1</a:t>
                </a:r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30291D0-BA29-4DA8-8266-F147951EF0F4}"/>
                </a:ext>
              </a:extLst>
            </p:cNvPr>
            <p:cNvGrpSpPr/>
            <p:nvPr/>
          </p:nvGrpSpPr>
          <p:grpSpPr>
            <a:xfrm>
              <a:off x="7086600" y="2590800"/>
              <a:ext cx="1058349" cy="1330099"/>
              <a:chOff x="1371600" y="2590800"/>
              <a:chExt cx="1210749" cy="1400501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6337748E-EB4F-4895-BF8F-4DFC94ACD4B7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r"/>
                <a:r>
                  <a:rPr lang="en-US" sz="1600" dirty="0"/>
                  <a:t>j+1</a:t>
                </a:r>
              </a:p>
            </p:txBody>
          </p:sp>
          <p:cxnSp>
            <p:nvCxnSpPr>
              <p:cNvPr id="27" name="Curved Connector 55">
                <a:extLst>
                  <a:ext uri="{FF2B5EF4-FFF2-40B4-BE49-F238E27FC236}">
                    <a16:creationId xmlns="" xmlns:a16="http://schemas.microsoft.com/office/drawing/2014/main" id="{DE18578D-BECA-44DA-B48A-22FCE28777D3}"/>
                  </a:ext>
                </a:extLst>
              </p:cNvPr>
              <p:cNvCxnSpPr>
                <a:stCxn id="26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56">
                <a:extLst>
                  <a:ext uri="{FF2B5EF4-FFF2-40B4-BE49-F238E27FC236}">
                    <a16:creationId xmlns="" xmlns:a16="http://schemas.microsoft.com/office/drawing/2014/main" id="{0CC42E48-2235-4271-92D0-B1B7043B5C38}"/>
                  </a:ext>
                </a:extLst>
              </p:cNvPr>
              <p:cNvCxnSpPr>
                <a:endCxn id="26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D7CEA387-EBFD-4AAD-B339-A70714EAA2A6}"/>
                  </a:ext>
                </a:extLst>
              </p:cNvPr>
              <p:cNvSpPr txBox="1"/>
              <p:nvPr/>
            </p:nvSpPr>
            <p:spPr>
              <a:xfrm>
                <a:off x="1828800" y="2590800"/>
                <a:ext cx="588872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j+1</a:t>
                </a:r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B6C8521-DD96-45D1-AFFA-9CE5364DF51C}"/>
                  </a:ext>
                </a:extLst>
              </p:cNvPr>
              <p:cNvSpPr txBox="1"/>
              <p:nvPr/>
            </p:nvSpPr>
            <p:spPr>
              <a:xfrm>
                <a:off x="1905000" y="3505200"/>
                <a:ext cx="457200" cy="48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0D7816B4-7664-4D70-BE96-267617B8B0BE}"/>
                </a:ext>
              </a:extLst>
            </p:cNvPr>
            <p:cNvGrpSpPr/>
            <p:nvPr/>
          </p:nvGrpSpPr>
          <p:grpSpPr>
            <a:xfrm flipH="1">
              <a:off x="4385932" y="2590800"/>
              <a:ext cx="1143000" cy="1237767"/>
              <a:chOff x="1371600" y="2590800"/>
              <a:chExt cx="1210749" cy="1303282"/>
            </a:xfrm>
          </p:grpSpPr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C1E23D8A-1561-4CA8-94AB-03B1C5EA16B8}"/>
                  </a:ext>
                </a:extLst>
              </p:cNvPr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800" dirty="0"/>
                  <a:t>j-1</a:t>
                </a:r>
                <a:endParaRPr lang="en-US" dirty="0"/>
              </a:p>
            </p:txBody>
          </p:sp>
          <p:cxnSp>
            <p:nvCxnSpPr>
              <p:cNvPr id="22" name="Curved Connector 70">
                <a:extLst>
                  <a:ext uri="{FF2B5EF4-FFF2-40B4-BE49-F238E27FC236}">
                    <a16:creationId xmlns="" xmlns:a16="http://schemas.microsoft.com/office/drawing/2014/main" id="{99108C96-E913-4F65-89BD-15C5208F01CD}"/>
                  </a:ext>
                </a:extLst>
              </p:cNvPr>
              <p:cNvCxnSpPr>
                <a:stCxn id="21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headEnd type="stealth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71">
                <a:extLst>
                  <a:ext uri="{FF2B5EF4-FFF2-40B4-BE49-F238E27FC236}">
                    <a16:creationId xmlns="" xmlns:a16="http://schemas.microsoft.com/office/drawing/2014/main" id="{BAAD3FEA-4565-42CD-92AA-079E535D04F6}"/>
                  </a:ext>
                </a:extLst>
              </p:cNvPr>
              <p:cNvCxnSpPr>
                <a:endCxn id="21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headEnd type="stealth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75C10277-A062-41C4-A4BF-FB8188C28F1F}"/>
                  </a:ext>
                </a:extLst>
              </p:cNvPr>
              <p:cNvSpPr txBox="1"/>
              <p:nvPr/>
            </p:nvSpPr>
            <p:spPr>
              <a:xfrm>
                <a:off x="1828801" y="2590800"/>
                <a:ext cx="556452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j-2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639ED258-6E61-47ED-AA15-334E9030D450}"/>
                  </a:ext>
                </a:extLst>
              </p:cNvPr>
              <p:cNvSpPr txBox="1"/>
              <p:nvPr/>
            </p:nvSpPr>
            <p:spPr>
              <a:xfrm>
                <a:off x="1820237" y="3505201"/>
                <a:ext cx="54196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j-1</a:t>
                </a:r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7542F5-8401-4DBE-8F4D-0A7B72B9C79A}"/>
                </a:ext>
              </a:extLst>
            </p:cNvPr>
            <p:cNvSpPr txBox="1"/>
            <p:nvPr/>
          </p:nvSpPr>
          <p:spPr>
            <a:xfrm>
              <a:off x="3657600" y="2971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55564C37-978E-4A4D-9769-FAE06D9E00D7}"/>
                </a:ext>
              </a:extLst>
            </p:cNvPr>
            <p:cNvSpPr txBox="1"/>
            <p:nvPr/>
          </p:nvSpPr>
          <p:spPr>
            <a:xfrm>
              <a:off x="8001000" y="2971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7" name="Object 4">
            <a:extLst>
              <a:ext uri="{FF2B5EF4-FFF2-40B4-BE49-F238E27FC236}">
                <a16:creationId xmlns="" xmlns:a16="http://schemas.microsoft.com/office/drawing/2014/main" id="{5FE293AD-C421-48C4-9797-9CEC58FD8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85855"/>
              </p:ext>
            </p:extLst>
          </p:nvPr>
        </p:nvGraphicFramePr>
        <p:xfrm>
          <a:off x="3564663" y="3223971"/>
          <a:ext cx="502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768400" imgH="241200" progId="Equation.3">
                  <p:embed/>
                </p:oleObj>
              </mc:Choice>
              <mc:Fallback>
                <p:oleObj name="Equation" r:id="rId3" imgW="276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663" y="3223971"/>
                        <a:ext cx="50292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">
            <a:extLst>
              <a:ext uri="{FF2B5EF4-FFF2-40B4-BE49-F238E27FC236}">
                <a16:creationId xmlns="" xmlns:a16="http://schemas.microsoft.com/office/drawing/2014/main" id="{82CE963F-BE67-4CDA-A8AA-C3468C953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24940"/>
              </p:ext>
            </p:extLst>
          </p:nvPr>
        </p:nvGraphicFramePr>
        <p:xfrm>
          <a:off x="4914606" y="3700595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606" y="3700595"/>
                        <a:ext cx="1676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="" xmlns:a16="http://schemas.microsoft.com/office/drawing/2014/main" id="{186D342B-01FA-4E82-B8A0-677ED590A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17162"/>
              </p:ext>
            </p:extLst>
          </p:nvPr>
        </p:nvGraphicFramePr>
        <p:xfrm>
          <a:off x="2256554" y="4259769"/>
          <a:ext cx="43307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1777680" imgH="761760" progId="Equation.3">
                  <p:embed/>
                </p:oleObj>
              </mc:Choice>
              <mc:Fallback>
                <p:oleObj name="Equation" r:id="rId7" imgW="17776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554" y="4259769"/>
                        <a:ext cx="4330700" cy="1693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">
            <a:extLst>
              <a:ext uri="{FF2B5EF4-FFF2-40B4-BE49-F238E27FC236}">
                <a16:creationId xmlns="" xmlns:a16="http://schemas.microsoft.com/office/drawing/2014/main" id="{D29B2B70-4C2B-427C-8BBF-D2BC2CA12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99845"/>
              </p:ext>
            </p:extLst>
          </p:nvPr>
        </p:nvGraphicFramePr>
        <p:xfrm>
          <a:off x="7886881" y="4622600"/>
          <a:ext cx="2166756" cy="120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9" imgW="939600" imgH="520560" progId="Equation.3">
                  <p:embed/>
                </p:oleObj>
              </mc:Choice>
              <mc:Fallback>
                <p:oleObj name="Equation" r:id="rId9" imgW="939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881" y="4622600"/>
                        <a:ext cx="2166756" cy="1201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72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Operations Research Applications and Algorithms(4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Edition) – Wayne L.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Winston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Number of people present in any queuing system at time t to be the </a:t>
            </a:r>
            <a:r>
              <a:rPr lang="en-US" sz="2400" dirty="0">
                <a:solidFill>
                  <a:srgbClr val="FF0000"/>
                </a:solidFill>
              </a:rPr>
              <a:t>state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</a:t>
            </a:r>
            <a:r>
              <a:rPr lang="en-US" sz="2400" dirty="0">
                <a:solidFill>
                  <a:schemeClr val="tx1"/>
                </a:solidFill>
              </a:rPr>
              <a:t>queuing systems at time 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state of the system will equal the number of </a:t>
            </a:r>
            <a:r>
              <a:rPr lang="en-US" sz="2400" dirty="0" smtClean="0">
                <a:solidFill>
                  <a:schemeClr val="tx1"/>
                </a:solidFill>
              </a:rPr>
              <a:t>people </a:t>
            </a:r>
            <a:r>
              <a:rPr lang="en-US" sz="2400" dirty="0">
                <a:solidFill>
                  <a:schemeClr val="tx1"/>
                </a:solidFill>
              </a:rPr>
              <a:t>initially </a:t>
            </a:r>
            <a:r>
              <a:rPr lang="en-US" sz="2400" dirty="0" smtClean="0">
                <a:solidFill>
                  <a:schemeClr val="tx1"/>
                </a:solidFill>
              </a:rPr>
              <a:t>present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 </a:t>
            </a:r>
            <a:r>
              <a:rPr lang="en-US" sz="2400" dirty="0">
                <a:solidFill>
                  <a:schemeClr val="tx1"/>
                </a:solidFill>
              </a:rPr>
              <a:t>the system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quantity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(t)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defined as </a:t>
            </a:r>
            <a:r>
              <a:rPr lang="en-US" sz="2400" dirty="0">
                <a:solidFill>
                  <a:schemeClr val="tx1"/>
                </a:solidFill>
              </a:rPr>
              <a:t>the probability that j people will </a:t>
            </a:r>
            <a:r>
              <a:rPr lang="en-US" sz="2400" dirty="0" smtClean="0">
                <a:solidFill>
                  <a:schemeClr val="tx1"/>
                </a:solidFill>
              </a:rPr>
              <a:t>be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present </a:t>
            </a:r>
            <a:r>
              <a:rPr lang="en-US" sz="2400" dirty="0">
                <a:solidFill>
                  <a:schemeClr val="tx1"/>
                </a:solidFill>
              </a:rPr>
              <a:t>in the queuing system at time t, given that </a:t>
            </a:r>
            <a:r>
              <a:rPr lang="en-US" sz="2400" dirty="0" smtClean="0">
                <a:solidFill>
                  <a:schemeClr val="tx1"/>
                </a:solidFill>
              </a:rPr>
              <a:t>at time </a:t>
            </a:r>
            <a:r>
              <a:rPr lang="en-US" sz="2400" dirty="0">
                <a:solidFill>
                  <a:schemeClr val="tx1"/>
                </a:solidFill>
              </a:rPr>
              <a:t>0,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people </a:t>
            </a:r>
            <a:r>
              <a:rPr lang="en-US" sz="2400" dirty="0" smtClean="0">
                <a:solidFill>
                  <a:schemeClr val="tx1"/>
                </a:solidFill>
              </a:rPr>
              <a:t>are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present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(t)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analogous to the n-step transition </a:t>
            </a:r>
            <a:r>
              <a:rPr lang="en-US" sz="2400" dirty="0" smtClean="0">
                <a:solidFill>
                  <a:schemeClr val="tx1"/>
                </a:solidFill>
              </a:rPr>
              <a:t>probability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call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2400" i="1" baseline="-25000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steady state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, or equilibrium probability, of state </a:t>
            </a:r>
            <a:r>
              <a:rPr lang="en-US" sz="2400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t is small, then we would </a:t>
            </a:r>
            <a:r>
              <a:rPr lang="en-US" sz="2400" dirty="0" smtClean="0">
                <a:solidFill>
                  <a:schemeClr val="tx1"/>
                </a:solidFill>
              </a:rPr>
              <a:t>expect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-25000" dirty="0" smtClean="0">
                <a:solidFill>
                  <a:schemeClr val="tx1"/>
                </a:solidFill>
              </a:rPr>
              <a:t>50,1</a:t>
            </a:r>
            <a:r>
              <a:rPr lang="en-US" sz="2400" dirty="0" smtClean="0">
                <a:solidFill>
                  <a:schemeClr val="tx1"/>
                </a:solidFill>
              </a:rPr>
              <a:t>(t)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baseline="-25000" dirty="0" smtClean="0">
                <a:solidFill>
                  <a:schemeClr val="tx1"/>
                </a:solidFill>
              </a:rPr>
              <a:t>,1</a:t>
            </a:r>
            <a:r>
              <a:rPr lang="en-US" sz="2400" dirty="0" smtClean="0">
                <a:solidFill>
                  <a:schemeClr val="tx1"/>
                </a:solidFill>
              </a:rPr>
              <a:t>(t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would </a:t>
            </a:r>
            <a:r>
              <a:rPr lang="en-US" sz="2400" dirty="0" smtClean="0">
                <a:solidFill>
                  <a:schemeClr val="tx1"/>
                </a:solidFill>
              </a:rPr>
              <a:t>differ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substantially.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steady-state </a:t>
            </a:r>
            <a:r>
              <a:rPr lang="en-US" sz="2400" dirty="0" smtClean="0">
                <a:solidFill>
                  <a:schemeClr val="tx1"/>
                </a:solidFill>
              </a:rPr>
              <a:t>probabilities </a:t>
            </a:r>
            <a:r>
              <a:rPr lang="en-US" sz="2400" dirty="0">
                <a:solidFill>
                  <a:schemeClr val="tx1"/>
                </a:solidFill>
              </a:rPr>
              <a:t>exist, then for large t, both P</a:t>
            </a:r>
            <a:r>
              <a:rPr lang="en-US" sz="2400" baseline="-25000" dirty="0">
                <a:solidFill>
                  <a:schemeClr val="tx1"/>
                </a:solidFill>
              </a:rPr>
              <a:t>50,1</a:t>
            </a:r>
            <a:r>
              <a:rPr lang="en-US" sz="2400" dirty="0">
                <a:solidFill>
                  <a:schemeClr val="tx1"/>
                </a:solidFill>
              </a:rPr>
              <a:t>(t) and P</a:t>
            </a:r>
            <a:r>
              <a:rPr lang="en-US" sz="2400" baseline="-25000" dirty="0">
                <a:solidFill>
                  <a:schemeClr val="tx1"/>
                </a:solidFill>
              </a:rPr>
              <a:t>1,1</a:t>
            </a:r>
            <a:r>
              <a:rPr lang="en-US" sz="2400" dirty="0">
                <a:solidFill>
                  <a:schemeClr val="tx1"/>
                </a:solidFill>
              </a:rPr>
              <a:t>(t)</a:t>
            </a:r>
            <a:r>
              <a:rPr lang="en-US" sz="2400" dirty="0" smtClean="0">
                <a:solidFill>
                  <a:schemeClr val="tx1"/>
                </a:solidFill>
              </a:rPr>
              <a:t> will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be </a:t>
            </a:r>
            <a:r>
              <a:rPr lang="en-US" sz="2400" dirty="0">
                <a:solidFill>
                  <a:schemeClr val="tx1"/>
                </a:solidFill>
              </a:rPr>
              <a:t>near </a:t>
            </a:r>
            <a:r>
              <a:rPr lang="el-GR" sz="2400" dirty="0" smtClean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2400" baseline="-25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4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The behavior of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(t)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before the steady state is reached is called the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transient</a:t>
            </a:r>
            <a:b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   behavior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of the queuing system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A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birth-death process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is a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continuous time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stochastic process for which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the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system’s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state at any time is a nonnegative integer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motion for birth-death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58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Law 1: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With probability 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Δt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+ o(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Δt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), a birth occurs between time t and time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t+Δt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A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birth increases the system state by 1, to j+1.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The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variable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is called the </a:t>
            </a:r>
            <a:r>
              <a:rPr lang="en-US" sz="2400" b="1" dirty="0">
                <a:solidFill>
                  <a:srgbClr val="00B050"/>
                </a:solidFill>
                <a:cs typeface="Times New Roman" pitchFamily="18" charset="0"/>
              </a:rPr>
              <a:t>birth rate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in state j.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In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most queuing systems, a birth is simply an arrival.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Law 2: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With probability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µ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Δt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+ o(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Δt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a death occurs between time t and time t + 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Δt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death decreases the system state by 1, to j-1. 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variable µ</a:t>
            </a:r>
            <a:r>
              <a:rPr lang="en-US" sz="2400" baseline="-25000" dirty="0" smtClean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is the </a:t>
            </a:r>
            <a:r>
              <a:rPr lang="en-US" sz="2400" b="1" dirty="0">
                <a:solidFill>
                  <a:srgbClr val="00B050"/>
                </a:solidFill>
                <a:cs typeface="Times New Roman" pitchFamily="18" charset="0"/>
              </a:rPr>
              <a:t>death rate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in state j. 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most queuing systems, a death is a service completion.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Note that, µ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= 0 must hold, or a negative state could occur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motion for </a:t>
            </a:r>
            <a:r>
              <a:rPr lang="en-US" dirty="0" smtClean="0"/>
              <a:t>birth-death(Cont..)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Law 3: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Births and deaths are independent of each other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cs typeface="Times New Roman" pitchFamily="18" charset="0"/>
              </a:rPr>
              <a:t>Notes: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Laws 1–3 can be used to show that the probability that more than one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event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(birth or death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 occurs between t and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t+Δt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is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o(</a:t>
            </a:r>
            <a:r>
              <a:rPr lang="en-US" sz="2400" dirty="0" err="1">
                <a:solidFill>
                  <a:srgbClr val="FF0000"/>
                </a:solidFill>
                <a:cs typeface="Times New Roman" pitchFamily="18" charset="0"/>
              </a:rPr>
              <a:t>Δt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Birth–death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process is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completely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specified by knowledge of the birth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rates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and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the death rates µ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– Death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52014" y="2005162"/>
            <a:ext cx="8348931" cy="1411987"/>
            <a:chOff x="541851" y="2508918"/>
            <a:chExt cx="8144949" cy="1411987"/>
          </a:xfrm>
        </p:grpSpPr>
        <p:grpSp>
          <p:nvGrpSpPr>
            <p:cNvPr id="6" name="Group 5"/>
            <p:cNvGrpSpPr/>
            <p:nvPr/>
          </p:nvGrpSpPr>
          <p:grpSpPr>
            <a:xfrm>
              <a:off x="541851" y="2549858"/>
              <a:ext cx="1058349" cy="1278710"/>
              <a:chOff x="1371600" y="2547690"/>
              <a:chExt cx="1210749" cy="134639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0</a:t>
                </a:r>
              </a:p>
            </p:txBody>
          </p:sp>
          <p:cxnSp>
            <p:nvCxnSpPr>
              <p:cNvPr id="46" name="Curved Connector 45"/>
              <p:cNvCxnSpPr>
                <a:stCxn id="45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endCxn id="45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981118" y="254769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0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1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24000" y="2549858"/>
              <a:ext cx="1058349" cy="1278710"/>
              <a:chOff x="1371600" y="2547690"/>
              <a:chExt cx="1210749" cy="134639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cxnSp>
            <p:nvCxnSpPr>
              <p:cNvPr id="41" name="Curved Connector 40"/>
              <p:cNvCxnSpPr>
                <a:stCxn id="40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endCxn id="40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1981118" y="254769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1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2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14600" y="2536211"/>
              <a:ext cx="1058349" cy="1292358"/>
              <a:chOff x="1371600" y="2533320"/>
              <a:chExt cx="1210749" cy="136076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cxnSp>
            <p:nvCxnSpPr>
              <p:cNvPr id="36" name="Curved Connector 35"/>
              <p:cNvCxnSpPr>
                <a:stCxn id="35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endCxn id="35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65887" y="253332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13851" y="2508918"/>
              <a:ext cx="1058349" cy="1319653"/>
              <a:chOff x="1371600" y="2504581"/>
              <a:chExt cx="1210749" cy="13895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1" name="Curved Connector 30"/>
              <p:cNvCxnSpPr>
                <a:stCxn id="30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endCxn id="30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35423" y="2504581"/>
                <a:ext cx="57920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j-1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05000" y="350520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96000" y="2536211"/>
              <a:ext cx="1058349" cy="1292358"/>
              <a:chOff x="1371600" y="2533320"/>
              <a:chExt cx="1210749" cy="13607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/>
                  <a:t>j</a:t>
                </a:r>
              </a:p>
            </p:txBody>
          </p:sp>
          <p:cxnSp>
            <p:nvCxnSpPr>
              <p:cNvPr id="26" name="Curved Connector 25"/>
              <p:cNvCxnSpPr>
                <a:stCxn id="25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endCxn id="25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81118" y="2533320"/>
                <a:ext cx="457200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05000" y="3505200"/>
                <a:ext cx="59984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j+1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2508918"/>
              <a:ext cx="1058349" cy="1411987"/>
              <a:chOff x="1371600" y="2504580"/>
              <a:chExt cx="1210749" cy="148672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r"/>
                <a:r>
                  <a:rPr lang="en-US" sz="1600" dirty="0"/>
                  <a:t>j+1</a:t>
                </a:r>
              </a:p>
            </p:txBody>
          </p:sp>
          <p:cxnSp>
            <p:nvCxnSpPr>
              <p:cNvPr id="21" name="Curved Connector 20"/>
              <p:cNvCxnSpPr>
                <a:stCxn id="20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endCxn id="20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89727" y="2504580"/>
                <a:ext cx="588872" cy="38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j+1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05000" y="3505200"/>
                <a:ext cx="457200" cy="48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flipH="1">
              <a:off x="4385932" y="2535497"/>
              <a:ext cx="1143000" cy="1293067"/>
              <a:chOff x="1371600" y="2532572"/>
              <a:chExt cx="1210749" cy="136151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371600" y="3048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800" dirty="0"/>
                  <a:t>j-1</a:t>
                </a:r>
                <a:endParaRPr lang="en-US" dirty="0"/>
              </a:p>
            </p:txBody>
          </p:sp>
          <p:cxnSp>
            <p:nvCxnSpPr>
              <p:cNvPr id="16" name="Curved Connector 15"/>
              <p:cNvCxnSpPr>
                <a:stCxn id="15" idx="7"/>
              </p:cNvCxnSpPr>
              <p:nvPr/>
            </p:nvCxnSpPr>
            <p:spPr>
              <a:xfrm rot="5400000" flipH="1" flipV="1">
                <a:off x="2171700" y="2705100"/>
                <a:ext cx="1588" cy="819710"/>
              </a:xfrm>
              <a:prstGeom prst="curvedConnector3">
                <a:avLst>
                  <a:gd name="adj1" fmla="val 13255294"/>
                </a:avLst>
              </a:prstGeom>
              <a:ln>
                <a:headEnd type="stealth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endCxn id="15" idx="5"/>
              </p:cNvCxnSpPr>
              <p:nvPr/>
            </p:nvCxnSpPr>
            <p:spPr>
              <a:xfrm rot="5400000">
                <a:off x="2171700" y="3028390"/>
                <a:ext cx="1588" cy="819710"/>
              </a:xfrm>
              <a:prstGeom prst="curvedConnector3">
                <a:avLst>
                  <a:gd name="adj1" fmla="val 9907560"/>
                </a:avLst>
              </a:prstGeom>
              <a:ln>
                <a:headEnd type="stealth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28800" y="2532572"/>
                <a:ext cx="556452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</a:t>
                </a:r>
                <a:r>
                  <a:rPr lang="en-US" sz="1800" baseline="-25000" dirty="0">
                    <a:sym typeface="Symbol"/>
                  </a:rPr>
                  <a:t>j-2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820237" y="3505201"/>
                <a:ext cx="541964" cy="38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ym typeface="Symbol"/>
                  </a:rPr>
                  <a:t></a:t>
                </a:r>
                <a:r>
                  <a:rPr lang="en-US" sz="1800" baseline="-25000" dirty="0">
                    <a:sym typeface="Symbol"/>
                  </a:rPr>
                  <a:t>j-1</a:t>
                </a:r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657600" y="2971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1000" y="2971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1D330339-13EF-4EAA-A9C0-F51CBE3B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14" y="3552020"/>
            <a:ext cx="7948444" cy="26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Steady – State Probabilities for Birth – Death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We now show how the </a:t>
            </a:r>
            <a:r>
              <a:rPr lang="el-GR" sz="2400" dirty="0" smtClean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2400" baseline="-25000" dirty="0" smtClean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’s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may be determined for an arbitrary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birth-death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process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The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key role is to relate (for small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Δt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t+Δt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 to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(t).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For j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≥ 1, the four ways are shown in the previous table.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26349"/>
            <a:ext cx="10058400" cy="2423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5" y="2224358"/>
            <a:ext cx="3780431" cy="13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Steady – State Probabilities for Birth – Death </a:t>
            </a:r>
            <a:r>
              <a:rPr lang="en-US" dirty="0" smtClean="0"/>
              <a:t>Process</a:t>
            </a:r>
            <a:r>
              <a:rPr lang="bn-IN" dirty="0" smtClean="0"/>
              <a:t>(</a:t>
            </a:r>
            <a:r>
              <a:rPr lang="en-US" dirty="0" smtClean="0"/>
              <a:t>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n-IN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3"/>
            <a:ext cx="10058400" cy="4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Steady – State Probabilities for Birth – Death </a:t>
            </a:r>
            <a:r>
              <a:rPr lang="en-US" dirty="0" smtClean="0"/>
              <a:t>Process</a:t>
            </a:r>
            <a:r>
              <a:rPr lang="bn-IN" dirty="0" smtClean="0"/>
              <a:t>(</a:t>
            </a:r>
            <a:r>
              <a:rPr lang="en-US" dirty="0" smtClean="0"/>
              <a:t>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bn-IN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                                               - this is an infinite system of differential equation.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In reality, this system equations are extremely difficult to solve.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We can use (10’) to obtain the steady-state probabilities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2400" baseline="-25000" dirty="0">
                <a:solidFill>
                  <a:schemeClr val="tx1"/>
                </a:solidFill>
                <a:cs typeface="Times New Roman" pitchFamily="18" charset="0"/>
              </a:rPr>
              <a:t>j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j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= 0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, 1, 2, . . .). 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As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with Markov chains, we define the steady-state probability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2400" baseline="-25000" dirty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be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Then for large t and any initial state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(t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 will not change very much and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may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be thought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of as a constant. 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Thus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, in the steady state (t large),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baseline="30000" dirty="0">
                <a:solidFill>
                  <a:schemeClr val="tx1"/>
                </a:solidFill>
              </a:rPr>
              <a:t>’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t) =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0. 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EC26-3E22-4740-9F83-D2197EB31F5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5" y="1778304"/>
            <a:ext cx="3369932" cy="502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963" y="3248167"/>
            <a:ext cx="847725" cy="7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3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641</Words>
  <Application>Microsoft Office PowerPoint</Application>
  <PresentationFormat>Widescreen</PresentationFormat>
  <Paragraphs>179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Symbol</vt:lpstr>
      <vt:lpstr>Times New Roman</vt:lpstr>
      <vt:lpstr>Vrinda</vt:lpstr>
      <vt:lpstr>Wingdings</vt:lpstr>
      <vt:lpstr>Retrospect</vt:lpstr>
      <vt:lpstr>Equation</vt:lpstr>
      <vt:lpstr>Birth – Death Processes</vt:lpstr>
      <vt:lpstr>Introduction</vt:lpstr>
      <vt:lpstr>Introduction(Cont..)</vt:lpstr>
      <vt:lpstr>Laws of motion for birth-death</vt:lpstr>
      <vt:lpstr>Laws of motion for birth-death(Cont..)</vt:lpstr>
      <vt:lpstr>Birth – Death Process</vt:lpstr>
      <vt:lpstr>Derivation of Steady – State Probabilities for Birth – Death Process</vt:lpstr>
      <vt:lpstr>Derivation of Steady – State Probabilities for Birth – Death Process(Cont..)</vt:lpstr>
      <vt:lpstr>Derivation of Steady – State Probabilities for Birth – Death Process(Cont..)</vt:lpstr>
      <vt:lpstr>Derivation of Steady – State Probabilities for Birth – Death Process(Cont..)</vt:lpstr>
      <vt:lpstr>Steady – State Probabilities for Birth – Death Process</vt:lpstr>
      <vt:lpstr>Solution of Birth – Death Flow Balance Equation</vt:lpstr>
      <vt:lpstr>Solution of Birth – Death Flow Balance Equation(Cont..)</vt:lpstr>
      <vt:lpstr>Solution of Birth – Death Flow Balance Equation(Cont..)</vt:lpstr>
      <vt:lpstr>Equations to be remembered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 – Death Processes</dc:title>
  <dc:creator>Shovon Bhowmik</dc:creator>
  <cp:lastModifiedBy>Shovon Bhowmik</cp:lastModifiedBy>
  <cp:revision>25</cp:revision>
  <dcterms:created xsi:type="dcterms:W3CDTF">2019-05-10T14:45:43Z</dcterms:created>
  <dcterms:modified xsi:type="dcterms:W3CDTF">2019-05-12T19:55:46Z</dcterms:modified>
</cp:coreProperties>
</file>