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0" r:id="rId34"/>
    <p:sldId id="291" r:id="rId35"/>
    <p:sldId id="292" r:id="rId36"/>
    <p:sldId id="293" r:id="rId37"/>
    <p:sldId id="294" r:id="rId38"/>
    <p:sldId id="295" r:id="rId39"/>
    <p:sldId id="296" r:id="rId40"/>
    <p:sldId id="300" r:id="rId41"/>
    <p:sldId id="297"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3.wmf"/><Relationship Id="rId7" Type="http://schemas.openxmlformats.org/officeDocument/2006/relationships/image" Target="../media/image57.wmf"/><Relationship Id="rId2" Type="http://schemas.openxmlformats.org/officeDocument/2006/relationships/image" Target="../media/image52.wmf"/><Relationship Id="rId1" Type="http://schemas.openxmlformats.org/officeDocument/2006/relationships/image" Target="../media/image51.wmf"/><Relationship Id="rId6" Type="http://schemas.openxmlformats.org/officeDocument/2006/relationships/image" Target="../media/image56.wmf"/><Relationship Id="rId5" Type="http://schemas.openxmlformats.org/officeDocument/2006/relationships/image" Target="../media/image55.wmf"/><Relationship Id="rId4"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4"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16F53B-8AF0-4A0B-B20F-8A7C2C8AFA53}" type="datetimeFigureOut">
              <a:rPr lang="en-US" smtClean="0"/>
              <a:t>6/24/2019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6E7DAB-B216-41AF-B0DF-B325660D81F8}" type="slidenum">
              <a:rPr lang="en-US" smtClean="0"/>
              <a:t>‹#›</a:t>
            </a:fld>
            <a:endParaRPr lang="en-US"/>
          </a:p>
        </p:txBody>
      </p:sp>
    </p:spTree>
    <p:extLst>
      <p:ext uri="{BB962C8B-B14F-4D97-AF65-F5344CB8AC3E}">
        <p14:creationId xmlns:p14="http://schemas.microsoft.com/office/powerpoint/2010/main" val="273241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B6E7DAB-B216-41AF-B0DF-B325660D81F8}" type="slidenum">
              <a:rPr lang="en-US" smtClean="0"/>
              <a:t>1</a:t>
            </a:fld>
            <a:endParaRPr lang="en-US"/>
          </a:p>
        </p:txBody>
      </p:sp>
    </p:spTree>
    <p:extLst>
      <p:ext uri="{BB962C8B-B14F-4D97-AF65-F5344CB8AC3E}">
        <p14:creationId xmlns:p14="http://schemas.microsoft.com/office/powerpoint/2010/main" val="980407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A29CBF5-1A6F-47CF-B9C5-A5F13E380CC6}" type="datetime1">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EA1B6-51DB-4F41-BAD0-4E988AD6D70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94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2DFD6A-D2F4-464A-8EAC-627E8C551F1B}" type="datetime1">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EA1B6-51DB-4F41-BAD0-4E988AD6D701}" type="slidenum">
              <a:rPr lang="en-US" smtClean="0"/>
              <a:t>‹#›</a:t>
            </a:fld>
            <a:endParaRPr lang="en-US"/>
          </a:p>
        </p:txBody>
      </p:sp>
    </p:spTree>
    <p:extLst>
      <p:ext uri="{BB962C8B-B14F-4D97-AF65-F5344CB8AC3E}">
        <p14:creationId xmlns:p14="http://schemas.microsoft.com/office/powerpoint/2010/main" val="18942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8B55E61-BB74-4C95-96E9-C25E0026BBDE}" type="datetime1">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EA1B6-51DB-4F41-BAD0-4E988AD6D701}" type="slidenum">
              <a:rPr lang="en-US" smtClean="0"/>
              <a:t>‹#›</a:t>
            </a:fld>
            <a:endParaRPr lang="en-US"/>
          </a:p>
        </p:txBody>
      </p:sp>
    </p:spTree>
    <p:extLst>
      <p:ext uri="{BB962C8B-B14F-4D97-AF65-F5344CB8AC3E}">
        <p14:creationId xmlns:p14="http://schemas.microsoft.com/office/powerpoint/2010/main" val="352575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7A2483-75E1-4D6C-932A-1F8226CFA6E6}" type="datetime1">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EA1B6-51DB-4F41-BAD0-4E988AD6D701}" type="slidenum">
              <a:rPr lang="en-US" smtClean="0"/>
              <a:t>‹#›</a:t>
            </a:fld>
            <a:endParaRPr lang="en-US"/>
          </a:p>
        </p:txBody>
      </p:sp>
    </p:spTree>
    <p:extLst>
      <p:ext uri="{BB962C8B-B14F-4D97-AF65-F5344CB8AC3E}">
        <p14:creationId xmlns:p14="http://schemas.microsoft.com/office/powerpoint/2010/main" val="142162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FBC53-7FEA-4708-A869-5C0ECE60C667}" type="datetime1">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4EA1B6-51DB-4F41-BAD0-4E988AD6D70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83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A582B37-D1E8-4508-81D5-C018EFC2CA73}" type="datetime1">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EA1B6-51DB-4F41-BAD0-4E988AD6D701}" type="slidenum">
              <a:rPr lang="en-US" smtClean="0"/>
              <a:t>‹#›</a:t>
            </a:fld>
            <a:endParaRPr lang="en-US"/>
          </a:p>
        </p:txBody>
      </p:sp>
    </p:spTree>
    <p:extLst>
      <p:ext uri="{BB962C8B-B14F-4D97-AF65-F5344CB8AC3E}">
        <p14:creationId xmlns:p14="http://schemas.microsoft.com/office/powerpoint/2010/main" val="3316131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61CF79-EFC7-4F88-B81C-8FCC3E2A52D2}" type="datetime1">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4EA1B6-51DB-4F41-BAD0-4E988AD6D701}" type="slidenum">
              <a:rPr lang="en-US" smtClean="0"/>
              <a:t>‹#›</a:t>
            </a:fld>
            <a:endParaRPr lang="en-US"/>
          </a:p>
        </p:txBody>
      </p:sp>
    </p:spTree>
    <p:extLst>
      <p:ext uri="{BB962C8B-B14F-4D97-AF65-F5344CB8AC3E}">
        <p14:creationId xmlns:p14="http://schemas.microsoft.com/office/powerpoint/2010/main" val="336526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1CB1BE4-A5C3-4D42-800C-0B47D8739FB8}" type="datetime1">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4EA1B6-51DB-4F41-BAD0-4E988AD6D701}" type="slidenum">
              <a:rPr lang="en-US" smtClean="0"/>
              <a:t>‹#›</a:t>
            </a:fld>
            <a:endParaRPr lang="en-US"/>
          </a:p>
        </p:txBody>
      </p:sp>
    </p:spTree>
    <p:extLst>
      <p:ext uri="{BB962C8B-B14F-4D97-AF65-F5344CB8AC3E}">
        <p14:creationId xmlns:p14="http://schemas.microsoft.com/office/powerpoint/2010/main" val="998549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4A9A11-7125-4EB5-B2E4-53F85DEA31EA}" type="datetime1">
              <a:rPr lang="en-US" smtClean="0"/>
              <a:t>6/24/2019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24EA1B6-51DB-4F41-BAD0-4E988AD6D701}" type="slidenum">
              <a:rPr lang="en-US" smtClean="0"/>
              <a:t>‹#›</a:t>
            </a:fld>
            <a:endParaRPr lang="en-US"/>
          </a:p>
        </p:txBody>
      </p:sp>
    </p:spTree>
    <p:extLst>
      <p:ext uri="{BB962C8B-B14F-4D97-AF65-F5344CB8AC3E}">
        <p14:creationId xmlns:p14="http://schemas.microsoft.com/office/powerpoint/2010/main" val="2536768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F587D12-0A7C-4FCA-BA3A-DF57E6755A3D}" type="datetime1">
              <a:rPr lang="en-US" smtClean="0"/>
              <a:t>6/24/2019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4EA1B6-51DB-4F41-BAD0-4E988AD6D701}" type="slidenum">
              <a:rPr lang="en-US" smtClean="0"/>
              <a:t>‹#›</a:t>
            </a:fld>
            <a:endParaRPr lang="en-US"/>
          </a:p>
        </p:txBody>
      </p:sp>
    </p:spTree>
    <p:extLst>
      <p:ext uri="{BB962C8B-B14F-4D97-AF65-F5344CB8AC3E}">
        <p14:creationId xmlns:p14="http://schemas.microsoft.com/office/powerpoint/2010/main" val="940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D253B3-2C98-44EF-8A63-86B36EBEE1F6}" type="datetime1">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4EA1B6-51DB-4F41-BAD0-4E988AD6D701}" type="slidenum">
              <a:rPr lang="en-US" smtClean="0"/>
              <a:t>‹#›</a:t>
            </a:fld>
            <a:endParaRPr lang="en-US"/>
          </a:p>
        </p:txBody>
      </p:sp>
    </p:spTree>
    <p:extLst>
      <p:ext uri="{BB962C8B-B14F-4D97-AF65-F5344CB8AC3E}">
        <p14:creationId xmlns:p14="http://schemas.microsoft.com/office/powerpoint/2010/main" val="307589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F6FEB7E-4EA2-403A-93C3-D11D8BFB5E4A}" type="datetime1">
              <a:rPr lang="en-US" smtClean="0"/>
              <a:t>6/24/2019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4EA1B6-51DB-4F41-BAD0-4E988AD6D70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949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2.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14.bin"/><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11" Type="http://schemas.openxmlformats.org/officeDocument/2006/relationships/image" Target="../media/image28.png"/><Relationship Id="rId5" Type="http://schemas.openxmlformats.org/officeDocument/2006/relationships/oleObject" Target="../embeddings/oleObject16.bin"/><Relationship Id="rId10" Type="http://schemas.openxmlformats.org/officeDocument/2006/relationships/image" Target="../media/image27.wmf"/><Relationship Id="rId4" Type="http://schemas.openxmlformats.org/officeDocument/2006/relationships/image" Target="../media/image24.wmf"/><Relationship Id="rId9"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0.png"/><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34.png"/><Relationship Id="rId4" Type="http://schemas.openxmlformats.org/officeDocument/2006/relationships/image" Target="../media/image33.png"/><Relationship Id="rId9" Type="http://schemas.microsoft.com/office/2007/relationships/hdphoto" Target="../media/hdphoto6.wdp"/></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7.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2.wmf"/><Relationship Id="rId5" Type="http://schemas.openxmlformats.org/officeDocument/2006/relationships/oleObject" Target="../embeddings/oleObject25.bin"/><Relationship Id="rId4" Type="http://schemas.openxmlformats.org/officeDocument/2006/relationships/image" Target="../media/image41.wmf"/></Relationships>
</file>

<file path=ppt/slides/_rels/slide26.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31.bin"/><Relationship Id="rId18" Type="http://schemas.openxmlformats.org/officeDocument/2006/relationships/image" Target="../media/image50.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47.wmf"/><Relationship Id="rId17" Type="http://schemas.openxmlformats.org/officeDocument/2006/relationships/oleObject" Target="../embeddings/oleObject33.bin"/><Relationship Id="rId2" Type="http://schemas.openxmlformats.org/officeDocument/2006/relationships/slideLayout" Target="../slideLayouts/slideLayout2.xml"/><Relationship Id="rId16" Type="http://schemas.openxmlformats.org/officeDocument/2006/relationships/image" Target="../media/image49.wmf"/><Relationship Id="rId1" Type="http://schemas.openxmlformats.org/officeDocument/2006/relationships/vmlDrawing" Target="../drawings/vmlDrawing14.vml"/><Relationship Id="rId6" Type="http://schemas.openxmlformats.org/officeDocument/2006/relationships/image" Target="../media/image44.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29.bin"/><Relationship Id="rId14" Type="http://schemas.openxmlformats.org/officeDocument/2006/relationships/image" Target="../media/image48.wmf"/></Relationships>
</file>

<file path=ppt/slides/_rels/slide27.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39.bin"/><Relationship Id="rId18" Type="http://schemas.openxmlformats.org/officeDocument/2006/relationships/image" Target="../media/image58.wmf"/><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55.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57.wmf"/><Relationship Id="rId1" Type="http://schemas.openxmlformats.org/officeDocument/2006/relationships/vmlDrawing" Target="../drawings/vmlDrawing15.vml"/><Relationship Id="rId6" Type="http://schemas.openxmlformats.org/officeDocument/2006/relationships/image" Target="../media/image52.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37.bin"/><Relationship Id="rId14" Type="http://schemas.openxmlformats.org/officeDocument/2006/relationships/image" Target="../media/image56.wmf"/></Relationships>
</file>

<file path=ppt/slides/_rels/slide28.x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63.wmf"/><Relationship Id="rId17" Type="http://schemas.openxmlformats.org/officeDocument/2006/relationships/image" Target="../media/image66.JPG"/><Relationship Id="rId2" Type="http://schemas.openxmlformats.org/officeDocument/2006/relationships/slideLayout" Target="../slideLayouts/slideLayout2.xml"/><Relationship Id="rId16" Type="http://schemas.openxmlformats.org/officeDocument/2006/relationships/image" Target="../media/image65.wmf"/><Relationship Id="rId1" Type="http://schemas.openxmlformats.org/officeDocument/2006/relationships/vmlDrawing" Target="../drawings/vmlDrawing16.vml"/><Relationship Id="rId6" Type="http://schemas.openxmlformats.org/officeDocument/2006/relationships/image" Target="../media/image60.wmf"/><Relationship Id="rId11" Type="http://schemas.openxmlformats.org/officeDocument/2006/relationships/oleObject" Target="../embeddings/oleObject46.bin"/><Relationship Id="rId5" Type="http://schemas.openxmlformats.org/officeDocument/2006/relationships/oleObject" Target="../embeddings/oleObject43.bin"/><Relationship Id="rId15" Type="http://schemas.openxmlformats.org/officeDocument/2006/relationships/oleObject" Target="../embeddings/oleObject48.bin"/><Relationship Id="rId10" Type="http://schemas.openxmlformats.org/officeDocument/2006/relationships/image" Target="../media/image62.wmf"/><Relationship Id="rId4" Type="http://schemas.openxmlformats.org/officeDocument/2006/relationships/image" Target="../media/image59.wmf"/><Relationship Id="rId9" Type="http://schemas.openxmlformats.org/officeDocument/2006/relationships/oleObject" Target="../embeddings/oleObject45.bin"/><Relationship Id="rId14" Type="http://schemas.openxmlformats.org/officeDocument/2006/relationships/image" Target="../media/image64.wmf"/></Relationships>
</file>

<file path=ppt/slides/_rels/slide2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73.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0.w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72.wmf"/><Relationship Id="rId4" Type="http://schemas.openxmlformats.org/officeDocument/2006/relationships/image" Target="../media/image69.wmf"/><Relationship Id="rId9" Type="http://schemas.openxmlformats.org/officeDocument/2006/relationships/oleObject" Target="../embeddings/oleObject52.bin"/><Relationship Id="rId14" Type="http://schemas.openxmlformats.org/officeDocument/2006/relationships/image" Target="../media/image7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76.wmf"/><Relationship Id="rId5" Type="http://schemas.openxmlformats.org/officeDocument/2006/relationships/oleObject" Target="../embeddings/oleObject56.bin"/><Relationship Id="rId4" Type="http://schemas.openxmlformats.org/officeDocument/2006/relationships/image" Target="../media/image7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78.wmf"/><Relationship Id="rId5" Type="http://schemas.openxmlformats.org/officeDocument/2006/relationships/oleObject" Target="../embeddings/oleObject58.bin"/><Relationship Id="rId4" Type="http://schemas.openxmlformats.org/officeDocument/2006/relationships/image" Target="../media/image77.wmf"/></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85.wmf"/></Relationships>
</file>

<file path=ppt/slides/_rels/slide39.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60.bin"/><Relationship Id="rId7"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7.wmf"/><Relationship Id="rId5" Type="http://schemas.openxmlformats.org/officeDocument/2006/relationships/oleObject" Target="../embeddings/oleObject61.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63.bin"/></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1.png"/><Relationship Id="rId7" Type="http://schemas.openxmlformats.org/officeDocument/2006/relationships/image" Target="../media/image13.png"/><Relationship Id="rId12" Type="http://schemas.openxmlformats.org/officeDocument/2006/relationships/image" Target="../media/image16.JPG"/><Relationship Id="rId2" Type="http://schemas.openxmlformats.org/officeDocument/2006/relationships/image" Target="../media/image10.JP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5.JPG"/><Relationship Id="rId5" Type="http://schemas.openxmlformats.org/officeDocument/2006/relationships/image" Target="../media/image12.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1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wmf"/><Relationship Id="rId5" Type="http://schemas.openxmlformats.org/officeDocument/2006/relationships/oleObject" Target="../embeddings/oleObject10.bin"/><Relationship Id="rId4" Type="http://schemas.openxmlformats.org/officeDocument/2006/relationships/image" Target="../media/image1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Queueing Models</a:t>
            </a:r>
            <a:endParaRPr lang="en-US" dirty="0"/>
          </a:p>
        </p:txBody>
      </p:sp>
      <p:sp>
        <p:nvSpPr>
          <p:cNvPr id="3" name="Subtitle 2"/>
          <p:cNvSpPr>
            <a:spLocks noGrp="1"/>
          </p:cNvSpPr>
          <p:nvPr>
            <p:ph type="subTitle" idx="1"/>
          </p:nvPr>
        </p:nvSpPr>
        <p:spPr/>
        <p:txBody>
          <a:bodyPr>
            <a:normAutofit fontScale="85000" lnSpcReduction="20000"/>
          </a:bodyPr>
          <a:lstStyle/>
          <a:p>
            <a:r>
              <a:rPr lang="en-US" dirty="0" err="1" smtClean="0"/>
              <a:t>Shovan</a:t>
            </a:r>
            <a:r>
              <a:rPr lang="en-US" dirty="0" smtClean="0"/>
              <a:t> Bhowmik</a:t>
            </a:r>
          </a:p>
          <a:p>
            <a:r>
              <a:rPr lang="en-US" dirty="0" smtClean="0"/>
              <a:t>Lecturer</a:t>
            </a:r>
          </a:p>
          <a:p>
            <a:r>
              <a:rPr lang="en-US" dirty="0" smtClean="0"/>
              <a:t>Dept. of CSE</a:t>
            </a:r>
            <a:endParaRPr lang="en-US" dirty="0"/>
          </a:p>
        </p:txBody>
      </p:sp>
    </p:spTree>
    <p:extLst>
      <p:ext uri="{BB962C8B-B14F-4D97-AF65-F5344CB8AC3E}">
        <p14:creationId xmlns:p14="http://schemas.microsoft.com/office/powerpoint/2010/main" val="978587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a:xfrm>
            <a:off x="1097280" y="1845733"/>
            <a:ext cx="10058400" cy="4377645"/>
          </a:xfrm>
        </p:spPr>
        <p:txBody>
          <a:bodyPr>
            <a:normAutofit/>
          </a:bodyPr>
          <a:lstStyle/>
          <a:p>
            <a:pPr lvl="0" algn="just">
              <a:buClr>
                <a:srgbClr val="E48312"/>
              </a:buClr>
              <a:buFont typeface="Wingdings" panose="05000000000000000000" pitchFamily="2" charset="2"/>
              <a:buChar char="q"/>
            </a:pPr>
            <a:r>
              <a:rPr lang="en-US" sz="2400" dirty="0" smtClean="0">
                <a:solidFill>
                  <a:schemeClr val="tx1"/>
                </a:solidFill>
              </a:rPr>
              <a:t> </a:t>
            </a:r>
            <a:r>
              <a:rPr lang="en-US" sz="2400" dirty="0" smtClean="0">
                <a:solidFill>
                  <a:srgbClr val="FF0000"/>
                </a:solidFill>
              </a:rPr>
              <a:t>Example(Winston):</a:t>
            </a:r>
          </a:p>
          <a:p>
            <a:pPr marL="0" lvl="0" indent="0" algn="just">
              <a:lnSpc>
                <a:spcPct val="100000"/>
              </a:lnSpc>
              <a:buClr>
                <a:srgbClr val="E48312"/>
              </a:buClr>
              <a:buNone/>
            </a:pPr>
            <a:r>
              <a:rPr lang="en-US" dirty="0">
                <a:solidFill>
                  <a:schemeClr val="tx1"/>
                </a:solidFill>
              </a:rPr>
              <a:t>An average of 10 cars per hour arrive at a single-server drive-in teller. Assume that </a:t>
            </a:r>
            <a:r>
              <a:rPr lang="en-US" dirty="0" smtClean="0">
                <a:solidFill>
                  <a:schemeClr val="tx1"/>
                </a:solidFill>
              </a:rPr>
              <a:t>the average </a:t>
            </a:r>
            <a:r>
              <a:rPr lang="en-US" dirty="0">
                <a:solidFill>
                  <a:schemeClr val="tx1"/>
                </a:solidFill>
              </a:rPr>
              <a:t>service time for each customer is 4 minutes, and both </a:t>
            </a:r>
            <a:r>
              <a:rPr lang="en-US" dirty="0" smtClean="0">
                <a:solidFill>
                  <a:schemeClr val="tx1"/>
                </a:solidFill>
              </a:rPr>
              <a:t>inter arrival </a:t>
            </a:r>
            <a:r>
              <a:rPr lang="en-US" dirty="0">
                <a:solidFill>
                  <a:schemeClr val="tx1"/>
                </a:solidFill>
              </a:rPr>
              <a:t>times and </a:t>
            </a:r>
            <a:r>
              <a:rPr lang="en-US" dirty="0" smtClean="0">
                <a:solidFill>
                  <a:schemeClr val="tx1"/>
                </a:solidFill>
              </a:rPr>
              <a:t>service </a:t>
            </a:r>
            <a:r>
              <a:rPr lang="en-US" dirty="0">
                <a:solidFill>
                  <a:schemeClr val="tx1"/>
                </a:solidFill>
              </a:rPr>
              <a:t>times are exponential. Answer the following questions</a:t>
            </a:r>
            <a:r>
              <a:rPr lang="en-US" dirty="0" smtClean="0">
                <a:solidFill>
                  <a:schemeClr val="tx1"/>
                </a:solidFill>
              </a:rPr>
              <a:t>:</a:t>
            </a:r>
          </a:p>
          <a:p>
            <a:pPr algn="just">
              <a:lnSpc>
                <a:spcPct val="100000"/>
              </a:lnSpc>
              <a:buClr>
                <a:srgbClr val="E48312"/>
              </a:buClr>
              <a:buFont typeface="Wingdings" panose="05000000000000000000" pitchFamily="2" charset="2"/>
              <a:buChar char="Ø"/>
            </a:pPr>
            <a:r>
              <a:rPr lang="en-US" dirty="0">
                <a:solidFill>
                  <a:schemeClr val="tx1"/>
                </a:solidFill>
              </a:rPr>
              <a:t> </a:t>
            </a:r>
            <a:r>
              <a:rPr lang="en-US" dirty="0" smtClean="0">
                <a:solidFill>
                  <a:schemeClr val="tx1"/>
                </a:solidFill>
              </a:rPr>
              <a:t>What is the average number of cars waiting in line for the teller? Also find </a:t>
            </a:r>
            <a:r>
              <a:rPr lang="en-US" dirty="0" err="1" smtClean="0"/>
              <a:t>W</a:t>
            </a:r>
            <a:r>
              <a:rPr lang="en-US" baseline="-25000" dirty="0" err="1" smtClean="0"/>
              <a:t>q</a:t>
            </a:r>
            <a:endParaRPr lang="en-US" dirty="0" smtClean="0">
              <a:solidFill>
                <a:schemeClr val="tx1"/>
              </a:solidFill>
            </a:endParaRPr>
          </a:p>
          <a:p>
            <a:pPr lvl="0" algn="just">
              <a:lnSpc>
                <a:spcPct val="100000"/>
              </a:lnSpc>
              <a:buClr>
                <a:srgbClr val="E48312"/>
              </a:buClr>
              <a:buFont typeface="Wingdings" panose="05000000000000000000" pitchFamily="2" charset="2"/>
              <a:buChar char="ü"/>
            </a:pPr>
            <a:r>
              <a:rPr lang="en-US" dirty="0" smtClean="0">
                <a:solidFill>
                  <a:schemeClr val="tx1"/>
                </a:solidFill>
                <a:cs typeface="Times New Roman" pitchFamily="18" charset="0"/>
              </a:rPr>
              <a:t> </a:t>
            </a:r>
            <a:r>
              <a:rPr lang="en-US" dirty="0" smtClean="0">
                <a:solidFill>
                  <a:srgbClr val="FF0000"/>
                </a:solidFill>
                <a:cs typeface="Times New Roman" pitchFamily="18" charset="0"/>
              </a:rPr>
              <a:t>Solution: </a:t>
            </a:r>
          </a:p>
          <a:p>
            <a:pPr marL="0" indent="0" eaLnBrk="0" fontAlgn="base" hangingPunct="0">
              <a:lnSpc>
                <a:spcPct val="100000"/>
              </a:lnSpc>
              <a:spcBef>
                <a:spcPts val="600"/>
              </a:spcBef>
              <a:spcAft>
                <a:spcPct val="0"/>
              </a:spcAft>
              <a:buClr>
                <a:srgbClr val="2DA2BF"/>
              </a:buClr>
              <a:buSzPct val="76000"/>
              <a:buNone/>
            </a:pPr>
            <a:r>
              <a:rPr lang="en-US" sz="2600" i="1" dirty="0" smtClean="0">
                <a:solidFill>
                  <a:prstClr val="black"/>
                </a:solidFill>
                <a:cs typeface="Times New Roman" pitchFamily="18" charset="0"/>
              </a:rPr>
              <a:t>    </a:t>
            </a:r>
            <a:r>
              <a:rPr lang="en-US" sz="2600" dirty="0" err="1" smtClean="0">
                <a:solidFill>
                  <a:prstClr val="black"/>
                </a:solidFill>
                <a:cs typeface="Times New Roman" pitchFamily="18" charset="0"/>
              </a:rPr>
              <a:t>L</a:t>
            </a:r>
            <a:r>
              <a:rPr lang="en-US" sz="2600" baseline="-25000" dirty="0" err="1" smtClean="0">
                <a:solidFill>
                  <a:prstClr val="black"/>
                </a:solidFill>
                <a:cs typeface="Times New Roman" pitchFamily="18" charset="0"/>
              </a:rPr>
              <a:t>q</a:t>
            </a:r>
            <a:r>
              <a:rPr lang="en-US" sz="2600" dirty="0" smtClean="0">
                <a:solidFill>
                  <a:prstClr val="black"/>
                </a:solidFill>
                <a:cs typeface="Times New Roman" pitchFamily="18" charset="0"/>
              </a:rPr>
              <a:t> </a:t>
            </a:r>
            <a:r>
              <a:rPr lang="en-US" sz="2600" dirty="0">
                <a:solidFill>
                  <a:prstClr val="black"/>
                </a:solidFill>
                <a:cs typeface="Times New Roman" pitchFamily="18" charset="0"/>
              </a:rPr>
              <a:t>= </a:t>
            </a:r>
            <a:r>
              <a:rPr lang="en-US" sz="2600" dirty="0">
                <a:solidFill>
                  <a:prstClr val="black"/>
                </a:solidFill>
                <a:cs typeface="Times New Roman" pitchFamily="18" charset="0"/>
                <a:sym typeface="Symbol" panose="05050102010706020507" pitchFamily="18" charset="2"/>
              </a:rPr>
              <a:t></a:t>
            </a:r>
            <a:r>
              <a:rPr lang="en-US" sz="2600" baseline="30000" dirty="0">
                <a:solidFill>
                  <a:prstClr val="black"/>
                </a:solidFill>
                <a:cs typeface="Times New Roman" pitchFamily="18" charset="0"/>
                <a:sym typeface="Symbol" panose="05050102010706020507" pitchFamily="18" charset="2"/>
              </a:rPr>
              <a:t>2</a:t>
            </a:r>
            <a:r>
              <a:rPr lang="en-US" sz="2600" dirty="0">
                <a:solidFill>
                  <a:prstClr val="black"/>
                </a:solidFill>
                <a:cs typeface="Times New Roman" pitchFamily="18" charset="0"/>
                <a:sym typeface="Symbol" panose="05050102010706020507" pitchFamily="18" charset="2"/>
              </a:rPr>
              <a:t>/(1- </a:t>
            </a:r>
            <a:r>
              <a:rPr lang="en-US" sz="2600" dirty="0">
                <a:solidFill>
                  <a:schemeClr val="tx1"/>
                </a:solidFill>
                <a:cs typeface="Times New Roman" pitchFamily="18" charset="0"/>
                <a:sym typeface="Symbol" panose="05050102010706020507" pitchFamily="18" charset="2"/>
              </a:rPr>
              <a:t>)= </a:t>
            </a:r>
            <a:r>
              <a:rPr lang="en-US" sz="2800" dirty="0">
                <a:solidFill>
                  <a:schemeClr val="tx1"/>
                </a:solidFill>
              </a:rPr>
              <a:t>(</a:t>
            </a:r>
            <a:r>
              <a:rPr lang="en-US" sz="2800" dirty="0" smtClean="0">
                <a:solidFill>
                  <a:schemeClr val="tx1"/>
                </a:solidFill>
              </a:rPr>
              <a:t>0.67)</a:t>
            </a:r>
            <a:r>
              <a:rPr lang="en-US" sz="2800" baseline="30000" dirty="0" smtClean="0">
                <a:solidFill>
                  <a:schemeClr val="tx1"/>
                </a:solidFill>
              </a:rPr>
              <a:t>2</a:t>
            </a:r>
            <a:r>
              <a:rPr lang="en-US" sz="2600" dirty="0" smtClean="0">
                <a:solidFill>
                  <a:prstClr val="black"/>
                </a:solidFill>
                <a:cs typeface="Times New Roman" pitchFamily="18" charset="0"/>
              </a:rPr>
              <a:t>/(</a:t>
            </a:r>
            <a:r>
              <a:rPr lang="en-US" sz="2600" dirty="0">
                <a:solidFill>
                  <a:prstClr val="black"/>
                </a:solidFill>
                <a:cs typeface="Times New Roman" pitchFamily="18" charset="0"/>
              </a:rPr>
              <a:t>1 </a:t>
            </a:r>
            <a:r>
              <a:rPr lang="en-US" sz="2600" dirty="0">
                <a:solidFill>
                  <a:prstClr val="black"/>
                </a:solidFill>
                <a:cs typeface="Times New Roman" pitchFamily="18" charset="0"/>
                <a:sym typeface="Symbol" panose="05050102010706020507" pitchFamily="18" charset="2"/>
              </a:rPr>
              <a:t> </a:t>
            </a:r>
            <a:r>
              <a:rPr lang="en-US" sz="2600" dirty="0" smtClean="0">
                <a:solidFill>
                  <a:prstClr val="black"/>
                </a:solidFill>
                <a:cs typeface="Times New Roman" pitchFamily="18" charset="0"/>
              </a:rPr>
              <a:t>0.67) </a:t>
            </a:r>
            <a:r>
              <a:rPr lang="en-US" sz="2600" dirty="0">
                <a:solidFill>
                  <a:prstClr val="black"/>
                </a:solidFill>
                <a:cs typeface="Times New Roman" pitchFamily="18" charset="0"/>
              </a:rPr>
              <a:t>= </a:t>
            </a:r>
            <a:r>
              <a:rPr lang="en-US" sz="2600" dirty="0" smtClean="0">
                <a:solidFill>
                  <a:prstClr val="black"/>
                </a:solidFill>
                <a:cs typeface="Times New Roman" pitchFamily="18" charset="0"/>
              </a:rPr>
              <a:t>1.36 customers </a:t>
            </a:r>
            <a:endParaRPr lang="en-US" sz="2600" dirty="0">
              <a:solidFill>
                <a:prstClr val="black"/>
              </a:solidFill>
              <a:cs typeface="Times New Roman" pitchFamily="18" charset="0"/>
            </a:endParaRPr>
          </a:p>
          <a:p>
            <a:pPr marL="0" lvl="0" indent="0" eaLnBrk="0" fontAlgn="base" hangingPunct="0">
              <a:lnSpc>
                <a:spcPct val="100000"/>
              </a:lnSpc>
              <a:spcBef>
                <a:spcPts val="600"/>
              </a:spcBef>
              <a:spcAft>
                <a:spcPct val="0"/>
              </a:spcAft>
              <a:buClr>
                <a:srgbClr val="2DA2BF"/>
              </a:buClr>
              <a:buSzPct val="76000"/>
              <a:buNone/>
            </a:pPr>
            <a:r>
              <a:rPr lang="en-US" sz="2600" dirty="0">
                <a:solidFill>
                  <a:prstClr val="black"/>
                </a:solidFill>
                <a:cs typeface="Times New Roman" pitchFamily="18" charset="0"/>
              </a:rPr>
              <a:t>    </a:t>
            </a:r>
            <a:r>
              <a:rPr lang="en-US" sz="2600" dirty="0" err="1" smtClean="0">
                <a:solidFill>
                  <a:prstClr val="black"/>
                </a:solidFill>
                <a:cs typeface="Times New Roman" pitchFamily="18" charset="0"/>
              </a:rPr>
              <a:t>W</a:t>
            </a:r>
            <a:r>
              <a:rPr lang="en-US" sz="2600" baseline="-25000" dirty="0" err="1" smtClean="0">
                <a:solidFill>
                  <a:prstClr val="black"/>
                </a:solidFill>
                <a:cs typeface="Times New Roman" pitchFamily="18" charset="0"/>
              </a:rPr>
              <a:t>q</a:t>
            </a:r>
            <a:r>
              <a:rPr lang="en-US" sz="2600" dirty="0" smtClean="0">
                <a:solidFill>
                  <a:prstClr val="black"/>
                </a:solidFill>
                <a:cs typeface="Times New Roman" pitchFamily="18" charset="0"/>
              </a:rPr>
              <a:t> </a:t>
            </a:r>
            <a:r>
              <a:rPr lang="en-US" sz="2600" dirty="0">
                <a:solidFill>
                  <a:prstClr val="black"/>
                </a:solidFill>
                <a:cs typeface="Times New Roman" pitchFamily="18" charset="0"/>
              </a:rPr>
              <a:t>= </a:t>
            </a:r>
            <a:r>
              <a:rPr lang="en-US" sz="2600" dirty="0" err="1">
                <a:solidFill>
                  <a:prstClr val="black"/>
                </a:solidFill>
                <a:cs typeface="Times New Roman" pitchFamily="18" charset="0"/>
              </a:rPr>
              <a:t>L</a:t>
            </a:r>
            <a:r>
              <a:rPr lang="en-US" sz="2600" baseline="-25000" dirty="0" err="1">
                <a:solidFill>
                  <a:prstClr val="black"/>
                </a:solidFill>
                <a:cs typeface="Times New Roman" pitchFamily="18" charset="0"/>
              </a:rPr>
              <a:t>q</a:t>
            </a:r>
            <a:r>
              <a:rPr lang="en-US" sz="2600" dirty="0">
                <a:solidFill>
                  <a:prstClr val="black"/>
                </a:solidFill>
                <a:cs typeface="Times New Roman" pitchFamily="18" charset="0"/>
              </a:rPr>
              <a:t>/</a:t>
            </a:r>
            <a:r>
              <a:rPr lang="el-GR" sz="2600" dirty="0">
                <a:solidFill>
                  <a:prstClr val="black"/>
                </a:solidFill>
                <a:cs typeface="Times New Roman" pitchFamily="18" charset="0"/>
              </a:rPr>
              <a:t>λ</a:t>
            </a:r>
            <a:r>
              <a:rPr lang="en-US" sz="2600" dirty="0">
                <a:solidFill>
                  <a:prstClr val="black"/>
                </a:solidFill>
                <a:cs typeface="Times New Roman" pitchFamily="18" charset="0"/>
              </a:rPr>
              <a:t> = </a:t>
            </a:r>
            <a:r>
              <a:rPr lang="en-US" sz="2600" dirty="0" smtClean="0">
                <a:solidFill>
                  <a:prstClr val="black"/>
                </a:solidFill>
                <a:cs typeface="Times New Roman" pitchFamily="18" charset="0"/>
              </a:rPr>
              <a:t>1.36/10 =</a:t>
            </a:r>
            <a:r>
              <a:rPr lang="en-US" sz="2600" dirty="0">
                <a:solidFill>
                  <a:prstClr val="black"/>
                </a:solidFill>
                <a:cs typeface="Times New Roman" pitchFamily="18" charset="0"/>
              </a:rPr>
              <a:t> </a:t>
            </a:r>
            <a:r>
              <a:rPr lang="en-US" sz="2600" dirty="0" smtClean="0">
                <a:solidFill>
                  <a:prstClr val="black"/>
                </a:solidFill>
                <a:cs typeface="Times New Roman" pitchFamily="18" charset="0"/>
              </a:rPr>
              <a:t>0.136 </a:t>
            </a:r>
            <a:r>
              <a:rPr lang="en-US" sz="2600" dirty="0" err="1">
                <a:solidFill>
                  <a:prstClr val="black"/>
                </a:solidFill>
                <a:cs typeface="Times New Roman" pitchFamily="18" charset="0"/>
              </a:rPr>
              <a:t>hr</a:t>
            </a:r>
            <a:r>
              <a:rPr lang="en-US" sz="2600" dirty="0">
                <a:solidFill>
                  <a:prstClr val="black"/>
                </a:solidFill>
                <a:cs typeface="Times New Roman" pitchFamily="18" charset="0"/>
              </a:rPr>
              <a:t> = </a:t>
            </a:r>
            <a:r>
              <a:rPr lang="en-US" sz="2600" dirty="0" smtClean="0">
                <a:solidFill>
                  <a:prstClr val="black"/>
                </a:solidFill>
                <a:cs typeface="Times New Roman" pitchFamily="18" charset="0"/>
              </a:rPr>
              <a:t>8.16 mins</a:t>
            </a:r>
            <a:endParaRPr lang="en-US" sz="2600" dirty="0">
              <a:solidFill>
                <a:prstClr val="black"/>
              </a:solidFill>
              <a:cs typeface="Times New Roman" pitchFamily="18" charset="0"/>
            </a:endParaRPr>
          </a:p>
          <a:p>
            <a:pPr marL="0" lvl="0" indent="0" algn="just">
              <a:lnSpc>
                <a:spcPct val="100000"/>
              </a:lnSpc>
              <a:buClr>
                <a:srgbClr val="E48312"/>
              </a:buClr>
              <a:buNone/>
            </a:pPr>
            <a:endParaRPr lang="en-US" dirty="0" smtClean="0">
              <a:solidFill>
                <a:srgbClr val="FF0000"/>
              </a:solidFill>
              <a:cs typeface="Times New Roman" pitchFamily="18" charset="0"/>
            </a:endParaRPr>
          </a:p>
          <a:p>
            <a:endParaRPr lang="en-US" dirty="0">
              <a:solidFill>
                <a:schemeClr val="tx1"/>
              </a:solidFill>
              <a:cs typeface="Times New Roman" pitchFamily="18" charset="0"/>
            </a:endParaRPr>
          </a:p>
          <a:p>
            <a:pPr marL="0" lvl="0" indent="0" algn="just">
              <a:lnSpc>
                <a:spcPct val="100000"/>
              </a:lnSpc>
              <a:buClr>
                <a:srgbClr val="E48312"/>
              </a:buClr>
              <a:buNone/>
            </a:pP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10</a:t>
            </a:fld>
            <a:endParaRPr lang="en-US"/>
          </a:p>
        </p:txBody>
      </p:sp>
    </p:spTree>
    <p:extLst>
      <p:ext uri="{BB962C8B-B14F-4D97-AF65-F5344CB8AC3E}">
        <p14:creationId xmlns:p14="http://schemas.microsoft.com/office/powerpoint/2010/main" val="3827801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a:xfrm>
            <a:off x="1097280" y="1845733"/>
            <a:ext cx="10058400" cy="4377645"/>
          </a:xfrm>
        </p:spPr>
        <p:txBody>
          <a:bodyPr>
            <a:normAutofit fontScale="92500" lnSpcReduction="10000"/>
          </a:bodyPr>
          <a:lstStyle/>
          <a:p>
            <a:pPr lvl="0" algn="just">
              <a:buClr>
                <a:srgbClr val="E48312"/>
              </a:buClr>
              <a:buFont typeface="Wingdings" panose="05000000000000000000" pitchFamily="2" charset="2"/>
              <a:buChar char="q"/>
            </a:pPr>
            <a:r>
              <a:rPr lang="en-US" sz="2400" dirty="0" smtClean="0">
                <a:solidFill>
                  <a:schemeClr val="tx1"/>
                </a:solidFill>
              </a:rPr>
              <a:t> </a:t>
            </a:r>
            <a:r>
              <a:rPr lang="en-US" sz="2400" dirty="0" smtClean="0">
                <a:solidFill>
                  <a:srgbClr val="FF0000"/>
                </a:solidFill>
              </a:rPr>
              <a:t>Example(Winston):</a:t>
            </a:r>
          </a:p>
          <a:p>
            <a:pPr marL="0" lvl="0" indent="0" algn="just">
              <a:lnSpc>
                <a:spcPct val="100000"/>
              </a:lnSpc>
              <a:buClr>
                <a:srgbClr val="E48312"/>
              </a:buClr>
              <a:buNone/>
            </a:pPr>
            <a:r>
              <a:rPr lang="en-US" dirty="0">
                <a:solidFill>
                  <a:schemeClr val="tx1"/>
                </a:solidFill>
              </a:rPr>
              <a:t>An average of 10 cars per hour arrive at a single-server drive-in teller. Assume that </a:t>
            </a:r>
            <a:r>
              <a:rPr lang="en-US" dirty="0" smtClean="0">
                <a:solidFill>
                  <a:schemeClr val="tx1"/>
                </a:solidFill>
              </a:rPr>
              <a:t>the average </a:t>
            </a:r>
            <a:r>
              <a:rPr lang="en-US" dirty="0">
                <a:solidFill>
                  <a:schemeClr val="tx1"/>
                </a:solidFill>
              </a:rPr>
              <a:t>service time for each customer is 4 minutes, and both </a:t>
            </a:r>
            <a:r>
              <a:rPr lang="en-US" dirty="0" smtClean="0">
                <a:solidFill>
                  <a:schemeClr val="tx1"/>
                </a:solidFill>
              </a:rPr>
              <a:t>inter arrival </a:t>
            </a:r>
            <a:r>
              <a:rPr lang="en-US" dirty="0">
                <a:solidFill>
                  <a:schemeClr val="tx1"/>
                </a:solidFill>
              </a:rPr>
              <a:t>times and </a:t>
            </a:r>
            <a:r>
              <a:rPr lang="en-US" dirty="0" smtClean="0">
                <a:solidFill>
                  <a:schemeClr val="tx1"/>
                </a:solidFill>
              </a:rPr>
              <a:t>service </a:t>
            </a:r>
            <a:r>
              <a:rPr lang="en-US" dirty="0">
                <a:solidFill>
                  <a:schemeClr val="tx1"/>
                </a:solidFill>
              </a:rPr>
              <a:t>times are exponential. Answer the following questions</a:t>
            </a:r>
            <a:r>
              <a:rPr lang="en-US" dirty="0" smtClean="0">
                <a:solidFill>
                  <a:schemeClr val="tx1"/>
                </a:solidFill>
              </a:rPr>
              <a:t>:</a:t>
            </a:r>
          </a:p>
          <a:p>
            <a:pPr algn="just">
              <a:lnSpc>
                <a:spcPct val="100000"/>
              </a:lnSpc>
              <a:buClr>
                <a:srgbClr val="E48312"/>
              </a:buClr>
              <a:buFont typeface="Wingdings" panose="05000000000000000000" pitchFamily="2" charset="2"/>
              <a:buChar char="Ø"/>
            </a:pPr>
            <a:r>
              <a:rPr lang="en-US" dirty="0">
                <a:solidFill>
                  <a:schemeClr val="tx1"/>
                </a:solidFill>
              </a:rPr>
              <a:t> </a:t>
            </a:r>
            <a:r>
              <a:rPr lang="en-US" dirty="0" smtClean="0">
                <a:solidFill>
                  <a:schemeClr val="tx1"/>
                </a:solidFill>
              </a:rPr>
              <a:t>What is the average amount of time a drive-in customer spends in the bank parking lot? Also</a:t>
            </a:r>
            <a:br>
              <a:rPr lang="en-US" dirty="0" smtClean="0">
                <a:solidFill>
                  <a:schemeClr val="tx1"/>
                </a:solidFill>
              </a:rPr>
            </a:br>
            <a:r>
              <a:rPr lang="en-US" dirty="0" smtClean="0">
                <a:solidFill>
                  <a:schemeClr val="tx1"/>
                </a:solidFill>
              </a:rPr>
              <a:t>   find W</a:t>
            </a:r>
          </a:p>
          <a:p>
            <a:pPr lvl="0" algn="just">
              <a:lnSpc>
                <a:spcPct val="100000"/>
              </a:lnSpc>
              <a:buClr>
                <a:srgbClr val="E48312"/>
              </a:buClr>
              <a:buFont typeface="Wingdings" panose="05000000000000000000" pitchFamily="2" charset="2"/>
              <a:buChar char="ü"/>
            </a:pPr>
            <a:r>
              <a:rPr lang="en-US" dirty="0" smtClean="0">
                <a:solidFill>
                  <a:schemeClr val="tx1"/>
                </a:solidFill>
                <a:cs typeface="Times New Roman" pitchFamily="18" charset="0"/>
              </a:rPr>
              <a:t> </a:t>
            </a:r>
            <a:r>
              <a:rPr lang="en-US" dirty="0" smtClean="0">
                <a:solidFill>
                  <a:srgbClr val="FF0000"/>
                </a:solidFill>
                <a:cs typeface="Times New Roman" pitchFamily="18" charset="0"/>
              </a:rPr>
              <a:t>Solution: </a:t>
            </a:r>
          </a:p>
          <a:p>
            <a:pPr marL="0" lvl="0" indent="0" algn="just">
              <a:lnSpc>
                <a:spcPct val="100000"/>
              </a:lnSpc>
              <a:buClr>
                <a:srgbClr val="E48312"/>
              </a:buClr>
              <a:buNone/>
            </a:pPr>
            <a:r>
              <a:rPr lang="en-US" dirty="0">
                <a:solidFill>
                  <a:schemeClr val="tx1">
                    <a:lumMod val="50000"/>
                    <a:lumOff val="50000"/>
                  </a:schemeClr>
                </a:solidFill>
                <a:cs typeface="Times New Roman" pitchFamily="18" charset="0"/>
              </a:rPr>
              <a:t> </a:t>
            </a:r>
            <a:r>
              <a:rPr lang="en-US" dirty="0" smtClean="0">
                <a:solidFill>
                  <a:schemeClr val="tx1">
                    <a:lumMod val="50000"/>
                    <a:lumOff val="50000"/>
                  </a:schemeClr>
                </a:solidFill>
                <a:cs typeface="Times New Roman" pitchFamily="18" charset="0"/>
              </a:rPr>
              <a:t>      </a:t>
            </a:r>
            <a:r>
              <a:rPr lang="en-US" dirty="0" smtClean="0">
                <a:solidFill>
                  <a:schemeClr val="tx1"/>
                </a:solidFill>
                <a:cs typeface="Times New Roman" pitchFamily="18" charset="0"/>
              </a:rPr>
              <a:t> </a:t>
            </a:r>
            <a:r>
              <a:rPr lang="en-US" sz="2400" dirty="0" smtClean="0">
                <a:solidFill>
                  <a:schemeClr val="tx1"/>
                </a:solidFill>
                <a:cs typeface="Times New Roman" pitchFamily="18" charset="0"/>
              </a:rPr>
              <a:t>L </a:t>
            </a:r>
            <a:r>
              <a:rPr lang="en-US" sz="2400" dirty="0">
                <a:solidFill>
                  <a:schemeClr val="tx1"/>
                </a:solidFill>
                <a:cs typeface="Times New Roman" pitchFamily="18" charset="0"/>
              </a:rPr>
              <a:t>= </a:t>
            </a:r>
            <a:r>
              <a:rPr lang="en-US" sz="2400" dirty="0">
                <a:solidFill>
                  <a:schemeClr val="tx1"/>
                </a:solidFill>
                <a:cs typeface="Times New Roman" pitchFamily="18" charset="0"/>
                <a:sym typeface="Symbol" panose="05050102010706020507" pitchFamily="18" charset="2"/>
              </a:rPr>
              <a:t>/(1  )= </a:t>
            </a:r>
            <a:r>
              <a:rPr lang="en-US" sz="2400" dirty="0" smtClean="0">
                <a:solidFill>
                  <a:schemeClr val="tx1"/>
                </a:solidFill>
                <a:cs typeface="Times New Roman" pitchFamily="18" charset="0"/>
              </a:rPr>
              <a:t>.67/(</a:t>
            </a:r>
            <a:r>
              <a:rPr lang="en-US" sz="2400" dirty="0">
                <a:solidFill>
                  <a:schemeClr val="tx1"/>
                </a:solidFill>
                <a:cs typeface="Times New Roman" pitchFamily="18" charset="0"/>
              </a:rPr>
              <a:t>1 </a:t>
            </a:r>
            <a:r>
              <a:rPr lang="en-US" sz="2400" dirty="0">
                <a:solidFill>
                  <a:schemeClr val="tx1"/>
                </a:solidFill>
                <a:cs typeface="Times New Roman" pitchFamily="18" charset="0"/>
                <a:sym typeface="Symbol" panose="05050102010706020507" pitchFamily="18" charset="2"/>
              </a:rPr>
              <a:t> </a:t>
            </a:r>
            <a:r>
              <a:rPr lang="en-US" sz="2400" dirty="0" smtClean="0">
                <a:solidFill>
                  <a:schemeClr val="tx1"/>
                </a:solidFill>
                <a:cs typeface="Times New Roman" pitchFamily="18" charset="0"/>
                <a:sym typeface="Symbol" panose="05050102010706020507" pitchFamily="18" charset="2"/>
              </a:rPr>
              <a:t>.67</a:t>
            </a:r>
            <a:r>
              <a:rPr lang="en-US" sz="2400" dirty="0" smtClean="0">
                <a:solidFill>
                  <a:schemeClr val="tx1"/>
                </a:solidFill>
                <a:cs typeface="Times New Roman" pitchFamily="18" charset="0"/>
              </a:rPr>
              <a:t>) </a:t>
            </a:r>
            <a:r>
              <a:rPr lang="en-US" sz="2400" dirty="0">
                <a:solidFill>
                  <a:schemeClr val="tx1"/>
                </a:solidFill>
                <a:cs typeface="Times New Roman" pitchFamily="18" charset="0"/>
              </a:rPr>
              <a:t>= </a:t>
            </a:r>
            <a:r>
              <a:rPr lang="en-US" sz="2400" dirty="0" smtClean="0">
                <a:solidFill>
                  <a:schemeClr val="tx1"/>
                </a:solidFill>
                <a:cs typeface="Times New Roman" pitchFamily="18" charset="0"/>
              </a:rPr>
              <a:t>2.03 customers</a:t>
            </a:r>
            <a:endParaRPr lang="en-US" sz="2400" dirty="0">
              <a:solidFill>
                <a:schemeClr val="tx1"/>
              </a:solidFill>
              <a:cs typeface="Times New Roman" pitchFamily="18" charset="0"/>
            </a:endParaRPr>
          </a:p>
          <a:p>
            <a:pPr marL="0" indent="0">
              <a:buNone/>
            </a:pPr>
            <a:r>
              <a:rPr lang="en-US" sz="2400" dirty="0">
                <a:solidFill>
                  <a:schemeClr val="tx1"/>
                </a:solidFill>
                <a:cs typeface="Times New Roman" pitchFamily="18" charset="0"/>
              </a:rPr>
              <a:t>      W = L/</a:t>
            </a:r>
            <a:r>
              <a:rPr lang="el-GR" sz="2400" dirty="0">
                <a:solidFill>
                  <a:schemeClr val="tx1"/>
                </a:solidFill>
                <a:cs typeface="Times New Roman" pitchFamily="18" charset="0"/>
              </a:rPr>
              <a:t>λ</a:t>
            </a:r>
            <a:r>
              <a:rPr lang="en-US" sz="2400" dirty="0">
                <a:solidFill>
                  <a:schemeClr val="tx1"/>
                </a:solidFill>
                <a:cs typeface="Times New Roman" pitchFamily="18" charset="0"/>
              </a:rPr>
              <a:t> = </a:t>
            </a:r>
            <a:r>
              <a:rPr lang="en-US" sz="2400" dirty="0" smtClean="0">
                <a:solidFill>
                  <a:schemeClr val="tx1"/>
                </a:solidFill>
                <a:cs typeface="Times New Roman" pitchFamily="18" charset="0"/>
              </a:rPr>
              <a:t>2.03/10 </a:t>
            </a:r>
            <a:r>
              <a:rPr lang="en-US" sz="2400" dirty="0">
                <a:solidFill>
                  <a:schemeClr val="tx1"/>
                </a:solidFill>
                <a:cs typeface="Times New Roman" pitchFamily="18" charset="0"/>
              </a:rPr>
              <a:t>= </a:t>
            </a:r>
            <a:r>
              <a:rPr lang="en-US" sz="2400" dirty="0" smtClean="0">
                <a:solidFill>
                  <a:schemeClr val="tx1"/>
                </a:solidFill>
                <a:cs typeface="Times New Roman" pitchFamily="18" charset="0"/>
              </a:rPr>
              <a:t>0.203 </a:t>
            </a:r>
            <a:r>
              <a:rPr lang="en-US" sz="2400" dirty="0">
                <a:solidFill>
                  <a:schemeClr val="tx1"/>
                </a:solidFill>
                <a:cs typeface="Times New Roman" pitchFamily="18" charset="0"/>
              </a:rPr>
              <a:t>hour = </a:t>
            </a:r>
            <a:r>
              <a:rPr lang="en-US" sz="2400" dirty="0" smtClean="0">
                <a:solidFill>
                  <a:schemeClr val="tx1"/>
                </a:solidFill>
                <a:cs typeface="Times New Roman" pitchFamily="18" charset="0"/>
              </a:rPr>
              <a:t>12.18 mins </a:t>
            </a:r>
            <a:endParaRPr lang="en-US" sz="2400" dirty="0">
              <a:solidFill>
                <a:schemeClr val="tx1"/>
              </a:solidFill>
              <a:cs typeface="Times New Roman" pitchFamily="18" charset="0"/>
            </a:endParaRPr>
          </a:p>
          <a:p>
            <a:pPr lvl="0" algn="just">
              <a:lnSpc>
                <a:spcPct val="100000"/>
              </a:lnSpc>
              <a:buClr>
                <a:srgbClr val="E48312"/>
              </a:buClr>
              <a:buFont typeface="Wingdings" panose="05000000000000000000" pitchFamily="2" charset="2"/>
              <a:buChar char="ü"/>
            </a:pPr>
            <a:endParaRPr lang="en-US" dirty="0" smtClean="0">
              <a:solidFill>
                <a:srgbClr val="FF0000"/>
              </a:solidFill>
              <a:cs typeface="Times New Roman" pitchFamily="18" charset="0"/>
            </a:endParaRPr>
          </a:p>
          <a:p>
            <a:pPr marL="0" indent="0" eaLnBrk="0" fontAlgn="base" hangingPunct="0">
              <a:lnSpc>
                <a:spcPct val="100000"/>
              </a:lnSpc>
              <a:spcBef>
                <a:spcPts val="600"/>
              </a:spcBef>
              <a:spcAft>
                <a:spcPct val="0"/>
              </a:spcAft>
              <a:buClr>
                <a:srgbClr val="2DA2BF"/>
              </a:buClr>
              <a:buSzPct val="76000"/>
              <a:buNone/>
            </a:pPr>
            <a:r>
              <a:rPr lang="en-US" sz="2600" i="1" dirty="0" smtClean="0">
                <a:solidFill>
                  <a:prstClr val="black"/>
                </a:solidFill>
                <a:cs typeface="Times New Roman" pitchFamily="18" charset="0"/>
              </a:rPr>
              <a:t>    </a:t>
            </a:r>
            <a:endParaRPr lang="en-US" dirty="0" smtClean="0">
              <a:solidFill>
                <a:srgbClr val="FF0000"/>
              </a:solidFill>
              <a:cs typeface="Times New Roman" pitchFamily="18" charset="0"/>
            </a:endParaRPr>
          </a:p>
          <a:p>
            <a:endParaRPr lang="en-US" dirty="0">
              <a:solidFill>
                <a:schemeClr val="tx1"/>
              </a:solidFill>
              <a:cs typeface="Times New Roman" pitchFamily="18" charset="0"/>
            </a:endParaRPr>
          </a:p>
          <a:p>
            <a:pPr marL="0" lvl="0" indent="0" algn="just">
              <a:lnSpc>
                <a:spcPct val="100000"/>
              </a:lnSpc>
              <a:buClr>
                <a:srgbClr val="E48312"/>
              </a:buClr>
              <a:buNone/>
            </a:pP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11</a:t>
            </a:fld>
            <a:endParaRPr lang="en-US"/>
          </a:p>
        </p:txBody>
      </p:sp>
    </p:spTree>
    <p:extLst>
      <p:ext uri="{BB962C8B-B14F-4D97-AF65-F5344CB8AC3E}">
        <p14:creationId xmlns:p14="http://schemas.microsoft.com/office/powerpoint/2010/main" val="306121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a:xfrm>
            <a:off x="1097280" y="1845733"/>
            <a:ext cx="10058400" cy="4377645"/>
          </a:xfrm>
        </p:spPr>
        <p:txBody>
          <a:bodyPr>
            <a:noAutofit/>
          </a:bodyPr>
          <a:lstStyle/>
          <a:p>
            <a:pPr lvl="0" algn="just">
              <a:buClr>
                <a:srgbClr val="E48312"/>
              </a:buClr>
              <a:buFont typeface="Wingdings" panose="05000000000000000000" pitchFamily="2" charset="2"/>
              <a:buChar char="q"/>
            </a:pPr>
            <a:r>
              <a:rPr lang="en-US" sz="2400" dirty="0" smtClean="0">
                <a:solidFill>
                  <a:schemeClr val="tx1"/>
                </a:solidFill>
              </a:rPr>
              <a:t> </a:t>
            </a:r>
            <a:r>
              <a:rPr lang="en-US" sz="2400" dirty="0" smtClean="0">
                <a:solidFill>
                  <a:srgbClr val="FF0000"/>
                </a:solidFill>
              </a:rPr>
              <a:t>Example(Winston):</a:t>
            </a:r>
          </a:p>
          <a:p>
            <a:pPr marL="0" marR="0" indent="0" algn="just">
              <a:lnSpc>
                <a:spcPct val="107000"/>
              </a:lnSpc>
              <a:spcBef>
                <a:spcPts val="0"/>
              </a:spcBef>
              <a:spcAft>
                <a:spcPts val="800"/>
              </a:spcAft>
              <a:buNone/>
            </a:pPr>
            <a:r>
              <a:rPr lang="en-US" dirty="0">
                <a:solidFill>
                  <a:schemeClr val="tx1"/>
                </a:solidFill>
                <a:cs typeface="Times New Roman" pitchFamily="18" charset="0"/>
              </a:rPr>
              <a:t>Suppose that all car owners fill up when their tanks are exactly half </a:t>
            </a:r>
            <a:r>
              <a:rPr lang="en-US" dirty="0" smtClean="0">
                <a:solidFill>
                  <a:schemeClr val="tx1"/>
                </a:solidFill>
                <a:cs typeface="Times New Roman" pitchFamily="18" charset="0"/>
              </a:rPr>
              <a:t>full. At </a:t>
            </a:r>
            <a:r>
              <a:rPr lang="en-US" dirty="0">
                <a:solidFill>
                  <a:schemeClr val="tx1"/>
                </a:solidFill>
                <a:cs typeface="Times New Roman" pitchFamily="18" charset="0"/>
              </a:rPr>
              <a:t>the present time, an average of 7.5 customers per hour arrive at a single-pump gas </a:t>
            </a:r>
            <a:r>
              <a:rPr lang="en-US" dirty="0" smtClean="0">
                <a:solidFill>
                  <a:schemeClr val="tx1"/>
                </a:solidFill>
                <a:cs typeface="Times New Roman" pitchFamily="18" charset="0"/>
              </a:rPr>
              <a:t>station. It </a:t>
            </a:r>
            <a:r>
              <a:rPr lang="en-US" dirty="0">
                <a:solidFill>
                  <a:schemeClr val="tx1"/>
                </a:solidFill>
                <a:cs typeface="Times New Roman" pitchFamily="18" charset="0"/>
              </a:rPr>
              <a:t>takes an average of 4 minutes to service a </a:t>
            </a:r>
            <a:r>
              <a:rPr lang="en-US" dirty="0" smtClean="0">
                <a:solidFill>
                  <a:schemeClr val="tx1"/>
                </a:solidFill>
                <a:cs typeface="Times New Roman" pitchFamily="18" charset="0"/>
              </a:rPr>
              <a:t>car. Assume </a:t>
            </a:r>
            <a:r>
              <a:rPr lang="en-US" dirty="0">
                <a:solidFill>
                  <a:schemeClr val="tx1"/>
                </a:solidFill>
                <a:cs typeface="Times New Roman" pitchFamily="18" charset="0"/>
              </a:rPr>
              <a:t>that </a:t>
            </a:r>
            <a:r>
              <a:rPr lang="en-US" dirty="0" smtClean="0">
                <a:solidFill>
                  <a:schemeClr val="tx1"/>
                </a:solidFill>
                <a:cs typeface="Times New Roman" pitchFamily="18" charset="0"/>
              </a:rPr>
              <a:t>inter-arrival </a:t>
            </a:r>
            <a:r>
              <a:rPr lang="en-US" dirty="0">
                <a:solidFill>
                  <a:schemeClr val="tx1"/>
                </a:solidFill>
                <a:cs typeface="Times New Roman" pitchFamily="18" charset="0"/>
              </a:rPr>
              <a:t>and service times are both exponential</a:t>
            </a:r>
            <a:r>
              <a:rPr lang="en-US" dirty="0" smtClean="0">
                <a:solidFill>
                  <a:schemeClr val="tx1"/>
                </a:solidFill>
                <a:cs typeface="Times New Roman" pitchFamily="18" charset="0"/>
              </a:rPr>
              <a:t>.</a:t>
            </a:r>
            <a:endParaRPr lang="en-US" dirty="0" smtClean="0">
              <a:solidFill>
                <a:srgbClr val="FF0000"/>
              </a:solidFill>
              <a:cs typeface="Times New Roman" pitchFamily="18" charset="0"/>
            </a:endParaRPr>
          </a:p>
          <a:p>
            <a:pPr marR="0" algn="just">
              <a:lnSpc>
                <a:spcPct val="107000"/>
              </a:lnSpc>
              <a:spcBef>
                <a:spcPts val="0"/>
              </a:spcBef>
              <a:spcAft>
                <a:spcPts val="800"/>
              </a:spcAft>
              <a:buFont typeface="Wingdings" panose="05000000000000000000" pitchFamily="2" charset="2"/>
              <a:buChar char="Ø"/>
            </a:pPr>
            <a:r>
              <a:rPr lang="en-US" dirty="0">
                <a:solidFill>
                  <a:srgbClr val="FF0000"/>
                </a:solidFill>
                <a:cs typeface="Times New Roman" pitchFamily="18" charset="0"/>
              </a:rPr>
              <a:t> </a:t>
            </a:r>
            <a:r>
              <a:rPr lang="en-US" dirty="0">
                <a:solidFill>
                  <a:schemeClr val="tx1"/>
                </a:solidFill>
                <a:cs typeface="Times New Roman" pitchFamily="18" charset="0"/>
              </a:rPr>
              <a:t>What is the probability that the teller is idle? </a:t>
            </a:r>
            <a:endParaRPr lang="en-US" dirty="0" smtClean="0">
              <a:solidFill>
                <a:schemeClr val="tx1"/>
              </a:solidFill>
              <a:cs typeface="Times New Roman" pitchFamily="18" charset="0"/>
            </a:endParaRPr>
          </a:p>
          <a:p>
            <a:pPr marR="0" algn="just">
              <a:lnSpc>
                <a:spcPct val="107000"/>
              </a:lnSpc>
              <a:spcBef>
                <a:spcPts val="0"/>
              </a:spcBef>
              <a:spcAft>
                <a:spcPts val="800"/>
              </a:spcAft>
              <a:buFont typeface="Wingdings" panose="05000000000000000000" pitchFamily="2" charset="2"/>
              <a:buChar char="ü"/>
            </a:pPr>
            <a:r>
              <a:rPr lang="en-US" dirty="0">
                <a:solidFill>
                  <a:schemeClr val="tx1"/>
                </a:solidFill>
                <a:cs typeface="Times New Roman" pitchFamily="18" charset="0"/>
              </a:rPr>
              <a:t> </a:t>
            </a:r>
            <a:r>
              <a:rPr lang="en-US" dirty="0" smtClean="0">
                <a:solidFill>
                  <a:srgbClr val="FF0000"/>
                </a:solidFill>
                <a:cs typeface="Times New Roman" pitchFamily="18" charset="0"/>
              </a:rPr>
              <a:t>Solution:</a:t>
            </a:r>
          </a:p>
          <a:p>
            <a:r>
              <a:rPr lang="en-US" dirty="0" smtClean="0">
                <a:solidFill>
                  <a:schemeClr val="tx1"/>
                </a:solidFill>
              </a:rPr>
              <a:t>   We </a:t>
            </a:r>
            <a:r>
              <a:rPr lang="en-US" dirty="0">
                <a:solidFill>
                  <a:schemeClr val="tx1"/>
                </a:solidFill>
              </a:rPr>
              <a:t>have an M/M/1/GD/</a:t>
            </a:r>
            <a:r>
              <a:rPr lang="en-US" dirty="0">
                <a:solidFill>
                  <a:schemeClr val="tx1"/>
                </a:solidFill>
                <a:cs typeface="Times New Roman" pitchFamily="18" charset="0"/>
              </a:rPr>
              <a:t>∞/∞ system with </a:t>
            </a:r>
          </a:p>
          <a:p>
            <a:r>
              <a:rPr lang="en-US" dirty="0" smtClean="0">
                <a:solidFill>
                  <a:schemeClr val="tx1"/>
                </a:solidFill>
                <a:cs typeface="Times New Roman" pitchFamily="18" charset="0"/>
              </a:rPr>
              <a:t>   </a:t>
            </a:r>
            <a:r>
              <a:rPr lang="el-GR" dirty="0" smtClean="0">
                <a:solidFill>
                  <a:schemeClr val="tx1"/>
                </a:solidFill>
                <a:cs typeface="Times New Roman" pitchFamily="18" charset="0"/>
              </a:rPr>
              <a:t>λ</a:t>
            </a:r>
            <a:r>
              <a:rPr lang="en-US" dirty="0" smtClean="0">
                <a:solidFill>
                  <a:schemeClr val="tx1"/>
                </a:solidFill>
                <a:cs typeface="Times New Roman" pitchFamily="18" charset="0"/>
              </a:rPr>
              <a:t> </a:t>
            </a:r>
            <a:r>
              <a:rPr lang="en-US" dirty="0">
                <a:solidFill>
                  <a:schemeClr val="tx1"/>
                </a:solidFill>
                <a:cs typeface="Times New Roman" pitchFamily="18" charset="0"/>
              </a:rPr>
              <a:t>= 7.5 cars per hour        	µ = 60/4=15 cars per </a:t>
            </a:r>
            <a:r>
              <a:rPr lang="en-US" dirty="0" smtClean="0">
                <a:solidFill>
                  <a:schemeClr val="tx1"/>
                </a:solidFill>
                <a:cs typeface="Times New Roman" pitchFamily="18" charset="0"/>
              </a:rPr>
              <a:t>hour </a:t>
            </a:r>
          </a:p>
          <a:p>
            <a:r>
              <a:rPr lang="en-US" dirty="0">
                <a:solidFill>
                  <a:schemeClr val="tx1"/>
                </a:solidFill>
                <a:cs typeface="Times New Roman" pitchFamily="18" charset="0"/>
                <a:sym typeface="Symbol" panose="05050102010706020507" pitchFamily="18" charset="2"/>
              </a:rPr>
              <a:t> </a:t>
            </a:r>
            <a:r>
              <a:rPr lang="en-US" dirty="0" smtClean="0">
                <a:solidFill>
                  <a:schemeClr val="tx1"/>
                </a:solidFill>
                <a:cs typeface="Times New Roman" pitchFamily="18" charset="0"/>
                <a:sym typeface="Symbol" panose="05050102010706020507" pitchFamily="18" charset="2"/>
              </a:rPr>
              <a:t> </a:t>
            </a:r>
            <a:r>
              <a:rPr lang="en-US" dirty="0" smtClean="0">
                <a:solidFill>
                  <a:schemeClr val="tx1"/>
                </a:solidFill>
                <a:cs typeface="Times New Roman" pitchFamily="18" charset="0"/>
              </a:rPr>
              <a:t> </a:t>
            </a:r>
            <a:r>
              <a:rPr lang="en-US" dirty="0">
                <a:solidFill>
                  <a:schemeClr val="tx1"/>
                </a:solidFill>
                <a:cs typeface="Times New Roman" pitchFamily="18" charset="0"/>
              </a:rPr>
              <a:t>= 7.5/15 = 0.5</a:t>
            </a:r>
          </a:p>
          <a:p>
            <a:pPr marL="0" indent="0">
              <a:buNone/>
            </a:pPr>
            <a:r>
              <a:rPr lang="en-US" dirty="0" smtClean="0">
                <a:solidFill>
                  <a:schemeClr val="tx1"/>
                </a:solidFill>
                <a:cs typeface="Times New Roman" pitchFamily="18" charset="0"/>
              </a:rPr>
              <a:t>    Idle probability:</a:t>
            </a:r>
            <a:r>
              <a:rPr lang="en-US" dirty="0">
                <a:solidFill>
                  <a:schemeClr val="tx1"/>
                </a:solidFill>
                <a:cs typeface="Times New Roman" pitchFamily="18" charset="0"/>
              </a:rPr>
              <a:t>	</a:t>
            </a:r>
            <a:r>
              <a:rPr lang="en-US" dirty="0" smtClean="0">
                <a:solidFill>
                  <a:schemeClr val="tx1"/>
                </a:solidFill>
                <a:cs typeface="Times New Roman" pitchFamily="18" charset="0"/>
              </a:rPr>
              <a:t>    </a:t>
            </a:r>
            <a:r>
              <a:rPr lang="en-US" dirty="0" smtClean="0">
                <a:solidFill>
                  <a:schemeClr val="tx1"/>
                </a:solidFill>
                <a:cs typeface="Times New Roman" pitchFamily="18" charset="0"/>
                <a:sym typeface="Symbol" panose="05050102010706020507" pitchFamily="18" charset="2"/>
              </a:rPr>
              <a:t></a:t>
            </a:r>
            <a:r>
              <a:rPr lang="en-US" baseline="-25000" dirty="0">
                <a:solidFill>
                  <a:schemeClr val="tx1"/>
                </a:solidFill>
                <a:cs typeface="Times New Roman" pitchFamily="18" charset="0"/>
                <a:sym typeface="Symbol" panose="05050102010706020507" pitchFamily="18" charset="2"/>
              </a:rPr>
              <a:t>0</a:t>
            </a:r>
            <a:r>
              <a:rPr lang="en-US" dirty="0">
                <a:solidFill>
                  <a:schemeClr val="tx1"/>
                </a:solidFill>
                <a:cs typeface="Times New Roman" pitchFamily="18" charset="0"/>
                <a:sym typeface="Symbol" panose="05050102010706020507" pitchFamily="18" charset="2"/>
              </a:rPr>
              <a:t> = 1   = 0.5</a:t>
            </a:r>
          </a:p>
          <a:p>
            <a:pPr marL="0" marR="0" indent="0" algn="just">
              <a:lnSpc>
                <a:spcPct val="107000"/>
              </a:lnSpc>
              <a:spcBef>
                <a:spcPts val="0"/>
              </a:spcBef>
              <a:spcAft>
                <a:spcPts val="800"/>
              </a:spcAft>
              <a:buNone/>
            </a:pPr>
            <a:endParaRPr lang="en-US" dirty="0" smtClean="0">
              <a:solidFill>
                <a:srgbClr val="FF0000"/>
              </a:solidFill>
              <a:cs typeface="Times New Roman" pitchFamily="18" charset="0"/>
            </a:endParaRPr>
          </a:p>
          <a:p>
            <a:pPr marL="0" indent="0" eaLnBrk="0" fontAlgn="base" hangingPunct="0">
              <a:lnSpc>
                <a:spcPct val="100000"/>
              </a:lnSpc>
              <a:spcBef>
                <a:spcPts val="600"/>
              </a:spcBef>
              <a:spcAft>
                <a:spcPct val="0"/>
              </a:spcAft>
              <a:buClr>
                <a:srgbClr val="2DA2BF"/>
              </a:buClr>
              <a:buSzPct val="76000"/>
              <a:buNone/>
            </a:pPr>
            <a:r>
              <a:rPr lang="en-US" sz="2600" i="1" dirty="0" smtClean="0">
                <a:solidFill>
                  <a:prstClr val="black"/>
                </a:solidFill>
                <a:cs typeface="Times New Roman" pitchFamily="18" charset="0"/>
              </a:rPr>
              <a:t>    </a:t>
            </a:r>
            <a:endParaRPr lang="en-US" dirty="0" smtClean="0">
              <a:solidFill>
                <a:srgbClr val="FF0000"/>
              </a:solidFill>
              <a:cs typeface="Times New Roman" pitchFamily="18" charset="0"/>
            </a:endParaRPr>
          </a:p>
          <a:p>
            <a:endParaRPr lang="en-US" dirty="0">
              <a:solidFill>
                <a:schemeClr val="tx1"/>
              </a:solidFill>
              <a:cs typeface="Times New Roman" pitchFamily="18" charset="0"/>
            </a:endParaRPr>
          </a:p>
          <a:p>
            <a:pPr marL="0" lvl="0" indent="0" algn="just">
              <a:lnSpc>
                <a:spcPct val="100000"/>
              </a:lnSpc>
              <a:buClr>
                <a:srgbClr val="E48312"/>
              </a:buClr>
              <a:buNone/>
            </a:pP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12</a:t>
            </a:fld>
            <a:endParaRPr lang="en-US"/>
          </a:p>
        </p:txBody>
      </p:sp>
    </p:spTree>
    <p:extLst>
      <p:ext uri="{BB962C8B-B14F-4D97-AF65-F5344CB8AC3E}">
        <p14:creationId xmlns:p14="http://schemas.microsoft.com/office/powerpoint/2010/main" val="273954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a:xfrm>
            <a:off x="1097280" y="1845733"/>
            <a:ext cx="10058400" cy="4377645"/>
          </a:xfrm>
        </p:spPr>
        <p:txBody>
          <a:bodyPr>
            <a:noAutofit/>
          </a:bodyPr>
          <a:lstStyle/>
          <a:p>
            <a:pPr lvl="0" algn="just">
              <a:buClr>
                <a:srgbClr val="E48312"/>
              </a:buClr>
              <a:buFont typeface="Wingdings" panose="05000000000000000000" pitchFamily="2" charset="2"/>
              <a:buChar char="q"/>
            </a:pPr>
            <a:r>
              <a:rPr lang="en-US" sz="2400" dirty="0" smtClean="0">
                <a:solidFill>
                  <a:schemeClr val="tx1"/>
                </a:solidFill>
              </a:rPr>
              <a:t> </a:t>
            </a:r>
            <a:r>
              <a:rPr lang="en-US" sz="2400" dirty="0" smtClean="0">
                <a:solidFill>
                  <a:srgbClr val="FF0000"/>
                </a:solidFill>
              </a:rPr>
              <a:t>Example(Winston):</a:t>
            </a:r>
          </a:p>
          <a:p>
            <a:pPr marL="0" marR="0" indent="0" algn="just">
              <a:lnSpc>
                <a:spcPct val="107000"/>
              </a:lnSpc>
              <a:spcBef>
                <a:spcPts val="0"/>
              </a:spcBef>
              <a:spcAft>
                <a:spcPts val="800"/>
              </a:spcAft>
              <a:buNone/>
            </a:pPr>
            <a:r>
              <a:rPr lang="en-US" dirty="0">
                <a:solidFill>
                  <a:schemeClr val="tx1"/>
                </a:solidFill>
                <a:cs typeface="Times New Roman" pitchFamily="18" charset="0"/>
              </a:rPr>
              <a:t>Suppose that all car owners fill up when their tanks are exactly half </a:t>
            </a:r>
            <a:r>
              <a:rPr lang="en-US" dirty="0" smtClean="0">
                <a:solidFill>
                  <a:schemeClr val="tx1"/>
                </a:solidFill>
                <a:cs typeface="Times New Roman" pitchFamily="18" charset="0"/>
              </a:rPr>
              <a:t>full. At </a:t>
            </a:r>
            <a:r>
              <a:rPr lang="en-US" dirty="0">
                <a:solidFill>
                  <a:schemeClr val="tx1"/>
                </a:solidFill>
                <a:cs typeface="Times New Roman" pitchFamily="18" charset="0"/>
              </a:rPr>
              <a:t>the present time, an average of 7.5 customers per hour arrive at a single-pump gas </a:t>
            </a:r>
            <a:r>
              <a:rPr lang="en-US" dirty="0" smtClean="0">
                <a:solidFill>
                  <a:schemeClr val="tx1"/>
                </a:solidFill>
                <a:cs typeface="Times New Roman" pitchFamily="18" charset="0"/>
              </a:rPr>
              <a:t>station. It </a:t>
            </a:r>
            <a:r>
              <a:rPr lang="en-US" dirty="0">
                <a:solidFill>
                  <a:schemeClr val="tx1"/>
                </a:solidFill>
                <a:cs typeface="Times New Roman" pitchFamily="18" charset="0"/>
              </a:rPr>
              <a:t>takes an average of 4 minutes to service a </a:t>
            </a:r>
            <a:r>
              <a:rPr lang="en-US" dirty="0" smtClean="0">
                <a:solidFill>
                  <a:schemeClr val="tx1"/>
                </a:solidFill>
                <a:cs typeface="Times New Roman" pitchFamily="18" charset="0"/>
              </a:rPr>
              <a:t>car. Assume </a:t>
            </a:r>
            <a:r>
              <a:rPr lang="en-US" dirty="0">
                <a:solidFill>
                  <a:schemeClr val="tx1"/>
                </a:solidFill>
                <a:cs typeface="Times New Roman" pitchFamily="18" charset="0"/>
              </a:rPr>
              <a:t>that </a:t>
            </a:r>
            <a:r>
              <a:rPr lang="en-US" dirty="0" smtClean="0">
                <a:solidFill>
                  <a:schemeClr val="tx1"/>
                </a:solidFill>
                <a:cs typeface="Times New Roman" pitchFamily="18" charset="0"/>
              </a:rPr>
              <a:t>inter-arrival </a:t>
            </a:r>
            <a:r>
              <a:rPr lang="en-US" dirty="0">
                <a:solidFill>
                  <a:schemeClr val="tx1"/>
                </a:solidFill>
                <a:cs typeface="Times New Roman" pitchFamily="18" charset="0"/>
              </a:rPr>
              <a:t>and service times are both exponential</a:t>
            </a:r>
            <a:r>
              <a:rPr lang="en-US" dirty="0" smtClean="0">
                <a:solidFill>
                  <a:schemeClr val="tx1"/>
                </a:solidFill>
                <a:cs typeface="Times New Roman" pitchFamily="18" charset="0"/>
              </a:rPr>
              <a:t>.</a:t>
            </a:r>
            <a:endParaRPr lang="en-US" dirty="0" smtClean="0">
              <a:solidFill>
                <a:srgbClr val="FF0000"/>
              </a:solidFill>
              <a:cs typeface="Times New Roman" pitchFamily="18" charset="0"/>
            </a:endParaRPr>
          </a:p>
          <a:p>
            <a:pPr algn="just">
              <a:lnSpc>
                <a:spcPct val="107000"/>
              </a:lnSpc>
              <a:spcBef>
                <a:spcPts val="0"/>
              </a:spcBef>
              <a:spcAft>
                <a:spcPts val="800"/>
              </a:spcAft>
              <a:buFont typeface="Wingdings" panose="05000000000000000000" pitchFamily="2" charset="2"/>
              <a:buChar char="Ø"/>
            </a:pPr>
            <a:r>
              <a:rPr lang="en-US" dirty="0" smtClean="0">
                <a:solidFill>
                  <a:srgbClr val="FF0000"/>
                </a:solidFill>
                <a:cs typeface="Times New Roman" pitchFamily="18" charset="0"/>
              </a:rPr>
              <a:t> </a:t>
            </a:r>
            <a:r>
              <a:rPr lang="en-US" dirty="0">
                <a:solidFill>
                  <a:schemeClr val="tx1"/>
                </a:solidFill>
              </a:rPr>
              <a:t>For the present situation, compute L , </a:t>
            </a:r>
            <a:r>
              <a:rPr lang="en-US" dirty="0" err="1">
                <a:solidFill>
                  <a:prstClr val="black"/>
                </a:solidFill>
                <a:cs typeface="Times New Roman" pitchFamily="18" charset="0"/>
              </a:rPr>
              <a:t>L</a:t>
            </a:r>
            <a:r>
              <a:rPr lang="en-US" baseline="-25000" dirty="0" err="1">
                <a:solidFill>
                  <a:prstClr val="black"/>
                </a:solidFill>
                <a:cs typeface="Times New Roman" pitchFamily="18" charset="0"/>
              </a:rPr>
              <a:t>q</a:t>
            </a:r>
            <a:r>
              <a:rPr lang="en-US" dirty="0" smtClean="0">
                <a:solidFill>
                  <a:schemeClr val="tx1"/>
                </a:solidFill>
              </a:rPr>
              <a:t> </a:t>
            </a:r>
            <a:r>
              <a:rPr lang="en-US" dirty="0">
                <a:solidFill>
                  <a:schemeClr val="tx1"/>
                </a:solidFill>
              </a:rPr>
              <a:t>and </a:t>
            </a:r>
            <a:r>
              <a:rPr lang="en-US" dirty="0" smtClean="0">
                <a:solidFill>
                  <a:schemeClr val="tx1"/>
                </a:solidFill>
              </a:rPr>
              <a:t>W, </a:t>
            </a:r>
            <a:r>
              <a:rPr lang="en-US" dirty="0" err="1" smtClean="0">
                <a:solidFill>
                  <a:prstClr val="black"/>
                </a:solidFill>
                <a:cs typeface="Times New Roman" pitchFamily="18" charset="0"/>
              </a:rPr>
              <a:t>W</a:t>
            </a:r>
            <a:r>
              <a:rPr lang="en-US" baseline="-25000" dirty="0" err="1" smtClean="0">
                <a:solidFill>
                  <a:prstClr val="black"/>
                </a:solidFill>
                <a:cs typeface="Times New Roman" pitchFamily="18" charset="0"/>
              </a:rPr>
              <a:t>q</a:t>
            </a:r>
            <a:r>
              <a:rPr lang="en-US" dirty="0" smtClean="0">
                <a:solidFill>
                  <a:schemeClr val="tx1"/>
                </a:solidFill>
              </a:rPr>
              <a:t>.</a:t>
            </a:r>
            <a:r>
              <a:rPr lang="en-US" dirty="0" smtClean="0">
                <a:solidFill>
                  <a:schemeClr val="tx1"/>
                </a:solidFill>
                <a:cs typeface="Times New Roman" pitchFamily="18" charset="0"/>
              </a:rPr>
              <a:t> </a:t>
            </a:r>
            <a:endParaRPr lang="en-US" dirty="0">
              <a:solidFill>
                <a:schemeClr val="tx1"/>
              </a:solidFill>
              <a:cs typeface="Times New Roman" pitchFamily="18" charset="0"/>
            </a:endParaRPr>
          </a:p>
          <a:p>
            <a:pPr marR="0" algn="just">
              <a:lnSpc>
                <a:spcPct val="107000"/>
              </a:lnSpc>
              <a:spcBef>
                <a:spcPts val="0"/>
              </a:spcBef>
              <a:spcAft>
                <a:spcPts val="800"/>
              </a:spcAft>
              <a:buFont typeface="Wingdings" panose="05000000000000000000" pitchFamily="2" charset="2"/>
              <a:buChar char="ü"/>
            </a:pPr>
            <a:r>
              <a:rPr lang="en-US" dirty="0">
                <a:solidFill>
                  <a:schemeClr val="tx1"/>
                </a:solidFill>
                <a:cs typeface="Times New Roman" pitchFamily="18" charset="0"/>
              </a:rPr>
              <a:t> </a:t>
            </a:r>
            <a:r>
              <a:rPr lang="en-US" dirty="0" smtClean="0">
                <a:solidFill>
                  <a:srgbClr val="FF0000"/>
                </a:solidFill>
                <a:cs typeface="Times New Roman" pitchFamily="18" charset="0"/>
              </a:rPr>
              <a:t>Solution:</a:t>
            </a:r>
          </a:p>
          <a:p>
            <a:pPr marL="0" marR="0" indent="0" algn="just">
              <a:lnSpc>
                <a:spcPct val="107000"/>
              </a:lnSpc>
              <a:spcBef>
                <a:spcPts val="0"/>
              </a:spcBef>
              <a:spcAft>
                <a:spcPts val="800"/>
              </a:spcAft>
              <a:buNone/>
            </a:pPr>
            <a:r>
              <a:rPr lang="en-US" sz="1800" dirty="0">
                <a:solidFill>
                  <a:srgbClr val="FF0000"/>
                </a:solidFill>
                <a:cs typeface="Times New Roman" pitchFamily="18" charset="0"/>
              </a:rPr>
              <a:t> </a:t>
            </a:r>
            <a:r>
              <a:rPr lang="en-US" sz="1800" dirty="0" smtClean="0">
                <a:solidFill>
                  <a:srgbClr val="FF0000"/>
                </a:solidFill>
                <a:cs typeface="Times New Roman" pitchFamily="18" charset="0"/>
              </a:rPr>
              <a:t>      </a:t>
            </a:r>
            <a:r>
              <a:rPr lang="en-US" sz="1700" dirty="0" smtClean="0">
                <a:solidFill>
                  <a:schemeClr val="tx1"/>
                </a:solidFill>
                <a:cs typeface="Times New Roman" pitchFamily="18" charset="0"/>
              </a:rPr>
              <a:t>L = </a:t>
            </a:r>
            <a:r>
              <a:rPr lang="en-US" sz="1700" dirty="0" smtClean="0">
                <a:solidFill>
                  <a:schemeClr val="tx1"/>
                </a:solidFill>
                <a:cs typeface="Times New Roman" pitchFamily="18" charset="0"/>
                <a:sym typeface="Symbol" panose="05050102010706020507" pitchFamily="18" charset="2"/>
              </a:rPr>
              <a:t>/(1  )= </a:t>
            </a:r>
            <a:r>
              <a:rPr lang="en-US" sz="1700" dirty="0" smtClean="0">
                <a:solidFill>
                  <a:schemeClr val="tx1"/>
                </a:solidFill>
                <a:cs typeface="Times New Roman" pitchFamily="18" charset="0"/>
              </a:rPr>
              <a:t>.50/(1 </a:t>
            </a:r>
            <a:r>
              <a:rPr lang="en-US" sz="1700" dirty="0" smtClean="0">
                <a:solidFill>
                  <a:schemeClr val="tx1"/>
                </a:solidFill>
                <a:cs typeface="Times New Roman" pitchFamily="18" charset="0"/>
                <a:sym typeface="Symbol" panose="05050102010706020507" pitchFamily="18" charset="2"/>
              </a:rPr>
              <a:t> 0</a:t>
            </a:r>
            <a:r>
              <a:rPr lang="en-US" sz="1700" dirty="0" smtClean="0">
                <a:solidFill>
                  <a:schemeClr val="tx1"/>
                </a:solidFill>
                <a:cs typeface="Times New Roman" pitchFamily="18" charset="0"/>
              </a:rPr>
              <a:t>.5) = 1 </a:t>
            </a:r>
          </a:p>
          <a:p>
            <a:pPr marL="0" indent="0">
              <a:buNone/>
            </a:pPr>
            <a:r>
              <a:rPr lang="en-US" sz="1700" dirty="0" smtClean="0">
                <a:solidFill>
                  <a:schemeClr val="tx1"/>
                </a:solidFill>
                <a:cs typeface="Times New Roman" pitchFamily="18" charset="0"/>
              </a:rPr>
              <a:t>       W = L/</a:t>
            </a:r>
            <a:r>
              <a:rPr lang="el-GR" sz="1700" dirty="0" smtClean="0">
                <a:solidFill>
                  <a:schemeClr val="tx1"/>
                </a:solidFill>
                <a:cs typeface="Times New Roman" pitchFamily="18" charset="0"/>
              </a:rPr>
              <a:t>λ</a:t>
            </a:r>
            <a:r>
              <a:rPr lang="en-US" sz="1700" dirty="0" smtClean="0">
                <a:solidFill>
                  <a:schemeClr val="tx1"/>
                </a:solidFill>
                <a:cs typeface="Times New Roman" pitchFamily="18" charset="0"/>
              </a:rPr>
              <a:t> = 1/7.5 = 0.13 hour = 8 mins </a:t>
            </a:r>
          </a:p>
          <a:p>
            <a:pPr marL="0" indent="0">
              <a:buNone/>
            </a:pPr>
            <a:r>
              <a:rPr lang="en-US" sz="1700" dirty="0" smtClean="0">
                <a:solidFill>
                  <a:schemeClr val="tx1"/>
                </a:solidFill>
                <a:cs typeface="Times New Roman" pitchFamily="18" charset="0"/>
              </a:rPr>
              <a:t>       </a:t>
            </a:r>
            <a:r>
              <a:rPr lang="en-US" sz="1700" dirty="0" err="1" smtClean="0">
                <a:solidFill>
                  <a:schemeClr val="tx1"/>
                </a:solidFill>
                <a:cs typeface="Times New Roman" pitchFamily="18" charset="0"/>
              </a:rPr>
              <a:t>L</a:t>
            </a:r>
            <a:r>
              <a:rPr lang="en-US" sz="1700" baseline="-25000" dirty="0" err="1" smtClean="0">
                <a:solidFill>
                  <a:schemeClr val="tx1"/>
                </a:solidFill>
                <a:cs typeface="Times New Roman" pitchFamily="18" charset="0"/>
              </a:rPr>
              <a:t>q</a:t>
            </a:r>
            <a:r>
              <a:rPr lang="en-US" sz="1700" dirty="0" smtClean="0">
                <a:solidFill>
                  <a:schemeClr val="tx1"/>
                </a:solidFill>
                <a:cs typeface="Times New Roman" pitchFamily="18" charset="0"/>
              </a:rPr>
              <a:t> = </a:t>
            </a:r>
            <a:r>
              <a:rPr lang="en-US" sz="1700" dirty="0" smtClean="0">
                <a:solidFill>
                  <a:schemeClr val="tx1"/>
                </a:solidFill>
                <a:cs typeface="Times New Roman" pitchFamily="18" charset="0"/>
                <a:sym typeface="Symbol" panose="05050102010706020507" pitchFamily="18" charset="2"/>
              </a:rPr>
              <a:t></a:t>
            </a:r>
            <a:r>
              <a:rPr lang="en-US" sz="1700" baseline="30000" dirty="0" smtClean="0">
                <a:solidFill>
                  <a:schemeClr val="tx1"/>
                </a:solidFill>
                <a:cs typeface="Times New Roman" pitchFamily="18" charset="0"/>
                <a:sym typeface="Symbol" panose="05050102010706020507" pitchFamily="18" charset="2"/>
              </a:rPr>
              <a:t>2</a:t>
            </a:r>
            <a:r>
              <a:rPr lang="en-US" sz="1700" dirty="0" smtClean="0">
                <a:solidFill>
                  <a:schemeClr val="tx1"/>
                </a:solidFill>
                <a:cs typeface="Times New Roman" pitchFamily="18" charset="0"/>
                <a:sym typeface="Symbol" panose="05050102010706020507" pitchFamily="18" charset="2"/>
              </a:rPr>
              <a:t>/(1- )= 0</a:t>
            </a:r>
            <a:r>
              <a:rPr lang="en-US" sz="1700" dirty="0" smtClean="0">
                <a:solidFill>
                  <a:schemeClr val="tx1"/>
                </a:solidFill>
                <a:cs typeface="Times New Roman" pitchFamily="18" charset="0"/>
              </a:rPr>
              <a:t>.25/(1 </a:t>
            </a:r>
            <a:r>
              <a:rPr lang="en-US" sz="1700" dirty="0" smtClean="0">
                <a:solidFill>
                  <a:schemeClr val="tx1"/>
                </a:solidFill>
                <a:cs typeface="Times New Roman" pitchFamily="18" charset="0"/>
                <a:sym typeface="Symbol" panose="05050102010706020507" pitchFamily="18" charset="2"/>
              </a:rPr>
              <a:t> </a:t>
            </a:r>
            <a:r>
              <a:rPr lang="en-US" sz="1700" dirty="0" smtClean="0">
                <a:solidFill>
                  <a:schemeClr val="tx1"/>
                </a:solidFill>
                <a:cs typeface="Times New Roman" pitchFamily="18" charset="0"/>
              </a:rPr>
              <a:t>0.5) = 0.5 </a:t>
            </a:r>
          </a:p>
          <a:p>
            <a:pPr marL="0" indent="0">
              <a:buNone/>
            </a:pPr>
            <a:r>
              <a:rPr lang="en-US" sz="1700" dirty="0" smtClean="0">
                <a:solidFill>
                  <a:schemeClr val="tx1"/>
                </a:solidFill>
                <a:cs typeface="Times New Roman" pitchFamily="18" charset="0"/>
              </a:rPr>
              <a:t>       </a:t>
            </a:r>
            <a:r>
              <a:rPr lang="en-US" sz="1700" dirty="0" err="1" smtClean="0">
                <a:solidFill>
                  <a:schemeClr val="tx1"/>
                </a:solidFill>
                <a:cs typeface="Times New Roman" pitchFamily="18" charset="0"/>
              </a:rPr>
              <a:t>W</a:t>
            </a:r>
            <a:r>
              <a:rPr lang="en-US" sz="1700" baseline="-25000" dirty="0" err="1" smtClean="0">
                <a:solidFill>
                  <a:schemeClr val="tx1"/>
                </a:solidFill>
                <a:cs typeface="Times New Roman" pitchFamily="18" charset="0"/>
              </a:rPr>
              <a:t>q</a:t>
            </a:r>
            <a:r>
              <a:rPr lang="en-US" sz="1700" dirty="0" smtClean="0">
                <a:solidFill>
                  <a:schemeClr val="tx1"/>
                </a:solidFill>
                <a:cs typeface="Times New Roman" pitchFamily="18" charset="0"/>
              </a:rPr>
              <a:t> = </a:t>
            </a:r>
            <a:r>
              <a:rPr lang="en-US" sz="1700" dirty="0" err="1" smtClean="0">
                <a:solidFill>
                  <a:schemeClr val="tx1"/>
                </a:solidFill>
                <a:cs typeface="Times New Roman" pitchFamily="18" charset="0"/>
              </a:rPr>
              <a:t>L</a:t>
            </a:r>
            <a:r>
              <a:rPr lang="en-US" sz="1700" baseline="-25000" dirty="0" err="1" smtClean="0">
                <a:solidFill>
                  <a:schemeClr val="tx1"/>
                </a:solidFill>
                <a:cs typeface="Times New Roman" pitchFamily="18" charset="0"/>
              </a:rPr>
              <a:t>q</a:t>
            </a:r>
            <a:r>
              <a:rPr lang="en-US" sz="1700" dirty="0" smtClean="0">
                <a:solidFill>
                  <a:schemeClr val="tx1"/>
                </a:solidFill>
                <a:cs typeface="Times New Roman" pitchFamily="18" charset="0"/>
              </a:rPr>
              <a:t>/</a:t>
            </a:r>
            <a:r>
              <a:rPr lang="el-GR" sz="1700" dirty="0" smtClean="0">
                <a:solidFill>
                  <a:schemeClr val="tx1"/>
                </a:solidFill>
                <a:cs typeface="Times New Roman" pitchFamily="18" charset="0"/>
              </a:rPr>
              <a:t>λ</a:t>
            </a:r>
            <a:r>
              <a:rPr lang="en-US" sz="1700" dirty="0" smtClean="0">
                <a:solidFill>
                  <a:schemeClr val="tx1"/>
                </a:solidFill>
                <a:cs typeface="Times New Roman" pitchFamily="18" charset="0"/>
              </a:rPr>
              <a:t> = 0.5/7.5 =1/15 </a:t>
            </a:r>
            <a:r>
              <a:rPr lang="en-US" sz="1700" dirty="0" err="1" smtClean="0">
                <a:solidFill>
                  <a:schemeClr val="tx1"/>
                </a:solidFill>
                <a:cs typeface="Times New Roman" pitchFamily="18" charset="0"/>
              </a:rPr>
              <a:t>hr</a:t>
            </a:r>
            <a:r>
              <a:rPr lang="en-US" sz="1700" dirty="0" smtClean="0">
                <a:solidFill>
                  <a:schemeClr val="tx1"/>
                </a:solidFill>
                <a:cs typeface="Times New Roman" pitchFamily="18" charset="0"/>
              </a:rPr>
              <a:t> = 4 mins </a:t>
            </a:r>
            <a:endParaRPr lang="en-US" dirty="0" smtClean="0">
              <a:solidFill>
                <a:schemeClr val="tx1"/>
              </a:solidFill>
              <a:cs typeface="Times New Roman" pitchFamily="18" charset="0"/>
            </a:endParaRPr>
          </a:p>
          <a:p>
            <a:pPr marL="0" indent="0">
              <a:buNone/>
            </a:pPr>
            <a:r>
              <a:rPr lang="en-US" dirty="0" smtClean="0">
                <a:solidFill>
                  <a:schemeClr val="tx1"/>
                </a:solidFill>
                <a:cs typeface="Times New Roman" pitchFamily="18" charset="0"/>
              </a:rPr>
              <a:t>    Hence</a:t>
            </a:r>
            <a:r>
              <a:rPr lang="en-US" dirty="0">
                <a:solidFill>
                  <a:schemeClr val="tx1"/>
                </a:solidFill>
                <a:cs typeface="Times New Roman" pitchFamily="18" charset="0"/>
              </a:rPr>
              <a:t>, in this situation, everything is under control, and long lines appear to be unlikely.</a:t>
            </a:r>
          </a:p>
          <a:p>
            <a:pPr marL="0" marR="0" indent="0" algn="just">
              <a:lnSpc>
                <a:spcPct val="107000"/>
              </a:lnSpc>
              <a:spcBef>
                <a:spcPts val="0"/>
              </a:spcBef>
              <a:spcAft>
                <a:spcPts val="800"/>
              </a:spcAft>
              <a:buNone/>
            </a:pPr>
            <a:endParaRPr lang="en-US" dirty="0" smtClean="0">
              <a:solidFill>
                <a:srgbClr val="FF0000"/>
              </a:solidFill>
              <a:cs typeface="Times New Roman" pitchFamily="18" charset="0"/>
            </a:endParaRPr>
          </a:p>
          <a:p>
            <a:pPr marL="0" marR="0" indent="0" algn="just">
              <a:lnSpc>
                <a:spcPct val="107000"/>
              </a:lnSpc>
              <a:spcBef>
                <a:spcPts val="0"/>
              </a:spcBef>
              <a:spcAft>
                <a:spcPts val="800"/>
              </a:spcAft>
              <a:buNone/>
            </a:pPr>
            <a:endParaRPr lang="en-US" dirty="0" smtClean="0">
              <a:solidFill>
                <a:srgbClr val="FF0000"/>
              </a:solidFill>
              <a:cs typeface="Times New Roman" pitchFamily="18" charset="0"/>
            </a:endParaRPr>
          </a:p>
          <a:p>
            <a:pPr marL="0" indent="0" eaLnBrk="0" fontAlgn="base" hangingPunct="0">
              <a:lnSpc>
                <a:spcPct val="100000"/>
              </a:lnSpc>
              <a:spcBef>
                <a:spcPts val="600"/>
              </a:spcBef>
              <a:spcAft>
                <a:spcPct val="0"/>
              </a:spcAft>
              <a:buClr>
                <a:srgbClr val="2DA2BF"/>
              </a:buClr>
              <a:buSzPct val="76000"/>
              <a:buNone/>
            </a:pPr>
            <a:r>
              <a:rPr lang="en-US" sz="2600" i="1" dirty="0" smtClean="0">
                <a:solidFill>
                  <a:prstClr val="black"/>
                </a:solidFill>
                <a:cs typeface="Times New Roman" pitchFamily="18" charset="0"/>
              </a:rPr>
              <a:t>    </a:t>
            </a:r>
            <a:endParaRPr lang="en-US" dirty="0" smtClean="0">
              <a:solidFill>
                <a:srgbClr val="FF0000"/>
              </a:solidFill>
              <a:cs typeface="Times New Roman" pitchFamily="18" charset="0"/>
            </a:endParaRPr>
          </a:p>
          <a:p>
            <a:endParaRPr lang="en-US" dirty="0">
              <a:solidFill>
                <a:schemeClr val="tx1"/>
              </a:solidFill>
              <a:cs typeface="Times New Roman" pitchFamily="18" charset="0"/>
            </a:endParaRPr>
          </a:p>
          <a:p>
            <a:pPr marL="0" lvl="0" indent="0" algn="just">
              <a:lnSpc>
                <a:spcPct val="100000"/>
              </a:lnSpc>
              <a:buClr>
                <a:srgbClr val="E48312"/>
              </a:buClr>
              <a:buNone/>
            </a:pP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13</a:t>
            </a:fld>
            <a:endParaRPr lang="en-US"/>
          </a:p>
        </p:txBody>
      </p:sp>
    </p:spTree>
    <p:extLst>
      <p:ext uri="{BB962C8B-B14F-4D97-AF65-F5344CB8AC3E}">
        <p14:creationId xmlns:p14="http://schemas.microsoft.com/office/powerpoint/2010/main" val="136000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a:xfrm>
            <a:off x="1097280" y="1845733"/>
            <a:ext cx="10058400" cy="4377645"/>
          </a:xfrm>
        </p:spPr>
        <p:txBody>
          <a:bodyPr>
            <a:noAutofit/>
          </a:bodyPr>
          <a:lstStyle/>
          <a:p>
            <a:pPr lvl="0" algn="just">
              <a:buClr>
                <a:srgbClr val="E48312"/>
              </a:buClr>
              <a:buFont typeface="Wingdings" panose="05000000000000000000" pitchFamily="2" charset="2"/>
              <a:buChar char="q"/>
            </a:pPr>
            <a:r>
              <a:rPr lang="en-US" sz="2400" dirty="0" smtClean="0">
                <a:solidFill>
                  <a:schemeClr val="tx1"/>
                </a:solidFill>
              </a:rPr>
              <a:t> </a:t>
            </a:r>
            <a:r>
              <a:rPr lang="en-US" sz="2400" dirty="0" smtClean="0">
                <a:solidFill>
                  <a:srgbClr val="FF0000"/>
                </a:solidFill>
              </a:rPr>
              <a:t>Example(Winston):</a:t>
            </a:r>
          </a:p>
          <a:p>
            <a:pPr marL="0" marR="0" indent="0" algn="just">
              <a:lnSpc>
                <a:spcPct val="107000"/>
              </a:lnSpc>
              <a:spcBef>
                <a:spcPts val="0"/>
              </a:spcBef>
              <a:spcAft>
                <a:spcPts val="800"/>
              </a:spcAft>
              <a:buNone/>
            </a:pPr>
            <a:r>
              <a:rPr lang="en-US" dirty="0">
                <a:solidFill>
                  <a:schemeClr val="tx1"/>
                </a:solidFill>
                <a:cs typeface="Times New Roman" pitchFamily="18" charset="0"/>
              </a:rPr>
              <a:t>Suppose that a gas shortage occurs and panic buying takes place. </a:t>
            </a:r>
            <a:r>
              <a:rPr lang="en-US" dirty="0" smtClean="0">
                <a:solidFill>
                  <a:schemeClr val="tx1"/>
                </a:solidFill>
                <a:cs typeface="Times New Roman" pitchFamily="18" charset="0"/>
              </a:rPr>
              <a:t>To </a:t>
            </a:r>
            <a:r>
              <a:rPr lang="en-US" dirty="0">
                <a:solidFill>
                  <a:schemeClr val="tx1"/>
                </a:solidFill>
                <a:cs typeface="Times New Roman" pitchFamily="18" charset="0"/>
              </a:rPr>
              <a:t>model the phenomenon, suppose that all car owners now purchase gas when their </a:t>
            </a:r>
            <a:r>
              <a:rPr lang="en-US" dirty="0" smtClean="0">
                <a:solidFill>
                  <a:schemeClr val="tx1"/>
                </a:solidFill>
                <a:cs typeface="Times New Roman" pitchFamily="18" charset="0"/>
              </a:rPr>
              <a:t>tanks </a:t>
            </a:r>
            <a:r>
              <a:rPr lang="en-US" dirty="0">
                <a:solidFill>
                  <a:schemeClr val="tx1"/>
                </a:solidFill>
                <a:cs typeface="Times New Roman" pitchFamily="18" charset="0"/>
              </a:rPr>
              <a:t>are exactly three quarters </a:t>
            </a:r>
            <a:r>
              <a:rPr lang="en-US" dirty="0" smtClean="0">
                <a:solidFill>
                  <a:schemeClr val="tx1"/>
                </a:solidFill>
                <a:cs typeface="Times New Roman" pitchFamily="18" charset="0"/>
              </a:rPr>
              <a:t>full. Now each car owner will fill up twice as often. Since </a:t>
            </a:r>
            <a:r>
              <a:rPr lang="en-US" dirty="0">
                <a:solidFill>
                  <a:schemeClr val="tx1"/>
                </a:solidFill>
                <a:cs typeface="Times New Roman" pitchFamily="18" charset="0"/>
              </a:rPr>
              <a:t>each car owner is now putting less gas into the tank during each visit to the station, we assume that the average service time has been reduced to 3 1/3 minutes. </a:t>
            </a:r>
            <a:r>
              <a:rPr lang="en-US" dirty="0" smtClean="0">
                <a:solidFill>
                  <a:schemeClr val="tx1"/>
                </a:solidFill>
                <a:cs typeface="Times New Roman" pitchFamily="18" charset="0"/>
              </a:rPr>
              <a:t>How </a:t>
            </a:r>
            <a:r>
              <a:rPr lang="en-US" dirty="0">
                <a:solidFill>
                  <a:schemeClr val="tx1"/>
                </a:solidFill>
                <a:cs typeface="Times New Roman" pitchFamily="18" charset="0"/>
              </a:rPr>
              <a:t>has panic buying affected L and W</a:t>
            </a:r>
            <a:r>
              <a:rPr lang="en-US" dirty="0" smtClean="0">
                <a:solidFill>
                  <a:schemeClr val="tx1"/>
                </a:solidFill>
                <a:cs typeface="Times New Roman" pitchFamily="18" charset="0"/>
              </a:rPr>
              <a:t>?</a:t>
            </a:r>
          </a:p>
          <a:p>
            <a:pPr marR="0" algn="just">
              <a:lnSpc>
                <a:spcPct val="107000"/>
              </a:lnSpc>
              <a:spcBef>
                <a:spcPts val="0"/>
              </a:spcBef>
              <a:spcAft>
                <a:spcPts val="800"/>
              </a:spcAft>
              <a:buFont typeface="Wingdings" panose="05000000000000000000" pitchFamily="2" charset="2"/>
              <a:buChar char="ü"/>
            </a:pPr>
            <a:r>
              <a:rPr lang="en-US" dirty="0">
                <a:solidFill>
                  <a:schemeClr val="tx1"/>
                </a:solidFill>
                <a:cs typeface="Times New Roman" pitchFamily="18" charset="0"/>
              </a:rPr>
              <a:t> </a:t>
            </a:r>
            <a:r>
              <a:rPr lang="en-US" dirty="0" smtClean="0">
                <a:solidFill>
                  <a:srgbClr val="FF0000"/>
                </a:solidFill>
                <a:cs typeface="Times New Roman" pitchFamily="18" charset="0"/>
              </a:rPr>
              <a:t>Solution: </a:t>
            </a:r>
            <a:r>
              <a:rPr lang="en-US" dirty="0" smtClean="0">
                <a:solidFill>
                  <a:schemeClr val="tx1"/>
                </a:solidFill>
                <a:cs typeface="Times New Roman" pitchFamily="18" charset="0"/>
              </a:rPr>
              <a:t>We </a:t>
            </a:r>
            <a:r>
              <a:rPr lang="en-US" dirty="0">
                <a:solidFill>
                  <a:schemeClr val="tx1"/>
                </a:solidFill>
                <a:cs typeface="Times New Roman" pitchFamily="18" charset="0"/>
              </a:rPr>
              <a:t>now have an </a:t>
            </a:r>
            <a:r>
              <a:rPr lang="en-US" i="1" dirty="0">
                <a:solidFill>
                  <a:schemeClr val="tx1"/>
                </a:solidFill>
              </a:rPr>
              <a:t>M/M/1/GD/</a:t>
            </a:r>
            <a:r>
              <a:rPr lang="en-US" i="1" dirty="0">
                <a:solidFill>
                  <a:schemeClr val="tx1"/>
                </a:solidFill>
                <a:cs typeface="Times New Roman" pitchFamily="18" charset="0"/>
              </a:rPr>
              <a:t>∞/∞ </a:t>
            </a:r>
            <a:r>
              <a:rPr lang="en-US" dirty="0">
                <a:solidFill>
                  <a:schemeClr val="tx1"/>
                </a:solidFill>
                <a:cs typeface="Times New Roman" pitchFamily="18" charset="0"/>
              </a:rPr>
              <a:t>system with </a:t>
            </a:r>
          </a:p>
          <a:p>
            <a:pPr marL="0" indent="0">
              <a:buNone/>
            </a:pPr>
            <a:r>
              <a:rPr lang="en-US" dirty="0">
                <a:solidFill>
                  <a:schemeClr val="tx1"/>
                </a:solidFill>
                <a:cs typeface="Times New Roman" pitchFamily="18" charset="0"/>
              </a:rPr>
              <a:t>	</a:t>
            </a:r>
            <a:r>
              <a:rPr lang="en-US" dirty="0" smtClean="0">
                <a:solidFill>
                  <a:schemeClr val="tx1"/>
                </a:solidFill>
                <a:cs typeface="Times New Roman" pitchFamily="18" charset="0"/>
              </a:rPr>
              <a:t>      </a:t>
            </a:r>
            <a:r>
              <a:rPr lang="el-GR" dirty="0" smtClean="0">
                <a:solidFill>
                  <a:schemeClr val="tx1"/>
                </a:solidFill>
                <a:cs typeface="Times New Roman" pitchFamily="18" charset="0"/>
              </a:rPr>
              <a:t>λ</a:t>
            </a:r>
            <a:r>
              <a:rPr lang="en-US" dirty="0" smtClean="0">
                <a:solidFill>
                  <a:schemeClr val="tx1"/>
                </a:solidFill>
                <a:cs typeface="Times New Roman" pitchFamily="18" charset="0"/>
              </a:rPr>
              <a:t> </a:t>
            </a:r>
            <a:r>
              <a:rPr lang="en-US" dirty="0">
                <a:solidFill>
                  <a:schemeClr val="tx1"/>
                </a:solidFill>
                <a:cs typeface="Times New Roman" pitchFamily="18" charset="0"/>
              </a:rPr>
              <a:t>= 2*7.5 =15 cars per hour </a:t>
            </a:r>
          </a:p>
          <a:p>
            <a:pPr marL="0" indent="0">
              <a:buNone/>
            </a:pPr>
            <a:r>
              <a:rPr lang="en-US" dirty="0">
                <a:solidFill>
                  <a:schemeClr val="tx1"/>
                </a:solidFill>
                <a:cs typeface="Times New Roman" pitchFamily="18" charset="0"/>
              </a:rPr>
              <a:t>	</a:t>
            </a:r>
            <a:r>
              <a:rPr lang="en-US" dirty="0" smtClean="0">
                <a:solidFill>
                  <a:schemeClr val="tx1"/>
                </a:solidFill>
                <a:cs typeface="Times New Roman" pitchFamily="18" charset="0"/>
              </a:rPr>
              <a:t>      µ </a:t>
            </a:r>
            <a:r>
              <a:rPr lang="en-US" dirty="0">
                <a:solidFill>
                  <a:schemeClr val="tx1"/>
                </a:solidFill>
                <a:cs typeface="Times New Roman" pitchFamily="18" charset="0"/>
              </a:rPr>
              <a:t>= 60*3/10=18 cars per hour. </a:t>
            </a:r>
          </a:p>
          <a:p>
            <a:pPr marL="0" indent="0">
              <a:buNone/>
            </a:pPr>
            <a:r>
              <a:rPr lang="en-US" dirty="0">
                <a:solidFill>
                  <a:schemeClr val="tx1"/>
                </a:solidFill>
                <a:cs typeface="Times New Roman" pitchFamily="18" charset="0"/>
              </a:rPr>
              <a:t>	</a:t>
            </a:r>
            <a:r>
              <a:rPr lang="en-US" dirty="0" smtClean="0">
                <a:solidFill>
                  <a:schemeClr val="tx1"/>
                </a:solidFill>
                <a:cs typeface="Times New Roman" pitchFamily="18" charset="0"/>
              </a:rPr>
              <a:t>     </a:t>
            </a:r>
            <a:r>
              <a:rPr lang="en-US" dirty="0" smtClean="0">
                <a:solidFill>
                  <a:schemeClr val="tx1"/>
                </a:solidFill>
                <a:cs typeface="Times New Roman" pitchFamily="18" charset="0"/>
                <a:sym typeface="Symbol" panose="05050102010706020507" pitchFamily="18" charset="2"/>
              </a:rPr>
              <a:t></a:t>
            </a:r>
            <a:r>
              <a:rPr lang="en-US" dirty="0" smtClean="0">
                <a:solidFill>
                  <a:schemeClr val="tx1"/>
                </a:solidFill>
                <a:cs typeface="Times New Roman" pitchFamily="18" charset="0"/>
              </a:rPr>
              <a:t> </a:t>
            </a:r>
            <a:r>
              <a:rPr lang="en-US" dirty="0">
                <a:solidFill>
                  <a:schemeClr val="tx1"/>
                </a:solidFill>
                <a:cs typeface="Times New Roman" pitchFamily="18" charset="0"/>
              </a:rPr>
              <a:t>= 15/18 =5/6   </a:t>
            </a:r>
          </a:p>
          <a:p>
            <a:pPr marL="0" marR="0" indent="0" algn="just">
              <a:lnSpc>
                <a:spcPct val="107000"/>
              </a:lnSpc>
              <a:spcBef>
                <a:spcPts val="0"/>
              </a:spcBef>
              <a:spcAft>
                <a:spcPts val="800"/>
              </a:spcAft>
              <a:buNone/>
            </a:pPr>
            <a:endParaRPr lang="en-US" dirty="0">
              <a:solidFill>
                <a:srgbClr val="FF0000"/>
              </a:solidFill>
              <a:cs typeface="Times New Roman" pitchFamily="18" charset="0"/>
            </a:endParaRPr>
          </a:p>
          <a:p>
            <a:pPr marL="0" marR="0" indent="0" algn="just">
              <a:lnSpc>
                <a:spcPct val="107000"/>
              </a:lnSpc>
              <a:spcBef>
                <a:spcPts val="0"/>
              </a:spcBef>
              <a:spcAft>
                <a:spcPts val="800"/>
              </a:spcAft>
              <a:buNone/>
            </a:pPr>
            <a:endParaRPr lang="en-US" dirty="0" smtClean="0">
              <a:solidFill>
                <a:srgbClr val="FF0000"/>
              </a:solidFill>
              <a:cs typeface="Times New Roman" pitchFamily="18" charset="0"/>
            </a:endParaRPr>
          </a:p>
          <a:p>
            <a:pPr marL="0" marR="0" indent="0" algn="just">
              <a:lnSpc>
                <a:spcPct val="107000"/>
              </a:lnSpc>
              <a:spcBef>
                <a:spcPts val="0"/>
              </a:spcBef>
              <a:spcAft>
                <a:spcPts val="800"/>
              </a:spcAft>
              <a:buNone/>
            </a:pPr>
            <a:endParaRPr lang="en-US" dirty="0" smtClean="0">
              <a:solidFill>
                <a:srgbClr val="FF0000"/>
              </a:solidFill>
              <a:cs typeface="Times New Roman" pitchFamily="18" charset="0"/>
            </a:endParaRPr>
          </a:p>
          <a:p>
            <a:pPr marL="0" indent="0" eaLnBrk="0" fontAlgn="base" hangingPunct="0">
              <a:lnSpc>
                <a:spcPct val="100000"/>
              </a:lnSpc>
              <a:spcBef>
                <a:spcPts val="600"/>
              </a:spcBef>
              <a:spcAft>
                <a:spcPct val="0"/>
              </a:spcAft>
              <a:buClr>
                <a:srgbClr val="2DA2BF"/>
              </a:buClr>
              <a:buSzPct val="76000"/>
              <a:buNone/>
            </a:pPr>
            <a:r>
              <a:rPr lang="en-US" sz="2600" i="1" dirty="0" smtClean="0">
                <a:solidFill>
                  <a:prstClr val="black"/>
                </a:solidFill>
                <a:cs typeface="Times New Roman" pitchFamily="18" charset="0"/>
              </a:rPr>
              <a:t>    </a:t>
            </a:r>
            <a:endParaRPr lang="en-US" dirty="0" smtClean="0">
              <a:solidFill>
                <a:srgbClr val="FF0000"/>
              </a:solidFill>
              <a:cs typeface="Times New Roman" pitchFamily="18" charset="0"/>
            </a:endParaRPr>
          </a:p>
          <a:p>
            <a:endParaRPr lang="en-US" dirty="0">
              <a:solidFill>
                <a:schemeClr val="tx1"/>
              </a:solidFill>
              <a:cs typeface="Times New Roman" pitchFamily="18" charset="0"/>
            </a:endParaRPr>
          </a:p>
          <a:p>
            <a:pPr marL="0" lvl="0" indent="0" algn="just">
              <a:lnSpc>
                <a:spcPct val="100000"/>
              </a:lnSpc>
              <a:buClr>
                <a:srgbClr val="E48312"/>
              </a:buClr>
              <a:buNone/>
            </a:pP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14</a:t>
            </a:fld>
            <a:endParaRPr lang="en-US"/>
          </a:p>
        </p:txBody>
      </p:sp>
    </p:spTree>
    <p:extLst>
      <p:ext uri="{BB962C8B-B14F-4D97-AF65-F5344CB8AC3E}">
        <p14:creationId xmlns:p14="http://schemas.microsoft.com/office/powerpoint/2010/main" val="2837891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a:xfrm>
            <a:off x="1097280" y="1845733"/>
            <a:ext cx="10058400" cy="4377645"/>
          </a:xfrm>
        </p:spPr>
        <p:txBody>
          <a:bodyPr>
            <a:noAutofit/>
          </a:bodyPr>
          <a:lstStyle/>
          <a:p>
            <a:pPr lvl="0" algn="just">
              <a:buClr>
                <a:srgbClr val="E48312"/>
              </a:buClr>
              <a:buFont typeface="Wingdings" panose="05000000000000000000" pitchFamily="2" charset="2"/>
              <a:buChar char="q"/>
            </a:pPr>
            <a:r>
              <a:rPr lang="en-US" sz="2400" dirty="0" smtClean="0">
                <a:solidFill>
                  <a:schemeClr val="tx1"/>
                </a:solidFill>
              </a:rPr>
              <a:t> </a:t>
            </a:r>
            <a:r>
              <a:rPr lang="en-US" sz="2400" dirty="0" smtClean="0">
                <a:solidFill>
                  <a:srgbClr val="FF0000"/>
                </a:solidFill>
              </a:rPr>
              <a:t>Example(Winston):</a:t>
            </a:r>
          </a:p>
          <a:p>
            <a:pPr marL="0" marR="0" indent="0" algn="just">
              <a:lnSpc>
                <a:spcPct val="107000"/>
              </a:lnSpc>
              <a:spcBef>
                <a:spcPts val="0"/>
              </a:spcBef>
              <a:spcAft>
                <a:spcPts val="800"/>
              </a:spcAft>
              <a:buNone/>
            </a:pPr>
            <a:r>
              <a:rPr lang="en-US" dirty="0">
                <a:solidFill>
                  <a:schemeClr val="tx1"/>
                </a:solidFill>
                <a:cs typeface="Times New Roman" pitchFamily="18" charset="0"/>
              </a:rPr>
              <a:t>Suppose that a gas shortage occurs and panic buying takes place. </a:t>
            </a:r>
            <a:r>
              <a:rPr lang="en-US" dirty="0" smtClean="0">
                <a:solidFill>
                  <a:schemeClr val="tx1"/>
                </a:solidFill>
                <a:cs typeface="Times New Roman" pitchFamily="18" charset="0"/>
              </a:rPr>
              <a:t>To </a:t>
            </a:r>
            <a:r>
              <a:rPr lang="en-US" dirty="0">
                <a:solidFill>
                  <a:schemeClr val="tx1"/>
                </a:solidFill>
                <a:cs typeface="Times New Roman" pitchFamily="18" charset="0"/>
              </a:rPr>
              <a:t>model the phenomenon, suppose that all car owners now purchase gas when their </a:t>
            </a:r>
            <a:r>
              <a:rPr lang="en-US" dirty="0" smtClean="0">
                <a:solidFill>
                  <a:schemeClr val="tx1"/>
                </a:solidFill>
                <a:cs typeface="Times New Roman" pitchFamily="18" charset="0"/>
              </a:rPr>
              <a:t>tanks </a:t>
            </a:r>
            <a:r>
              <a:rPr lang="en-US" dirty="0">
                <a:solidFill>
                  <a:schemeClr val="tx1"/>
                </a:solidFill>
                <a:cs typeface="Times New Roman" pitchFamily="18" charset="0"/>
              </a:rPr>
              <a:t>are exactly three quarters </a:t>
            </a:r>
            <a:r>
              <a:rPr lang="en-US" dirty="0" smtClean="0">
                <a:solidFill>
                  <a:schemeClr val="tx1"/>
                </a:solidFill>
                <a:cs typeface="Times New Roman" pitchFamily="18" charset="0"/>
              </a:rPr>
              <a:t>full. Now each car owner will fill up twice as often. Since </a:t>
            </a:r>
            <a:r>
              <a:rPr lang="en-US" dirty="0">
                <a:solidFill>
                  <a:schemeClr val="tx1"/>
                </a:solidFill>
                <a:cs typeface="Times New Roman" pitchFamily="18" charset="0"/>
              </a:rPr>
              <a:t>each car owner is now putting less gas into the tank during each visit to the station, we assume that the average service time has been reduced to 3 1/3 minutes. </a:t>
            </a:r>
            <a:r>
              <a:rPr lang="en-US" dirty="0" smtClean="0">
                <a:solidFill>
                  <a:schemeClr val="tx1"/>
                </a:solidFill>
                <a:cs typeface="Times New Roman" pitchFamily="18" charset="0"/>
              </a:rPr>
              <a:t>How </a:t>
            </a:r>
            <a:r>
              <a:rPr lang="en-US" dirty="0">
                <a:solidFill>
                  <a:schemeClr val="tx1"/>
                </a:solidFill>
                <a:cs typeface="Times New Roman" pitchFamily="18" charset="0"/>
              </a:rPr>
              <a:t>has panic buying affected L and W</a:t>
            </a:r>
            <a:r>
              <a:rPr lang="en-US" dirty="0" smtClean="0">
                <a:solidFill>
                  <a:schemeClr val="tx1"/>
                </a:solidFill>
                <a:cs typeface="Times New Roman" pitchFamily="18" charset="0"/>
              </a:rPr>
              <a:t>?</a:t>
            </a:r>
          </a:p>
          <a:p>
            <a:pPr marR="0" algn="just">
              <a:lnSpc>
                <a:spcPct val="107000"/>
              </a:lnSpc>
              <a:spcBef>
                <a:spcPts val="0"/>
              </a:spcBef>
              <a:spcAft>
                <a:spcPts val="800"/>
              </a:spcAft>
              <a:buFont typeface="Wingdings" panose="05000000000000000000" pitchFamily="2" charset="2"/>
              <a:buChar char="ü"/>
            </a:pPr>
            <a:r>
              <a:rPr lang="en-US" dirty="0">
                <a:solidFill>
                  <a:schemeClr val="tx1"/>
                </a:solidFill>
                <a:cs typeface="Times New Roman" pitchFamily="18" charset="0"/>
              </a:rPr>
              <a:t> </a:t>
            </a:r>
            <a:r>
              <a:rPr lang="en-US" dirty="0" smtClean="0">
                <a:solidFill>
                  <a:srgbClr val="FF0000"/>
                </a:solidFill>
                <a:cs typeface="Times New Roman" pitchFamily="18" charset="0"/>
              </a:rPr>
              <a:t>Solution(Cont..) :</a:t>
            </a:r>
          </a:p>
          <a:p>
            <a:pPr marL="0" marR="0" indent="0" algn="just">
              <a:lnSpc>
                <a:spcPct val="107000"/>
              </a:lnSpc>
              <a:spcBef>
                <a:spcPts val="0"/>
              </a:spcBef>
              <a:spcAft>
                <a:spcPts val="800"/>
              </a:spcAft>
              <a:buNone/>
            </a:pPr>
            <a:endParaRPr lang="en-US" dirty="0">
              <a:solidFill>
                <a:srgbClr val="FF0000"/>
              </a:solidFill>
              <a:cs typeface="Times New Roman" pitchFamily="18" charset="0"/>
            </a:endParaRPr>
          </a:p>
          <a:p>
            <a:pPr marL="0" marR="0" indent="0" algn="just">
              <a:lnSpc>
                <a:spcPct val="107000"/>
              </a:lnSpc>
              <a:spcBef>
                <a:spcPts val="0"/>
              </a:spcBef>
              <a:spcAft>
                <a:spcPts val="800"/>
              </a:spcAft>
              <a:buNone/>
            </a:pPr>
            <a:endParaRPr lang="en-US" dirty="0" smtClean="0">
              <a:solidFill>
                <a:srgbClr val="FF0000"/>
              </a:solidFill>
              <a:cs typeface="Times New Roman" pitchFamily="18" charset="0"/>
            </a:endParaRPr>
          </a:p>
          <a:p>
            <a:pPr marL="0" marR="0" indent="0" algn="just">
              <a:lnSpc>
                <a:spcPct val="107000"/>
              </a:lnSpc>
              <a:spcBef>
                <a:spcPts val="0"/>
              </a:spcBef>
              <a:spcAft>
                <a:spcPts val="800"/>
              </a:spcAft>
              <a:buNone/>
            </a:pPr>
            <a:endParaRPr lang="en-US" dirty="0" smtClean="0">
              <a:solidFill>
                <a:srgbClr val="FF0000"/>
              </a:solidFill>
              <a:cs typeface="Times New Roman" pitchFamily="18" charset="0"/>
            </a:endParaRPr>
          </a:p>
          <a:p>
            <a:pPr marL="0" indent="0" eaLnBrk="0" fontAlgn="base" hangingPunct="0">
              <a:lnSpc>
                <a:spcPct val="100000"/>
              </a:lnSpc>
              <a:spcBef>
                <a:spcPts val="600"/>
              </a:spcBef>
              <a:spcAft>
                <a:spcPct val="0"/>
              </a:spcAft>
              <a:buClr>
                <a:srgbClr val="2DA2BF"/>
              </a:buClr>
              <a:buSzPct val="76000"/>
              <a:buNone/>
            </a:pPr>
            <a:r>
              <a:rPr lang="en-US" sz="2600" i="1" dirty="0" smtClean="0">
                <a:solidFill>
                  <a:prstClr val="black"/>
                </a:solidFill>
                <a:cs typeface="Times New Roman" pitchFamily="18" charset="0"/>
              </a:rPr>
              <a:t>    </a:t>
            </a:r>
            <a:endParaRPr lang="en-US" dirty="0" smtClean="0">
              <a:solidFill>
                <a:srgbClr val="FF0000"/>
              </a:solidFill>
              <a:cs typeface="Times New Roman" pitchFamily="18" charset="0"/>
            </a:endParaRPr>
          </a:p>
          <a:p>
            <a:endParaRPr lang="en-US" dirty="0">
              <a:solidFill>
                <a:schemeClr val="tx1"/>
              </a:solidFill>
              <a:cs typeface="Times New Roman" pitchFamily="18" charset="0"/>
            </a:endParaRPr>
          </a:p>
          <a:p>
            <a:pPr marL="0" lvl="0" indent="0" algn="just">
              <a:lnSpc>
                <a:spcPct val="100000"/>
              </a:lnSpc>
              <a:buClr>
                <a:srgbClr val="E48312"/>
              </a:buClr>
              <a:buNone/>
            </a:pP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15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2443576334"/>
              </p:ext>
            </p:extLst>
          </p:nvPr>
        </p:nvGraphicFramePr>
        <p:xfrm>
          <a:off x="1097280" y="4379680"/>
          <a:ext cx="7582696" cy="1116558"/>
        </p:xfrm>
        <a:graphic>
          <a:graphicData uri="http://schemas.openxmlformats.org/presentationml/2006/ole">
            <mc:AlternateContent xmlns:mc="http://schemas.openxmlformats.org/markup-compatibility/2006">
              <mc:Choice xmlns:v="urn:schemas-microsoft-com:vml" Requires="v">
                <p:oleObj spid="_x0000_s5178" name="Equation" r:id="rId3" imgW="3504960" imgH="761760" progId="Equation.3">
                  <p:embed/>
                </p:oleObj>
              </mc:Choice>
              <mc:Fallback>
                <p:oleObj name="Equation" r:id="rId3" imgW="3504960" imgH="761760" progId="Equation.3">
                  <p:embed/>
                  <p:pic>
                    <p:nvPicPr>
                      <p:cNvPr id="0" name=""/>
                      <p:cNvPicPr>
                        <a:picLocks noChangeAspect="1" noChangeArrowheads="1"/>
                      </p:cNvPicPr>
                      <p:nvPr/>
                    </p:nvPicPr>
                    <p:blipFill>
                      <a:blip r:embed="rId4"/>
                      <a:srcRect/>
                      <a:stretch>
                        <a:fillRect/>
                      </a:stretch>
                    </p:blipFill>
                    <p:spPr bwMode="auto">
                      <a:xfrm>
                        <a:off x="1097280" y="4379680"/>
                        <a:ext cx="7582696" cy="1116558"/>
                      </a:xfrm>
                      <a:prstGeom prst="rect">
                        <a:avLst/>
                      </a:prstGeom>
                      <a:noFill/>
                    </p:spPr>
                  </p:pic>
                </p:oleObj>
              </mc:Fallback>
            </mc:AlternateContent>
          </a:graphicData>
        </a:graphic>
      </p:graphicFrame>
      <p:graphicFrame>
        <p:nvGraphicFramePr>
          <p:cNvPr id="6" name="Object 5">
            <a:extLst>
              <a:ext uri="{FF2B5EF4-FFF2-40B4-BE49-F238E27FC236}">
                <a16:creationId xmlns="" xmlns:a16="http://schemas.microsoft.com/office/drawing/2014/main" id="{90BBD443-3994-4C47-9F6F-98CE2383A9BF}"/>
              </a:ext>
            </a:extLst>
          </p:cNvPr>
          <p:cNvGraphicFramePr>
            <a:graphicFrameLocks noChangeAspect="1"/>
          </p:cNvGraphicFramePr>
          <p:nvPr>
            <p:extLst>
              <p:ext uri="{D42A27DB-BD31-4B8C-83A1-F6EECF244321}">
                <p14:modId xmlns:p14="http://schemas.microsoft.com/office/powerpoint/2010/main" val="508860858"/>
              </p:ext>
            </p:extLst>
          </p:nvPr>
        </p:nvGraphicFramePr>
        <p:xfrm>
          <a:off x="1097280" y="5475317"/>
          <a:ext cx="8920177" cy="898887"/>
        </p:xfrm>
        <a:graphic>
          <a:graphicData uri="http://schemas.openxmlformats.org/presentationml/2006/ole">
            <mc:AlternateContent xmlns:mc="http://schemas.openxmlformats.org/markup-compatibility/2006">
              <mc:Choice xmlns:v="urn:schemas-microsoft-com:vml" Requires="v">
                <p:oleObj spid="_x0000_s5179" name="Equation" r:id="rId5" imgW="4165560" imgH="622080" progId="Equation.3">
                  <p:embed/>
                </p:oleObj>
              </mc:Choice>
              <mc:Fallback>
                <p:oleObj name="Equation" r:id="rId5" imgW="4165560" imgH="622080" progId="Equation.3">
                  <p:embed/>
                  <p:pic>
                    <p:nvPicPr>
                      <p:cNvPr id="0" name=""/>
                      <p:cNvPicPr>
                        <a:picLocks noChangeAspect="1" noChangeArrowheads="1"/>
                      </p:cNvPicPr>
                      <p:nvPr/>
                    </p:nvPicPr>
                    <p:blipFill>
                      <a:blip r:embed="rId6"/>
                      <a:srcRect/>
                      <a:stretch>
                        <a:fillRect/>
                      </a:stretch>
                    </p:blipFill>
                    <p:spPr bwMode="auto">
                      <a:xfrm>
                        <a:off x="1097280" y="5475317"/>
                        <a:ext cx="8920177" cy="898887"/>
                      </a:xfrm>
                      <a:prstGeom prst="rect">
                        <a:avLst/>
                      </a:prstGeom>
                      <a:noFill/>
                    </p:spPr>
                  </p:pic>
                </p:oleObj>
              </mc:Fallback>
            </mc:AlternateContent>
          </a:graphicData>
        </a:graphic>
      </p:graphicFrame>
      <p:sp>
        <p:nvSpPr>
          <p:cNvPr id="7" name="TextBox 6"/>
          <p:cNvSpPr txBox="1"/>
          <p:nvPr/>
        </p:nvSpPr>
        <p:spPr>
          <a:xfrm>
            <a:off x="8537522" y="4691112"/>
            <a:ext cx="2674961" cy="923330"/>
          </a:xfrm>
          <a:prstGeom prst="rect">
            <a:avLst/>
          </a:prstGeom>
          <a:noFill/>
        </p:spPr>
        <p:txBody>
          <a:bodyPr wrap="square" rtlCol="0">
            <a:spAutoFit/>
          </a:bodyPr>
          <a:lstStyle/>
          <a:p>
            <a:pPr algn="just"/>
            <a:r>
              <a:rPr lang="en-US" dirty="0">
                <a:solidFill>
                  <a:srgbClr val="00B050"/>
                </a:solidFill>
                <a:cs typeface="Times New Roman" pitchFamily="18" charset="0"/>
              </a:rPr>
              <a:t>Thus, panic buying has </a:t>
            </a:r>
            <a:r>
              <a:rPr lang="en-US" dirty="0" smtClean="0">
                <a:solidFill>
                  <a:srgbClr val="00B050"/>
                </a:solidFill>
                <a:cs typeface="Times New Roman" pitchFamily="18" charset="0"/>
              </a:rPr>
              <a:t>caused </a:t>
            </a:r>
            <a:r>
              <a:rPr lang="en-US" dirty="0">
                <a:solidFill>
                  <a:srgbClr val="00B050"/>
                </a:solidFill>
                <a:cs typeface="Times New Roman" pitchFamily="18" charset="0"/>
              </a:rPr>
              <a:t>long lines.</a:t>
            </a:r>
            <a:endParaRPr lang="el-GR" dirty="0">
              <a:solidFill>
                <a:srgbClr val="00B050"/>
              </a:solidFill>
              <a:cs typeface="Times New Roman" pitchFamily="18" charset="0"/>
            </a:endParaRPr>
          </a:p>
          <a:p>
            <a:endParaRPr lang="en-US" dirty="0"/>
          </a:p>
        </p:txBody>
      </p:sp>
    </p:spTree>
    <p:extLst>
      <p:ext uri="{BB962C8B-B14F-4D97-AF65-F5344CB8AC3E}">
        <p14:creationId xmlns:p14="http://schemas.microsoft.com/office/powerpoint/2010/main" val="367665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M/M/s/GD/∞/∞ Queueing System</a:t>
            </a:r>
            <a:endParaRPr lang="en-US" dirty="0"/>
          </a:p>
        </p:txBody>
      </p:sp>
      <p:sp>
        <p:nvSpPr>
          <p:cNvPr id="3" name="Content Placeholder 2"/>
          <p:cNvSpPr>
            <a:spLocks noGrp="1"/>
          </p:cNvSpPr>
          <p:nvPr>
            <p:ph idx="1"/>
          </p:nvPr>
        </p:nvSpPr>
        <p:spPr>
          <a:xfrm>
            <a:off x="1097280" y="1845734"/>
            <a:ext cx="10058400" cy="4432236"/>
          </a:xfrm>
        </p:spPr>
        <p:txBody>
          <a:bodyPr>
            <a:normAutofit fontScale="62500" lnSpcReduction="20000"/>
          </a:bodyPr>
          <a:lstStyle/>
          <a:p>
            <a:pPr marL="0" indent="0" algn="just">
              <a:buNone/>
            </a:pPr>
            <a:endParaRPr lang="en-US" sz="2400" dirty="0" smtClean="0">
              <a:solidFill>
                <a:schemeClr val="tx1"/>
              </a:solidFill>
            </a:endParaRPr>
          </a:p>
          <a:p>
            <a:pPr marL="0" indent="0" algn="just">
              <a:buNone/>
            </a:pPr>
            <a:endParaRPr lang="en-US" sz="2400" dirty="0">
              <a:solidFill>
                <a:schemeClr val="tx1"/>
              </a:solidFill>
            </a:endParaRPr>
          </a:p>
          <a:p>
            <a:pPr marL="0" indent="0" algn="just">
              <a:buNone/>
            </a:pPr>
            <a:endParaRPr lang="en-US" sz="2400" dirty="0" smtClean="0">
              <a:solidFill>
                <a:schemeClr val="tx1"/>
              </a:solidFill>
            </a:endParaRPr>
          </a:p>
          <a:p>
            <a:pPr marL="0" indent="0" algn="just">
              <a:buNone/>
            </a:pPr>
            <a:endParaRPr lang="en-US" sz="2400" dirty="0" smtClean="0">
              <a:solidFill>
                <a:schemeClr val="tx1"/>
              </a:solidFill>
            </a:endParaRPr>
          </a:p>
          <a:p>
            <a:pPr marL="0" indent="0" algn="just">
              <a:buNone/>
            </a:pPr>
            <a:endParaRPr lang="en-US" sz="2400" dirty="0">
              <a:solidFill>
                <a:schemeClr val="tx1"/>
              </a:solidFill>
            </a:endParaRPr>
          </a:p>
          <a:p>
            <a:pPr marL="0" indent="0" algn="just">
              <a:buNone/>
            </a:pPr>
            <a:endParaRPr lang="en-US" sz="2400" dirty="0" smtClean="0">
              <a:solidFill>
                <a:schemeClr val="tx1"/>
              </a:solidFill>
            </a:endParaRPr>
          </a:p>
          <a:p>
            <a:pPr marL="0" indent="0" algn="just">
              <a:buNone/>
            </a:pPr>
            <a:r>
              <a:rPr lang="en-US" sz="2400" dirty="0" smtClean="0">
                <a:solidFill>
                  <a:schemeClr val="tx1"/>
                </a:solidFill>
              </a:rPr>
              <a:t/>
            </a:r>
            <a:br>
              <a:rPr lang="en-US" sz="2400" dirty="0" smtClean="0">
                <a:solidFill>
                  <a:schemeClr val="tx1"/>
                </a:solidFill>
              </a:rPr>
            </a:br>
            <a:endParaRPr lang="en-US" sz="2400" dirty="0" smtClean="0">
              <a:solidFill>
                <a:schemeClr val="tx1"/>
              </a:solidFill>
            </a:endParaRPr>
          </a:p>
          <a:p>
            <a:pPr marL="0" indent="0" algn="just">
              <a:buNone/>
            </a:pPr>
            <a:r>
              <a:rPr lang="en-US" sz="2400" dirty="0" smtClean="0">
                <a:solidFill>
                  <a:schemeClr val="tx1"/>
                </a:solidFill>
              </a:rPr>
              <a:t/>
            </a:r>
            <a:br>
              <a:rPr lang="en-US" sz="2400" dirty="0" smtClean="0">
                <a:solidFill>
                  <a:schemeClr val="tx1"/>
                </a:solidFill>
              </a:rPr>
            </a:br>
            <a:endParaRPr lang="en-US" sz="2400" dirty="0" smtClean="0">
              <a:solidFill>
                <a:schemeClr val="tx1"/>
              </a:solidFill>
            </a:endParaRPr>
          </a:p>
          <a:p>
            <a:pPr algn="just">
              <a:lnSpc>
                <a:spcPct val="120000"/>
              </a:lnSpc>
              <a:buFont typeface="Wingdings" panose="05000000000000000000" pitchFamily="2" charset="2"/>
              <a:buChar char="q"/>
            </a:pPr>
            <a:r>
              <a:rPr lang="en-US" sz="2900" dirty="0">
                <a:solidFill>
                  <a:schemeClr val="tx1"/>
                </a:solidFill>
              </a:rPr>
              <a:t> </a:t>
            </a:r>
            <a:r>
              <a:rPr lang="en-US" sz="2900" dirty="0" smtClean="0">
                <a:solidFill>
                  <a:schemeClr val="tx1"/>
                </a:solidFill>
              </a:rPr>
              <a:t>There </a:t>
            </a:r>
            <a:r>
              <a:rPr lang="en-US" sz="2900" dirty="0">
                <a:solidFill>
                  <a:schemeClr val="tx1"/>
                </a:solidFill>
              </a:rPr>
              <a:t>is a </a:t>
            </a:r>
            <a:r>
              <a:rPr lang="en-US" sz="2900" dirty="0" smtClean="0">
                <a:solidFill>
                  <a:schemeClr val="tx1"/>
                </a:solidFill>
              </a:rPr>
              <a:t>single line </a:t>
            </a:r>
            <a:r>
              <a:rPr lang="en-US" sz="2900" dirty="0">
                <a:solidFill>
                  <a:schemeClr val="tx1"/>
                </a:solidFill>
              </a:rPr>
              <a:t>of customers waiting to be served at one of </a:t>
            </a:r>
            <a:r>
              <a:rPr lang="en-US" sz="2900" dirty="0" smtClean="0">
                <a:solidFill>
                  <a:schemeClr val="tx1"/>
                </a:solidFill>
              </a:rPr>
              <a:t>s parallel</a:t>
            </a:r>
            <a:br>
              <a:rPr lang="en-US" sz="2900" dirty="0" smtClean="0">
                <a:solidFill>
                  <a:schemeClr val="tx1"/>
                </a:solidFill>
              </a:rPr>
            </a:br>
            <a:r>
              <a:rPr lang="en-US" sz="2900" dirty="0" smtClean="0">
                <a:solidFill>
                  <a:schemeClr val="tx1"/>
                </a:solidFill>
              </a:rPr>
              <a:t>   servers.</a:t>
            </a:r>
          </a:p>
          <a:p>
            <a:pPr algn="just">
              <a:lnSpc>
                <a:spcPct val="120000"/>
              </a:lnSpc>
              <a:buFont typeface="Wingdings" panose="05000000000000000000" pitchFamily="2" charset="2"/>
              <a:buChar char="q"/>
            </a:pPr>
            <a:r>
              <a:rPr lang="en-US" sz="2900" dirty="0">
                <a:solidFill>
                  <a:schemeClr val="tx1"/>
                </a:solidFill>
              </a:rPr>
              <a:t> If </a:t>
            </a:r>
            <a:r>
              <a:rPr lang="en-US" sz="2900" b="1" dirty="0">
                <a:solidFill>
                  <a:srgbClr val="FF0000"/>
                </a:solidFill>
              </a:rPr>
              <a:t>j </a:t>
            </a:r>
            <a:r>
              <a:rPr lang="en-US" sz="2900" b="1" dirty="0" smtClean="0">
                <a:solidFill>
                  <a:srgbClr val="FF0000"/>
                </a:solidFill>
              </a:rPr>
              <a:t>&lt;= s </a:t>
            </a:r>
            <a:r>
              <a:rPr lang="en-US" sz="2900" dirty="0" smtClean="0">
                <a:solidFill>
                  <a:schemeClr val="tx1"/>
                </a:solidFill>
              </a:rPr>
              <a:t>customers are present</a:t>
            </a:r>
            <a:r>
              <a:rPr lang="en-US" sz="2900" dirty="0">
                <a:solidFill>
                  <a:schemeClr val="tx1"/>
                </a:solidFill>
              </a:rPr>
              <a:t>, then all j customers are in service; if </a:t>
            </a:r>
            <a:r>
              <a:rPr lang="en-US" sz="2900" b="1" dirty="0">
                <a:solidFill>
                  <a:srgbClr val="FF0000"/>
                </a:solidFill>
              </a:rPr>
              <a:t>j </a:t>
            </a:r>
            <a:r>
              <a:rPr lang="en-US" sz="2900" b="1" dirty="0" smtClean="0">
                <a:solidFill>
                  <a:srgbClr val="FF0000"/>
                </a:solidFill>
              </a:rPr>
              <a:t>&gt; s </a:t>
            </a:r>
            <a:r>
              <a:rPr lang="en-US" sz="2900" dirty="0">
                <a:solidFill>
                  <a:schemeClr val="tx1"/>
                </a:solidFill>
              </a:rPr>
              <a:t>customers are present, then all </a:t>
            </a:r>
            <a:r>
              <a:rPr lang="en-US" sz="2900" dirty="0" smtClean="0">
                <a:solidFill>
                  <a:schemeClr val="tx1"/>
                </a:solidFill>
              </a:rPr>
              <a:t>s</a:t>
            </a:r>
            <a:br>
              <a:rPr lang="en-US" sz="2900" dirty="0" smtClean="0">
                <a:solidFill>
                  <a:schemeClr val="tx1"/>
                </a:solidFill>
              </a:rPr>
            </a:br>
            <a:r>
              <a:rPr lang="en-US" sz="2900" dirty="0" smtClean="0">
                <a:solidFill>
                  <a:schemeClr val="tx1"/>
                </a:solidFill>
              </a:rPr>
              <a:t>   servers </a:t>
            </a:r>
            <a:r>
              <a:rPr lang="en-US" sz="2900" dirty="0">
                <a:solidFill>
                  <a:schemeClr val="tx1"/>
                </a:solidFill>
              </a:rPr>
              <a:t>are occupied, and </a:t>
            </a:r>
            <a:r>
              <a:rPr lang="en-US" sz="2900" b="1" dirty="0">
                <a:solidFill>
                  <a:srgbClr val="FF0000"/>
                </a:solidFill>
              </a:rPr>
              <a:t>j </a:t>
            </a:r>
            <a:r>
              <a:rPr lang="en-US" sz="2900" b="1" dirty="0" smtClean="0">
                <a:solidFill>
                  <a:srgbClr val="FF0000"/>
                </a:solidFill>
              </a:rPr>
              <a:t>– s</a:t>
            </a:r>
            <a:r>
              <a:rPr lang="en-US" sz="2900" dirty="0" smtClean="0">
                <a:solidFill>
                  <a:schemeClr val="tx1"/>
                </a:solidFill>
              </a:rPr>
              <a:t> customers </a:t>
            </a:r>
            <a:r>
              <a:rPr lang="en-US" sz="2900" dirty="0">
                <a:solidFill>
                  <a:schemeClr val="tx1"/>
                </a:solidFill>
              </a:rPr>
              <a:t>are waiting in line.</a:t>
            </a:r>
            <a:endParaRPr lang="en-US" sz="2900" dirty="0" smtClean="0">
              <a:solidFill>
                <a:schemeClr val="tx1"/>
              </a:solidFill>
            </a:endParaRPr>
          </a:p>
          <a:p>
            <a:pPr marL="0" indent="0" algn="just">
              <a:buNone/>
            </a:pPr>
            <a:endParaRPr lang="en-US" sz="2400" dirty="0" smtClean="0">
              <a:solidFill>
                <a:schemeClr val="tx1"/>
              </a:solidFill>
            </a:endParaRPr>
          </a:p>
          <a:p>
            <a:pPr marL="0" indent="0" algn="just">
              <a:buNone/>
            </a:pPr>
            <a:endParaRPr lang="en-US" sz="2400" dirty="0">
              <a:solidFill>
                <a:schemeClr val="tx1"/>
              </a:solidFill>
            </a:endParaRPr>
          </a:p>
        </p:txBody>
      </p:sp>
      <p:sp>
        <p:nvSpPr>
          <p:cNvPr id="49" name="Rectangle 48">
            <a:extLst>
              <a:ext uri="{FF2B5EF4-FFF2-40B4-BE49-F238E27FC236}">
                <a16:creationId xmlns="" xmlns:a16="http://schemas.microsoft.com/office/drawing/2014/main" id="{968E908B-7509-436E-B99C-C845DA7CF49B}"/>
              </a:ext>
            </a:extLst>
          </p:cNvPr>
          <p:cNvSpPr/>
          <p:nvPr/>
        </p:nvSpPr>
        <p:spPr>
          <a:xfrm>
            <a:off x="1204190" y="3551081"/>
            <a:ext cx="4063846" cy="1107996"/>
          </a:xfrm>
          <a:prstGeom prst="rect">
            <a:avLst/>
          </a:prstGeom>
        </p:spPr>
        <p:txBody>
          <a:bodyPr wrap="square">
            <a:spAutoFit/>
          </a:bodyPr>
          <a:lstStyle/>
          <a:p>
            <a:r>
              <a:rPr lang="en-US" sz="2200" dirty="0"/>
              <a:t>Here, </a:t>
            </a:r>
            <a:r>
              <a:rPr lang="en-US" sz="2200" dirty="0" smtClean="0"/>
              <a:t> </a:t>
            </a:r>
            <a:r>
              <a:rPr lang="en-US" sz="2200" dirty="0" smtClean="0">
                <a:sym typeface="Symbol" panose="05050102010706020507" pitchFamily="18" charset="2"/>
              </a:rPr>
              <a:t></a:t>
            </a:r>
            <a:r>
              <a:rPr lang="en-US" sz="2200" baseline="-25000" dirty="0">
                <a:sym typeface="Symbol" panose="05050102010706020507" pitchFamily="18" charset="2"/>
              </a:rPr>
              <a:t>j</a:t>
            </a:r>
            <a:r>
              <a:rPr lang="en-US" sz="2200" dirty="0">
                <a:sym typeface="Symbol" panose="05050102010706020507" pitchFamily="18" charset="2"/>
              </a:rPr>
              <a:t> =             j= 0, 1, 2, </a:t>
            </a:r>
            <a:r>
              <a:rPr lang="en-US" sz="2200" dirty="0" smtClean="0">
                <a:sym typeface="Symbol" panose="05050102010706020507" pitchFamily="18" charset="2"/>
              </a:rPr>
              <a:t>… </a:t>
            </a:r>
            <a:endParaRPr lang="en-US" sz="2200" dirty="0">
              <a:sym typeface="Symbol" panose="05050102010706020507" pitchFamily="18" charset="2"/>
            </a:endParaRPr>
          </a:p>
          <a:p>
            <a:r>
              <a:rPr lang="en-US" sz="2200" dirty="0">
                <a:sym typeface="Symbol" panose="05050102010706020507" pitchFamily="18" charset="2"/>
              </a:rPr>
              <a:t>       </a:t>
            </a:r>
            <a:r>
              <a:rPr lang="en-US" sz="2200" dirty="0" smtClean="0">
                <a:sym typeface="Symbol" panose="05050102010706020507" pitchFamily="18" charset="2"/>
              </a:rPr>
              <a:t>     </a:t>
            </a:r>
            <a:r>
              <a:rPr lang="en-US" sz="2200" dirty="0">
                <a:sym typeface="Symbol" panose="05050102010706020507" pitchFamily="18" charset="2"/>
              </a:rPr>
              <a:t></a:t>
            </a:r>
            <a:r>
              <a:rPr lang="en-US" sz="2200" baseline="-25000" dirty="0">
                <a:sym typeface="Symbol" panose="05050102010706020507" pitchFamily="18" charset="2"/>
              </a:rPr>
              <a:t>j</a:t>
            </a:r>
            <a:r>
              <a:rPr lang="en-US" sz="2200" dirty="0">
                <a:sym typeface="Symbol" panose="05050102010706020507" pitchFamily="18" charset="2"/>
              </a:rPr>
              <a:t> = j	j= 0, 1, 2, …,s</a:t>
            </a:r>
          </a:p>
          <a:p>
            <a:r>
              <a:rPr lang="en-US" sz="2200" dirty="0" smtClean="0">
                <a:sym typeface="Symbol" panose="05050102010706020507" pitchFamily="18" charset="2"/>
              </a:rPr>
              <a:t>            </a:t>
            </a:r>
            <a:r>
              <a:rPr lang="en-US" sz="2200" dirty="0">
                <a:sym typeface="Symbol" panose="05050102010706020507" pitchFamily="18" charset="2"/>
              </a:rPr>
              <a:t></a:t>
            </a:r>
            <a:r>
              <a:rPr lang="en-US" sz="2200" baseline="-25000" dirty="0">
                <a:sym typeface="Symbol" panose="05050102010706020507" pitchFamily="18" charset="2"/>
              </a:rPr>
              <a:t>j</a:t>
            </a:r>
            <a:r>
              <a:rPr lang="en-US" sz="2200" dirty="0">
                <a:sym typeface="Symbol" panose="05050102010706020507" pitchFamily="18" charset="2"/>
              </a:rPr>
              <a:t> = s 	j= s+1, s+2, </a:t>
            </a:r>
            <a:r>
              <a:rPr lang="en-US" sz="2200" dirty="0" smtClean="0">
                <a:sym typeface="Symbol" panose="05050102010706020507" pitchFamily="18" charset="2"/>
              </a:rPr>
              <a:t>…</a:t>
            </a:r>
            <a:endParaRPr lang="en-US" sz="2200" dirty="0"/>
          </a:p>
        </p:txBody>
      </p:sp>
      <p:sp>
        <p:nvSpPr>
          <p:cNvPr id="53" name="Slide Number Placeholder 52"/>
          <p:cNvSpPr>
            <a:spLocks noGrp="1"/>
          </p:cNvSpPr>
          <p:nvPr>
            <p:ph type="sldNum" sz="quarter" idx="12"/>
          </p:nvPr>
        </p:nvSpPr>
        <p:spPr/>
        <p:txBody>
          <a:bodyPr/>
          <a:lstStyle/>
          <a:p>
            <a:fld id="{E24EA1B6-51DB-4F41-BAD0-4E988AD6D701}" type="slidenum">
              <a:rPr lang="en-US" smtClean="0"/>
              <a:t>16</a:t>
            </a:fld>
            <a:endParaRPr lang="en-US"/>
          </a:p>
        </p:txBody>
      </p:sp>
      <p:grpSp>
        <p:nvGrpSpPr>
          <p:cNvPr id="99" name="Group 98">
            <a:extLst>
              <a:ext uri="{FF2B5EF4-FFF2-40B4-BE49-F238E27FC236}">
                <a16:creationId xmlns="" xmlns:a16="http://schemas.microsoft.com/office/drawing/2014/main" id="{0225D85B-B6F7-499A-A50F-116DC51EC0E6}"/>
              </a:ext>
            </a:extLst>
          </p:cNvPr>
          <p:cNvGrpSpPr/>
          <p:nvPr/>
        </p:nvGrpSpPr>
        <p:grpSpPr>
          <a:xfrm>
            <a:off x="1204190" y="2010447"/>
            <a:ext cx="9951489" cy="1330100"/>
            <a:chOff x="541851" y="2590799"/>
            <a:chExt cx="8144949" cy="1330100"/>
          </a:xfrm>
        </p:grpSpPr>
        <p:grpSp>
          <p:nvGrpSpPr>
            <p:cNvPr id="100" name="Group 99">
              <a:extLst>
                <a:ext uri="{FF2B5EF4-FFF2-40B4-BE49-F238E27FC236}">
                  <a16:creationId xmlns="" xmlns:a16="http://schemas.microsoft.com/office/drawing/2014/main" id="{3A84C375-E3CD-4884-8125-456BCCE38575}"/>
                </a:ext>
              </a:extLst>
            </p:cNvPr>
            <p:cNvGrpSpPr/>
            <p:nvPr/>
          </p:nvGrpSpPr>
          <p:grpSpPr>
            <a:xfrm>
              <a:off x="541851" y="2590799"/>
              <a:ext cx="1058349" cy="1237766"/>
              <a:chOff x="1371600" y="2590800"/>
              <a:chExt cx="1210749" cy="1303281"/>
            </a:xfrm>
          </p:grpSpPr>
          <p:sp>
            <p:nvSpPr>
              <p:cNvPr id="139" name="Oval 138">
                <a:extLst>
                  <a:ext uri="{FF2B5EF4-FFF2-40B4-BE49-F238E27FC236}">
                    <a16:creationId xmlns="" xmlns:a16="http://schemas.microsoft.com/office/drawing/2014/main" id="{D72A4FB2-CA0E-4E64-97EA-580F87B7C249}"/>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140" name="Curved Connector 6">
                <a:extLst>
                  <a:ext uri="{FF2B5EF4-FFF2-40B4-BE49-F238E27FC236}">
                    <a16:creationId xmlns="" xmlns:a16="http://schemas.microsoft.com/office/drawing/2014/main" id="{E22C0A4E-7C17-45DD-A24C-60C23ACC4643}"/>
                  </a:ext>
                </a:extLst>
              </p:cNvPr>
              <p:cNvCxnSpPr>
                <a:stCxn id="139"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41" name="Curved Connector 12">
                <a:extLst>
                  <a:ext uri="{FF2B5EF4-FFF2-40B4-BE49-F238E27FC236}">
                    <a16:creationId xmlns="" xmlns:a16="http://schemas.microsoft.com/office/drawing/2014/main" id="{0E676644-3BED-4261-BC7B-9BD5F467B7DC}"/>
                  </a:ext>
                </a:extLst>
              </p:cNvPr>
              <p:cNvCxnSpPr>
                <a:endCxn id="139"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42" name="TextBox 141">
                <a:extLst>
                  <a:ext uri="{FF2B5EF4-FFF2-40B4-BE49-F238E27FC236}">
                    <a16:creationId xmlns="" xmlns:a16="http://schemas.microsoft.com/office/drawing/2014/main" id="{6ADD573B-5E5E-490A-A721-43BE8A96598A}"/>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143" name="TextBox 142">
                <a:extLst>
                  <a:ext uri="{FF2B5EF4-FFF2-40B4-BE49-F238E27FC236}">
                    <a16:creationId xmlns="" xmlns:a16="http://schemas.microsoft.com/office/drawing/2014/main" id="{A7F5D2E6-8B6D-4CB1-B895-7A151A16409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101" name="Group 100">
              <a:extLst>
                <a:ext uri="{FF2B5EF4-FFF2-40B4-BE49-F238E27FC236}">
                  <a16:creationId xmlns="" xmlns:a16="http://schemas.microsoft.com/office/drawing/2014/main" id="{493C43E7-F99D-4A4D-9D05-59F53CF28F4D}"/>
                </a:ext>
              </a:extLst>
            </p:cNvPr>
            <p:cNvGrpSpPr/>
            <p:nvPr/>
          </p:nvGrpSpPr>
          <p:grpSpPr>
            <a:xfrm>
              <a:off x="1524000" y="2590799"/>
              <a:ext cx="1058349" cy="1237767"/>
              <a:chOff x="1371600" y="2590800"/>
              <a:chExt cx="1210749" cy="1303282"/>
            </a:xfrm>
          </p:grpSpPr>
          <p:sp>
            <p:nvSpPr>
              <p:cNvPr id="134" name="Oval 133">
                <a:extLst>
                  <a:ext uri="{FF2B5EF4-FFF2-40B4-BE49-F238E27FC236}">
                    <a16:creationId xmlns="" xmlns:a16="http://schemas.microsoft.com/office/drawing/2014/main" id="{B8FB3E99-72DC-42D0-B4A0-97F4D3AC56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135" name="Curved Connector 25">
                <a:extLst>
                  <a:ext uri="{FF2B5EF4-FFF2-40B4-BE49-F238E27FC236}">
                    <a16:creationId xmlns="" xmlns:a16="http://schemas.microsoft.com/office/drawing/2014/main" id="{6CD1C6FD-9F57-42AF-BD00-1B2D4D953E98}"/>
                  </a:ext>
                </a:extLst>
              </p:cNvPr>
              <p:cNvCxnSpPr>
                <a:stCxn id="134"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36" name="Curved Connector 26">
                <a:extLst>
                  <a:ext uri="{FF2B5EF4-FFF2-40B4-BE49-F238E27FC236}">
                    <a16:creationId xmlns="" xmlns:a16="http://schemas.microsoft.com/office/drawing/2014/main" id="{18D61A49-8A72-4152-873E-6473023703A1}"/>
                  </a:ext>
                </a:extLst>
              </p:cNvPr>
              <p:cNvCxnSpPr>
                <a:endCxn id="134"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37" name="TextBox 136">
                <a:extLst>
                  <a:ext uri="{FF2B5EF4-FFF2-40B4-BE49-F238E27FC236}">
                    <a16:creationId xmlns="" xmlns:a16="http://schemas.microsoft.com/office/drawing/2014/main" id="{FFB68004-5B1B-4BF2-86C1-52D4D11FE9C1}"/>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138" name="TextBox 137">
                <a:extLst>
                  <a:ext uri="{FF2B5EF4-FFF2-40B4-BE49-F238E27FC236}">
                    <a16:creationId xmlns="" xmlns:a16="http://schemas.microsoft.com/office/drawing/2014/main" id="{2775D8DD-9270-43B7-91E0-86D6AD9A167E}"/>
                  </a:ext>
                </a:extLst>
              </p:cNvPr>
              <p:cNvSpPr txBox="1"/>
              <p:nvPr/>
            </p:nvSpPr>
            <p:spPr>
              <a:xfrm>
                <a:off x="1904999" y="3505201"/>
                <a:ext cx="619757" cy="388881"/>
              </a:xfrm>
              <a:prstGeom prst="rect">
                <a:avLst/>
              </a:prstGeom>
              <a:noFill/>
            </p:spPr>
            <p:txBody>
              <a:bodyPr wrap="square" rtlCol="0">
                <a:spAutoFit/>
              </a:bodyPr>
              <a:lstStyle/>
              <a:p>
                <a:r>
                  <a:rPr lang="en-US" sz="1800" dirty="0">
                    <a:sym typeface="Symbol"/>
                  </a:rPr>
                  <a:t>2</a:t>
                </a:r>
                <a:endParaRPr lang="en-US" dirty="0"/>
              </a:p>
            </p:txBody>
          </p:sp>
        </p:grpSp>
        <p:grpSp>
          <p:nvGrpSpPr>
            <p:cNvPr id="102" name="Group 101">
              <a:extLst>
                <a:ext uri="{FF2B5EF4-FFF2-40B4-BE49-F238E27FC236}">
                  <a16:creationId xmlns="" xmlns:a16="http://schemas.microsoft.com/office/drawing/2014/main" id="{3730FDE2-6DDA-4B82-ADE6-39D4FADE35A4}"/>
                </a:ext>
              </a:extLst>
            </p:cNvPr>
            <p:cNvGrpSpPr/>
            <p:nvPr/>
          </p:nvGrpSpPr>
          <p:grpSpPr>
            <a:xfrm>
              <a:off x="2514600" y="2590799"/>
              <a:ext cx="1058349" cy="1237767"/>
              <a:chOff x="1371600" y="2590800"/>
              <a:chExt cx="1210749" cy="1303282"/>
            </a:xfrm>
          </p:grpSpPr>
          <p:sp>
            <p:nvSpPr>
              <p:cNvPr id="129" name="Oval 128">
                <a:extLst>
                  <a:ext uri="{FF2B5EF4-FFF2-40B4-BE49-F238E27FC236}">
                    <a16:creationId xmlns="" xmlns:a16="http://schemas.microsoft.com/office/drawing/2014/main" id="{72B2C9E8-43CA-4C36-823D-4162CC93F9EE}"/>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130" name="Curved Connector 31">
                <a:extLst>
                  <a:ext uri="{FF2B5EF4-FFF2-40B4-BE49-F238E27FC236}">
                    <a16:creationId xmlns="" xmlns:a16="http://schemas.microsoft.com/office/drawing/2014/main" id="{57BE6AE6-A86A-40A0-8218-36FDC4E6CBC1}"/>
                  </a:ext>
                </a:extLst>
              </p:cNvPr>
              <p:cNvCxnSpPr>
                <a:stCxn id="129"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31" name="Curved Connector 32">
                <a:extLst>
                  <a:ext uri="{FF2B5EF4-FFF2-40B4-BE49-F238E27FC236}">
                    <a16:creationId xmlns="" xmlns:a16="http://schemas.microsoft.com/office/drawing/2014/main" id="{E5BCBF0D-9FFD-42E1-B842-2608924BA537}"/>
                  </a:ext>
                </a:extLst>
              </p:cNvPr>
              <p:cNvCxnSpPr>
                <a:endCxn id="129"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 xmlns:a16="http://schemas.microsoft.com/office/drawing/2014/main" id="{7CE19E99-FC1B-4330-86A4-A7ECAFDEE85C}"/>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133" name="TextBox 132">
                <a:extLst>
                  <a:ext uri="{FF2B5EF4-FFF2-40B4-BE49-F238E27FC236}">
                    <a16:creationId xmlns="" xmlns:a16="http://schemas.microsoft.com/office/drawing/2014/main" id="{F4A1068F-3D2B-4A30-B1E8-C668A0251F38}"/>
                  </a:ext>
                </a:extLst>
              </p:cNvPr>
              <p:cNvSpPr txBox="1"/>
              <p:nvPr/>
            </p:nvSpPr>
            <p:spPr>
              <a:xfrm>
                <a:off x="1904999" y="3505201"/>
                <a:ext cx="619757" cy="388881"/>
              </a:xfrm>
              <a:prstGeom prst="rect">
                <a:avLst/>
              </a:prstGeom>
              <a:noFill/>
            </p:spPr>
            <p:txBody>
              <a:bodyPr wrap="square" rtlCol="0">
                <a:spAutoFit/>
              </a:bodyPr>
              <a:lstStyle/>
              <a:p>
                <a:r>
                  <a:rPr lang="en-US" sz="1800" dirty="0">
                    <a:sym typeface="Symbol"/>
                  </a:rPr>
                  <a:t>3</a:t>
                </a:r>
                <a:endParaRPr lang="en-US" dirty="0"/>
              </a:p>
            </p:txBody>
          </p:sp>
        </p:grpSp>
        <p:grpSp>
          <p:nvGrpSpPr>
            <p:cNvPr id="103" name="Group 102">
              <a:extLst>
                <a:ext uri="{FF2B5EF4-FFF2-40B4-BE49-F238E27FC236}">
                  <a16:creationId xmlns="" xmlns:a16="http://schemas.microsoft.com/office/drawing/2014/main" id="{34092097-0ACA-4027-BFB1-928C095B0E03}"/>
                </a:ext>
              </a:extLst>
            </p:cNvPr>
            <p:cNvGrpSpPr/>
            <p:nvPr/>
          </p:nvGrpSpPr>
          <p:grpSpPr>
            <a:xfrm>
              <a:off x="5113851" y="2590800"/>
              <a:ext cx="1058349" cy="1237765"/>
              <a:chOff x="1371600" y="2590801"/>
              <a:chExt cx="1210749" cy="1303280"/>
            </a:xfrm>
          </p:grpSpPr>
          <p:sp>
            <p:nvSpPr>
              <p:cNvPr id="124" name="Oval 123">
                <a:extLst>
                  <a:ext uri="{FF2B5EF4-FFF2-40B4-BE49-F238E27FC236}">
                    <a16:creationId xmlns="" xmlns:a16="http://schemas.microsoft.com/office/drawing/2014/main" id="{D9068ABF-AFDA-4850-9073-93ED1C7D74F4}"/>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125" name="Curved Connector 43">
                <a:extLst>
                  <a:ext uri="{FF2B5EF4-FFF2-40B4-BE49-F238E27FC236}">
                    <a16:creationId xmlns="" xmlns:a16="http://schemas.microsoft.com/office/drawing/2014/main" id="{D18A3A02-920B-4866-B86E-66A8AA506317}"/>
                  </a:ext>
                </a:extLst>
              </p:cNvPr>
              <p:cNvCxnSpPr>
                <a:stCxn id="124"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26" name="Curved Connector 44">
                <a:extLst>
                  <a:ext uri="{FF2B5EF4-FFF2-40B4-BE49-F238E27FC236}">
                    <a16:creationId xmlns="" xmlns:a16="http://schemas.microsoft.com/office/drawing/2014/main" id="{8A893876-BBED-429E-9041-3945F3056BCD}"/>
                  </a:ext>
                </a:extLst>
              </p:cNvPr>
              <p:cNvCxnSpPr>
                <a:endCxn id="124"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 xmlns:a16="http://schemas.microsoft.com/office/drawing/2014/main" id="{9CA10F12-C166-4A36-86E0-35C756A160CE}"/>
                  </a:ext>
                </a:extLst>
              </p:cNvPr>
              <p:cNvSpPr txBox="1"/>
              <p:nvPr/>
            </p:nvSpPr>
            <p:spPr>
              <a:xfrm>
                <a:off x="1828800" y="2590801"/>
                <a:ext cx="579204" cy="388881"/>
              </a:xfrm>
              <a:prstGeom prst="rect">
                <a:avLst/>
              </a:prstGeom>
              <a:noFill/>
            </p:spPr>
            <p:txBody>
              <a:bodyPr wrap="square" rtlCol="0">
                <a:spAutoFit/>
              </a:bodyPr>
              <a:lstStyle/>
              <a:p>
                <a:r>
                  <a:rPr lang="en-US" sz="1800" dirty="0">
                    <a:sym typeface="Symbol"/>
                  </a:rPr>
                  <a:t></a:t>
                </a:r>
                <a:endParaRPr lang="en-US" dirty="0"/>
              </a:p>
            </p:txBody>
          </p:sp>
          <p:sp>
            <p:nvSpPr>
              <p:cNvPr id="128" name="TextBox 127">
                <a:extLst>
                  <a:ext uri="{FF2B5EF4-FFF2-40B4-BE49-F238E27FC236}">
                    <a16:creationId xmlns="" xmlns:a16="http://schemas.microsoft.com/office/drawing/2014/main" id="{91083BA8-3277-4539-8E16-D8407DB65DEA}"/>
                  </a:ext>
                </a:extLst>
              </p:cNvPr>
              <p:cNvSpPr txBox="1"/>
              <p:nvPr/>
            </p:nvSpPr>
            <p:spPr>
              <a:xfrm>
                <a:off x="1904998" y="3505200"/>
                <a:ext cx="585312" cy="388881"/>
              </a:xfrm>
              <a:prstGeom prst="rect">
                <a:avLst/>
              </a:prstGeom>
              <a:noFill/>
            </p:spPr>
            <p:txBody>
              <a:bodyPr wrap="square" rtlCol="0">
                <a:spAutoFit/>
              </a:bodyPr>
              <a:lstStyle/>
              <a:p>
                <a:r>
                  <a:rPr lang="en-US" sz="1800" dirty="0">
                    <a:sym typeface="Symbol"/>
                  </a:rPr>
                  <a:t>s</a:t>
                </a:r>
                <a:endParaRPr lang="en-US" dirty="0"/>
              </a:p>
            </p:txBody>
          </p:sp>
        </p:grpSp>
        <p:grpSp>
          <p:nvGrpSpPr>
            <p:cNvPr id="104" name="Group 103">
              <a:extLst>
                <a:ext uri="{FF2B5EF4-FFF2-40B4-BE49-F238E27FC236}">
                  <a16:creationId xmlns="" xmlns:a16="http://schemas.microsoft.com/office/drawing/2014/main" id="{54C07EA1-FDC6-4EA8-83DA-BE2FDC8D2B35}"/>
                </a:ext>
              </a:extLst>
            </p:cNvPr>
            <p:cNvGrpSpPr/>
            <p:nvPr/>
          </p:nvGrpSpPr>
          <p:grpSpPr>
            <a:xfrm>
              <a:off x="6096000" y="2590799"/>
              <a:ext cx="1058349" cy="1237766"/>
              <a:chOff x="1371600" y="2590800"/>
              <a:chExt cx="1210749" cy="1303281"/>
            </a:xfrm>
          </p:grpSpPr>
          <p:sp>
            <p:nvSpPr>
              <p:cNvPr id="119" name="Oval 118">
                <a:extLst>
                  <a:ext uri="{FF2B5EF4-FFF2-40B4-BE49-F238E27FC236}">
                    <a16:creationId xmlns="" xmlns:a16="http://schemas.microsoft.com/office/drawing/2014/main" id="{1C91B074-6A54-4BAC-B18B-75E5ED30E3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s</a:t>
                </a:r>
              </a:p>
            </p:txBody>
          </p:sp>
          <p:cxnSp>
            <p:nvCxnSpPr>
              <p:cNvPr id="120" name="Curved Connector 49">
                <a:extLst>
                  <a:ext uri="{FF2B5EF4-FFF2-40B4-BE49-F238E27FC236}">
                    <a16:creationId xmlns="" xmlns:a16="http://schemas.microsoft.com/office/drawing/2014/main" id="{02EFA874-8889-4F78-BE1A-92FF78FB2A39}"/>
                  </a:ext>
                </a:extLst>
              </p:cNvPr>
              <p:cNvCxnSpPr>
                <a:stCxn id="119"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21" name="Curved Connector 50">
                <a:extLst>
                  <a:ext uri="{FF2B5EF4-FFF2-40B4-BE49-F238E27FC236}">
                    <a16:creationId xmlns="" xmlns:a16="http://schemas.microsoft.com/office/drawing/2014/main" id="{0AA8BEB9-7DF5-4188-87AD-AD29891BA2A2}"/>
                  </a:ext>
                </a:extLst>
              </p:cNvPr>
              <p:cNvCxnSpPr>
                <a:endCxn id="119"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 xmlns:a16="http://schemas.microsoft.com/office/drawing/2014/main" id="{8F8F5E38-B3E2-4CE7-A8FB-536C441D8697}"/>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123" name="TextBox 122">
                <a:extLst>
                  <a:ext uri="{FF2B5EF4-FFF2-40B4-BE49-F238E27FC236}">
                    <a16:creationId xmlns="" xmlns:a16="http://schemas.microsoft.com/office/drawing/2014/main" id="{9DB8E402-6EB7-46F1-AE3A-9D665AB510D8}"/>
                  </a:ext>
                </a:extLst>
              </p:cNvPr>
              <p:cNvSpPr txBox="1"/>
              <p:nvPr/>
            </p:nvSpPr>
            <p:spPr>
              <a:xfrm>
                <a:off x="1905000" y="3505200"/>
                <a:ext cx="599844" cy="388881"/>
              </a:xfrm>
              <a:prstGeom prst="rect">
                <a:avLst/>
              </a:prstGeom>
              <a:noFill/>
            </p:spPr>
            <p:txBody>
              <a:bodyPr wrap="square" rtlCol="0">
                <a:spAutoFit/>
              </a:bodyPr>
              <a:lstStyle/>
              <a:p>
                <a:r>
                  <a:rPr lang="en-US" sz="1800" dirty="0">
                    <a:sym typeface="Symbol"/>
                  </a:rPr>
                  <a:t>s</a:t>
                </a:r>
                <a:endParaRPr lang="en-US" dirty="0"/>
              </a:p>
            </p:txBody>
          </p:sp>
        </p:grpSp>
        <p:grpSp>
          <p:nvGrpSpPr>
            <p:cNvPr id="105" name="Group 104">
              <a:extLst>
                <a:ext uri="{FF2B5EF4-FFF2-40B4-BE49-F238E27FC236}">
                  <a16:creationId xmlns="" xmlns:a16="http://schemas.microsoft.com/office/drawing/2014/main" id="{44BC9D40-3313-4626-85FC-5991B23B84CB}"/>
                </a:ext>
              </a:extLst>
            </p:cNvPr>
            <p:cNvGrpSpPr/>
            <p:nvPr/>
          </p:nvGrpSpPr>
          <p:grpSpPr>
            <a:xfrm>
              <a:off x="7086600" y="2590800"/>
              <a:ext cx="1058349" cy="1330099"/>
              <a:chOff x="1371600" y="2590800"/>
              <a:chExt cx="1210749" cy="1400501"/>
            </a:xfrm>
          </p:grpSpPr>
          <p:sp>
            <p:nvSpPr>
              <p:cNvPr id="114" name="Oval 113">
                <a:extLst>
                  <a:ext uri="{FF2B5EF4-FFF2-40B4-BE49-F238E27FC236}">
                    <a16:creationId xmlns="" xmlns:a16="http://schemas.microsoft.com/office/drawing/2014/main" id="{9BC44DFF-39C0-4B02-BF48-B311AC1A808D}"/>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normAutofit/>
              </a:bodyPr>
              <a:lstStyle/>
              <a:p>
                <a:pPr algn="r"/>
                <a:r>
                  <a:rPr lang="en-US" sz="1600" dirty="0"/>
                  <a:t>s+1</a:t>
                </a:r>
              </a:p>
            </p:txBody>
          </p:sp>
          <p:cxnSp>
            <p:nvCxnSpPr>
              <p:cNvPr id="115" name="Curved Connector 55">
                <a:extLst>
                  <a:ext uri="{FF2B5EF4-FFF2-40B4-BE49-F238E27FC236}">
                    <a16:creationId xmlns="" xmlns:a16="http://schemas.microsoft.com/office/drawing/2014/main" id="{9200EA88-640A-4B27-93A8-53D13DCDE81D}"/>
                  </a:ext>
                </a:extLst>
              </p:cNvPr>
              <p:cNvCxnSpPr>
                <a:stCxn id="114"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6" name="Curved Connector 56">
                <a:extLst>
                  <a:ext uri="{FF2B5EF4-FFF2-40B4-BE49-F238E27FC236}">
                    <a16:creationId xmlns="" xmlns:a16="http://schemas.microsoft.com/office/drawing/2014/main" id="{9BDE693F-A93C-422E-907C-1FB9C98D92F6}"/>
                  </a:ext>
                </a:extLst>
              </p:cNvPr>
              <p:cNvCxnSpPr>
                <a:endCxn id="114"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17" name="TextBox 116">
                <a:extLst>
                  <a:ext uri="{FF2B5EF4-FFF2-40B4-BE49-F238E27FC236}">
                    <a16:creationId xmlns="" xmlns:a16="http://schemas.microsoft.com/office/drawing/2014/main" id="{962A3CD2-5772-4781-8E6E-C0C6B4837787}"/>
                  </a:ext>
                </a:extLst>
              </p:cNvPr>
              <p:cNvSpPr txBox="1"/>
              <p:nvPr/>
            </p:nvSpPr>
            <p:spPr>
              <a:xfrm>
                <a:off x="1828800" y="2590800"/>
                <a:ext cx="588872" cy="388881"/>
              </a:xfrm>
              <a:prstGeom prst="rect">
                <a:avLst/>
              </a:prstGeom>
              <a:noFill/>
            </p:spPr>
            <p:txBody>
              <a:bodyPr wrap="square" rtlCol="0">
                <a:spAutoFit/>
              </a:bodyPr>
              <a:lstStyle/>
              <a:p>
                <a:r>
                  <a:rPr lang="en-US" sz="1800" dirty="0">
                    <a:sym typeface="Symbol"/>
                  </a:rPr>
                  <a:t></a:t>
                </a:r>
                <a:endParaRPr lang="en-US" dirty="0"/>
              </a:p>
            </p:txBody>
          </p:sp>
          <p:sp>
            <p:nvSpPr>
              <p:cNvPr id="118" name="TextBox 117">
                <a:extLst>
                  <a:ext uri="{FF2B5EF4-FFF2-40B4-BE49-F238E27FC236}">
                    <a16:creationId xmlns="" xmlns:a16="http://schemas.microsoft.com/office/drawing/2014/main" id="{61481A78-E1FE-4888-8214-D603EA22208D}"/>
                  </a:ext>
                </a:extLst>
              </p:cNvPr>
              <p:cNvSpPr txBox="1"/>
              <p:nvPr/>
            </p:nvSpPr>
            <p:spPr>
              <a:xfrm>
                <a:off x="1905000" y="3505200"/>
                <a:ext cx="457200" cy="486101"/>
              </a:xfrm>
              <a:prstGeom prst="rect">
                <a:avLst/>
              </a:prstGeom>
              <a:noFill/>
            </p:spPr>
            <p:txBody>
              <a:bodyPr wrap="square" rtlCol="0">
                <a:spAutoFit/>
              </a:bodyPr>
              <a:lstStyle/>
              <a:p>
                <a:endParaRPr lang="en-US" dirty="0"/>
              </a:p>
            </p:txBody>
          </p:sp>
        </p:grpSp>
        <p:grpSp>
          <p:nvGrpSpPr>
            <p:cNvPr id="106" name="Group 105">
              <a:extLst>
                <a:ext uri="{FF2B5EF4-FFF2-40B4-BE49-F238E27FC236}">
                  <a16:creationId xmlns="" xmlns:a16="http://schemas.microsoft.com/office/drawing/2014/main" id="{6623332C-1D19-44D4-BB4A-9F7B86A9ADC5}"/>
                </a:ext>
              </a:extLst>
            </p:cNvPr>
            <p:cNvGrpSpPr/>
            <p:nvPr/>
          </p:nvGrpSpPr>
          <p:grpSpPr>
            <a:xfrm flipH="1">
              <a:off x="4385930" y="2590800"/>
              <a:ext cx="1143002" cy="1237767"/>
              <a:chOff x="1371600" y="2590800"/>
              <a:chExt cx="1210751" cy="1303282"/>
            </a:xfrm>
          </p:grpSpPr>
          <p:sp>
            <p:nvSpPr>
              <p:cNvPr id="109" name="Oval 108">
                <a:extLst>
                  <a:ext uri="{FF2B5EF4-FFF2-40B4-BE49-F238E27FC236}">
                    <a16:creationId xmlns="" xmlns:a16="http://schemas.microsoft.com/office/drawing/2014/main" id="{E3278398-E213-4332-9DAD-FD0294088D8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s-1</a:t>
                </a:r>
                <a:endParaRPr lang="en-US" dirty="0"/>
              </a:p>
            </p:txBody>
          </p:sp>
          <p:cxnSp>
            <p:nvCxnSpPr>
              <p:cNvPr id="110" name="Curved Connector 70">
                <a:extLst>
                  <a:ext uri="{FF2B5EF4-FFF2-40B4-BE49-F238E27FC236}">
                    <a16:creationId xmlns="" xmlns:a16="http://schemas.microsoft.com/office/drawing/2014/main" id="{68BC5FE9-43FF-4CFA-8D8D-64D0D95B3412}"/>
                  </a:ext>
                </a:extLst>
              </p:cNvPr>
              <p:cNvCxnSpPr>
                <a:stCxn id="109" idx="7"/>
              </p:cNvCxnSpPr>
              <p:nvPr/>
            </p:nvCxnSpPr>
            <p:spPr>
              <a:xfrm rot="5400000" flipH="1" flipV="1">
                <a:off x="2171700" y="2705100"/>
                <a:ext cx="1588" cy="819710"/>
              </a:xfrm>
              <a:prstGeom prst="curvedConnector3">
                <a:avLst>
                  <a:gd name="adj1" fmla="val 13255294"/>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111" name="Curved Connector 71">
                <a:extLst>
                  <a:ext uri="{FF2B5EF4-FFF2-40B4-BE49-F238E27FC236}">
                    <a16:creationId xmlns="" xmlns:a16="http://schemas.microsoft.com/office/drawing/2014/main" id="{97716229-F71E-4B6A-84B4-F85A4A13F193}"/>
                  </a:ext>
                </a:extLst>
              </p:cNvPr>
              <p:cNvCxnSpPr>
                <a:endCxn id="109" idx="5"/>
              </p:cNvCxnSpPr>
              <p:nvPr/>
            </p:nvCxnSpPr>
            <p:spPr>
              <a:xfrm rot="5400000">
                <a:off x="2171700" y="3028390"/>
                <a:ext cx="1588" cy="819710"/>
              </a:xfrm>
              <a:prstGeom prst="curvedConnector3">
                <a:avLst>
                  <a:gd name="adj1" fmla="val 9907560"/>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 xmlns:a16="http://schemas.microsoft.com/office/drawing/2014/main" id="{C5905921-FAE9-479E-BEB5-0A7C08CEFF31}"/>
                  </a:ext>
                </a:extLst>
              </p:cNvPr>
              <p:cNvSpPr txBox="1"/>
              <p:nvPr/>
            </p:nvSpPr>
            <p:spPr>
              <a:xfrm>
                <a:off x="1828801" y="2590800"/>
                <a:ext cx="556452" cy="388881"/>
              </a:xfrm>
              <a:prstGeom prst="rect">
                <a:avLst/>
              </a:prstGeom>
              <a:noFill/>
            </p:spPr>
            <p:txBody>
              <a:bodyPr wrap="square" rtlCol="0">
                <a:spAutoFit/>
              </a:bodyPr>
              <a:lstStyle/>
              <a:p>
                <a:r>
                  <a:rPr lang="en-US" sz="1800" dirty="0">
                    <a:sym typeface="Symbol"/>
                  </a:rPr>
                  <a:t></a:t>
                </a:r>
                <a:endParaRPr lang="en-US" dirty="0"/>
              </a:p>
            </p:txBody>
          </p:sp>
          <p:sp>
            <p:nvSpPr>
              <p:cNvPr id="113" name="TextBox 112">
                <a:extLst>
                  <a:ext uri="{FF2B5EF4-FFF2-40B4-BE49-F238E27FC236}">
                    <a16:creationId xmlns="" xmlns:a16="http://schemas.microsoft.com/office/drawing/2014/main" id="{479E533C-872F-48C3-997A-D59EDCDD0FDF}"/>
                  </a:ext>
                </a:extLst>
              </p:cNvPr>
              <p:cNvSpPr txBox="1"/>
              <p:nvPr/>
            </p:nvSpPr>
            <p:spPr>
              <a:xfrm>
                <a:off x="1762643" y="3505201"/>
                <a:ext cx="819708" cy="388881"/>
              </a:xfrm>
              <a:prstGeom prst="rect">
                <a:avLst/>
              </a:prstGeom>
              <a:noFill/>
            </p:spPr>
            <p:txBody>
              <a:bodyPr wrap="square" rtlCol="0">
                <a:spAutoFit/>
              </a:bodyPr>
              <a:lstStyle/>
              <a:p>
                <a:r>
                  <a:rPr lang="en-US" sz="1800" dirty="0">
                    <a:sym typeface="Symbol"/>
                  </a:rPr>
                  <a:t>(s-1)</a:t>
                </a:r>
                <a:endParaRPr lang="en-US" dirty="0"/>
              </a:p>
            </p:txBody>
          </p:sp>
        </p:grpSp>
        <p:sp>
          <p:nvSpPr>
            <p:cNvPr id="107" name="TextBox 106">
              <a:extLst>
                <a:ext uri="{FF2B5EF4-FFF2-40B4-BE49-F238E27FC236}">
                  <a16:creationId xmlns="" xmlns:a16="http://schemas.microsoft.com/office/drawing/2014/main" id="{68250454-B5A6-484F-BB71-E1664617F885}"/>
                </a:ext>
              </a:extLst>
            </p:cNvPr>
            <p:cNvSpPr txBox="1"/>
            <p:nvPr/>
          </p:nvSpPr>
          <p:spPr>
            <a:xfrm>
              <a:off x="3657600" y="2971800"/>
              <a:ext cx="685800" cy="461665"/>
            </a:xfrm>
            <a:prstGeom prst="rect">
              <a:avLst/>
            </a:prstGeom>
            <a:noFill/>
          </p:spPr>
          <p:txBody>
            <a:bodyPr wrap="square" rtlCol="0">
              <a:spAutoFit/>
            </a:bodyPr>
            <a:lstStyle/>
            <a:p>
              <a:r>
                <a:rPr lang="en-US" dirty="0"/>
                <a:t>….</a:t>
              </a:r>
            </a:p>
          </p:txBody>
        </p:sp>
        <p:sp>
          <p:nvSpPr>
            <p:cNvPr id="108" name="TextBox 107">
              <a:extLst>
                <a:ext uri="{FF2B5EF4-FFF2-40B4-BE49-F238E27FC236}">
                  <a16:creationId xmlns="" xmlns:a16="http://schemas.microsoft.com/office/drawing/2014/main" id="{C1C93C8E-6950-42AE-AB06-3A8B64B8F0F4}"/>
                </a:ext>
              </a:extLst>
            </p:cNvPr>
            <p:cNvSpPr txBox="1"/>
            <p:nvPr/>
          </p:nvSpPr>
          <p:spPr>
            <a:xfrm>
              <a:off x="8001000" y="2971800"/>
              <a:ext cx="685800" cy="461665"/>
            </a:xfrm>
            <a:prstGeom prst="rect">
              <a:avLst/>
            </a:prstGeom>
            <a:noFill/>
          </p:spPr>
          <p:txBody>
            <a:bodyPr wrap="square" rtlCol="0">
              <a:spAutoFit/>
            </a:bodyPr>
            <a:lstStyle/>
            <a:p>
              <a:r>
                <a:rPr lang="en-US" dirty="0"/>
                <a:t>….</a:t>
              </a:r>
            </a:p>
          </p:txBody>
        </p:sp>
      </p:grpSp>
      <p:sp>
        <p:nvSpPr>
          <p:cNvPr id="144" name="TextBox 143"/>
          <p:cNvSpPr txBox="1"/>
          <p:nvPr/>
        </p:nvSpPr>
        <p:spPr>
          <a:xfrm>
            <a:off x="5704764" y="3551081"/>
            <a:ext cx="5450915" cy="1046440"/>
          </a:xfrm>
          <a:prstGeom prst="rect">
            <a:avLst/>
          </a:prstGeom>
          <a:noFill/>
        </p:spPr>
        <p:txBody>
          <a:bodyPr wrap="square" rtlCol="0">
            <a:spAutoFit/>
          </a:bodyPr>
          <a:lstStyle/>
          <a:p>
            <a:r>
              <a:rPr lang="en-US" sz="2200" dirty="0">
                <a:latin typeface="Calibri" panose="020F0502020204030204" pitchFamily="34" charset="0"/>
                <a:cs typeface="Calibri" panose="020F0502020204030204" pitchFamily="34" charset="0"/>
              </a:rPr>
              <a:t>Let, the traffic intensity be</a:t>
            </a:r>
            <a:r>
              <a:rPr lang="en-US" sz="2200" i="1" dirty="0">
                <a:latin typeface="Calibri" panose="020F0502020204030204" pitchFamily="34" charset="0"/>
                <a:cs typeface="Calibri" panose="020F0502020204030204" pitchFamily="34" charset="0"/>
              </a:rPr>
              <a:t> </a:t>
            </a:r>
            <a:r>
              <a:rPr lang="en-US" sz="2200" dirty="0">
                <a:solidFill>
                  <a:srgbClr val="FF0000"/>
                </a:solidFill>
                <a:latin typeface="Calibri" panose="020F0502020204030204" pitchFamily="34" charset="0"/>
                <a:cs typeface="Calibri" panose="020F0502020204030204" pitchFamily="34" charset="0"/>
                <a:sym typeface="Symbol"/>
              </a:rPr>
              <a:t> = </a:t>
            </a:r>
            <a:r>
              <a:rPr lang="en-US" sz="2200" dirty="0">
                <a:solidFill>
                  <a:srgbClr val="FF0000"/>
                </a:solidFill>
                <a:latin typeface="Calibri" panose="020F0502020204030204" pitchFamily="34" charset="0"/>
                <a:cs typeface="Calibri" panose="020F0502020204030204" pitchFamily="34" charset="0"/>
                <a:sym typeface="Symbol" panose="05050102010706020507" pitchFamily="18" charset="2"/>
              </a:rPr>
              <a:t> /(s)</a:t>
            </a:r>
            <a:r>
              <a:rPr lang="en-US" sz="2200" dirty="0">
                <a:latin typeface="Calibri" panose="020F0502020204030204" pitchFamily="34" charset="0"/>
                <a:cs typeface="Calibri" panose="020F0502020204030204" pitchFamily="34" charset="0"/>
              </a:rPr>
              <a:t>   and   0 ≤ </a:t>
            </a:r>
            <a:r>
              <a:rPr lang="en-US" sz="2200" i="1" dirty="0">
                <a:latin typeface="Calibri" panose="020F0502020204030204" pitchFamily="34" charset="0"/>
                <a:cs typeface="Calibri" panose="020F0502020204030204" pitchFamily="34" charset="0"/>
                <a:sym typeface="Symbol"/>
              </a:rPr>
              <a:t></a:t>
            </a:r>
            <a:r>
              <a:rPr lang="en-US" sz="2200" i="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&lt; </a:t>
            </a:r>
            <a:r>
              <a:rPr lang="en-US" sz="2200" dirty="0" smtClean="0">
                <a:latin typeface="Calibri" panose="020F0502020204030204" pitchFamily="34" charset="0"/>
                <a:cs typeface="Calibri" panose="020F0502020204030204" pitchFamily="34" charset="0"/>
              </a:rPr>
              <a:t>1</a:t>
            </a:r>
            <a:endParaRPr lang="en-US" sz="22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379454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M/M/s/GD/∞/∞ Queueing System(Cont..)</a:t>
            </a:r>
            <a:endParaRPr lang="en-US" dirty="0"/>
          </a:p>
        </p:txBody>
      </p:sp>
      <p:sp>
        <p:nvSpPr>
          <p:cNvPr id="3" name="Content Placeholder 2"/>
          <p:cNvSpPr>
            <a:spLocks noGrp="1"/>
          </p:cNvSpPr>
          <p:nvPr>
            <p:ph idx="1"/>
          </p:nvPr>
        </p:nvSpPr>
        <p:spPr>
          <a:xfrm>
            <a:off x="1097280" y="1845734"/>
            <a:ext cx="10058400" cy="4432236"/>
          </a:xfrm>
        </p:spPr>
        <p:txBody>
          <a:bodyPr>
            <a:normAutofit/>
          </a:bodyPr>
          <a:lstStyle/>
          <a:p>
            <a:pPr marL="0" indent="0" algn="just">
              <a:buNone/>
            </a:pPr>
            <a:endParaRPr lang="en-US" sz="2400" dirty="0" smtClean="0">
              <a:solidFill>
                <a:schemeClr val="tx1"/>
              </a:solidFill>
            </a:endParaRPr>
          </a:p>
          <a:p>
            <a:pPr marL="0" indent="0" algn="just">
              <a:buNone/>
            </a:pPr>
            <a:endParaRPr lang="en-US" sz="2400" dirty="0">
              <a:solidFill>
                <a:schemeClr val="tx1"/>
              </a:solidFill>
            </a:endParaRPr>
          </a:p>
          <a:p>
            <a:pPr marL="0" indent="0" algn="just">
              <a:buNone/>
            </a:pPr>
            <a:endParaRPr lang="en-US" sz="2400" dirty="0" smtClean="0">
              <a:solidFill>
                <a:schemeClr val="tx1"/>
              </a:solidFill>
            </a:endParaRPr>
          </a:p>
          <a:p>
            <a:pPr algn="just">
              <a:buFont typeface="Wingdings" panose="05000000000000000000" pitchFamily="2" charset="2"/>
              <a:buChar char="q"/>
            </a:pPr>
            <a:r>
              <a:rPr lang="en-US" sz="2400" dirty="0">
                <a:solidFill>
                  <a:schemeClr val="tx1"/>
                </a:solidFill>
              </a:rPr>
              <a:t> Any arrival who finds </a:t>
            </a:r>
            <a:r>
              <a:rPr lang="en-US" sz="2400" dirty="0" smtClean="0">
                <a:solidFill>
                  <a:schemeClr val="tx1"/>
                </a:solidFill>
              </a:rPr>
              <a:t>an idle </a:t>
            </a:r>
            <a:r>
              <a:rPr lang="en-US" sz="2400" dirty="0">
                <a:solidFill>
                  <a:schemeClr val="tx1"/>
                </a:solidFill>
              </a:rPr>
              <a:t>server enters service immediately, but an </a:t>
            </a:r>
            <a:r>
              <a:rPr lang="en-US" sz="2400" dirty="0" smtClean="0">
                <a:solidFill>
                  <a:schemeClr val="tx1"/>
                </a:solidFill>
              </a:rPr>
              <a:t>arrival</a:t>
            </a:r>
            <a:br>
              <a:rPr lang="en-US" sz="2400" dirty="0" smtClean="0">
                <a:solidFill>
                  <a:schemeClr val="tx1"/>
                </a:solidFill>
              </a:rPr>
            </a:br>
            <a:r>
              <a:rPr lang="en-US" sz="2400" dirty="0" smtClean="0">
                <a:solidFill>
                  <a:schemeClr val="tx1"/>
                </a:solidFill>
              </a:rPr>
              <a:t>    who </a:t>
            </a:r>
            <a:r>
              <a:rPr lang="en-US" sz="2400" dirty="0">
                <a:solidFill>
                  <a:schemeClr val="tx1"/>
                </a:solidFill>
              </a:rPr>
              <a:t>does not find an idle server </a:t>
            </a:r>
            <a:r>
              <a:rPr lang="en-US" sz="2400" dirty="0" smtClean="0">
                <a:solidFill>
                  <a:schemeClr val="tx1"/>
                </a:solidFill>
              </a:rPr>
              <a:t>joins the </a:t>
            </a:r>
            <a:r>
              <a:rPr lang="en-US" sz="2400" dirty="0">
                <a:solidFill>
                  <a:schemeClr val="tx1"/>
                </a:solidFill>
              </a:rPr>
              <a:t>queue of customers </a:t>
            </a:r>
            <a:r>
              <a:rPr lang="en-US" sz="2400" dirty="0" smtClean="0">
                <a:solidFill>
                  <a:schemeClr val="tx1"/>
                </a:solidFill>
              </a:rPr>
              <a:t>awaiting</a:t>
            </a:r>
            <a:br>
              <a:rPr lang="en-US" sz="2400" dirty="0" smtClean="0">
                <a:solidFill>
                  <a:schemeClr val="tx1"/>
                </a:solidFill>
              </a:rPr>
            </a:br>
            <a:r>
              <a:rPr lang="en-US" sz="2400" dirty="0" smtClean="0">
                <a:solidFill>
                  <a:schemeClr val="tx1"/>
                </a:solidFill>
              </a:rPr>
              <a:t>    service.</a:t>
            </a:r>
          </a:p>
          <a:p>
            <a:pPr marL="0" indent="0" algn="just">
              <a:buNone/>
            </a:pPr>
            <a:endParaRPr lang="en-US" sz="2400" dirty="0">
              <a:solidFill>
                <a:schemeClr val="tx1"/>
              </a:solidFill>
            </a:endParaRPr>
          </a:p>
        </p:txBody>
      </p:sp>
      <p:sp>
        <p:nvSpPr>
          <p:cNvPr id="53" name="Slide Number Placeholder 52"/>
          <p:cNvSpPr>
            <a:spLocks noGrp="1"/>
          </p:cNvSpPr>
          <p:nvPr>
            <p:ph type="sldNum" sz="quarter" idx="12"/>
          </p:nvPr>
        </p:nvSpPr>
        <p:spPr/>
        <p:txBody>
          <a:bodyPr/>
          <a:lstStyle/>
          <a:p>
            <a:fld id="{E24EA1B6-51DB-4F41-BAD0-4E988AD6D701}" type="slidenum">
              <a:rPr lang="en-US" smtClean="0"/>
              <a:t>17</a:t>
            </a:fld>
            <a:endParaRPr lang="en-US"/>
          </a:p>
        </p:txBody>
      </p:sp>
      <p:grpSp>
        <p:nvGrpSpPr>
          <p:cNvPr id="99" name="Group 98">
            <a:extLst>
              <a:ext uri="{FF2B5EF4-FFF2-40B4-BE49-F238E27FC236}">
                <a16:creationId xmlns="" xmlns:a16="http://schemas.microsoft.com/office/drawing/2014/main" id="{0225D85B-B6F7-499A-A50F-116DC51EC0E6}"/>
              </a:ext>
            </a:extLst>
          </p:cNvPr>
          <p:cNvGrpSpPr/>
          <p:nvPr/>
        </p:nvGrpSpPr>
        <p:grpSpPr>
          <a:xfrm>
            <a:off x="1204190" y="2010447"/>
            <a:ext cx="9951489" cy="1330100"/>
            <a:chOff x="541851" y="2590799"/>
            <a:chExt cx="8144949" cy="1330100"/>
          </a:xfrm>
        </p:grpSpPr>
        <p:grpSp>
          <p:nvGrpSpPr>
            <p:cNvPr id="100" name="Group 99">
              <a:extLst>
                <a:ext uri="{FF2B5EF4-FFF2-40B4-BE49-F238E27FC236}">
                  <a16:creationId xmlns="" xmlns:a16="http://schemas.microsoft.com/office/drawing/2014/main" id="{3A84C375-E3CD-4884-8125-456BCCE38575}"/>
                </a:ext>
              </a:extLst>
            </p:cNvPr>
            <p:cNvGrpSpPr/>
            <p:nvPr/>
          </p:nvGrpSpPr>
          <p:grpSpPr>
            <a:xfrm>
              <a:off x="541851" y="2590799"/>
              <a:ext cx="1058349" cy="1237766"/>
              <a:chOff x="1371600" y="2590800"/>
              <a:chExt cx="1210749" cy="1303281"/>
            </a:xfrm>
          </p:grpSpPr>
          <p:sp>
            <p:nvSpPr>
              <p:cNvPr id="139" name="Oval 138">
                <a:extLst>
                  <a:ext uri="{FF2B5EF4-FFF2-40B4-BE49-F238E27FC236}">
                    <a16:creationId xmlns="" xmlns:a16="http://schemas.microsoft.com/office/drawing/2014/main" id="{D72A4FB2-CA0E-4E64-97EA-580F87B7C249}"/>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140" name="Curved Connector 6">
                <a:extLst>
                  <a:ext uri="{FF2B5EF4-FFF2-40B4-BE49-F238E27FC236}">
                    <a16:creationId xmlns="" xmlns:a16="http://schemas.microsoft.com/office/drawing/2014/main" id="{E22C0A4E-7C17-45DD-A24C-60C23ACC4643}"/>
                  </a:ext>
                </a:extLst>
              </p:cNvPr>
              <p:cNvCxnSpPr>
                <a:stCxn id="139"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41" name="Curved Connector 12">
                <a:extLst>
                  <a:ext uri="{FF2B5EF4-FFF2-40B4-BE49-F238E27FC236}">
                    <a16:creationId xmlns="" xmlns:a16="http://schemas.microsoft.com/office/drawing/2014/main" id="{0E676644-3BED-4261-BC7B-9BD5F467B7DC}"/>
                  </a:ext>
                </a:extLst>
              </p:cNvPr>
              <p:cNvCxnSpPr>
                <a:endCxn id="139"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42" name="TextBox 141">
                <a:extLst>
                  <a:ext uri="{FF2B5EF4-FFF2-40B4-BE49-F238E27FC236}">
                    <a16:creationId xmlns="" xmlns:a16="http://schemas.microsoft.com/office/drawing/2014/main" id="{6ADD573B-5E5E-490A-A721-43BE8A96598A}"/>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143" name="TextBox 142">
                <a:extLst>
                  <a:ext uri="{FF2B5EF4-FFF2-40B4-BE49-F238E27FC236}">
                    <a16:creationId xmlns="" xmlns:a16="http://schemas.microsoft.com/office/drawing/2014/main" id="{A7F5D2E6-8B6D-4CB1-B895-7A151A16409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101" name="Group 100">
              <a:extLst>
                <a:ext uri="{FF2B5EF4-FFF2-40B4-BE49-F238E27FC236}">
                  <a16:creationId xmlns="" xmlns:a16="http://schemas.microsoft.com/office/drawing/2014/main" id="{493C43E7-F99D-4A4D-9D05-59F53CF28F4D}"/>
                </a:ext>
              </a:extLst>
            </p:cNvPr>
            <p:cNvGrpSpPr/>
            <p:nvPr/>
          </p:nvGrpSpPr>
          <p:grpSpPr>
            <a:xfrm>
              <a:off x="1524000" y="2590799"/>
              <a:ext cx="1058349" cy="1237767"/>
              <a:chOff x="1371600" y="2590800"/>
              <a:chExt cx="1210749" cy="1303282"/>
            </a:xfrm>
          </p:grpSpPr>
          <p:sp>
            <p:nvSpPr>
              <p:cNvPr id="134" name="Oval 133">
                <a:extLst>
                  <a:ext uri="{FF2B5EF4-FFF2-40B4-BE49-F238E27FC236}">
                    <a16:creationId xmlns="" xmlns:a16="http://schemas.microsoft.com/office/drawing/2014/main" id="{B8FB3E99-72DC-42D0-B4A0-97F4D3AC56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135" name="Curved Connector 25">
                <a:extLst>
                  <a:ext uri="{FF2B5EF4-FFF2-40B4-BE49-F238E27FC236}">
                    <a16:creationId xmlns="" xmlns:a16="http://schemas.microsoft.com/office/drawing/2014/main" id="{6CD1C6FD-9F57-42AF-BD00-1B2D4D953E98}"/>
                  </a:ext>
                </a:extLst>
              </p:cNvPr>
              <p:cNvCxnSpPr>
                <a:stCxn id="134"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36" name="Curved Connector 26">
                <a:extLst>
                  <a:ext uri="{FF2B5EF4-FFF2-40B4-BE49-F238E27FC236}">
                    <a16:creationId xmlns="" xmlns:a16="http://schemas.microsoft.com/office/drawing/2014/main" id="{18D61A49-8A72-4152-873E-6473023703A1}"/>
                  </a:ext>
                </a:extLst>
              </p:cNvPr>
              <p:cNvCxnSpPr>
                <a:endCxn id="134"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37" name="TextBox 136">
                <a:extLst>
                  <a:ext uri="{FF2B5EF4-FFF2-40B4-BE49-F238E27FC236}">
                    <a16:creationId xmlns="" xmlns:a16="http://schemas.microsoft.com/office/drawing/2014/main" id="{FFB68004-5B1B-4BF2-86C1-52D4D11FE9C1}"/>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138" name="TextBox 137">
                <a:extLst>
                  <a:ext uri="{FF2B5EF4-FFF2-40B4-BE49-F238E27FC236}">
                    <a16:creationId xmlns="" xmlns:a16="http://schemas.microsoft.com/office/drawing/2014/main" id="{2775D8DD-9270-43B7-91E0-86D6AD9A167E}"/>
                  </a:ext>
                </a:extLst>
              </p:cNvPr>
              <p:cNvSpPr txBox="1"/>
              <p:nvPr/>
            </p:nvSpPr>
            <p:spPr>
              <a:xfrm>
                <a:off x="1904999" y="3505201"/>
                <a:ext cx="619757" cy="388881"/>
              </a:xfrm>
              <a:prstGeom prst="rect">
                <a:avLst/>
              </a:prstGeom>
              <a:noFill/>
            </p:spPr>
            <p:txBody>
              <a:bodyPr wrap="square" rtlCol="0">
                <a:spAutoFit/>
              </a:bodyPr>
              <a:lstStyle/>
              <a:p>
                <a:r>
                  <a:rPr lang="en-US" sz="1800" dirty="0">
                    <a:sym typeface="Symbol"/>
                  </a:rPr>
                  <a:t>2</a:t>
                </a:r>
                <a:endParaRPr lang="en-US" dirty="0"/>
              </a:p>
            </p:txBody>
          </p:sp>
        </p:grpSp>
        <p:grpSp>
          <p:nvGrpSpPr>
            <p:cNvPr id="102" name="Group 101">
              <a:extLst>
                <a:ext uri="{FF2B5EF4-FFF2-40B4-BE49-F238E27FC236}">
                  <a16:creationId xmlns="" xmlns:a16="http://schemas.microsoft.com/office/drawing/2014/main" id="{3730FDE2-6DDA-4B82-ADE6-39D4FADE35A4}"/>
                </a:ext>
              </a:extLst>
            </p:cNvPr>
            <p:cNvGrpSpPr/>
            <p:nvPr/>
          </p:nvGrpSpPr>
          <p:grpSpPr>
            <a:xfrm>
              <a:off x="2514600" y="2590799"/>
              <a:ext cx="1058349" cy="1237767"/>
              <a:chOff x="1371600" y="2590800"/>
              <a:chExt cx="1210749" cy="1303282"/>
            </a:xfrm>
          </p:grpSpPr>
          <p:sp>
            <p:nvSpPr>
              <p:cNvPr id="129" name="Oval 128">
                <a:extLst>
                  <a:ext uri="{FF2B5EF4-FFF2-40B4-BE49-F238E27FC236}">
                    <a16:creationId xmlns="" xmlns:a16="http://schemas.microsoft.com/office/drawing/2014/main" id="{72B2C9E8-43CA-4C36-823D-4162CC93F9EE}"/>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130" name="Curved Connector 31">
                <a:extLst>
                  <a:ext uri="{FF2B5EF4-FFF2-40B4-BE49-F238E27FC236}">
                    <a16:creationId xmlns="" xmlns:a16="http://schemas.microsoft.com/office/drawing/2014/main" id="{57BE6AE6-A86A-40A0-8218-36FDC4E6CBC1}"/>
                  </a:ext>
                </a:extLst>
              </p:cNvPr>
              <p:cNvCxnSpPr>
                <a:stCxn id="129"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31" name="Curved Connector 32">
                <a:extLst>
                  <a:ext uri="{FF2B5EF4-FFF2-40B4-BE49-F238E27FC236}">
                    <a16:creationId xmlns="" xmlns:a16="http://schemas.microsoft.com/office/drawing/2014/main" id="{E5BCBF0D-9FFD-42E1-B842-2608924BA537}"/>
                  </a:ext>
                </a:extLst>
              </p:cNvPr>
              <p:cNvCxnSpPr>
                <a:endCxn id="129"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32" name="TextBox 131">
                <a:extLst>
                  <a:ext uri="{FF2B5EF4-FFF2-40B4-BE49-F238E27FC236}">
                    <a16:creationId xmlns="" xmlns:a16="http://schemas.microsoft.com/office/drawing/2014/main" id="{7CE19E99-FC1B-4330-86A4-A7ECAFDEE85C}"/>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133" name="TextBox 132">
                <a:extLst>
                  <a:ext uri="{FF2B5EF4-FFF2-40B4-BE49-F238E27FC236}">
                    <a16:creationId xmlns="" xmlns:a16="http://schemas.microsoft.com/office/drawing/2014/main" id="{F4A1068F-3D2B-4A30-B1E8-C668A0251F38}"/>
                  </a:ext>
                </a:extLst>
              </p:cNvPr>
              <p:cNvSpPr txBox="1"/>
              <p:nvPr/>
            </p:nvSpPr>
            <p:spPr>
              <a:xfrm>
                <a:off x="1904999" y="3505201"/>
                <a:ext cx="619757" cy="388881"/>
              </a:xfrm>
              <a:prstGeom prst="rect">
                <a:avLst/>
              </a:prstGeom>
              <a:noFill/>
            </p:spPr>
            <p:txBody>
              <a:bodyPr wrap="square" rtlCol="0">
                <a:spAutoFit/>
              </a:bodyPr>
              <a:lstStyle/>
              <a:p>
                <a:r>
                  <a:rPr lang="en-US" sz="1800" dirty="0">
                    <a:sym typeface="Symbol"/>
                  </a:rPr>
                  <a:t>3</a:t>
                </a:r>
                <a:endParaRPr lang="en-US" dirty="0"/>
              </a:p>
            </p:txBody>
          </p:sp>
        </p:grpSp>
        <p:grpSp>
          <p:nvGrpSpPr>
            <p:cNvPr id="103" name="Group 102">
              <a:extLst>
                <a:ext uri="{FF2B5EF4-FFF2-40B4-BE49-F238E27FC236}">
                  <a16:creationId xmlns="" xmlns:a16="http://schemas.microsoft.com/office/drawing/2014/main" id="{34092097-0ACA-4027-BFB1-928C095B0E03}"/>
                </a:ext>
              </a:extLst>
            </p:cNvPr>
            <p:cNvGrpSpPr/>
            <p:nvPr/>
          </p:nvGrpSpPr>
          <p:grpSpPr>
            <a:xfrm>
              <a:off x="5113851" y="2590800"/>
              <a:ext cx="1058349" cy="1237765"/>
              <a:chOff x="1371600" y="2590801"/>
              <a:chExt cx="1210749" cy="1303280"/>
            </a:xfrm>
          </p:grpSpPr>
          <p:sp>
            <p:nvSpPr>
              <p:cNvPr id="124" name="Oval 123">
                <a:extLst>
                  <a:ext uri="{FF2B5EF4-FFF2-40B4-BE49-F238E27FC236}">
                    <a16:creationId xmlns="" xmlns:a16="http://schemas.microsoft.com/office/drawing/2014/main" id="{D9068ABF-AFDA-4850-9073-93ED1C7D74F4}"/>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125" name="Curved Connector 43">
                <a:extLst>
                  <a:ext uri="{FF2B5EF4-FFF2-40B4-BE49-F238E27FC236}">
                    <a16:creationId xmlns="" xmlns:a16="http://schemas.microsoft.com/office/drawing/2014/main" id="{D18A3A02-920B-4866-B86E-66A8AA506317}"/>
                  </a:ext>
                </a:extLst>
              </p:cNvPr>
              <p:cNvCxnSpPr>
                <a:stCxn id="124"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26" name="Curved Connector 44">
                <a:extLst>
                  <a:ext uri="{FF2B5EF4-FFF2-40B4-BE49-F238E27FC236}">
                    <a16:creationId xmlns="" xmlns:a16="http://schemas.microsoft.com/office/drawing/2014/main" id="{8A893876-BBED-429E-9041-3945F3056BCD}"/>
                  </a:ext>
                </a:extLst>
              </p:cNvPr>
              <p:cNvCxnSpPr>
                <a:endCxn id="124"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 xmlns:a16="http://schemas.microsoft.com/office/drawing/2014/main" id="{9CA10F12-C166-4A36-86E0-35C756A160CE}"/>
                  </a:ext>
                </a:extLst>
              </p:cNvPr>
              <p:cNvSpPr txBox="1"/>
              <p:nvPr/>
            </p:nvSpPr>
            <p:spPr>
              <a:xfrm>
                <a:off x="1828800" y="2590801"/>
                <a:ext cx="579204" cy="388881"/>
              </a:xfrm>
              <a:prstGeom prst="rect">
                <a:avLst/>
              </a:prstGeom>
              <a:noFill/>
            </p:spPr>
            <p:txBody>
              <a:bodyPr wrap="square" rtlCol="0">
                <a:spAutoFit/>
              </a:bodyPr>
              <a:lstStyle/>
              <a:p>
                <a:r>
                  <a:rPr lang="en-US" sz="1800" dirty="0">
                    <a:sym typeface="Symbol"/>
                  </a:rPr>
                  <a:t></a:t>
                </a:r>
                <a:endParaRPr lang="en-US" dirty="0"/>
              </a:p>
            </p:txBody>
          </p:sp>
          <p:sp>
            <p:nvSpPr>
              <p:cNvPr id="128" name="TextBox 127">
                <a:extLst>
                  <a:ext uri="{FF2B5EF4-FFF2-40B4-BE49-F238E27FC236}">
                    <a16:creationId xmlns="" xmlns:a16="http://schemas.microsoft.com/office/drawing/2014/main" id="{91083BA8-3277-4539-8E16-D8407DB65DEA}"/>
                  </a:ext>
                </a:extLst>
              </p:cNvPr>
              <p:cNvSpPr txBox="1"/>
              <p:nvPr/>
            </p:nvSpPr>
            <p:spPr>
              <a:xfrm>
                <a:off x="1904998" y="3505200"/>
                <a:ext cx="585312" cy="388881"/>
              </a:xfrm>
              <a:prstGeom prst="rect">
                <a:avLst/>
              </a:prstGeom>
              <a:noFill/>
            </p:spPr>
            <p:txBody>
              <a:bodyPr wrap="square" rtlCol="0">
                <a:spAutoFit/>
              </a:bodyPr>
              <a:lstStyle/>
              <a:p>
                <a:r>
                  <a:rPr lang="en-US" sz="1800" dirty="0">
                    <a:sym typeface="Symbol"/>
                  </a:rPr>
                  <a:t>s</a:t>
                </a:r>
                <a:endParaRPr lang="en-US" dirty="0"/>
              </a:p>
            </p:txBody>
          </p:sp>
        </p:grpSp>
        <p:grpSp>
          <p:nvGrpSpPr>
            <p:cNvPr id="104" name="Group 103">
              <a:extLst>
                <a:ext uri="{FF2B5EF4-FFF2-40B4-BE49-F238E27FC236}">
                  <a16:creationId xmlns="" xmlns:a16="http://schemas.microsoft.com/office/drawing/2014/main" id="{54C07EA1-FDC6-4EA8-83DA-BE2FDC8D2B35}"/>
                </a:ext>
              </a:extLst>
            </p:cNvPr>
            <p:cNvGrpSpPr/>
            <p:nvPr/>
          </p:nvGrpSpPr>
          <p:grpSpPr>
            <a:xfrm>
              <a:off x="6096000" y="2590799"/>
              <a:ext cx="1058349" cy="1237766"/>
              <a:chOff x="1371600" y="2590800"/>
              <a:chExt cx="1210749" cy="1303281"/>
            </a:xfrm>
          </p:grpSpPr>
          <p:sp>
            <p:nvSpPr>
              <p:cNvPr id="119" name="Oval 118">
                <a:extLst>
                  <a:ext uri="{FF2B5EF4-FFF2-40B4-BE49-F238E27FC236}">
                    <a16:creationId xmlns="" xmlns:a16="http://schemas.microsoft.com/office/drawing/2014/main" id="{1C91B074-6A54-4BAC-B18B-75E5ED30E3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s</a:t>
                </a:r>
              </a:p>
            </p:txBody>
          </p:sp>
          <p:cxnSp>
            <p:nvCxnSpPr>
              <p:cNvPr id="120" name="Curved Connector 49">
                <a:extLst>
                  <a:ext uri="{FF2B5EF4-FFF2-40B4-BE49-F238E27FC236}">
                    <a16:creationId xmlns="" xmlns:a16="http://schemas.microsoft.com/office/drawing/2014/main" id="{02EFA874-8889-4F78-BE1A-92FF78FB2A39}"/>
                  </a:ext>
                </a:extLst>
              </p:cNvPr>
              <p:cNvCxnSpPr>
                <a:stCxn id="119"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21" name="Curved Connector 50">
                <a:extLst>
                  <a:ext uri="{FF2B5EF4-FFF2-40B4-BE49-F238E27FC236}">
                    <a16:creationId xmlns="" xmlns:a16="http://schemas.microsoft.com/office/drawing/2014/main" id="{0AA8BEB9-7DF5-4188-87AD-AD29891BA2A2}"/>
                  </a:ext>
                </a:extLst>
              </p:cNvPr>
              <p:cNvCxnSpPr>
                <a:endCxn id="119"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 xmlns:a16="http://schemas.microsoft.com/office/drawing/2014/main" id="{8F8F5E38-B3E2-4CE7-A8FB-536C441D8697}"/>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123" name="TextBox 122">
                <a:extLst>
                  <a:ext uri="{FF2B5EF4-FFF2-40B4-BE49-F238E27FC236}">
                    <a16:creationId xmlns="" xmlns:a16="http://schemas.microsoft.com/office/drawing/2014/main" id="{9DB8E402-6EB7-46F1-AE3A-9D665AB510D8}"/>
                  </a:ext>
                </a:extLst>
              </p:cNvPr>
              <p:cNvSpPr txBox="1"/>
              <p:nvPr/>
            </p:nvSpPr>
            <p:spPr>
              <a:xfrm>
                <a:off x="1905000" y="3505200"/>
                <a:ext cx="599844" cy="388881"/>
              </a:xfrm>
              <a:prstGeom prst="rect">
                <a:avLst/>
              </a:prstGeom>
              <a:noFill/>
            </p:spPr>
            <p:txBody>
              <a:bodyPr wrap="square" rtlCol="0">
                <a:spAutoFit/>
              </a:bodyPr>
              <a:lstStyle/>
              <a:p>
                <a:r>
                  <a:rPr lang="en-US" sz="1800" dirty="0">
                    <a:sym typeface="Symbol"/>
                  </a:rPr>
                  <a:t>s</a:t>
                </a:r>
                <a:endParaRPr lang="en-US" dirty="0"/>
              </a:p>
            </p:txBody>
          </p:sp>
        </p:grpSp>
        <p:grpSp>
          <p:nvGrpSpPr>
            <p:cNvPr id="105" name="Group 104">
              <a:extLst>
                <a:ext uri="{FF2B5EF4-FFF2-40B4-BE49-F238E27FC236}">
                  <a16:creationId xmlns="" xmlns:a16="http://schemas.microsoft.com/office/drawing/2014/main" id="{44BC9D40-3313-4626-85FC-5991B23B84CB}"/>
                </a:ext>
              </a:extLst>
            </p:cNvPr>
            <p:cNvGrpSpPr/>
            <p:nvPr/>
          </p:nvGrpSpPr>
          <p:grpSpPr>
            <a:xfrm>
              <a:off x="7086600" y="2590800"/>
              <a:ext cx="1058349" cy="1330099"/>
              <a:chOff x="1371600" y="2590800"/>
              <a:chExt cx="1210749" cy="1400501"/>
            </a:xfrm>
          </p:grpSpPr>
          <p:sp>
            <p:nvSpPr>
              <p:cNvPr id="114" name="Oval 113">
                <a:extLst>
                  <a:ext uri="{FF2B5EF4-FFF2-40B4-BE49-F238E27FC236}">
                    <a16:creationId xmlns="" xmlns:a16="http://schemas.microsoft.com/office/drawing/2014/main" id="{9BC44DFF-39C0-4B02-BF48-B311AC1A808D}"/>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normAutofit/>
              </a:bodyPr>
              <a:lstStyle/>
              <a:p>
                <a:pPr algn="r"/>
                <a:r>
                  <a:rPr lang="en-US" sz="1600" dirty="0"/>
                  <a:t>s+1</a:t>
                </a:r>
              </a:p>
            </p:txBody>
          </p:sp>
          <p:cxnSp>
            <p:nvCxnSpPr>
              <p:cNvPr id="115" name="Curved Connector 55">
                <a:extLst>
                  <a:ext uri="{FF2B5EF4-FFF2-40B4-BE49-F238E27FC236}">
                    <a16:creationId xmlns="" xmlns:a16="http://schemas.microsoft.com/office/drawing/2014/main" id="{9200EA88-640A-4B27-93A8-53D13DCDE81D}"/>
                  </a:ext>
                </a:extLst>
              </p:cNvPr>
              <p:cNvCxnSpPr>
                <a:stCxn id="114"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6" name="Curved Connector 56">
                <a:extLst>
                  <a:ext uri="{FF2B5EF4-FFF2-40B4-BE49-F238E27FC236}">
                    <a16:creationId xmlns="" xmlns:a16="http://schemas.microsoft.com/office/drawing/2014/main" id="{9BDE693F-A93C-422E-907C-1FB9C98D92F6}"/>
                  </a:ext>
                </a:extLst>
              </p:cNvPr>
              <p:cNvCxnSpPr>
                <a:endCxn id="114"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117" name="TextBox 116">
                <a:extLst>
                  <a:ext uri="{FF2B5EF4-FFF2-40B4-BE49-F238E27FC236}">
                    <a16:creationId xmlns="" xmlns:a16="http://schemas.microsoft.com/office/drawing/2014/main" id="{962A3CD2-5772-4781-8E6E-C0C6B4837787}"/>
                  </a:ext>
                </a:extLst>
              </p:cNvPr>
              <p:cNvSpPr txBox="1"/>
              <p:nvPr/>
            </p:nvSpPr>
            <p:spPr>
              <a:xfrm>
                <a:off x="1828800" y="2590800"/>
                <a:ext cx="588872" cy="388881"/>
              </a:xfrm>
              <a:prstGeom prst="rect">
                <a:avLst/>
              </a:prstGeom>
              <a:noFill/>
            </p:spPr>
            <p:txBody>
              <a:bodyPr wrap="square" rtlCol="0">
                <a:spAutoFit/>
              </a:bodyPr>
              <a:lstStyle/>
              <a:p>
                <a:r>
                  <a:rPr lang="en-US" sz="1800" dirty="0">
                    <a:sym typeface="Symbol"/>
                  </a:rPr>
                  <a:t></a:t>
                </a:r>
                <a:endParaRPr lang="en-US" dirty="0"/>
              </a:p>
            </p:txBody>
          </p:sp>
          <p:sp>
            <p:nvSpPr>
              <p:cNvPr id="118" name="TextBox 117">
                <a:extLst>
                  <a:ext uri="{FF2B5EF4-FFF2-40B4-BE49-F238E27FC236}">
                    <a16:creationId xmlns="" xmlns:a16="http://schemas.microsoft.com/office/drawing/2014/main" id="{61481A78-E1FE-4888-8214-D603EA22208D}"/>
                  </a:ext>
                </a:extLst>
              </p:cNvPr>
              <p:cNvSpPr txBox="1"/>
              <p:nvPr/>
            </p:nvSpPr>
            <p:spPr>
              <a:xfrm>
                <a:off x="1905000" y="3505200"/>
                <a:ext cx="457200" cy="486101"/>
              </a:xfrm>
              <a:prstGeom prst="rect">
                <a:avLst/>
              </a:prstGeom>
              <a:noFill/>
            </p:spPr>
            <p:txBody>
              <a:bodyPr wrap="square" rtlCol="0">
                <a:spAutoFit/>
              </a:bodyPr>
              <a:lstStyle/>
              <a:p>
                <a:endParaRPr lang="en-US" dirty="0"/>
              </a:p>
            </p:txBody>
          </p:sp>
        </p:grpSp>
        <p:grpSp>
          <p:nvGrpSpPr>
            <p:cNvPr id="106" name="Group 105">
              <a:extLst>
                <a:ext uri="{FF2B5EF4-FFF2-40B4-BE49-F238E27FC236}">
                  <a16:creationId xmlns="" xmlns:a16="http://schemas.microsoft.com/office/drawing/2014/main" id="{6623332C-1D19-44D4-BB4A-9F7B86A9ADC5}"/>
                </a:ext>
              </a:extLst>
            </p:cNvPr>
            <p:cNvGrpSpPr/>
            <p:nvPr/>
          </p:nvGrpSpPr>
          <p:grpSpPr>
            <a:xfrm flipH="1">
              <a:off x="4385930" y="2590800"/>
              <a:ext cx="1143002" cy="1237767"/>
              <a:chOff x="1371600" y="2590800"/>
              <a:chExt cx="1210751" cy="1303282"/>
            </a:xfrm>
          </p:grpSpPr>
          <p:sp>
            <p:nvSpPr>
              <p:cNvPr id="109" name="Oval 108">
                <a:extLst>
                  <a:ext uri="{FF2B5EF4-FFF2-40B4-BE49-F238E27FC236}">
                    <a16:creationId xmlns="" xmlns:a16="http://schemas.microsoft.com/office/drawing/2014/main" id="{E3278398-E213-4332-9DAD-FD0294088D8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s-1</a:t>
                </a:r>
                <a:endParaRPr lang="en-US" dirty="0"/>
              </a:p>
            </p:txBody>
          </p:sp>
          <p:cxnSp>
            <p:nvCxnSpPr>
              <p:cNvPr id="110" name="Curved Connector 70">
                <a:extLst>
                  <a:ext uri="{FF2B5EF4-FFF2-40B4-BE49-F238E27FC236}">
                    <a16:creationId xmlns="" xmlns:a16="http://schemas.microsoft.com/office/drawing/2014/main" id="{68BC5FE9-43FF-4CFA-8D8D-64D0D95B3412}"/>
                  </a:ext>
                </a:extLst>
              </p:cNvPr>
              <p:cNvCxnSpPr>
                <a:stCxn id="109" idx="7"/>
              </p:cNvCxnSpPr>
              <p:nvPr/>
            </p:nvCxnSpPr>
            <p:spPr>
              <a:xfrm rot="5400000" flipH="1" flipV="1">
                <a:off x="2171700" y="2705100"/>
                <a:ext cx="1588" cy="819710"/>
              </a:xfrm>
              <a:prstGeom prst="curvedConnector3">
                <a:avLst>
                  <a:gd name="adj1" fmla="val 13255294"/>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111" name="Curved Connector 71">
                <a:extLst>
                  <a:ext uri="{FF2B5EF4-FFF2-40B4-BE49-F238E27FC236}">
                    <a16:creationId xmlns="" xmlns:a16="http://schemas.microsoft.com/office/drawing/2014/main" id="{97716229-F71E-4B6A-84B4-F85A4A13F193}"/>
                  </a:ext>
                </a:extLst>
              </p:cNvPr>
              <p:cNvCxnSpPr>
                <a:endCxn id="109" idx="5"/>
              </p:cNvCxnSpPr>
              <p:nvPr/>
            </p:nvCxnSpPr>
            <p:spPr>
              <a:xfrm rot="5400000">
                <a:off x="2171700" y="3028390"/>
                <a:ext cx="1588" cy="819710"/>
              </a:xfrm>
              <a:prstGeom prst="curvedConnector3">
                <a:avLst>
                  <a:gd name="adj1" fmla="val 9907560"/>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112" name="TextBox 111">
                <a:extLst>
                  <a:ext uri="{FF2B5EF4-FFF2-40B4-BE49-F238E27FC236}">
                    <a16:creationId xmlns="" xmlns:a16="http://schemas.microsoft.com/office/drawing/2014/main" id="{C5905921-FAE9-479E-BEB5-0A7C08CEFF31}"/>
                  </a:ext>
                </a:extLst>
              </p:cNvPr>
              <p:cNvSpPr txBox="1"/>
              <p:nvPr/>
            </p:nvSpPr>
            <p:spPr>
              <a:xfrm>
                <a:off x="1828801" y="2590800"/>
                <a:ext cx="556452" cy="388881"/>
              </a:xfrm>
              <a:prstGeom prst="rect">
                <a:avLst/>
              </a:prstGeom>
              <a:noFill/>
            </p:spPr>
            <p:txBody>
              <a:bodyPr wrap="square" rtlCol="0">
                <a:spAutoFit/>
              </a:bodyPr>
              <a:lstStyle/>
              <a:p>
                <a:r>
                  <a:rPr lang="en-US" sz="1800" dirty="0">
                    <a:sym typeface="Symbol"/>
                  </a:rPr>
                  <a:t></a:t>
                </a:r>
                <a:endParaRPr lang="en-US" dirty="0"/>
              </a:p>
            </p:txBody>
          </p:sp>
          <p:sp>
            <p:nvSpPr>
              <p:cNvPr id="113" name="TextBox 112">
                <a:extLst>
                  <a:ext uri="{FF2B5EF4-FFF2-40B4-BE49-F238E27FC236}">
                    <a16:creationId xmlns="" xmlns:a16="http://schemas.microsoft.com/office/drawing/2014/main" id="{479E533C-872F-48C3-997A-D59EDCDD0FDF}"/>
                  </a:ext>
                </a:extLst>
              </p:cNvPr>
              <p:cNvSpPr txBox="1"/>
              <p:nvPr/>
            </p:nvSpPr>
            <p:spPr>
              <a:xfrm>
                <a:off x="1762643" y="3505201"/>
                <a:ext cx="819708" cy="388881"/>
              </a:xfrm>
              <a:prstGeom prst="rect">
                <a:avLst/>
              </a:prstGeom>
              <a:noFill/>
            </p:spPr>
            <p:txBody>
              <a:bodyPr wrap="square" rtlCol="0">
                <a:spAutoFit/>
              </a:bodyPr>
              <a:lstStyle/>
              <a:p>
                <a:r>
                  <a:rPr lang="en-US" sz="1800" dirty="0">
                    <a:sym typeface="Symbol"/>
                  </a:rPr>
                  <a:t>(s-1)</a:t>
                </a:r>
                <a:endParaRPr lang="en-US" dirty="0"/>
              </a:p>
            </p:txBody>
          </p:sp>
        </p:grpSp>
        <p:sp>
          <p:nvSpPr>
            <p:cNvPr id="107" name="TextBox 106">
              <a:extLst>
                <a:ext uri="{FF2B5EF4-FFF2-40B4-BE49-F238E27FC236}">
                  <a16:creationId xmlns="" xmlns:a16="http://schemas.microsoft.com/office/drawing/2014/main" id="{68250454-B5A6-484F-BB71-E1664617F885}"/>
                </a:ext>
              </a:extLst>
            </p:cNvPr>
            <p:cNvSpPr txBox="1"/>
            <p:nvPr/>
          </p:nvSpPr>
          <p:spPr>
            <a:xfrm>
              <a:off x="3657600" y="2971800"/>
              <a:ext cx="685800" cy="461665"/>
            </a:xfrm>
            <a:prstGeom prst="rect">
              <a:avLst/>
            </a:prstGeom>
            <a:noFill/>
          </p:spPr>
          <p:txBody>
            <a:bodyPr wrap="square" rtlCol="0">
              <a:spAutoFit/>
            </a:bodyPr>
            <a:lstStyle/>
            <a:p>
              <a:r>
                <a:rPr lang="en-US" dirty="0"/>
                <a:t>….</a:t>
              </a:r>
            </a:p>
          </p:txBody>
        </p:sp>
        <p:sp>
          <p:nvSpPr>
            <p:cNvPr id="108" name="TextBox 107">
              <a:extLst>
                <a:ext uri="{FF2B5EF4-FFF2-40B4-BE49-F238E27FC236}">
                  <a16:creationId xmlns="" xmlns:a16="http://schemas.microsoft.com/office/drawing/2014/main" id="{C1C93C8E-6950-42AE-AB06-3A8B64B8F0F4}"/>
                </a:ext>
              </a:extLst>
            </p:cNvPr>
            <p:cNvSpPr txBox="1"/>
            <p:nvPr/>
          </p:nvSpPr>
          <p:spPr>
            <a:xfrm>
              <a:off x="8001000" y="2971800"/>
              <a:ext cx="685800" cy="461665"/>
            </a:xfrm>
            <a:prstGeom prst="rect">
              <a:avLst/>
            </a:prstGeom>
            <a:noFill/>
          </p:spPr>
          <p:txBody>
            <a:bodyPr wrap="square" rtlCol="0">
              <a:spAutoFit/>
            </a:bodyPr>
            <a:lstStyle/>
            <a:p>
              <a:r>
                <a:rPr lang="en-US" dirty="0"/>
                <a:t>….</a:t>
              </a:r>
            </a:p>
          </p:txBody>
        </p:sp>
      </p:grpSp>
      <p:graphicFrame>
        <p:nvGraphicFramePr>
          <p:cNvPr id="52" name="Object 51">
            <a:extLst>
              <a:ext uri="{FF2B5EF4-FFF2-40B4-BE49-F238E27FC236}">
                <a16:creationId xmlns="" xmlns:a16="http://schemas.microsoft.com/office/drawing/2014/main" id="{0E91CD1D-53C9-48DA-8CD1-09ECBF137BB3}"/>
              </a:ext>
            </a:extLst>
          </p:cNvPr>
          <p:cNvGraphicFramePr>
            <a:graphicFrameLocks noChangeAspect="1"/>
          </p:cNvGraphicFramePr>
          <p:nvPr>
            <p:extLst>
              <p:ext uri="{D42A27DB-BD31-4B8C-83A1-F6EECF244321}">
                <p14:modId xmlns:p14="http://schemas.microsoft.com/office/powerpoint/2010/main" val="2331642947"/>
              </p:ext>
            </p:extLst>
          </p:nvPr>
        </p:nvGraphicFramePr>
        <p:xfrm>
          <a:off x="1364747" y="4446619"/>
          <a:ext cx="3753163" cy="1080724"/>
        </p:xfrm>
        <a:graphic>
          <a:graphicData uri="http://schemas.openxmlformats.org/presentationml/2006/ole">
            <mc:AlternateContent xmlns:mc="http://schemas.openxmlformats.org/markup-compatibility/2006">
              <mc:Choice xmlns:v="urn:schemas-microsoft-com:vml" Requires="v">
                <p:oleObj spid="_x0000_s8250" name="Equation" r:id="rId3" imgW="863280" imgH="304560" progId="Equation.3">
                  <p:embed/>
                </p:oleObj>
              </mc:Choice>
              <mc:Fallback>
                <p:oleObj name="Equation" r:id="rId3" imgW="863280" imgH="304560" progId="Equation.3">
                  <p:embed/>
                  <p:pic>
                    <p:nvPicPr>
                      <p:cNvPr id="0" name=""/>
                      <p:cNvPicPr>
                        <a:picLocks noChangeAspect="1" noChangeArrowheads="1"/>
                      </p:cNvPicPr>
                      <p:nvPr/>
                    </p:nvPicPr>
                    <p:blipFill>
                      <a:blip r:embed="rId4"/>
                      <a:srcRect/>
                      <a:stretch>
                        <a:fillRect/>
                      </a:stretch>
                    </p:blipFill>
                    <p:spPr bwMode="auto">
                      <a:xfrm>
                        <a:off x="1364747" y="4446619"/>
                        <a:ext cx="3753163" cy="1080724"/>
                      </a:xfrm>
                      <a:prstGeom prst="rect">
                        <a:avLst/>
                      </a:prstGeom>
                      <a:noFill/>
                      <a:extLst/>
                    </p:spPr>
                  </p:pic>
                </p:oleObj>
              </mc:Fallback>
            </mc:AlternateContent>
          </a:graphicData>
        </a:graphic>
      </p:graphicFrame>
      <p:graphicFrame>
        <p:nvGraphicFramePr>
          <p:cNvPr id="54" name="Object 53">
            <a:extLst>
              <a:ext uri="{FF2B5EF4-FFF2-40B4-BE49-F238E27FC236}">
                <a16:creationId xmlns=""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1264439664"/>
              </p:ext>
            </p:extLst>
          </p:nvPr>
        </p:nvGraphicFramePr>
        <p:xfrm>
          <a:off x="5119636" y="4466465"/>
          <a:ext cx="6229505" cy="1028397"/>
        </p:xfrm>
        <a:graphic>
          <a:graphicData uri="http://schemas.openxmlformats.org/presentationml/2006/ole">
            <mc:AlternateContent xmlns:mc="http://schemas.openxmlformats.org/markup-compatibility/2006">
              <mc:Choice xmlns:v="urn:schemas-microsoft-com:vml" Requires="v">
                <p:oleObj spid="_x0000_s8251" name="Equation" r:id="rId5" imgW="2463480" imgH="444240" progId="Equation.3">
                  <p:embed/>
                </p:oleObj>
              </mc:Choice>
              <mc:Fallback>
                <p:oleObj name="Equation" r:id="rId5" imgW="2463480" imgH="444240" progId="Equation.3">
                  <p:embed/>
                  <p:pic>
                    <p:nvPicPr>
                      <p:cNvPr id="0" name=""/>
                      <p:cNvPicPr>
                        <a:picLocks noChangeAspect="1" noChangeArrowheads="1"/>
                      </p:cNvPicPr>
                      <p:nvPr/>
                    </p:nvPicPr>
                    <p:blipFill>
                      <a:blip r:embed="rId6"/>
                      <a:srcRect/>
                      <a:stretch>
                        <a:fillRect/>
                      </a:stretch>
                    </p:blipFill>
                    <p:spPr bwMode="auto">
                      <a:xfrm>
                        <a:off x="5119636" y="4466465"/>
                        <a:ext cx="6229505" cy="1028397"/>
                      </a:xfrm>
                      <a:prstGeom prst="rect">
                        <a:avLst/>
                      </a:prstGeom>
                      <a:noFill/>
                      <a:extLst/>
                    </p:spPr>
                  </p:pic>
                </p:oleObj>
              </mc:Fallback>
            </mc:AlternateContent>
          </a:graphicData>
        </a:graphic>
      </p:graphicFrame>
    </p:spTree>
    <p:extLst>
      <p:ext uri="{BB962C8B-B14F-4D97-AF65-F5344CB8AC3E}">
        <p14:creationId xmlns:p14="http://schemas.microsoft.com/office/powerpoint/2010/main" val="2768135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M/M/s/GD/∞/∞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18</a:t>
            </a:fld>
            <a:endParaRPr lang="en-US"/>
          </a:p>
        </p:txBody>
      </p:sp>
      <p:graphicFrame>
        <p:nvGraphicFramePr>
          <p:cNvPr id="55" name="Content Placeholder 54">
            <a:extLst>
              <a:ext uri="{FF2B5EF4-FFF2-40B4-BE49-F238E27FC236}">
                <a16:creationId xmlns="" xmlns:a16="http://schemas.microsoft.com/office/drawing/2014/main" id="{8279DC50-6851-45FB-9AC7-020180F2BF7A}"/>
              </a:ext>
            </a:extLst>
          </p:cNvPr>
          <p:cNvGraphicFramePr>
            <a:graphicFrameLocks noGrp="1" noChangeAspect="1"/>
          </p:cNvGraphicFramePr>
          <p:nvPr>
            <p:ph idx="1"/>
            <p:extLst>
              <p:ext uri="{D42A27DB-BD31-4B8C-83A1-F6EECF244321}">
                <p14:modId xmlns:p14="http://schemas.microsoft.com/office/powerpoint/2010/main" val="1166560442"/>
              </p:ext>
            </p:extLst>
          </p:nvPr>
        </p:nvGraphicFramePr>
        <p:xfrm>
          <a:off x="1269240" y="1828106"/>
          <a:ext cx="6414450" cy="1570188"/>
        </p:xfrm>
        <a:graphic>
          <a:graphicData uri="http://schemas.openxmlformats.org/presentationml/2006/ole">
            <mc:AlternateContent xmlns:mc="http://schemas.openxmlformats.org/markup-compatibility/2006">
              <mc:Choice xmlns:v="urn:schemas-microsoft-com:vml" Requires="v">
                <p:oleObj spid="_x0000_s9322" name="Equation" r:id="rId3" imgW="2869920" imgH="888840" progId="Equation.3">
                  <p:embed/>
                </p:oleObj>
              </mc:Choice>
              <mc:Fallback>
                <p:oleObj name="Equation" r:id="rId3" imgW="2869920" imgH="888840" progId="Equation.3">
                  <p:embed/>
                  <p:pic>
                    <p:nvPicPr>
                      <p:cNvPr id="0" name=""/>
                      <p:cNvPicPr>
                        <a:picLocks noChangeAspect="1" noChangeArrowheads="1"/>
                      </p:cNvPicPr>
                      <p:nvPr/>
                    </p:nvPicPr>
                    <p:blipFill>
                      <a:blip r:embed="rId4"/>
                      <a:srcRect/>
                      <a:stretch>
                        <a:fillRect/>
                      </a:stretch>
                    </p:blipFill>
                    <p:spPr bwMode="auto">
                      <a:xfrm>
                        <a:off x="1269240" y="1828106"/>
                        <a:ext cx="6414450" cy="1570188"/>
                      </a:xfrm>
                      <a:prstGeom prst="rect">
                        <a:avLst/>
                      </a:prstGeom>
                      <a:noFill/>
                      <a:extLst/>
                    </p:spPr>
                  </p:pic>
                </p:oleObj>
              </mc:Fallback>
            </mc:AlternateContent>
          </a:graphicData>
        </a:graphic>
      </p:graphicFrame>
      <p:graphicFrame>
        <p:nvGraphicFramePr>
          <p:cNvPr id="56" name="Object 6">
            <a:extLst>
              <a:ext uri="{FF2B5EF4-FFF2-40B4-BE49-F238E27FC236}">
                <a16:creationId xmlns="" xmlns:a16="http://schemas.microsoft.com/office/drawing/2014/main" id="{6452DED8-6C3C-44E5-9FEA-587FC9A87B63}"/>
              </a:ext>
            </a:extLst>
          </p:cNvPr>
          <p:cNvGraphicFramePr>
            <a:graphicFrameLocks noChangeAspect="1"/>
          </p:cNvGraphicFramePr>
          <p:nvPr>
            <p:extLst>
              <p:ext uri="{D42A27DB-BD31-4B8C-83A1-F6EECF244321}">
                <p14:modId xmlns:p14="http://schemas.microsoft.com/office/powerpoint/2010/main" val="3523778840"/>
              </p:ext>
            </p:extLst>
          </p:nvPr>
        </p:nvGraphicFramePr>
        <p:xfrm>
          <a:off x="1269240" y="3398294"/>
          <a:ext cx="2147888" cy="1019175"/>
        </p:xfrm>
        <a:graphic>
          <a:graphicData uri="http://schemas.openxmlformats.org/presentationml/2006/ole">
            <mc:AlternateContent xmlns:mc="http://schemas.openxmlformats.org/markup-compatibility/2006">
              <mc:Choice xmlns:v="urn:schemas-microsoft-com:vml" Requires="v">
                <p:oleObj spid="_x0000_s9323" name="Equation" r:id="rId5" imgW="939600" imgH="520560" progId="Equation.3">
                  <p:embed/>
                </p:oleObj>
              </mc:Choice>
              <mc:Fallback>
                <p:oleObj name="Equation" r:id="rId5" imgW="939600" imgH="520560" progId="Equation.3">
                  <p:embed/>
                  <p:pic>
                    <p:nvPicPr>
                      <p:cNvPr id="0" name=""/>
                      <p:cNvPicPr>
                        <a:picLocks noChangeAspect="1" noChangeArrowheads="1"/>
                      </p:cNvPicPr>
                      <p:nvPr/>
                    </p:nvPicPr>
                    <p:blipFill>
                      <a:blip r:embed="rId6"/>
                      <a:srcRect/>
                      <a:stretch>
                        <a:fillRect/>
                      </a:stretch>
                    </p:blipFill>
                    <p:spPr bwMode="auto">
                      <a:xfrm>
                        <a:off x="1269240" y="3398294"/>
                        <a:ext cx="2147888" cy="1019175"/>
                      </a:xfrm>
                      <a:prstGeom prst="rect">
                        <a:avLst/>
                      </a:prstGeom>
                      <a:noFill/>
                    </p:spPr>
                  </p:pic>
                </p:oleObj>
              </mc:Fallback>
            </mc:AlternateContent>
          </a:graphicData>
        </a:graphic>
      </p:graphicFrame>
      <p:graphicFrame>
        <p:nvGraphicFramePr>
          <p:cNvPr id="57" name="Object 6">
            <a:extLst>
              <a:ext uri="{FF2B5EF4-FFF2-40B4-BE49-F238E27FC236}">
                <a16:creationId xmlns="" xmlns:a16="http://schemas.microsoft.com/office/drawing/2014/main" id="{42A4CDED-06A0-4DDC-8C59-53DE21FFB284}"/>
              </a:ext>
            </a:extLst>
          </p:cNvPr>
          <p:cNvGraphicFramePr>
            <a:graphicFrameLocks noChangeAspect="1"/>
          </p:cNvGraphicFramePr>
          <p:nvPr>
            <p:extLst>
              <p:ext uri="{D42A27DB-BD31-4B8C-83A1-F6EECF244321}">
                <p14:modId xmlns:p14="http://schemas.microsoft.com/office/powerpoint/2010/main" val="3969019154"/>
              </p:ext>
            </p:extLst>
          </p:nvPr>
        </p:nvGraphicFramePr>
        <p:xfrm>
          <a:off x="3404338" y="3378676"/>
          <a:ext cx="4352925" cy="1022350"/>
        </p:xfrm>
        <a:graphic>
          <a:graphicData uri="http://schemas.openxmlformats.org/presentationml/2006/ole">
            <mc:AlternateContent xmlns:mc="http://schemas.openxmlformats.org/markup-compatibility/2006">
              <mc:Choice xmlns:v="urn:schemas-microsoft-com:vml" Requires="v">
                <p:oleObj spid="_x0000_s9324" name="Equation" r:id="rId7" imgW="1904760" imgH="520560" progId="Equation.3">
                  <p:embed/>
                </p:oleObj>
              </mc:Choice>
              <mc:Fallback>
                <p:oleObj name="Equation" r:id="rId7" imgW="1904760" imgH="520560" progId="Equation.3">
                  <p:embed/>
                  <p:pic>
                    <p:nvPicPr>
                      <p:cNvPr id="0" name=""/>
                      <p:cNvPicPr>
                        <a:picLocks noChangeAspect="1" noChangeArrowheads="1"/>
                      </p:cNvPicPr>
                      <p:nvPr/>
                    </p:nvPicPr>
                    <p:blipFill>
                      <a:blip r:embed="rId8"/>
                      <a:srcRect/>
                      <a:stretch>
                        <a:fillRect/>
                      </a:stretch>
                    </p:blipFill>
                    <p:spPr bwMode="auto">
                      <a:xfrm>
                        <a:off x="3404338" y="3378676"/>
                        <a:ext cx="4352925" cy="1022350"/>
                      </a:xfrm>
                      <a:prstGeom prst="rect">
                        <a:avLst/>
                      </a:prstGeom>
                      <a:noFill/>
                    </p:spPr>
                  </p:pic>
                </p:oleObj>
              </mc:Fallback>
            </mc:AlternateContent>
          </a:graphicData>
        </a:graphic>
      </p:graphicFrame>
      <p:graphicFrame>
        <p:nvGraphicFramePr>
          <p:cNvPr id="58" name="Object 6">
            <a:extLst>
              <a:ext uri="{FF2B5EF4-FFF2-40B4-BE49-F238E27FC236}">
                <a16:creationId xmlns="" xmlns:a16="http://schemas.microsoft.com/office/drawing/2014/main" id="{9604D291-91B5-4EE0-9D60-C70C4C8BDF5D}"/>
              </a:ext>
            </a:extLst>
          </p:cNvPr>
          <p:cNvGraphicFramePr>
            <a:graphicFrameLocks noChangeAspect="1"/>
          </p:cNvGraphicFramePr>
          <p:nvPr>
            <p:extLst>
              <p:ext uri="{D42A27DB-BD31-4B8C-83A1-F6EECF244321}">
                <p14:modId xmlns:p14="http://schemas.microsoft.com/office/powerpoint/2010/main" val="640384431"/>
              </p:ext>
            </p:extLst>
          </p:nvPr>
        </p:nvGraphicFramePr>
        <p:xfrm>
          <a:off x="1692753" y="4258753"/>
          <a:ext cx="3656012" cy="1022350"/>
        </p:xfrm>
        <a:graphic>
          <a:graphicData uri="http://schemas.openxmlformats.org/presentationml/2006/ole">
            <mc:AlternateContent xmlns:mc="http://schemas.openxmlformats.org/markup-compatibility/2006">
              <mc:Choice xmlns:v="urn:schemas-microsoft-com:vml" Requires="v">
                <p:oleObj spid="_x0000_s9325" name="Equation" r:id="rId9" imgW="1600200" imgH="520560" progId="Equation.3">
                  <p:embed/>
                </p:oleObj>
              </mc:Choice>
              <mc:Fallback>
                <p:oleObj name="Equation" r:id="rId9" imgW="1600200" imgH="520560" progId="Equation.3">
                  <p:embed/>
                  <p:pic>
                    <p:nvPicPr>
                      <p:cNvPr id="0" name=""/>
                      <p:cNvPicPr>
                        <a:picLocks noChangeAspect="1" noChangeArrowheads="1"/>
                      </p:cNvPicPr>
                      <p:nvPr/>
                    </p:nvPicPr>
                    <p:blipFill>
                      <a:blip r:embed="rId10"/>
                      <a:srcRect/>
                      <a:stretch>
                        <a:fillRect/>
                      </a:stretch>
                    </p:blipFill>
                    <p:spPr bwMode="auto">
                      <a:xfrm>
                        <a:off x="1692753" y="4258753"/>
                        <a:ext cx="3656012" cy="1022350"/>
                      </a:xfrm>
                      <a:prstGeom prst="rect">
                        <a:avLst/>
                      </a:prstGeom>
                      <a:noFill/>
                    </p:spPr>
                  </p:pic>
                </p:oleObj>
              </mc:Fallback>
            </mc:AlternateContent>
          </a:graphicData>
        </a:graphic>
      </p:graphicFrame>
      <p:pic>
        <p:nvPicPr>
          <p:cNvPr id="59" name="Picture 58">
            <a:extLst>
              <a:ext uri="{FF2B5EF4-FFF2-40B4-BE49-F238E27FC236}">
                <a16:creationId xmlns="" xmlns:a16="http://schemas.microsoft.com/office/drawing/2014/main" id="{80C5BEA0-6DEB-4616-B827-2143EBABE917}"/>
              </a:ext>
            </a:extLst>
          </p:cNvPr>
          <p:cNvPicPr>
            <a:picLocks noChangeAspect="1"/>
          </p:cNvPicPr>
          <p:nvPr/>
        </p:nvPicPr>
        <p:blipFill>
          <a:blip r:embed="rId11"/>
          <a:stretch>
            <a:fillRect/>
          </a:stretch>
        </p:blipFill>
        <p:spPr>
          <a:xfrm>
            <a:off x="6126480" y="4353965"/>
            <a:ext cx="4671302" cy="1371289"/>
          </a:xfrm>
          <a:prstGeom prst="rect">
            <a:avLst/>
          </a:prstGeom>
        </p:spPr>
      </p:pic>
      <p:sp>
        <p:nvSpPr>
          <p:cNvPr id="4" name="TextBox 3"/>
          <p:cNvSpPr txBox="1"/>
          <p:nvPr/>
        </p:nvSpPr>
        <p:spPr>
          <a:xfrm>
            <a:off x="1269240" y="5281103"/>
            <a:ext cx="4503038" cy="1107996"/>
          </a:xfrm>
          <a:prstGeom prst="rect">
            <a:avLst/>
          </a:prstGeom>
          <a:noFill/>
        </p:spPr>
        <p:txBody>
          <a:bodyPr wrap="square" rtlCol="0">
            <a:spAutoFit/>
          </a:bodyPr>
          <a:lstStyle/>
          <a:p>
            <a:r>
              <a:rPr lang="en-US" sz="2400" dirty="0">
                <a:solidFill>
                  <a:srgbClr val="00B050"/>
                </a:solidFill>
                <a:latin typeface="Calibri" panose="020F0502020204030204" pitchFamily="34" charset="0"/>
                <a:cs typeface="Calibri" panose="020F0502020204030204" pitchFamily="34" charset="0"/>
              </a:rPr>
              <a:t>If </a:t>
            </a:r>
            <a:r>
              <a:rPr lang="en-US" sz="2400" i="1" dirty="0">
                <a:solidFill>
                  <a:srgbClr val="00B050"/>
                </a:solidFill>
                <a:latin typeface="Calibri" panose="020F0502020204030204" pitchFamily="34" charset="0"/>
                <a:cs typeface="Calibri" panose="020F0502020204030204" pitchFamily="34" charset="0"/>
                <a:sym typeface="Symbol"/>
              </a:rPr>
              <a:t></a:t>
            </a:r>
            <a:r>
              <a:rPr lang="en-US" sz="2400" i="1" dirty="0">
                <a:solidFill>
                  <a:srgbClr val="00B050"/>
                </a:solidFill>
                <a:latin typeface="Calibri" panose="020F0502020204030204" pitchFamily="34" charset="0"/>
                <a:cs typeface="Calibri" panose="020F0502020204030204" pitchFamily="34" charset="0"/>
              </a:rPr>
              <a:t> ≥ 1, </a:t>
            </a:r>
            <a:r>
              <a:rPr lang="en-US" sz="2400" dirty="0">
                <a:solidFill>
                  <a:srgbClr val="00B050"/>
                </a:solidFill>
                <a:latin typeface="Calibri" panose="020F0502020204030204" pitchFamily="34" charset="0"/>
                <a:cs typeface="Calibri" panose="020F0502020204030204" pitchFamily="34" charset="0"/>
              </a:rPr>
              <a:t>the infinite sum “blows up”, thus, no steady-state exists. </a:t>
            </a:r>
          </a:p>
          <a:p>
            <a:endParaRPr lang="en-US" dirty="0"/>
          </a:p>
        </p:txBody>
      </p:sp>
    </p:spTree>
    <p:extLst>
      <p:ext uri="{BB962C8B-B14F-4D97-AF65-F5344CB8AC3E}">
        <p14:creationId xmlns:p14="http://schemas.microsoft.com/office/powerpoint/2010/main" val="80022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M/M/s/GD/∞/∞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19</a:t>
            </a:fld>
            <a:endParaRPr lang="en-US"/>
          </a:p>
        </p:txBody>
      </p:sp>
      <p:sp>
        <p:nvSpPr>
          <p:cNvPr id="3" name="Content Placeholder 2"/>
          <p:cNvSpPr>
            <a:spLocks noGrp="1"/>
          </p:cNvSpPr>
          <p:nvPr>
            <p:ph idx="1"/>
          </p:nvPr>
        </p:nvSpPr>
        <p:spPr>
          <a:xfrm>
            <a:off x="1097280" y="1845733"/>
            <a:ext cx="10058400" cy="4377645"/>
          </a:xfrm>
        </p:spPr>
        <p:txBody>
          <a:bodyPr>
            <a:normAutofit/>
          </a:bodyPr>
          <a:lstStyle/>
          <a:p>
            <a:pPr algn="just">
              <a:buFont typeface="Wingdings" panose="05000000000000000000" pitchFamily="2" charset="2"/>
              <a:buChar char="q"/>
            </a:pPr>
            <a:r>
              <a:rPr lang="en-US" sz="2400" dirty="0" smtClean="0">
                <a:solidFill>
                  <a:schemeClr val="tx1"/>
                </a:solidFill>
              </a:rPr>
              <a:t> </a:t>
            </a:r>
            <a:r>
              <a:rPr lang="en-US" sz="2400" dirty="0">
                <a:solidFill>
                  <a:srgbClr val="FF0000"/>
                </a:solidFill>
              </a:rPr>
              <a:t>Derivation of </a:t>
            </a:r>
            <a:r>
              <a:rPr lang="en-US" sz="2400" dirty="0" err="1">
                <a:solidFill>
                  <a:srgbClr val="FF0000"/>
                </a:solidFill>
              </a:rPr>
              <a:t>L</a:t>
            </a:r>
            <a:r>
              <a:rPr lang="en-US" sz="2400" baseline="-25000" dirty="0" err="1">
                <a:solidFill>
                  <a:srgbClr val="FF0000"/>
                </a:solidFill>
              </a:rPr>
              <a:t>q</a:t>
            </a:r>
            <a:r>
              <a:rPr lang="en-US" sz="2400" dirty="0" smtClean="0">
                <a:solidFill>
                  <a:srgbClr val="FF0000"/>
                </a:solidFill>
              </a:rPr>
              <a:t>:</a:t>
            </a:r>
            <a:endParaRPr lang="en-US" sz="2400" dirty="0">
              <a:solidFill>
                <a:schemeClr val="tx1"/>
              </a:solidFill>
            </a:endParaRPr>
          </a:p>
          <a:p>
            <a:pPr marL="0" indent="0" algn="just">
              <a:buNone/>
            </a:pPr>
            <a:endParaRPr lang="en-US" sz="2400" dirty="0" smtClean="0">
              <a:solidFill>
                <a:srgbClr val="FF0000"/>
              </a:solidFill>
            </a:endParaRPr>
          </a:p>
          <a:p>
            <a:pPr marL="0" indent="0" algn="just">
              <a:buNone/>
            </a:pPr>
            <a:endParaRPr lang="en-US" sz="2400" dirty="0">
              <a:solidFill>
                <a:srgbClr val="FF0000"/>
              </a:solidFill>
            </a:endParaRPr>
          </a:p>
          <a:p>
            <a:pPr marL="0" indent="0" algn="just">
              <a:buNone/>
            </a:pPr>
            <a:endParaRPr lang="en-US" sz="2400" dirty="0" smtClean="0">
              <a:solidFill>
                <a:srgbClr val="FF0000"/>
              </a:solidFill>
            </a:endParaRPr>
          </a:p>
          <a:p>
            <a:pPr marL="0" indent="0" algn="just">
              <a:buNone/>
            </a:pPr>
            <a:endParaRPr lang="en-US" sz="2400" dirty="0">
              <a:solidFill>
                <a:srgbClr val="FF0000"/>
              </a:solidFill>
            </a:endParaRPr>
          </a:p>
          <a:p>
            <a:pPr marL="0" indent="0" algn="just">
              <a:buNone/>
            </a:pPr>
            <a:endParaRPr lang="en-US" sz="2400" dirty="0" smtClean="0">
              <a:solidFill>
                <a:srgbClr val="FF0000"/>
              </a:solidFill>
            </a:endParaRPr>
          </a:p>
          <a:p>
            <a:pPr marL="0" indent="0" algn="just">
              <a:buNone/>
            </a:pPr>
            <a:r>
              <a:rPr lang="en-US" sz="2400" dirty="0" smtClean="0">
                <a:solidFill>
                  <a:srgbClr val="FF0000"/>
                </a:solidFill>
              </a:rPr>
              <a:t/>
            </a:r>
            <a:br>
              <a:rPr lang="en-US" sz="2400" dirty="0" smtClean="0">
                <a:solidFill>
                  <a:srgbClr val="FF0000"/>
                </a:solidFill>
              </a:rPr>
            </a:br>
            <a:r>
              <a:rPr lang="en-US" sz="2400" dirty="0" smtClean="0">
                <a:solidFill>
                  <a:schemeClr val="tx1"/>
                </a:solidFill>
              </a:rPr>
              <a:t>We know that, for steady-state </a:t>
            </a:r>
            <a:r>
              <a:rPr lang="en-US" sz="2400" dirty="0">
                <a:solidFill>
                  <a:schemeClr val="tx1"/>
                </a:solidFill>
              </a:rPr>
              <a:t>probability that all servers are </a:t>
            </a:r>
            <a:r>
              <a:rPr lang="en-US" sz="2400" dirty="0" smtClean="0">
                <a:solidFill>
                  <a:schemeClr val="tx1"/>
                </a:solidFill>
              </a:rPr>
              <a:t>busy</a:t>
            </a:r>
          </a:p>
          <a:p>
            <a:pPr marL="0" indent="0" algn="just">
              <a:buNone/>
            </a:pPr>
            <a:r>
              <a:rPr lang="en-US" sz="2400" dirty="0" smtClean="0"/>
              <a:t> </a:t>
            </a:r>
            <a:endParaRPr lang="en-US" sz="2400" dirty="0"/>
          </a:p>
          <a:p>
            <a:pPr marL="0" indent="0" algn="just">
              <a:buNone/>
            </a:pPr>
            <a:endParaRPr lang="en-US" sz="2400" dirty="0">
              <a:solidFill>
                <a:srgbClr val="FF0000"/>
              </a:solidFill>
            </a:endParaRPr>
          </a:p>
        </p:txBody>
      </p:sp>
      <p:graphicFrame>
        <p:nvGraphicFramePr>
          <p:cNvPr id="11" name="Object 10">
            <a:extLst>
              <a:ext uri="{FF2B5EF4-FFF2-40B4-BE49-F238E27FC236}">
                <a16:creationId xmlns:a16="http://schemas.microsoft.com/office/drawing/2014/main" xmlns="" id="{8279DC50-6851-45FB-9AC7-020180F2BF7A}"/>
              </a:ext>
            </a:extLst>
          </p:cNvPr>
          <p:cNvGraphicFramePr>
            <a:graphicFrameLocks noChangeAspect="1"/>
          </p:cNvGraphicFramePr>
          <p:nvPr>
            <p:extLst>
              <p:ext uri="{D42A27DB-BD31-4B8C-83A1-F6EECF244321}">
                <p14:modId xmlns:p14="http://schemas.microsoft.com/office/powerpoint/2010/main" val="2592240"/>
              </p:ext>
            </p:extLst>
          </p:nvPr>
        </p:nvGraphicFramePr>
        <p:xfrm>
          <a:off x="1026427" y="2251532"/>
          <a:ext cx="6605587" cy="2784475"/>
        </p:xfrm>
        <a:graphic>
          <a:graphicData uri="http://schemas.openxmlformats.org/presentationml/2006/ole">
            <mc:AlternateContent xmlns:mc="http://schemas.openxmlformats.org/markup-compatibility/2006">
              <mc:Choice xmlns:v="urn:schemas-microsoft-com:vml" Requires="v">
                <p:oleObj spid="_x0000_s10264" name="Equation" r:id="rId3" imgW="2946240" imgH="1358640" progId="Equation.3">
                  <p:embed/>
                </p:oleObj>
              </mc:Choice>
              <mc:Fallback>
                <p:oleObj name="Equation" r:id="rId3" imgW="2946240" imgH="1358640" progId="Equation.3">
                  <p:embed/>
                  <p:pic>
                    <p:nvPicPr>
                      <p:cNvPr id="0" name=""/>
                      <p:cNvPicPr>
                        <a:picLocks noChangeAspect="1" noChangeArrowheads="1"/>
                      </p:cNvPicPr>
                      <p:nvPr/>
                    </p:nvPicPr>
                    <p:blipFill>
                      <a:blip r:embed="rId4"/>
                      <a:srcRect/>
                      <a:stretch>
                        <a:fillRect/>
                      </a:stretch>
                    </p:blipFill>
                    <p:spPr bwMode="auto">
                      <a:xfrm>
                        <a:off x="1026427" y="2251532"/>
                        <a:ext cx="6605587" cy="2784475"/>
                      </a:xfrm>
                      <a:prstGeom prst="rect">
                        <a:avLst/>
                      </a:prstGeom>
                      <a:noFill/>
                      <a:extLst/>
                    </p:spPr>
                  </p:pic>
                </p:oleObj>
              </mc:Fallback>
            </mc:AlternateContent>
          </a:graphicData>
        </a:graphic>
      </p:graphicFrame>
      <p:pic>
        <p:nvPicPr>
          <p:cNvPr id="12" name="Picture 11">
            <a:extLst>
              <a:ext uri="{FF2B5EF4-FFF2-40B4-BE49-F238E27FC236}">
                <a16:creationId xmlns:a16="http://schemas.microsoft.com/office/drawing/2014/main" xmlns="" id="{528F4480-0183-41CA-9ABC-CD02A9958E83}"/>
              </a:ext>
            </a:extLst>
          </p:cNvPr>
          <p:cNvPicPr>
            <a:picLocks noChangeAspect="1"/>
          </p:cNvPicPr>
          <p:nvPr/>
        </p:nvPicPr>
        <p:blipFill>
          <a:blip r:embed="rId5"/>
          <a:stretch>
            <a:fillRect/>
          </a:stretch>
        </p:blipFill>
        <p:spPr>
          <a:xfrm>
            <a:off x="1097279" y="5559637"/>
            <a:ext cx="3747675" cy="772113"/>
          </a:xfrm>
          <a:prstGeom prst="rect">
            <a:avLst/>
          </a:prstGeom>
        </p:spPr>
      </p:pic>
      <p:sp>
        <p:nvSpPr>
          <p:cNvPr id="5" name="TextBox 4"/>
          <p:cNvSpPr txBox="1"/>
          <p:nvPr/>
        </p:nvSpPr>
        <p:spPr>
          <a:xfrm>
            <a:off x="5363570" y="5677469"/>
            <a:ext cx="4536888" cy="477054"/>
          </a:xfrm>
          <a:prstGeom prst="rect">
            <a:avLst/>
          </a:prstGeom>
          <a:noFill/>
        </p:spPr>
        <p:txBody>
          <a:bodyPr wrap="square" rtlCol="0">
            <a:spAutoFit/>
          </a:bodyPr>
          <a:lstStyle/>
          <a:p>
            <a:r>
              <a:rPr lang="en-US" sz="2500" dirty="0" smtClean="0">
                <a:solidFill>
                  <a:srgbClr val="00B050"/>
                </a:solidFill>
              </a:rPr>
              <a:t>How it comes? ;)</a:t>
            </a:r>
            <a:endParaRPr lang="en-US" sz="2500" dirty="0">
              <a:solidFill>
                <a:srgbClr val="00B050"/>
              </a:solidFill>
            </a:endParaRPr>
          </a:p>
        </p:txBody>
      </p:sp>
    </p:spTree>
    <p:extLst>
      <p:ext uri="{BB962C8B-B14F-4D97-AF65-F5344CB8AC3E}">
        <p14:creationId xmlns:p14="http://schemas.microsoft.com/office/powerpoint/2010/main" val="200633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a:t>
            </a:r>
            <a:endParaRPr lang="en-US" dirty="0"/>
          </a:p>
        </p:txBody>
      </p:sp>
      <p:sp>
        <p:nvSpPr>
          <p:cNvPr id="3" name="Content Placeholder 2"/>
          <p:cNvSpPr>
            <a:spLocks noGrp="1"/>
          </p:cNvSpPr>
          <p:nvPr>
            <p:ph idx="1"/>
          </p:nvPr>
        </p:nvSpPr>
        <p:spPr/>
        <p:txBody>
          <a:bodyPr>
            <a:normAutofit/>
          </a:bodyPr>
          <a:lstStyle/>
          <a:p>
            <a:pPr marL="0" indent="0" algn="just">
              <a:buNone/>
            </a:pPr>
            <a:endParaRPr lang="en-US" sz="2400" dirty="0" smtClean="0">
              <a:solidFill>
                <a:schemeClr val="tx1"/>
              </a:solidFill>
            </a:endParaRPr>
          </a:p>
          <a:p>
            <a:pPr marL="0" indent="0" algn="just">
              <a:buNone/>
            </a:pPr>
            <a:endParaRPr lang="en-US" sz="2400" dirty="0">
              <a:solidFill>
                <a:schemeClr val="tx1"/>
              </a:solidFill>
            </a:endParaRPr>
          </a:p>
          <a:p>
            <a:pPr marL="0" indent="0" algn="just">
              <a:buNone/>
            </a:pPr>
            <a:endParaRPr lang="en-US" sz="2400" dirty="0" smtClean="0">
              <a:solidFill>
                <a:schemeClr val="tx1"/>
              </a:solidFill>
            </a:endParaRPr>
          </a:p>
          <a:p>
            <a:pPr marL="0" indent="0" algn="just">
              <a:buNone/>
            </a:pPr>
            <a:endParaRPr lang="en-US" sz="2400" dirty="0" smtClean="0">
              <a:solidFill>
                <a:schemeClr val="tx1"/>
              </a:solidFill>
            </a:endParaRPr>
          </a:p>
          <a:p>
            <a:pPr marL="0" indent="0" algn="just">
              <a:buNone/>
            </a:pPr>
            <a:endParaRPr lang="en-US" sz="2400" dirty="0">
              <a:solidFill>
                <a:schemeClr val="tx1"/>
              </a:solidFill>
            </a:endParaRPr>
          </a:p>
          <a:p>
            <a:pPr marL="0" indent="0" algn="just">
              <a:buNone/>
            </a:pPr>
            <a:endParaRPr lang="en-US" sz="2400" dirty="0" smtClean="0">
              <a:solidFill>
                <a:schemeClr val="tx1"/>
              </a:solidFill>
            </a:endParaRPr>
          </a:p>
          <a:p>
            <a:pPr marL="0" indent="0" algn="just">
              <a:buNone/>
            </a:pPr>
            <a:endParaRPr lang="en-US" sz="2400" dirty="0" smtClean="0">
              <a:solidFill>
                <a:schemeClr val="tx1"/>
              </a:solidFill>
            </a:endParaRPr>
          </a:p>
          <a:p>
            <a:pPr marL="0" indent="0" algn="just">
              <a:buNone/>
            </a:pPr>
            <a:endParaRPr lang="en-US" sz="2400" dirty="0">
              <a:solidFill>
                <a:schemeClr val="tx1"/>
              </a:solidFill>
            </a:endParaRPr>
          </a:p>
        </p:txBody>
      </p:sp>
      <p:grpSp>
        <p:nvGrpSpPr>
          <p:cNvPr id="4" name="Group 3">
            <a:extLst>
              <a:ext uri="{FF2B5EF4-FFF2-40B4-BE49-F238E27FC236}">
                <a16:creationId xmlns="" xmlns:a16="http://schemas.microsoft.com/office/drawing/2014/main" id="{0225D85B-B6F7-499A-A50F-116DC51EC0E6}"/>
              </a:ext>
            </a:extLst>
          </p:cNvPr>
          <p:cNvGrpSpPr/>
          <p:nvPr/>
        </p:nvGrpSpPr>
        <p:grpSpPr>
          <a:xfrm>
            <a:off x="1097280" y="2014646"/>
            <a:ext cx="10058400" cy="1330100"/>
            <a:chOff x="541851" y="2590799"/>
            <a:chExt cx="8144949" cy="1330100"/>
          </a:xfrm>
        </p:grpSpPr>
        <p:grpSp>
          <p:nvGrpSpPr>
            <p:cNvPr id="5" name="Group 4">
              <a:extLst>
                <a:ext uri="{FF2B5EF4-FFF2-40B4-BE49-F238E27FC236}">
                  <a16:creationId xmlns="" xmlns:a16="http://schemas.microsoft.com/office/drawing/2014/main" id="{3A84C375-E3CD-4884-8125-456BCCE38575}"/>
                </a:ext>
              </a:extLst>
            </p:cNvPr>
            <p:cNvGrpSpPr/>
            <p:nvPr/>
          </p:nvGrpSpPr>
          <p:grpSpPr>
            <a:xfrm>
              <a:off x="541851" y="2590799"/>
              <a:ext cx="1058349" cy="1237766"/>
              <a:chOff x="1371600" y="2590800"/>
              <a:chExt cx="1210749" cy="1303281"/>
            </a:xfrm>
          </p:grpSpPr>
          <p:sp>
            <p:nvSpPr>
              <p:cNvPr id="44" name="Oval 43">
                <a:extLst>
                  <a:ext uri="{FF2B5EF4-FFF2-40B4-BE49-F238E27FC236}">
                    <a16:creationId xmlns="" xmlns:a16="http://schemas.microsoft.com/office/drawing/2014/main" id="{D72A4FB2-CA0E-4E64-97EA-580F87B7C249}"/>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45" name="Curved Connector 6">
                <a:extLst>
                  <a:ext uri="{FF2B5EF4-FFF2-40B4-BE49-F238E27FC236}">
                    <a16:creationId xmlns="" xmlns:a16="http://schemas.microsoft.com/office/drawing/2014/main" id="{E22C0A4E-7C17-45DD-A24C-60C23ACC4643}"/>
                  </a:ext>
                </a:extLst>
              </p:cNvPr>
              <p:cNvCxnSpPr>
                <a:stCxn id="44"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6" name="Curved Connector 12">
                <a:extLst>
                  <a:ext uri="{FF2B5EF4-FFF2-40B4-BE49-F238E27FC236}">
                    <a16:creationId xmlns="" xmlns:a16="http://schemas.microsoft.com/office/drawing/2014/main" id="{0E676644-3BED-4261-BC7B-9BD5F467B7DC}"/>
                  </a:ext>
                </a:extLst>
              </p:cNvPr>
              <p:cNvCxnSpPr>
                <a:endCxn id="44"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 xmlns:a16="http://schemas.microsoft.com/office/drawing/2014/main" id="{6ADD573B-5E5E-490A-A721-43BE8A96598A}"/>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8" name="TextBox 47">
                <a:extLst>
                  <a:ext uri="{FF2B5EF4-FFF2-40B4-BE49-F238E27FC236}">
                    <a16:creationId xmlns="" xmlns:a16="http://schemas.microsoft.com/office/drawing/2014/main" id="{A7F5D2E6-8B6D-4CB1-B895-7A151A16409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6" name="Group 5">
              <a:extLst>
                <a:ext uri="{FF2B5EF4-FFF2-40B4-BE49-F238E27FC236}">
                  <a16:creationId xmlns="" xmlns:a16="http://schemas.microsoft.com/office/drawing/2014/main" id="{493C43E7-F99D-4A4D-9D05-59F53CF28F4D}"/>
                </a:ext>
              </a:extLst>
            </p:cNvPr>
            <p:cNvGrpSpPr/>
            <p:nvPr/>
          </p:nvGrpSpPr>
          <p:grpSpPr>
            <a:xfrm>
              <a:off x="1524000" y="2590799"/>
              <a:ext cx="1058349" cy="1237766"/>
              <a:chOff x="1371600" y="2590800"/>
              <a:chExt cx="1210749" cy="1303281"/>
            </a:xfrm>
          </p:grpSpPr>
          <p:sp>
            <p:nvSpPr>
              <p:cNvPr id="39" name="Oval 38">
                <a:extLst>
                  <a:ext uri="{FF2B5EF4-FFF2-40B4-BE49-F238E27FC236}">
                    <a16:creationId xmlns="" xmlns:a16="http://schemas.microsoft.com/office/drawing/2014/main" id="{B8FB3E99-72DC-42D0-B4A0-97F4D3AC56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40" name="Curved Connector 25">
                <a:extLst>
                  <a:ext uri="{FF2B5EF4-FFF2-40B4-BE49-F238E27FC236}">
                    <a16:creationId xmlns="" xmlns:a16="http://schemas.microsoft.com/office/drawing/2014/main" id="{6CD1C6FD-9F57-42AF-BD00-1B2D4D953E98}"/>
                  </a:ext>
                </a:extLst>
              </p:cNvPr>
              <p:cNvCxnSpPr>
                <a:stCxn id="39"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1" name="Curved Connector 26">
                <a:extLst>
                  <a:ext uri="{FF2B5EF4-FFF2-40B4-BE49-F238E27FC236}">
                    <a16:creationId xmlns="" xmlns:a16="http://schemas.microsoft.com/office/drawing/2014/main" id="{18D61A49-8A72-4152-873E-6473023703A1}"/>
                  </a:ext>
                </a:extLst>
              </p:cNvPr>
              <p:cNvCxnSpPr>
                <a:endCxn id="39"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 xmlns:a16="http://schemas.microsoft.com/office/drawing/2014/main" id="{FFB68004-5B1B-4BF2-86C1-52D4D11FE9C1}"/>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3" name="TextBox 42">
                <a:extLst>
                  <a:ext uri="{FF2B5EF4-FFF2-40B4-BE49-F238E27FC236}">
                    <a16:creationId xmlns="" xmlns:a16="http://schemas.microsoft.com/office/drawing/2014/main" id="{2775D8DD-9270-43B7-91E0-86D6AD9A167E}"/>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7" name="Group 6">
              <a:extLst>
                <a:ext uri="{FF2B5EF4-FFF2-40B4-BE49-F238E27FC236}">
                  <a16:creationId xmlns="" xmlns:a16="http://schemas.microsoft.com/office/drawing/2014/main" id="{3730FDE2-6DDA-4B82-ADE6-39D4FADE35A4}"/>
                </a:ext>
              </a:extLst>
            </p:cNvPr>
            <p:cNvGrpSpPr/>
            <p:nvPr/>
          </p:nvGrpSpPr>
          <p:grpSpPr>
            <a:xfrm>
              <a:off x="2514600" y="2590799"/>
              <a:ext cx="1058349" cy="1237766"/>
              <a:chOff x="1371600" y="2590800"/>
              <a:chExt cx="1210749" cy="1303281"/>
            </a:xfrm>
          </p:grpSpPr>
          <p:sp>
            <p:nvSpPr>
              <p:cNvPr id="34" name="Oval 33">
                <a:extLst>
                  <a:ext uri="{FF2B5EF4-FFF2-40B4-BE49-F238E27FC236}">
                    <a16:creationId xmlns="" xmlns:a16="http://schemas.microsoft.com/office/drawing/2014/main" id="{72B2C9E8-43CA-4C36-823D-4162CC93F9EE}"/>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35" name="Curved Connector 31">
                <a:extLst>
                  <a:ext uri="{FF2B5EF4-FFF2-40B4-BE49-F238E27FC236}">
                    <a16:creationId xmlns="" xmlns:a16="http://schemas.microsoft.com/office/drawing/2014/main" id="{57BE6AE6-A86A-40A0-8218-36FDC4E6CBC1}"/>
                  </a:ext>
                </a:extLst>
              </p:cNvPr>
              <p:cNvCxnSpPr>
                <a:stCxn id="34"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6" name="Curved Connector 32">
                <a:extLst>
                  <a:ext uri="{FF2B5EF4-FFF2-40B4-BE49-F238E27FC236}">
                    <a16:creationId xmlns="" xmlns:a16="http://schemas.microsoft.com/office/drawing/2014/main" id="{E5BCBF0D-9FFD-42E1-B842-2608924BA537}"/>
                  </a:ext>
                </a:extLst>
              </p:cNvPr>
              <p:cNvCxnSpPr>
                <a:endCxn id="34"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 xmlns:a16="http://schemas.microsoft.com/office/drawing/2014/main" id="{7CE19E99-FC1B-4330-86A4-A7ECAFDEE85C}"/>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38" name="TextBox 37">
                <a:extLst>
                  <a:ext uri="{FF2B5EF4-FFF2-40B4-BE49-F238E27FC236}">
                    <a16:creationId xmlns="" xmlns:a16="http://schemas.microsoft.com/office/drawing/2014/main" id="{F4A1068F-3D2B-4A30-B1E8-C668A0251F38}"/>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8" name="Group 7">
              <a:extLst>
                <a:ext uri="{FF2B5EF4-FFF2-40B4-BE49-F238E27FC236}">
                  <a16:creationId xmlns="" xmlns:a16="http://schemas.microsoft.com/office/drawing/2014/main" id="{34092097-0ACA-4027-BFB1-928C095B0E03}"/>
                </a:ext>
              </a:extLst>
            </p:cNvPr>
            <p:cNvGrpSpPr/>
            <p:nvPr/>
          </p:nvGrpSpPr>
          <p:grpSpPr>
            <a:xfrm>
              <a:off x="5113851" y="2590800"/>
              <a:ext cx="1058349" cy="1237765"/>
              <a:chOff x="1371600" y="2590801"/>
              <a:chExt cx="1210749" cy="1303280"/>
            </a:xfrm>
          </p:grpSpPr>
          <p:sp>
            <p:nvSpPr>
              <p:cNvPr id="29" name="Oval 28">
                <a:extLst>
                  <a:ext uri="{FF2B5EF4-FFF2-40B4-BE49-F238E27FC236}">
                    <a16:creationId xmlns="" xmlns:a16="http://schemas.microsoft.com/office/drawing/2014/main" id="{D9068ABF-AFDA-4850-9073-93ED1C7D74F4}"/>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30" name="Curved Connector 43">
                <a:extLst>
                  <a:ext uri="{FF2B5EF4-FFF2-40B4-BE49-F238E27FC236}">
                    <a16:creationId xmlns="" xmlns:a16="http://schemas.microsoft.com/office/drawing/2014/main" id="{D18A3A02-920B-4866-B86E-66A8AA506317}"/>
                  </a:ext>
                </a:extLst>
              </p:cNvPr>
              <p:cNvCxnSpPr>
                <a:stCxn id="29"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1" name="Curved Connector 44">
                <a:extLst>
                  <a:ext uri="{FF2B5EF4-FFF2-40B4-BE49-F238E27FC236}">
                    <a16:creationId xmlns="" xmlns:a16="http://schemas.microsoft.com/office/drawing/2014/main" id="{8A893876-BBED-429E-9041-3945F3056BCD}"/>
                  </a:ext>
                </a:extLst>
              </p:cNvPr>
              <p:cNvCxnSpPr>
                <a:endCxn id="29"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 xmlns:a16="http://schemas.microsoft.com/office/drawing/2014/main" id="{9CA10F12-C166-4A36-86E0-35C756A160CE}"/>
                  </a:ext>
                </a:extLst>
              </p:cNvPr>
              <p:cNvSpPr txBox="1"/>
              <p:nvPr/>
            </p:nvSpPr>
            <p:spPr>
              <a:xfrm>
                <a:off x="1828800" y="2590801"/>
                <a:ext cx="579204" cy="388881"/>
              </a:xfrm>
              <a:prstGeom prst="rect">
                <a:avLst/>
              </a:prstGeom>
              <a:noFill/>
            </p:spPr>
            <p:txBody>
              <a:bodyPr wrap="square" rtlCol="0">
                <a:spAutoFit/>
              </a:bodyPr>
              <a:lstStyle/>
              <a:p>
                <a:r>
                  <a:rPr lang="en-US" sz="1800" dirty="0">
                    <a:sym typeface="Symbol"/>
                  </a:rPr>
                  <a:t></a:t>
                </a:r>
                <a:endParaRPr lang="en-US" dirty="0"/>
              </a:p>
            </p:txBody>
          </p:sp>
          <p:sp>
            <p:nvSpPr>
              <p:cNvPr id="33" name="TextBox 32">
                <a:extLst>
                  <a:ext uri="{FF2B5EF4-FFF2-40B4-BE49-F238E27FC236}">
                    <a16:creationId xmlns="" xmlns:a16="http://schemas.microsoft.com/office/drawing/2014/main" id="{91083BA8-3277-4539-8E16-D8407DB65DE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9" name="Group 8">
              <a:extLst>
                <a:ext uri="{FF2B5EF4-FFF2-40B4-BE49-F238E27FC236}">
                  <a16:creationId xmlns="" xmlns:a16="http://schemas.microsoft.com/office/drawing/2014/main" id="{54C07EA1-FDC6-4EA8-83DA-BE2FDC8D2B35}"/>
                </a:ext>
              </a:extLst>
            </p:cNvPr>
            <p:cNvGrpSpPr/>
            <p:nvPr/>
          </p:nvGrpSpPr>
          <p:grpSpPr>
            <a:xfrm>
              <a:off x="6096000" y="2590799"/>
              <a:ext cx="1058349" cy="1237766"/>
              <a:chOff x="1371600" y="2590800"/>
              <a:chExt cx="1210749" cy="1303281"/>
            </a:xfrm>
          </p:grpSpPr>
          <p:sp>
            <p:nvSpPr>
              <p:cNvPr id="24" name="Oval 23">
                <a:extLst>
                  <a:ext uri="{FF2B5EF4-FFF2-40B4-BE49-F238E27FC236}">
                    <a16:creationId xmlns="" xmlns:a16="http://schemas.microsoft.com/office/drawing/2014/main" id="{1C91B074-6A54-4BAC-B18B-75E5ED30E3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j</a:t>
                </a:r>
              </a:p>
            </p:txBody>
          </p:sp>
          <p:cxnSp>
            <p:nvCxnSpPr>
              <p:cNvPr id="25" name="Curved Connector 49">
                <a:extLst>
                  <a:ext uri="{FF2B5EF4-FFF2-40B4-BE49-F238E27FC236}">
                    <a16:creationId xmlns="" xmlns:a16="http://schemas.microsoft.com/office/drawing/2014/main" id="{02EFA874-8889-4F78-BE1A-92FF78FB2A39}"/>
                  </a:ext>
                </a:extLst>
              </p:cNvPr>
              <p:cNvCxnSpPr>
                <a:stCxn id="24"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6" name="Curved Connector 50">
                <a:extLst>
                  <a:ext uri="{FF2B5EF4-FFF2-40B4-BE49-F238E27FC236}">
                    <a16:creationId xmlns="" xmlns:a16="http://schemas.microsoft.com/office/drawing/2014/main" id="{0AA8BEB9-7DF5-4188-87AD-AD29891BA2A2}"/>
                  </a:ext>
                </a:extLst>
              </p:cNvPr>
              <p:cNvCxnSpPr>
                <a:endCxn id="24"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 xmlns:a16="http://schemas.microsoft.com/office/drawing/2014/main" id="{8F8F5E38-B3E2-4CE7-A8FB-536C441D8697}"/>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28" name="TextBox 27">
                <a:extLst>
                  <a:ext uri="{FF2B5EF4-FFF2-40B4-BE49-F238E27FC236}">
                    <a16:creationId xmlns="" xmlns:a16="http://schemas.microsoft.com/office/drawing/2014/main" id="{9DB8E402-6EB7-46F1-AE3A-9D665AB510D8}"/>
                  </a:ext>
                </a:extLst>
              </p:cNvPr>
              <p:cNvSpPr txBox="1"/>
              <p:nvPr/>
            </p:nvSpPr>
            <p:spPr>
              <a:xfrm>
                <a:off x="1905000" y="3505200"/>
                <a:ext cx="599844" cy="388881"/>
              </a:xfrm>
              <a:prstGeom prst="rect">
                <a:avLst/>
              </a:prstGeom>
              <a:noFill/>
            </p:spPr>
            <p:txBody>
              <a:bodyPr wrap="square" rtlCol="0">
                <a:spAutoFit/>
              </a:bodyPr>
              <a:lstStyle/>
              <a:p>
                <a:r>
                  <a:rPr lang="en-US" sz="1800" dirty="0">
                    <a:sym typeface="Symbol"/>
                  </a:rPr>
                  <a:t></a:t>
                </a:r>
                <a:endParaRPr lang="en-US" dirty="0"/>
              </a:p>
            </p:txBody>
          </p:sp>
        </p:grpSp>
        <p:grpSp>
          <p:nvGrpSpPr>
            <p:cNvPr id="10" name="Group 9">
              <a:extLst>
                <a:ext uri="{FF2B5EF4-FFF2-40B4-BE49-F238E27FC236}">
                  <a16:creationId xmlns="" xmlns:a16="http://schemas.microsoft.com/office/drawing/2014/main" id="{44BC9D40-3313-4626-85FC-5991B23B84CB}"/>
                </a:ext>
              </a:extLst>
            </p:cNvPr>
            <p:cNvGrpSpPr/>
            <p:nvPr/>
          </p:nvGrpSpPr>
          <p:grpSpPr>
            <a:xfrm>
              <a:off x="7086600" y="2590800"/>
              <a:ext cx="1058349" cy="1330099"/>
              <a:chOff x="1371600" y="2590800"/>
              <a:chExt cx="1210749" cy="1400501"/>
            </a:xfrm>
          </p:grpSpPr>
          <p:sp>
            <p:nvSpPr>
              <p:cNvPr id="19" name="Oval 18">
                <a:extLst>
                  <a:ext uri="{FF2B5EF4-FFF2-40B4-BE49-F238E27FC236}">
                    <a16:creationId xmlns="" xmlns:a16="http://schemas.microsoft.com/office/drawing/2014/main" id="{9BC44DFF-39C0-4B02-BF48-B311AC1A808D}"/>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normAutofit/>
              </a:bodyPr>
              <a:lstStyle/>
              <a:p>
                <a:pPr algn="r"/>
                <a:r>
                  <a:rPr lang="en-US" sz="1600" dirty="0"/>
                  <a:t>j+1</a:t>
                </a:r>
              </a:p>
            </p:txBody>
          </p:sp>
          <p:cxnSp>
            <p:nvCxnSpPr>
              <p:cNvPr id="20" name="Curved Connector 55">
                <a:extLst>
                  <a:ext uri="{FF2B5EF4-FFF2-40B4-BE49-F238E27FC236}">
                    <a16:creationId xmlns="" xmlns:a16="http://schemas.microsoft.com/office/drawing/2014/main" id="{9200EA88-640A-4B27-93A8-53D13DCDE81D}"/>
                  </a:ext>
                </a:extLst>
              </p:cNvPr>
              <p:cNvCxnSpPr>
                <a:stCxn id="19"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1" name="Curved Connector 56">
                <a:extLst>
                  <a:ext uri="{FF2B5EF4-FFF2-40B4-BE49-F238E27FC236}">
                    <a16:creationId xmlns="" xmlns:a16="http://schemas.microsoft.com/office/drawing/2014/main" id="{9BDE693F-A93C-422E-907C-1FB9C98D92F6}"/>
                  </a:ext>
                </a:extLst>
              </p:cNvPr>
              <p:cNvCxnSpPr>
                <a:endCxn id="19"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 xmlns:a16="http://schemas.microsoft.com/office/drawing/2014/main" id="{962A3CD2-5772-4781-8E6E-C0C6B4837787}"/>
                  </a:ext>
                </a:extLst>
              </p:cNvPr>
              <p:cNvSpPr txBox="1"/>
              <p:nvPr/>
            </p:nvSpPr>
            <p:spPr>
              <a:xfrm>
                <a:off x="1828800" y="2590800"/>
                <a:ext cx="588872" cy="388881"/>
              </a:xfrm>
              <a:prstGeom prst="rect">
                <a:avLst/>
              </a:prstGeom>
              <a:noFill/>
            </p:spPr>
            <p:txBody>
              <a:bodyPr wrap="square" rtlCol="0">
                <a:spAutoFit/>
              </a:bodyPr>
              <a:lstStyle/>
              <a:p>
                <a:r>
                  <a:rPr lang="en-US" sz="1800" dirty="0">
                    <a:sym typeface="Symbol"/>
                  </a:rPr>
                  <a:t></a:t>
                </a:r>
                <a:endParaRPr lang="en-US" dirty="0"/>
              </a:p>
            </p:txBody>
          </p:sp>
          <p:sp>
            <p:nvSpPr>
              <p:cNvPr id="23" name="TextBox 22">
                <a:extLst>
                  <a:ext uri="{FF2B5EF4-FFF2-40B4-BE49-F238E27FC236}">
                    <a16:creationId xmlns="" xmlns:a16="http://schemas.microsoft.com/office/drawing/2014/main" id="{61481A78-E1FE-4888-8214-D603EA22208D}"/>
                  </a:ext>
                </a:extLst>
              </p:cNvPr>
              <p:cNvSpPr txBox="1"/>
              <p:nvPr/>
            </p:nvSpPr>
            <p:spPr>
              <a:xfrm>
                <a:off x="1905000" y="3505200"/>
                <a:ext cx="457200" cy="486101"/>
              </a:xfrm>
              <a:prstGeom prst="rect">
                <a:avLst/>
              </a:prstGeom>
              <a:noFill/>
            </p:spPr>
            <p:txBody>
              <a:bodyPr wrap="square" rtlCol="0">
                <a:spAutoFit/>
              </a:bodyPr>
              <a:lstStyle/>
              <a:p>
                <a:endParaRPr lang="en-US" dirty="0"/>
              </a:p>
            </p:txBody>
          </p:sp>
        </p:grpSp>
        <p:grpSp>
          <p:nvGrpSpPr>
            <p:cNvPr id="11" name="Group 10">
              <a:extLst>
                <a:ext uri="{FF2B5EF4-FFF2-40B4-BE49-F238E27FC236}">
                  <a16:creationId xmlns="" xmlns:a16="http://schemas.microsoft.com/office/drawing/2014/main" id="{6623332C-1D19-44D4-BB4A-9F7B86A9ADC5}"/>
                </a:ext>
              </a:extLst>
            </p:cNvPr>
            <p:cNvGrpSpPr/>
            <p:nvPr/>
          </p:nvGrpSpPr>
          <p:grpSpPr>
            <a:xfrm flipH="1">
              <a:off x="4385932" y="2590800"/>
              <a:ext cx="1143000" cy="1237767"/>
              <a:chOff x="1371600" y="2590800"/>
              <a:chExt cx="1210749" cy="1303282"/>
            </a:xfrm>
          </p:grpSpPr>
          <p:sp>
            <p:nvSpPr>
              <p:cNvPr id="14" name="Oval 13">
                <a:extLst>
                  <a:ext uri="{FF2B5EF4-FFF2-40B4-BE49-F238E27FC236}">
                    <a16:creationId xmlns="" xmlns:a16="http://schemas.microsoft.com/office/drawing/2014/main" id="{E3278398-E213-4332-9DAD-FD0294088D8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j-1</a:t>
                </a:r>
                <a:endParaRPr lang="en-US" dirty="0"/>
              </a:p>
            </p:txBody>
          </p:sp>
          <p:cxnSp>
            <p:nvCxnSpPr>
              <p:cNvPr id="15" name="Curved Connector 70">
                <a:extLst>
                  <a:ext uri="{FF2B5EF4-FFF2-40B4-BE49-F238E27FC236}">
                    <a16:creationId xmlns="" xmlns:a16="http://schemas.microsoft.com/office/drawing/2014/main" id="{68BC5FE9-43FF-4CFA-8D8D-64D0D95B3412}"/>
                  </a:ext>
                </a:extLst>
              </p:cNvPr>
              <p:cNvCxnSpPr>
                <a:stCxn id="14" idx="7"/>
              </p:cNvCxnSpPr>
              <p:nvPr/>
            </p:nvCxnSpPr>
            <p:spPr>
              <a:xfrm rot="5400000" flipH="1" flipV="1">
                <a:off x="2171700" y="2705100"/>
                <a:ext cx="1588" cy="819710"/>
              </a:xfrm>
              <a:prstGeom prst="curvedConnector3">
                <a:avLst>
                  <a:gd name="adj1" fmla="val 13255294"/>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16" name="Curved Connector 71">
                <a:extLst>
                  <a:ext uri="{FF2B5EF4-FFF2-40B4-BE49-F238E27FC236}">
                    <a16:creationId xmlns="" xmlns:a16="http://schemas.microsoft.com/office/drawing/2014/main" id="{97716229-F71E-4B6A-84B4-F85A4A13F193}"/>
                  </a:ext>
                </a:extLst>
              </p:cNvPr>
              <p:cNvCxnSpPr>
                <a:endCxn id="14" idx="5"/>
              </p:cNvCxnSpPr>
              <p:nvPr/>
            </p:nvCxnSpPr>
            <p:spPr>
              <a:xfrm rot="5400000">
                <a:off x="2171700" y="3028390"/>
                <a:ext cx="1588" cy="819710"/>
              </a:xfrm>
              <a:prstGeom prst="curvedConnector3">
                <a:avLst>
                  <a:gd name="adj1" fmla="val 9907560"/>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 xmlns:a16="http://schemas.microsoft.com/office/drawing/2014/main" id="{C5905921-FAE9-479E-BEB5-0A7C08CEFF31}"/>
                  </a:ext>
                </a:extLst>
              </p:cNvPr>
              <p:cNvSpPr txBox="1"/>
              <p:nvPr/>
            </p:nvSpPr>
            <p:spPr>
              <a:xfrm>
                <a:off x="1828801" y="2590800"/>
                <a:ext cx="556452" cy="388881"/>
              </a:xfrm>
              <a:prstGeom prst="rect">
                <a:avLst/>
              </a:prstGeom>
              <a:noFill/>
            </p:spPr>
            <p:txBody>
              <a:bodyPr wrap="square" rtlCol="0">
                <a:spAutoFit/>
              </a:bodyPr>
              <a:lstStyle/>
              <a:p>
                <a:r>
                  <a:rPr lang="en-US" sz="1800" dirty="0">
                    <a:sym typeface="Symbol"/>
                  </a:rPr>
                  <a:t></a:t>
                </a:r>
                <a:endParaRPr lang="en-US" dirty="0"/>
              </a:p>
            </p:txBody>
          </p:sp>
          <p:sp>
            <p:nvSpPr>
              <p:cNvPr id="18" name="TextBox 17">
                <a:extLst>
                  <a:ext uri="{FF2B5EF4-FFF2-40B4-BE49-F238E27FC236}">
                    <a16:creationId xmlns="" xmlns:a16="http://schemas.microsoft.com/office/drawing/2014/main" id="{479E533C-872F-48C3-997A-D59EDCDD0FDF}"/>
                  </a:ext>
                </a:extLst>
              </p:cNvPr>
              <p:cNvSpPr txBox="1"/>
              <p:nvPr/>
            </p:nvSpPr>
            <p:spPr>
              <a:xfrm>
                <a:off x="1820237" y="3505201"/>
                <a:ext cx="541964" cy="388881"/>
              </a:xfrm>
              <a:prstGeom prst="rect">
                <a:avLst/>
              </a:prstGeom>
              <a:noFill/>
            </p:spPr>
            <p:txBody>
              <a:bodyPr wrap="square" rtlCol="0">
                <a:spAutoFit/>
              </a:bodyPr>
              <a:lstStyle/>
              <a:p>
                <a:r>
                  <a:rPr lang="en-US" sz="1800" dirty="0">
                    <a:sym typeface="Symbol"/>
                  </a:rPr>
                  <a:t></a:t>
                </a:r>
                <a:endParaRPr lang="en-US" dirty="0"/>
              </a:p>
            </p:txBody>
          </p:sp>
        </p:grpSp>
        <p:sp>
          <p:nvSpPr>
            <p:cNvPr id="12" name="TextBox 11">
              <a:extLst>
                <a:ext uri="{FF2B5EF4-FFF2-40B4-BE49-F238E27FC236}">
                  <a16:creationId xmlns="" xmlns:a16="http://schemas.microsoft.com/office/drawing/2014/main" id="{68250454-B5A6-484F-BB71-E1664617F885}"/>
                </a:ext>
              </a:extLst>
            </p:cNvPr>
            <p:cNvSpPr txBox="1"/>
            <p:nvPr/>
          </p:nvSpPr>
          <p:spPr>
            <a:xfrm>
              <a:off x="3657600" y="2971800"/>
              <a:ext cx="685800" cy="461665"/>
            </a:xfrm>
            <a:prstGeom prst="rect">
              <a:avLst/>
            </a:prstGeom>
            <a:noFill/>
          </p:spPr>
          <p:txBody>
            <a:bodyPr wrap="square" rtlCol="0">
              <a:spAutoFit/>
            </a:bodyPr>
            <a:lstStyle/>
            <a:p>
              <a:r>
                <a:rPr lang="en-US" dirty="0"/>
                <a:t>….</a:t>
              </a:r>
            </a:p>
          </p:txBody>
        </p:sp>
        <p:sp>
          <p:nvSpPr>
            <p:cNvPr id="13" name="TextBox 12">
              <a:extLst>
                <a:ext uri="{FF2B5EF4-FFF2-40B4-BE49-F238E27FC236}">
                  <a16:creationId xmlns="" xmlns:a16="http://schemas.microsoft.com/office/drawing/2014/main" id="{C1C93C8E-6950-42AE-AB06-3A8B64B8F0F4}"/>
                </a:ext>
              </a:extLst>
            </p:cNvPr>
            <p:cNvSpPr txBox="1"/>
            <p:nvPr/>
          </p:nvSpPr>
          <p:spPr>
            <a:xfrm>
              <a:off x="8001000" y="2971800"/>
              <a:ext cx="685800" cy="461665"/>
            </a:xfrm>
            <a:prstGeom prst="rect">
              <a:avLst/>
            </a:prstGeom>
            <a:noFill/>
          </p:spPr>
          <p:txBody>
            <a:bodyPr wrap="square" rtlCol="0">
              <a:spAutoFit/>
            </a:bodyPr>
            <a:lstStyle/>
            <a:p>
              <a:r>
                <a:rPr lang="en-US" dirty="0"/>
                <a:t>….</a:t>
              </a:r>
            </a:p>
          </p:txBody>
        </p:sp>
      </p:grpSp>
      <p:sp>
        <p:nvSpPr>
          <p:cNvPr id="49" name="Rectangle 48">
            <a:extLst>
              <a:ext uri="{FF2B5EF4-FFF2-40B4-BE49-F238E27FC236}">
                <a16:creationId xmlns="" xmlns:a16="http://schemas.microsoft.com/office/drawing/2014/main" id="{968E908B-7509-436E-B99C-C845DA7CF49B}"/>
              </a:ext>
            </a:extLst>
          </p:cNvPr>
          <p:cNvSpPr/>
          <p:nvPr/>
        </p:nvSpPr>
        <p:spPr>
          <a:xfrm>
            <a:off x="1204190" y="3551081"/>
            <a:ext cx="9951490" cy="1200329"/>
          </a:xfrm>
          <a:prstGeom prst="rect">
            <a:avLst/>
          </a:prstGeom>
        </p:spPr>
        <p:txBody>
          <a:bodyPr wrap="square">
            <a:spAutoFit/>
          </a:bodyPr>
          <a:lstStyle/>
          <a:p>
            <a:r>
              <a:rPr lang="en-US" sz="2400" dirty="0"/>
              <a:t>Here, </a:t>
            </a:r>
            <a:r>
              <a:rPr lang="en-US" sz="2400" dirty="0" smtClean="0"/>
              <a:t> </a:t>
            </a:r>
            <a:r>
              <a:rPr lang="en-US" sz="2400" dirty="0" smtClean="0">
                <a:sym typeface="Symbol" panose="05050102010706020507" pitchFamily="18" charset="2"/>
              </a:rPr>
              <a:t></a:t>
            </a:r>
            <a:r>
              <a:rPr lang="en-US" sz="2400" baseline="-25000" dirty="0">
                <a:sym typeface="Symbol" panose="05050102010706020507" pitchFamily="18" charset="2"/>
              </a:rPr>
              <a:t>j</a:t>
            </a:r>
            <a:r>
              <a:rPr lang="en-US" sz="2400" dirty="0">
                <a:sym typeface="Symbol" panose="05050102010706020507" pitchFamily="18" charset="2"/>
              </a:rPr>
              <a:t> =             j= 0, 1, 2, </a:t>
            </a:r>
            <a:r>
              <a:rPr lang="en-US" sz="2400" dirty="0" smtClean="0">
                <a:sym typeface="Symbol" panose="05050102010706020507" pitchFamily="18" charset="2"/>
              </a:rPr>
              <a:t>… ( </a:t>
            </a:r>
            <a:r>
              <a:rPr lang="en-US" sz="2400" dirty="0" smtClean="0">
                <a:solidFill>
                  <a:srgbClr val="FF0000"/>
                </a:solidFill>
                <a:sym typeface="Symbol" panose="05050102010706020507" pitchFamily="18" charset="2"/>
              </a:rPr>
              <a:t>arrival rate per unit time</a:t>
            </a:r>
            <a:r>
              <a:rPr lang="en-US" sz="2400" dirty="0" smtClean="0">
                <a:sym typeface="Symbol" panose="05050102010706020507" pitchFamily="18" charset="2"/>
              </a:rPr>
              <a:t>)</a:t>
            </a:r>
            <a:endParaRPr lang="en-US" sz="2400" dirty="0">
              <a:sym typeface="Symbol" panose="05050102010706020507" pitchFamily="18" charset="2"/>
            </a:endParaRPr>
          </a:p>
          <a:p>
            <a:r>
              <a:rPr lang="en-US" sz="2400" dirty="0">
                <a:sym typeface="Symbol" panose="05050102010706020507" pitchFamily="18" charset="2"/>
              </a:rPr>
              <a:t>       </a:t>
            </a:r>
            <a:r>
              <a:rPr lang="en-US" sz="2400" dirty="0" smtClean="0">
                <a:sym typeface="Symbol" panose="05050102010706020507" pitchFamily="18" charset="2"/>
              </a:rPr>
              <a:t>     </a:t>
            </a:r>
            <a:r>
              <a:rPr lang="en-US" sz="2400" baseline="-25000" dirty="0">
                <a:sym typeface="Symbol" panose="05050102010706020507" pitchFamily="18" charset="2"/>
              </a:rPr>
              <a:t>0</a:t>
            </a:r>
            <a:r>
              <a:rPr lang="en-US" sz="2400" dirty="0">
                <a:sym typeface="Symbol" panose="05050102010706020507" pitchFamily="18" charset="2"/>
              </a:rPr>
              <a:t> = 0</a:t>
            </a:r>
            <a:endParaRPr lang="en-US" sz="2400" dirty="0"/>
          </a:p>
          <a:p>
            <a:r>
              <a:rPr lang="en-US" sz="2400" dirty="0">
                <a:sym typeface="Symbol" panose="05050102010706020507" pitchFamily="18" charset="2"/>
              </a:rPr>
              <a:t>       </a:t>
            </a:r>
            <a:r>
              <a:rPr lang="en-US" sz="2400" dirty="0" smtClean="0">
                <a:sym typeface="Symbol" panose="05050102010706020507" pitchFamily="18" charset="2"/>
              </a:rPr>
              <a:t>     </a:t>
            </a:r>
            <a:r>
              <a:rPr lang="en-US" sz="2400" baseline="-25000" dirty="0">
                <a:sym typeface="Symbol" panose="05050102010706020507" pitchFamily="18" charset="2"/>
              </a:rPr>
              <a:t>j</a:t>
            </a:r>
            <a:r>
              <a:rPr lang="en-US" sz="2400" dirty="0">
                <a:sym typeface="Symbol" panose="05050102010706020507" pitchFamily="18" charset="2"/>
              </a:rPr>
              <a:t> =  	</a:t>
            </a:r>
            <a:r>
              <a:rPr lang="en-US" sz="2400" dirty="0" smtClean="0">
                <a:sym typeface="Symbol" panose="05050102010706020507" pitchFamily="18" charset="2"/>
              </a:rPr>
              <a:t>       j</a:t>
            </a:r>
            <a:r>
              <a:rPr lang="en-US" sz="2400" dirty="0">
                <a:sym typeface="Symbol" panose="05050102010706020507" pitchFamily="18" charset="2"/>
              </a:rPr>
              <a:t>= 1, 2, </a:t>
            </a:r>
            <a:r>
              <a:rPr lang="en-US" sz="2400" dirty="0" smtClean="0">
                <a:sym typeface="Symbol" panose="05050102010706020507" pitchFamily="18" charset="2"/>
              </a:rPr>
              <a:t>…     ( </a:t>
            </a:r>
            <a:r>
              <a:rPr lang="en-US" sz="2400" dirty="0" smtClean="0">
                <a:solidFill>
                  <a:srgbClr val="FF0000"/>
                </a:solidFill>
                <a:sym typeface="Symbol" panose="05050102010706020507" pitchFamily="18" charset="2"/>
              </a:rPr>
              <a:t>service rate per unit time</a:t>
            </a:r>
            <a:r>
              <a:rPr lang="en-US" sz="2400" dirty="0" smtClean="0">
                <a:sym typeface="Symbol" panose="05050102010706020507" pitchFamily="18" charset="2"/>
              </a:rPr>
              <a:t>)</a:t>
            </a:r>
            <a:endParaRPr lang="en-US" sz="2400" dirty="0"/>
          </a:p>
        </p:txBody>
      </p:sp>
      <p:sp>
        <p:nvSpPr>
          <p:cNvPr id="50" name="Rectangle 49">
            <a:extLst>
              <a:ext uri="{FF2B5EF4-FFF2-40B4-BE49-F238E27FC236}">
                <a16:creationId xmlns="" xmlns:a16="http://schemas.microsoft.com/office/drawing/2014/main" id="{18FBBEE9-2C6F-4E98-97B6-A140D2D0AA71}"/>
              </a:ext>
            </a:extLst>
          </p:cNvPr>
          <p:cNvSpPr/>
          <p:nvPr/>
        </p:nvSpPr>
        <p:spPr>
          <a:xfrm>
            <a:off x="1204190" y="4859784"/>
            <a:ext cx="9951490" cy="461665"/>
          </a:xfrm>
          <a:prstGeom prst="rect">
            <a:avLst/>
          </a:prstGeom>
        </p:spPr>
        <p:txBody>
          <a:bodyPr wrap="square">
            <a:spAutoFit/>
          </a:bodyPr>
          <a:lstStyle/>
          <a:p>
            <a:r>
              <a:rPr lang="en-US" sz="2400" dirty="0">
                <a:cs typeface="Calibri" panose="020F0502020204030204" pitchFamily="34" charset="0"/>
              </a:rPr>
              <a:t>Let, the traffic intensity be </a:t>
            </a:r>
            <a:r>
              <a:rPr lang="en-US" sz="2400" dirty="0">
                <a:solidFill>
                  <a:srgbClr val="FF0000"/>
                </a:solidFill>
                <a:cs typeface="Calibri" panose="020F0502020204030204" pitchFamily="34" charset="0"/>
                <a:sym typeface="Symbol"/>
              </a:rPr>
              <a:t> = </a:t>
            </a:r>
            <a:r>
              <a:rPr lang="en-US" sz="2400" dirty="0">
                <a:solidFill>
                  <a:srgbClr val="FF0000"/>
                </a:solidFill>
                <a:cs typeface="Calibri" panose="020F0502020204030204" pitchFamily="34" charset="0"/>
                <a:sym typeface="Symbol" panose="05050102010706020507" pitchFamily="18" charset="2"/>
              </a:rPr>
              <a:t> /</a:t>
            </a:r>
            <a:r>
              <a:rPr lang="en-US" sz="2400" dirty="0">
                <a:cs typeface="Calibri" panose="020F0502020204030204" pitchFamily="34" charset="0"/>
              </a:rPr>
              <a:t>   and   0 ≤ </a:t>
            </a:r>
            <a:r>
              <a:rPr lang="en-US" sz="2400" dirty="0">
                <a:cs typeface="Calibri" panose="020F0502020204030204" pitchFamily="34" charset="0"/>
                <a:sym typeface="Symbol"/>
              </a:rPr>
              <a:t></a:t>
            </a:r>
            <a:r>
              <a:rPr lang="en-US" sz="2400" dirty="0">
                <a:cs typeface="Calibri" panose="020F0502020204030204" pitchFamily="34" charset="0"/>
              </a:rPr>
              <a:t> &lt; 1 </a:t>
            </a:r>
          </a:p>
        </p:txBody>
      </p:sp>
      <p:graphicFrame>
        <p:nvGraphicFramePr>
          <p:cNvPr id="51" name="Object 50">
            <a:extLst>
              <a:ext uri="{FF2B5EF4-FFF2-40B4-BE49-F238E27FC236}">
                <a16:creationId xmlns="" xmlns:a16="http://schemas.microsoft.com/office/drawing/2014/main" id="{0E91CD1D-53C9-48DA-8CD1-09ECBF137BB3}"/>
              </a:ext>
            </a:extLst>
          </p:cNvPr>
          <p:cNvGraphicFramePr>
            <a:graphicFrameLocks noChangeAspect="1"/>
          </p:cNvGraphicFramePr>
          <p:nvPr>
            <p:extLst>
              <p:ext uri="{D42A27DB-BD31-4B8C-83A1-F6EECF244321}">
                <p14:modId xmlns:p14="http://schemas.microsoft.com/office/powerpoint/2010/main" val="3346475561"/>
              </p:ext>
            </p:extLst>
          </p:nvPr>
        </p:nvGraphicFramePr>
        <p:xfrm>
          <a:off x="1778601" y="5258000"/>
          <a:ext cx="3037273" cy="976512"/>
        </p:xfrm>
        <a:graphic>
          <a:graphicData uri="http://schemas.openxmlformats.org/presentationml/2006/ole">
            <mc:AlternateContent xmlns:mc="http://schemas.openxmlformats.org/markup-compatibility/2006">
              <mc:Choice xmlns:v="urn:schemas-microsoft-com:vml" Requires="v">
                <p:oleObj spid="_x0000_s1110" name="Equation" r:id="rId3" imgW="863280" imgH="304560" progId="Equation.3">
                  <p:embed/>
                </p:oleObj>
              </mc:Choice>
              <mc:Fallback>
                <p:oleObj name="Equation" r:id="rId3" imgW="863280" imgH="304560" progId="Equation.3">
                  <p:embed/>
                  <p:pic>
                    <p:nvPicPr>
                      <p:cNvPr id="0" name=""/>
                      <p:cNvPicPr>
                        <a:picLocks noChangeAspect="1" noChangeArrowheads="1"/>
                      </p:cNvPicPr>
                      <p:nvPr/>
                    </p:nvPicPr>
                    <p:blipFill>
                      <a:blip r:embed="rId4"/>
                      <a:srcRect/>
                      <a:stretch>
                        <a:fillRect/>
                      </a:stretch>
                    </p:blipFill>
                    <p:spPr bwMode="auto">
                      <a:xfrm>
                        <a:off x="1778601" y="5258000"/>
                        <a:ext cx="3037273" cy="976512"/>
                      </a:xfrm>
                      <a:prstGeom prst="rect">
                        <a:avLst/>
                      </a:prstGeom>
                      <a:noFill/>
                      <a:extLst/>
                    </p:spPr>
                  </p:pic>
                </p:oleObj>
              </mc:Fallback>
            </mc:AlternateContent>
          </a:graphicData>
        </a:graphic>
      </p:graphicFrame>
      <p:graphicFrame>
        <p:nvGraphicFramePr>
          <p:cNvPr id="52" name="Object 51">
            <a:extLst>
              <a:ext uri="{FF2B5EF4-FFF2-40B4-BE49-F238E27FC236}">
                <a16:creationId xmlns=""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636570784"/>
              </p:ext>
            </p:extLst>
          </p:nvPr>
        </p:nvGraphicFramePr>
        <p:xfrm>
          <a:off x="4897107" y="5234316"/>
          <a:ext cx="3805921" cy="1049155"/>
        </p:xfrm>
        <a:graphic>
          <a:graphicData uri="http://schemas.openxmlformats.org/presentationml/2006/ole">
            <mc:AlternateContent xmlns:mc="http://schemas.openxmlformats.org/markup-compatibility/2006">
              <mc:Choice xmlns:v="urn:schemas-microsoft-com:vml" Requires="v">
                <p:oleObj spid="_x0000_s1111" name="Equation" r:id="rId5" imgW="1473120" imgH="444240" progId="Equation.3">
                  <p:embed/>
                </p:oleObj>
              </mc:Choice>
              <mc:Fallback>
                <p:oleObj name="Equation" r:id="rId5" imgW="1473120" imgH="444240" progId="Equation.3">
                  <p:embed/>
                  <p:pic>
                    <p:nvPicPr>
                      <p:cNvPr id="0" name=""/>
                      <p:cNvPicPr>
                        <a:picLocks noChangeAspect="1" noChangeArrowheads="1"/>
                      </p:cNvPicPr>
                      <p:nvPr/>
                    </p:nvPicPr>
                    <p:blipFill>
                      <a:blip r:embed="rId6"/>
                      <a:srcRect/>
                      <a:stretch>
                        <a:fillRect/>
                      </a:stretch>
                    </p:blipFill>
                    <p:spPr bwMode="auto">
                      <a:xfrm>
                        <a:off x="4897107" y="5234316"/>
                        <a:ext cx="3805921" cy="1049155"/>
                      </a:xfrm>
                      <a:prstGeom prst="rect">
                        <a:avLst/>
                      </a:prstGeom>
                      <a:noFill/>
                      <a:extLst/>
                    </p:spPr>
                  </p:pic>
                </p:oleObj>
              </mc:Fallback>
            </mc:AlternateContent>
          </a:graphicData>
        </a:graphic>
      </p:graphicFrame>
      <p:sp>
        <p:nvSpPr>
          <p:cNvPr id="53" name="Slide Number Placeholder 52"/>
          <p:cNvSpPr>
            <a:spLocks noGrp="1"/>
          </p:cNvSpPr>
          <p:nvPr>
            <p:ph type="sldNum" sz="quarter" idx="12"/>
          </p:nvPr>
        </p:nvSpPr>
        <p:spPr/>
        <p:txBody>
          <a:bodyPr/>
          <a:lstStyle/>
          <a:p>
            <a:fld id="{E24EA1B6-51DB-4F41-BAD0-4E988AD6D701}" type="slidenum">
              <a:rPr lang="en-US" smtClean="0"/>
              <a:t>2</a:t>
            </a:fld>
            <a:endParaRPr lang="en-US"/>
          </a:p>
        </p:txBody>
      </p:sp>
    </p:spTree>
    <p:extLst>
      <p:ext uri="{BB962C8B-B14F-4D97-AF65-F5344CB8AC3E}">
        <p14:creationId xmlns:p14="http://schemas.microsoft.com/office/powerpoint/2010/main" val="1982562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M/M/s/GD/∞/∞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20</a:t>
            </a:fld>
            <a:endParaRPr lang="en-US"/>
          </a:p>
        </p:txBody>
      </p:sp>
      <p:sp>
        <p:nvSpPr>
          <p:cNvPr id="3" name="Content Placeholder 2"/>
          <p:cNvSpPr>
            <a:spLocks noGrp="1"/>
          </p:cNvSpPr>
          <p:nvPr>
            <p:ph idx="1"/>
          </p:nvPr>
        </p:nvSpPr>
        <p:spPr>
          <a:xfrm>
            <a:off x="1097280" y="1845733"/>
            <a:ext cx="10058400" cy="4377645"/>
          </a:xfrm>
        </p:spPr>
        <p:txBody>
          <a:bodyPr>
            <a:normAutofit/>
          </a:bodyPr>
          <a:lstStyle/>
          <a:p>
            <a:pPr algn="just">
              <a:buFont typeface="Wingdings" panose="05000000000000000000" pitchFamily="2" charset="2"/>
              <a:buChar char="q"/>
            </a:pPr>
            <a:r>
              <a:rPr lang="en-US" sz="2400" dirty="0" smtClean="0">
                <a:solidFill>
                  <a:schemeClr val="tx1"/>
                </a:solidFill>
              </a:rPr>
              <a:t> </a:t>
            </a:r>
            <a:r>
              <a:rPr lang="en-US" sz="2400" dirty="0">
                <a:solidFill>
                  <a:srgbClr val="FF0000"/>
                </a:solidFill>
              </a:rPr>
              <a:t>Derivation of </a:t>
            </a:r>
            <a:r>
              <a:rPr lang="en-US" sz="2400" dirty="0" err="1" smtClean="0">
                <a:solidFill>
                  <a:srgbClr val="FF0000"/>
                </a:solidFill>
              </a:rPr>
              <a:t>L</a:t>
            </a:r>
            <a:r>
              <a:rPr lang="en-US" sz="2400" baseline="-25000" dirty="0" err="1" smtClean="0">
                <a:solidFill>
                  <a:srgbClr val="FF0000"/>
                </a:solidFill>
              </a:rPr>
              <a:t>q</a:t>
            </a:r>
            <a:r>
              <a:rPr lang="en-US" sz="2400" dirty="0" smtClean="0">
                <a:solidFill>
                  <a:srgbClr val="FF0000"/>
                </a:solidFill>
                <a:sym typeface="Wingdings" panose="05000000000000000000" pitchFamily="2" charset="2"/>
              </a:rPr>
              <a:t>(Cont..):</a:t>
            </a:r>
          </a:p>
          <a:p>
            <a:pPr marL="0" indent="0" algn="just">
              <a:buNone/>
            </a:pPr>
            <a:endParaRPr lang="en-US" sz="2400" dirty="0">
              <a:solidFill>
                <a:schemeClr val="tx1"/>
              </a:solidFill>
            </a:endParaRPr>
          </a:p>
          <a:p>
            <a:pPr marL="0" indent="0" algn="just">
              <a:buNone/>
            </a:pPr>
            <a:r>
              <a:rPr lang="en-US" sz="2400" dirty="0" smtClean="0"/>
              <a:t> </a:t>
            </a:r>
            <a:endParaRPr lang="en-US" sz="2400" dirty="0"/>
          </a:p>
          <a:p>
            <a:pPr algn="just">
              <a:buFont typeface="Wingdings" panose="05000000000000000000" pitchFamily="2" charset="2"/>
              <a:buChar char="q"/>
            </a:pPr>
            <a:r>
              <a:rPr lang="en-US" sz="2400" dirty="0" smtClean="0">
                <a:solidFill>
                  <a:srgbClr val="FF0000"/>
                </a:solidFill>
              </a:rPr>
              <a:t> </a:t>
            </a:r>
            <a:r>
              <a:rPr lang="en-US" sz="2400" dirty="0">
                <a:solidFill>
                  <a:srgbClr val="FF0000"/>
                </a:solidFill>
              </a:rPr>
              <a:t>Derivation of </a:t>
            </a:r>
            <a:r>
              <a:rPr lang="en-US" sz="2400" dirty="0" smtClean="0">
                <a:solidFill>
                  <a:srgbClr val="FF0000"/>
                </a:solidFill>
              </a:rPr>
              <a:t>L</a:t>
            </a:r>
            <a:r>
              <a:rPr lang="en-US" sz="2400" baseline="-25000" dirty="0" smtClean="0">
                <a:solidFill>
                  <a:srgbClr val="FF0000"/>
                </a:solidFill>
              </a:rPr>
              <a:t>s</a:t>
            </a:r>
            <a:r>
              <a:rPr lang="en-US" sz="2400" dirty="0" smtClean="0">
                <a:solidFill>
                  <a:srgbClr val="FF0000"/>
                </a:solidFill>
              </a:rPr>
              <a:t>:</a:t>
            </a:r>
          </a:p>
          <a:p>
            <a:pPr algn="just">
              <a:buFont typeface="Wingdings" panose="05000000000000000000" pitchFamily="2" charset="2"/>
              <a:buChar char="q"/>
            </a:pPr>
            <a:endParaRPr lang="en-US" sz="2400" dirty="0" smtClean="0">
              <a:solidFill>
                <a:srgbClr val="FF0000"/>
              </a:solidFill>
            </a:endParaRPr>
          </a:p>
          <a:p>
            <a:pPr algn="just">
              <a:buFont typeface="Wingdings" panose="05000000000000000000" pitchFamily="2" charset="2"/>
              <a:buChar char="q"/>
            </a:pPr>
            <a:endParaRPr lang="en-US" sz="2400" dirty="0">
              <a:solidFill>
                <a:srgbClr val="FF0000"/>
              </a:solidFill>
            </a:endParaRPr>
          </a:p>
          <a:p>
            <a:pPr algn="just">
              <a:buFont typeface="Wingdings" panose="05000000000000000000" pitchFamily="2" charset="2"/>
              <a:buChar char="q"/>
            </a:pPr>
            <a:r>
              <a:rPr lang="en-US" sz="2400" dirty="0">
                <a:solidFill>
                  <a:srgbClr val="FF0000"/>
                </a:solidFill>
              </a:rPr>
              <a:t> </a:t>
            </a:r>
            <a:r>
              <a:rPr lang="en-US" sz="2400" dirty="0" smtClean="0">
                <a:solidFill>
                  <a:srgbClr val="FF0000"/>
                </a:solidFill>
              </a:rPr>
              <a:t>Derivation of L:</a:t>
            </a:r>
          </a:p>
          <a:p>
            <a:pPr marL="0" indent="0" algn="just">
              <a:buNone/>
            </a:pPr>
            <a:endParaRPr lang="en-US" sz="2400" dirty="0">
              <a:solidFill>
                <a:srgbClr val="FF0000"/>
              </a:solidFill>
            </a:endParaRPr>
          </a:p>
        </p:txBody>
      </p:sp>
      <p:pic>
        <p:nvPicPr>
          <p:cNvPr id="8" name="Picture 7">
            <a:extLst>
              <a:ext uri="{FF2B5EF4-FFF2-40B4-BE49-F238E27FC236}">
                <a16:creationId xmlns:a16="http://schemas.microsoft.com/office/drawing/2014/main" xmlns="" id="{07CE43AE-FB86-4B37-A9CF-45EC75E494AE}"/>
              </a:ext>
            </a:extLst>
          </p:cNvPr>
          <p:cNvPicPr>
            <a:picLocks noChangeAspect="1"/>
          </p:cNvPicPr>
          <p:nvPr/>
        </p:nvPicPr>
        <p:blipFill>
          <a:blip r:embed="rId2"/>
          <a:stretch>
            <a:fillRect/>
          </a:stretch>
        </p:blipFill>
        <p:spPr>
          <a:xfrm>
            <a:off x="1370782" y="2369327"/>
            <a:ext cx="2275022" cy="830996"/>
          </a:xfrm>
          <a:prstGeom prst="rect">
            <a:avLst/>
          </a:prstGeom>
        </p:spPr>
      </p:pic>
      <p:pic>
        <p:nvPicPr>
          <p:cNvPr id="9" name="Picture 8">
            <a:extLst>
              <a:ext uri="{FF2B5EF4-FFF2-40B4-BE49-F238E27FC236}">
                <a16:creationId xmlns:a16="http://schemas.microsoft.com/office/drawing/2014/main" xmlns="" id="{7628019A-F42C-43A4-910A-C6E14DAA09F2}"/>
              </a:ext>
            </a:extLst>
          </p:cNvPr>
          <p:cNvPicPr>
            <a:picLocks noChangeAspect="1"/>
          </p:cNvPicPr>
          <p:nvPr/>
        </p:nvPicPr>
        <p:blipFill>
          <a:blip r:embed="rId3"/>
          <a:stretch>
            <a:fillRect/>
          </a:stretch>
        </p:blipFill>
        <p:spPr>
          <a:xfrm>
            <a:off x="4270537" y="2316868"/>
            <a:ext cx="2954817" cy="935915"/>
          </a:xfrm>
          <a:prstGeom prst="rect">
            <a:avLst/>
          </a:prstGeom>
        </p:spPr>
      </p:pic>
      <p:pic>
        <p:nvPicPr>
          <p:cNvPr id="10" name="Picture 9">
            <a:extLst>
              <a:ext uri="{FF2B5EF4-FFF2-40B4-BE49-F238E27FC236}">
                <a16:creationId xmlns:a16="http://schemas.microsoft.com/office/drawing/2014/main" xmlns="" id="{40ED9642-BA28-402C-A58D-959D2F355E36}"/>
              </a:ext>
            </a:extLst>
          </p:cNvPr>
          <p:cNvPicPr>
            <a:picLocks noChangeAspect="1"/>
          </p:cNvPicPr>
          <p:nvPr/>
        </p:nvPicPr>
        <p:blipFill>
          <a:blip r:embed="rId4"/>
          <a:stretch>
            <a:fillRect/>
          </a:stretch>
        </p:blipFill>
        <p:spPr>
          <a:xfrm>
            <a:off x="1434193" y="3900314"/>
            <a:ext cx="2573078" cy="766031"/>
          </a:xfrm>
          <a:prstGeom prst="rect">
            <a:avLst/>
          </a:prstGeom>
        </p:spPr>
      </p:pic>
      <p:pic>
        <p:nvPicPr>
          <p:cNvPr id="13" name="Picture 12">
            <a:extLst>
              <a:ext uri="{FF2B5EF4-FFF2-40B4-BE49-F238E27FC236}">
                <a16:creationId xmlns:a16="http://schemas.microsoft.com/office/drawing/2014/main" xmlns="" id="{33A1482B-523A-4FAC-A5B1-9B128D7F916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5175660" y="3900314"/>
            <a:ext cx="1603877" cy="766031"/>
          </a:xfrm>
          <a:prstGeom prst="rect">
            <a:avLst/>
          </a:prstGeom>
        </p:spPr>
      </p:pic>
      <p:pic>
        <p:nvPicPr>
          <p:cNvPr id="14" name="Picture 13">
            <a:extLst>
              <a:ext uri="{FF2B5EF4-FFF2-40B4-BE49-F238E27FC236}">
                <a16:creationId xmlns:a16="http://schemas.microsoft.com/office/drawing/2014/main" xmlns="" id="{58AB6864-55AB-42B8-918D-11387FDBDB18}"/>
              </a:ext>
            </a:extLst>
          </p:cNvPr>
          <p:cNvPicPr>
            <a:picLocks noChangeAspect="1"/>
          </p:cNvPicPr>
          <p:nvPr/>
        </p:nvPicPr>
        <p:blipFill>
          <a:blip r:embed="rId7"/>
          <a:stretch>
            <a:fillRect/>
          </a:stretch>
        </p:blipFill>
        <p:spPr>
          <a:xfrm>
            <a:off x="3689944" y="4666345"/>
            <a:ext cx="1976764" cy="1072663"/>
          </a:xfrm>
          <a:prstGeom prst="rect">
            <a:avLst/>
          </a:prstGeom>
        </p:spPr>
      </p:pic>
      <p:pic>
        <p:nvPicPr>
          <p:cNvPr id="15" name="Picture 14">
            <a:extLst>
              <a:ext uri="{FF2B5EF4-FFF2-40B4-BE49-F238E27FC236}">
                <a16:creationId xmlns:a16="http://schemas.microsoft.com/office/drawing/2014/main" xmlns="" id="{A07201A8-D421-4BDA-8693-047EC1873A19}"/>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7448833" y="2369327"/>
            <a:ext cx="2782264" cy="3453845"/>
          </a:xfrm>
          <a:prstGeom prst="rect">
            <a:avLst/>
          </a:prstGeom>
        </p:spPr>
      </p:pic>
      <p:sp>
        <p:nvSpPr>
          <p:cNvPr id="4" name="Right Arrow 3"/>
          <p:cNvSpPr/>
          <p:nvPr/>
        </p:nvSpPr>
        <p:spPr>
          <a:xfrm>
            <a:off x="6043919" y="4923807"/>
            <a:ext cx="1471235" cy="532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29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M/M/s/GD/∞/∞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21</a:t>
            </a:fld>
            <a:endParaRPr lang="en-US"/>
          </a:p>
        </p:txBody>
      </p:sp>
      <p:sp>
        <p:nvSpPr>
          <p:cNvPr id="3" name="Content Placeholder 2"/>
          <p:cNvSpPr>
            <a:spLocks noGrp="1"/>
          </p:cNvSpPr>
          <p:nvPr>
            <p:ph idx="1"/>
          </p:nvPr>
        </p:nvSpPr>
        <p:spPr>
          <a:xfrm>
            <a:off x="1097280" y="1845733"/>
            <a:ext cx="10058400" cy="4377645"/>
          </a:xfrm>
        </p:spPr>
        <p:txBody>
          <a:bodyPr>
            <a:normAutofit/>
          </a:bodyPr>
          <a:lstStyle/>
          <a:p>
            <a:pPr algn="just">
              <a:buFont typeface="Wingdings" panose="05000000000000000000" pitchFamily="2" charset="2"/>
              <a:buChar char="q"/>
            </a:pPr>
            <a:r>
              <a:rPr lang="en-US" sz="2400" dirty="0" smtClean="0">
                <a:solidFill>
                  <a:schemeClr val="tx1"/>
                </a:solidFill>
              </a:rPr>
              <a:t> </a:t>
            </a:r>
            <a:r>
              <a:rPr lang="en-US" sz="2400" dirty="0" smtClean="0">
                <a:solidFill>
                  <a:srgbClr val="FF0000"/>
                </a:solidFill>
              </a:rPr>
              <a:t>Example:</a:t>
            </a:r>
          </a:p>
          <a:p>
            <a:pPr marL="0" indent="0" algn="just">
              <a:buNone/>
            </a:pPr>
            <a:r>
              <a:rPr lang="en-US" sz="2200" dirty="0" smtClean="0">
                <a:solidFill>
                  <a:schemeClr val="tx1"/>
                </a:solidFill>
                <a:sym typeface="Wingdings" panose="05000000000000000000" pitchFamily="2" charset="2"/>
              </a:rPr>
              <a:t>A community is served by two cab companies. Each company owns two cabs and both share the market equally as evidenced by the fact that calls arrive at each company’s dispatching office at the rate of eight per hour. The average time per ride is 12 minutes. Calls arrive according to exponential </a:t>
            </a:r>
            <a:r>
              <a:rPr lang="en-US" sz="2200" dirty="0">
                <a:solidFill>
                  <a:schemeClr val="tx1"/>
                </a:solidFill>
                <a:sym typeface="Wingdings" panose="05000000000000000000" pitchFamily="2" charset="2"/>
              </a:rPr>
              <a:t>d</a:t>
            </a:r>
            <a:r>
              <a:rPr lang="en-US" sz="2200" dirty="0" smtClean="0">
                <a:solidFill>
                  <a:schemeClr val="tx1"/>
                </a:solidFill>
                <a:sym typeface="Wingdings" panose="05000000000000000000" pitchFamily="2" charset="2"/>
              </a:rPr>
              <a:t>istribution and the ride time is also exponential. The two companies recently were bought by an investor who is interested in consolidating them into a single dispatching office to provide better service to the customers. Analyze the new owner’s proposal.</a:t>
            </a:r>
            <a:r>
              <a:rPr lang="en-US" sz="2400" dirty="0" smtClean="0">
                <a:solidFill>
                  <a:srgbClr val="FF0000"/>
                </a:solidFill>
                <a:sym typeface="Wingdings" panose="05000000000000000000" pitchFamily="2" charset="2"/>
              </a:rPr>
              <a:t> </a:t>
            </a:r>
            <a:endParaRPr lang="en-US" sz="2400" dirty="0">
              <a:solidFill>
                <a:srgbClr val="FF0000"/>
              </a:solidFill>
              <a:sym typeface="Wingdings" panose="05000000000000000000" pitchFamily="2" charset="2"/>
            </a:endParaRPr>
          </a:p>
          <a:p>
            <a:pPr algn="just">
              <a:buFont typeface="Wingdings" panose="05000000000000000000" pitchFamily="2" charset="2"/>
              <a:buChar char="ü"/>
            </a:pPr>
            <a:r>
              <a:rPr lang="en-US" sz="2400" dirty="0" smtClean="0">
                <a:solidFill>
                  <a:srgbClr val="FF0000"/>
                </a:solidFill>
                <a:sym typeface="Wingdings" panose="05000000000000000000" pitchFamily="2" charset="2"/>
              </a:rPr>
              <a:t> Solution:</a:t>
            </a:r>
          </a:p>
          <a:p>
            <a:pPr marL="0" indent="0" algn="just">
              <a:buNone/>
            </a:pPr>
            <a:r>
              <a:rPr lang="en-US" sz="2400" dirty="0" smtClean="0">
                <a:solidFill>
                  <a:schemeClr val="tx1"/>
                </a:solidFill>
                <a:sym typeface="Wingdings" panose="05000000000000000000" pitchFamily="2" charset="2"/>
              </a:rPr>
              <a:t>As a M/M/2 system:</a:t>
            </a:r>
          </a:p>
        </p:txBody>
      </p:sp>
      <p:sp>
        <p:nvSpPr>
          <p:cNvPr id="12" name="Rectangle 11">
            <a:extLst>
              <a:ext uri="{FF2B5EF4-FFF2-40B4-BE49-F238E27FC236}">
                <a16:creationId xmlns:a16="http://schemas.microsoft.com/office/drawing/2014/main" xmlns="" id="{BBC97531-CC2E-4C0E-A8A9-D64920BFAC85}"/>
              </a:ext>
            </a:extLst>
          </p:cNvPr>
          <p:cNvSpPr/>
          <p:nvPr/>
        </p:nvSpPr>
        <p:spPr>
          <a:xfrm>
            <a:off x="988098" y="5708186"/>
            <a:ext cx="7392207" cy="461665"/>
          </a:xfrm>
          <a:prstGeom prst="rect">
            <a:avLst/>
          </a:prstGeom>
        </p:spPr>
        <p:txBody>
          <a:bodyPr wrap="square">
            <a:spAutoFit/>
          </a:bodyPr>
          <a:lstStyle/>
          <a:p>
            <a:r>
              <a:rPr lang="en-US" sz="2400" dirty="0">
                <a:sym typeface="Symbol" panose="05050102010706020507" pitchFamily="18" charset="2"/>
              </a:rPr>
              <a:t> = 8     = 60/12 = 5     s = 2     = /s= 0.8</a:t>
            </a:r>
            <a:endParaRPr lang="en-US" sz="2400" dirty="0"/>
          </a:p>
        </p:txBody>
      </p:sp>
      <p:graphicFrame>
        <p:nvGraphicFramePr>
          <p:cNvPr id="16" name="Object 6">
            <a:extLst>
              <a:ext uri="{FF2B5EF4-FFF2-40B4-BE49-F238E27FC236}">
                <a16:creationId xmlns:a16="http://schemas.microsoft.com/office/drawing/2014/main" xmlns="" id="{33022243-C69B-4A0D-8A93-A1DB15003288}"/>
              </a:ext>
            </a:extLst>
          </p:cNvPr>
          <p:cNvGraphicFramePr>
            <a:graphicFrameLocks noChangeAspect="1"/>
          </p:cNvGraphicFramePr>
          <p:nvPr>
            <p:extLst>
              <p:ext uri="{D42A27DB-BD31-4B8C-83A1-F6EECF244321}">
                <p14:modId xmlns:p14="http://schemas.microsoft.com/office/powerpoint/2010/main" val="1093961159"/>
              </p:ext>
            </p:extLst>
          </p:nvPr>
        </p:nvGraphicFramePr>
        <p:xfrm>
          <a:off x="6666097" y="4296882"/>
          <a:ext cx="4489583" cy="2044700"/>
        </p:xfrm>
        <a:graphic>
          <a:graphicData uri="http://schemas.openxmlformats.org/presentationml/2006/ole">
            <mc:AlternateContent xmlns:mc="http://schemas.openxmlformats.org/markup-compatibility/2006">
              <mc:Choice xmlns:v="urn:schemas-microsoft-com:vml" Requires="v">
                <p:oleObj spid="_x0000_s11287" name="Equation" r:id="rId3" imgW="2120760" imgH="1041120" progId="Equation.3">
                  <p:embed/>
                </p:oleObj>
              </mc:Choice>
              <mc:Fallback>
                <p:oleObj name="Equation" r:id="rId3" imgW="2120760" imgH="1041120" progId="Equation.3">
                  <p:embed/>
                  <p:pic>
                    <p:nvPicPr>
                      <p:cNvPr id="0" name=""/>
                      <p:cNvPicPr>
                        <a:picLocks noChangeAspect="1" noChangeArrowheads="1"/>
                      </p:cNvPicPr>
                      <p:nvPr/>
                    </p:nvPicPr>
                    <p:blipFill>
                      <a:blip r:embed="rId4"/>
                      <a:srcRect/>
                      <a:stretch>
                        <a:fillRect/>
                      </a:stretch>
                    </p:blipFill>
                    <p:spPr bwMode="auto">
                      <a:xfrm>
                        <a:off x="6666097" y="4296882"/>
                        <a:ext cx="4489583" cy="2044700"/>
                      </a:xfrm>
                      <a:prstGeom prst="rect">
                        <a:avLst/>
                      </a:prstGeom>
                      <a:noFill/>
                    </p:spPr>
                  </p:pic>
                </p:oleObj>
              </mc:Fallback>
            </mc:AlternateContent>
          </a:graphicData>
        </a:graphic>
      </p:graphicFrame>
    </p:spTree>
    <p:extLst>
      <p:ext uri="{BB962C8B-B14F-4D97-AF65-F5344CB8AC3E}">
        <p14:creationId xmlns:p14="http://schemas.microsoft.com/office/powerpoint/2010/main" val="160464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M/M/s/GD/∞/∞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22</a:t>
            </a:fld>
            <a:endParaRPr lang="en-US"/>
          </a:p>
        </p:txBody>
      </p:sp>
      <p:sp>
        <p:nvSpPr>
          <p:cNvPr id="3" name="Content Placeholder 2"/>
          <p:cNvSpPr>
            <a:spLocks noGrp="1"/>
          </p:cNvSpPr>
          <p:nvPr>
            <p:ph idx="1"/>
          </p:nvPr>
        </p:nvSpPr>
        <p:spPr>
          <a:xfrm>
            <a:off x="1097280" y="1845733"/>
            <a:ext cx="10058400" cy="4377645"/>
          </a:xfrm>
        </p:spPr>
        <p:txBody>
          <a:bodyPr>
            <a:normAutofit/>
          </a:bodyPr>
          <a:lstStyle/>
          <a:p>
            <a:pPr algn="just">
              <a:buFont typeface="Wingdings" panose="05000000000000000000" pitchFamily="2" charset="2"/>
              <a:buChar char="ü"/>
            </a:pPr>
            <a:r>
              <a:rPr lang="en-US" sz="2400" dirty="0">
                <a:solidFill>
                  <a:schemeClr val="tx1"/>
                </a:solidFill>
                <a:sym typeface="Wingdings" panose="05000000000000000000" pitchFamily="2" charset="2"/>
              </a:rPr>
              <a:t> </a:t>
            </a:r>
            <a:r>
              <a:rPr lang="en-US" sz="2400" dirty="0" smtClean="0">
                <a:solidFill>
                  <a:srgbClr val="FF0000"/>
                </a:solidFill>
                <a:sym typeface="Wingdings" panose="05000000000000000000" pitchFamily="2" charset="2"/>
              </a:rPr>
              <a:t>Solution(Cont..):</a:t>
            </a:r>
          </a:p>
          <a:p>
            <a:pPr marL="0" indent="0" algn="just">
              <a:buNone/>
            </a:pPr>
            <a:r>
              <a:rPr lang="en-US" sz="2400" dirty="0" smtClean="0">
                <a:solidFill>
                  <a:schemeClr val="tx1"/>
                </a:solidFill>
                <a:sym typeface="Wingdings" panose="05000000000000000000" pitchFamily="2" charset="2"/>
              </a:rPr>
              <a:t>As a M/M/2 system,</a:t>
            </a:r>
          </a:p>
        </p:txBody>
      </p:sp>
      <p:sp>
        <p:nvSpPr>
          <p:cNvPr id="7" name="Rectangle 6">
            <a:extLst>
              <a:ext uri="{FF2B5EF4-FFF2-40B4-BE49-F238E27FC236}">
                <a16:creationId xmlns:a16="http://schemas.microsoft.com/office/drawing/2014/main" xmlns="" id="{BBC97531-CC2E-4C0E-A8A9-D64920BFAC85}"/>
              </a:ext>
            </a:extLst>
          </p:cNvPr>
          <p:cNvSpPr/>
          <p:nvPr/>
        </p:nvSpPr>
        <p:spPr>
          <a:xfrm>
            <a:off x="3763473" y="2345308"/>
            <a:ext cx="7392207" cy="461665"/>
          </a:xfrm>
          <a:prstGeom prst="rect">
            <a:avLst/>
          </a:prstGeom>
        </p:spPr>
        <p:txBody>
          <a:bodyPr wrap="square">
            <a:spAutoFit/>
          </a:bodyPr>
          <a:lstStyle/>
          <a:p>
            <a:r>
              <a:rPr lang="en-US" sz="2400" dirty="0">
                <a:sym typeface="Symbol" panose="05050102010706020507" pitchFamily="18" charset="2"/>
              </a:rPr>
              <a:t> = 8     = 60/12 = 5     s = 2     = /s= 0.8</a:t>
            </a:r>
            <a:endParaRPr lang="en-US" sz="2400" dirty="0"/>
          </a:p>
        </p:txBody>
      </p:sp>
      <p:graphicFrame>
        <p:nvGraphicFramePr>
          <p:cNvPr id="8" name="Object 6">
            <a:extLst>
              <a:ext uri="{FF2B5EF4-FFF2-40B4-BE49-F238E27FC236}">
                <a16:creationId xmlns:a16="http://schemas.microsoft.com/office/drawing/2014/main" xmlns="" id="{33022243-C69B-4A0D-8A93-A1DB15003288}"/>
              </a:ext>
            </a:extLst>
          </p:cNvPr>
          <p:cNvGraphicFramePr>
            <a:graphicFrameLocks noChangeAspect="1"/>
          </p:cNvGraphicFramePr>
          <p:nvPr>
            <p:extLst>
              <p:ext uri="{D42A27DB-BD31-4B8C-83A1-F6EECF244321}">
                <p14:modId xmlns:p14="http://schemas.microsoft.com/office/powerpoint/2010/main" val="1426353725"/>
              </p:ext>
            </p:extLst>
          </p:nvPr>
        </p:nvGraphicFramePr>
        <p:xfrm>
          <a:off x="1097279" y="2806973"/>
          <a:ext cx="8442506" cy="3416405"/>
        </p:xfrm>
        <a:graphic>
          <a:graphicData uri="http://schemas.openxmlformats.org/presentationml/2006/ole">
            <mc:AlternateContent xmlns:mc="http://schemas.openxmlformats.org/markup-compatibility/2006">
              <mc:Choice xmlns:v="urn:schemas-microsoft-com:vml" Requires="v">
                <p:oleObj spid="_x0000_s12311" name="Equation" r:id="rId3" imgW="2095200" imgH="1117440" progId="Equation.3">
                  <p:embed/>
                </p:oleObj>
              </mc:Choice>
              <mc:Fallback>
                <p:oleObj name="Equation" r:id="rId3" imgW="2095200" imgH="1117440" progId="Equation.3">
                  <p:embed/>
                  <p:pic>
                    <p:nvPicPr>
                      <p:cNvPr id="0" name=""/>
                      <p:cNvPicPr>
                        <a:picLocks noChangeAspect="1" noChangeArrowheads="1"/>
                      </p:cNvPicPr>
                      <p:nvPr/>
                    </p:nvPicPr>
                    <p:blipFill>
                      <a:blip r:embed="rId4"/>
                      <a:srcRect/>
                      <a:stretch>
                        <a:fillRect/>
                      </a:stretch>
                    </p:blipFill>
                    <p:spPr bwMode="auto">
                      <a:xfrm>
                        <a:off x="1097279" y="2806973"/>
                        <a:ext cx="8442506" cy="3416405"/>
                      </a:xfrm>
                      <a:prstGeom prst="rect">
                        <a:avLst/>
                      </a:prstGeom>
                      <a:noFill/>
                    </p:spPr>
                  </p:pic>
                </p:oleObj>
              </mc:Fallback>
            </mc:AlternateContent>
          </a:graphicData>
        </a:graphic>
      </p:graphicFrame>
    </p:spTree>
    <p:extLst>
      <p:ext uri="{BB962C8B-B14F-4D97-AF65-F5344CB8AC3E}">
        <p14:creationId xmlns:p14="http://schemas.microsoft.com/office/powerpoint/2010/main" val="13314118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M/M/s/GD/∞/∞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23</a:t>
            </a:fld>
            <a:endParaRPr lang="en-US"/>
          </a:p>
        </p:txBody>
      </p:sp>
      <p:sp>
        <p:nvSpPr>
          <p:cNvPr id="3" name="Content Placeholder 2"/>
          <p:cNvSpPr>
            <a:spLocks noGrp="1"/>
          </p:cNvSpPr>
          <p:nvPr>
            <p:ph idx="1"/>
          </p:nvPr>
        </p:nvSpPr>
        <p:spPr>
          <a:xfrm>
            <a:off x="1097280" y="1845733"/>
            <a:ext cx="10058400" cy="4377645"/>
          </a:xfrm>
        </p:spPr>
        <p:txBody>
          <a:bodyPr>
            <a:normAutofit/>
          </a:bodyPr>
          <a:lstStyle/>
          <a:p>
            <a:pPr algn="just">
              <a:buFont typeface="Wingdings" panose="05000000000000000000" pitchFamily="2" charset="2"/>
              <a:buChar char="ü"/>
            </a:pPr>
            <a:r>
              <a:rPr lang="en-US" sz="2400" dirty="0">
                <a:solidFill>
                  <a:schemeClr val="tx1"/>
                </a:solidFill>
                <a:sym typeface="Wingdings" panose="05000000000000000000" pitchFamily="2" charset="2"/>
              </a:rPr>
              <a:t> </a:t>
            </a:r>
            <a:r>
              <a:rPr lang="en-US" sz="2400" dirty="0" smtClean="0">
                <a:solidFill>
                  <a:srgbClr val="FF0000"/>
                </a:solidFill>
                <a:sym typeface="Wingdings" panose="05000000000000000000" pitchFamily="2" charset="2"/>
              </a:rPr>
              <a:t>Solution(Cont..):</a:t>
            </a:r>
          </a:p>
          <a:p>
            <a:pPr marL="0" indent="0" algn="just">
              <a:buNone/>
            </a:pPr>
            <a:r>
              <a:rPr lang="en-US" sz="2400" dirty="0" smtClean="0">
                <a:solidFill>
                  <a:schemeClr val="tx1"/>
                </a:solidFill>
                <a:sym typeface="Wingdings" panose="05000000000000000000" pitchFamily="2" charset="2"/>
              </a:rPr>
              <a:t>As a M/M/4 system,</a:t>
            </a:r>
          </a:p>
        </p:txBody>
      </p:sp>
      <p:sp>
        <p:nvSpPr>
          <p:cNvPr id="9" name="Rectangle 8">
            <a:extLst>
              <a:ext uri="{FF2B5EF4-FFF2-40B4-BE49-F238E27FC236}">
                <a16:creationId xmlns:a16="http://schemas.microsoft.com/office/drawing/2014/main" xmlns="" id="{BBC97531-CC2E-4C0E-A8A9-D64920BFAC85}"/>
              </a:ext>
            </a:extLst>
          </p:cNvPr>
          <p:cNvSpPr/>
          <p:nvPr/>
        </p:nvSpPr>
        <p:spPr>
          <a:xfrm>
            <a:off x="3784678" y="2316832"/>
            <a:ext cx="7997119" cy="461665"/>
          </a:xfrm>
          <a:prstGeom prst="rect">
            <a:avLst/>
          </a:prstGeom>
        </p:spPr>
        <p:txBody>
          <a:bodyPr wrap="square">
            <a:spAutoFit/>
          </a:bodyPr>
          <a:lstStyle/>
          <a:p>
            <a:r>
              <a:rPr lang="en-US" sz="2400" dirty="0">
                <a:sym typeface="Symbol" panose="05050102010706020507" pitchFamily="18" charset="2"/>
              </a:rPr>
              <a:t> = 2*8=16     = 60/12 = 5     s = 2*2     = /s= 0.8</a:t>
            </a:r>
            <a:endParaRPr lang="en-US" sz="2400" dirty="0"/>
          </a:p>
        </p:txBody>
      </p:sp>
      <p:graphicFrame>
        <p:nvGraphicFramePr>
          <p:cNvPr id="10" name="Object 6">
            <a:extLst>
              <a:ext uri="{FF2B5EF4-FFF2-40B4-BE49-F238E27FC236}">
                <a16:creationId xmlns:a16="http://schemas.microsoft.com/office/drawing/2014/main" xmlns="" id="{33022243-C69B-4A0D-8A93-A1DB15003288}"/>
              </a:ext>
            </a:extLst>
          </p:cNvPr>
          <p:cNvGraphicFramePr>
            <a:graphicFrameLocks noChangeAspect="1"/>
          </p:cNvGraphicFramePr>
          <p:nvPr>
            <p:extLst>
              <p:ext uri="{D42A27DB-BD31-4B8C-83A1-F6EECF244321}">
                <p14:modId xmlns:p14="http://schemas.microsoft.com/office/powerpoint/2010/main" val="1977450911"/>
              </p:ext>
            </p:extLst>
          </p:nvPr>
        </p:nvGraphicFramePr>
        <p:xfrm>
          <a:off x="1097279" y="2886870"/>
          <a:ext cx="9384201" cy="3336508"/>
        </p:xfrm>
        <a:graphic>
          <a:graphicData uri="http://schemas.openxmlformats.org/presentationml/2006/ole">
            <mc:AlternateContent xmlns:mc="http://schemas.openxmlformats.org/markup-compatibility/2006">
              <mc:Choice xmlns:v="urn:schemas-microsoft-com:vml" Requires="v">
                <p:oleObj spid="_x0000_s13335" name="Equation" r:id="rId3" imgW="2374560" imgH="1498320" progId="Equation.3">
                  <p:embed/>
                </p:oleObj>
              </mc:Choice>
              <mc:Fallback>
                <p:oleObj name="Equation" r:id="rId3" imgW="2374560" imgH="1498320" progId="Equation.3">
                  <p:embed/>
                  <p:pic>
                    <p:nvPicPr>
                      <p:cNvPr id="0" name=""/>
                      <p:cNvPicPr>
                        <a:picLocks noChangeAspect="1" noChangeArrowheads="1"/>
                      </p:cNvPicPr>
                      <p:nvPr/>
                    </p:nvPicPr>
                    <p:blipFill>
                      <a:blip r:embed="rId4"/>
                      <a:srcRect/>
                      <a:stretch>
                        <a:fillRect/>
                      </a:stretch>
                    </p:blipFill>
                    <p:spPr bwMode="auto">
                      <a:xfrm>
                        <a:off x="1097279" y="2886870"/>
                        <a:ext cx="9384201" cy="3336508"/>
                      </a:xfrm>
                      <a:prstGeom prst="rect">
                        <a:avLst/>
                      </a:prstGeom>
                      <a:noFill/>
                    </p:spPr>
                  </p:pic>
                </p:oleObj>
              </mc:Fallback>
            </mc:AlternateContent>
          </a:graphicData>
        </a:graphic>
      </p:graphicFrame>
    </p:spTree>
    <p:extLst>
      <p:ext uri="{BB962C8B-B14F-4D97-AF65-F5344CB8AC3E}">
        <p14:creationId xmlns:p14="http://schemas.microsoft.com/office/powerpoint/2010/main" val="5493119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M/M/s/GD/∞/∞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24</a:t>
            </a:fld>
            <a:endParaRPr lang="en-US"/>
          </a:p>
        </p:txBody>
      </p:sp>
      <p:sp>
        <p:nvSpPr>
          <p:cNvPr id="3" name="Content Placeholder 2"/>
          <p:cNvSpPr>
            <a:spLocks noGrp="1"/>
          </p:cNvSpPr>
          <p:nvPr>
            <p:ph idx="1"/>
          </p:nvPr>
        </p:nvSpPr>
        <p:spPr>
          <a:xfrm>
            <a:off x="1097280" y="1845733"/>
            <a:ext cx="10058400" cy="4377645"/>
          </a:xfrm>
        </p:spPr>
        <p:txBody>
          <a:bodyPr>
            <a:normAutofit/>
          </a:bodyPr>
          <a:lstStyle/>
          <a:p>
            <a:pPr algn="just">
              <a:buFont typeface="Wingdings" panose="05000000000000000000" pitchFamily="2" charset="2"/>
              <a:buChar char="ü"/>
            </a:pPr>
            <a:r>
              <a:rPr lang="en-US" sz="2400" dirty="0">
                <a:solidFill>
                  <a:schemeClr val="tx1"/>
                </a:solidFill>
                <a:sym typeface="Wingdings" panose="05000000000000000000" pitchFamily="2" charset="2"/>
              </a:rPr>
              <a:t> </a:t>
            </a:r>
            <a:r>
              <a:rPr lang="en-US" sz="2400" dirty="0" smtClean="0">
                <a:solidFill>
                  <a:srgbClr val="FF0000"/>
                </a:solidFill>
                <a:sym typeface="Wingdings" panose="05000000000000000000" pitchFamily="2" charset="2"/>
              </a:rPr>
              <a:t>Solution(Cont..):</a:t>
            </a:r>
          </a:p>
          <a:p>
            <a:pPr marL="0" indent="0" algn="just">
              <a:buNone/>
            </a:pPr>
            <a:r>
              <a:rPr lang="en-US" sz="2400" dirty="0" smtClean="0">
                <a:solidFill>
                  <a:schemeClr val="tx1"/>
                </a:solidFill>
                <a:sym typeface="Wingdings" panose="05000000000000000000" pitchFamily="2" charset="2"/>
              </a:rPr>
              <a:t>As a M/M/4 system,</a:t>
            </a:r>
          </a:p>
        </p:txBody>
      </p:sp>
      <p:sp>
        <p:nvSpPr>
          <p:cNvPr id="9" name="Rectangle 8">
            <a:extLst>
              <a:ext uri="{FF2B5EF4-FFF2-40B4-BE49-F238E27FC236}">
                <a16:creationId xmlns:a16="http://schemas.microsoft.com/office/drawing/2014/main" xmlns="" id="{BBC97531-CC2E-4C0E-A8A9-D64920BFAC85}"/>
              </a:ext>
            </a:extLst>
          </p:cNvPr>
          <p:cNvSpPr/>
          <p:nvPr/>
        </p:nvSpPr>
        <p:spPr>
          <a:xfrm>
            <a:off x="3784678" y="2316832"/>
            <a:ext cx="7997119" cy="461665"/>
          </a:xfrm>
          <a:prstGeom prst="rect">
            <a:avLst/>
          </a:prstGeom>
        </p:spPr>
        <p:txBody>
          <a:bodyPr wrap="square">
            <a:spAutoFit/>
          </a:bodyPr>
          <a:lstStyle/>
          <a:p>
            <a:r>
              <a:rPr lang="en-US" sz="2400" dirty="0">
                <a:sym typeface="Symbol" panose="05050102010706020507" pitchFamily="18" charset="2"/>
              </a:rPr>
              <a:t> = 2*8=16     = 60/12 = 5     s = 2*2     = /s= 0.8</a:t>
            </a:r>
            <a:endParaRPr lang="en-US" sz="2400" dirty="0"/>
          </a:p>
        </p:txBody>
      </p:sp>
      <p:graphicFrame>
        <p:nvGraphicFramePr>
          <p:cNvPr id="7" name="Object 6">
            <a:extLst>
              <a:ext uri="{FF2B5EF4-FFF2-40B4-BE49-F238E27FC236}">
                <a16:creationId xmlns:a16="http://schemas.microsoft.com/office/drawing/2014/main" xmlns="" id="{33022243-C69B-4A0D-8A93-A1DB15003288}"/>
              </a:ext>
            </a:extLst>
          </p:cNvPr>
          <p:cNvGraphicFramePr>
            <a:graphicFrameLocks noChangeAspect="1"/>
          </p:cNvGraphicFramePr>
          <p:nvPr>
            <p:extLst>
              <p:ext uri="{D42A27DB-BD31-4B8C-83A1-F6EECF244321}">
                <p14:modId xmlns:p14="http://schemas.microsoft.com/office/powerpoint/2010/main" val="2661982022"/>
              </p:ext>
            </p:extLst>
          </p:nvPr>
        </p:nvGraphicFramePr>
        <p:xfrm>
          <a:off x="1097279" y="2886870"/>
          <a:ext cx="9247723" cy="3336508"/>
        </p:xfrm>
        <a:graphic>
          <a:graphicData uri="http://schemas.openxmlformats.org/presentationml/2006/ole">
            <mc:AlternateContent xmlns:mc="http://schemas.openxmlformats.org/markup-compatibility/2006">
              <mc:Choice xmlns:v="urn:schemas-microsoft-com:vml" Requires="v">
                <p:oleObj spid="_x0000_s14358" name="Equation" r:id="rId3" imgW="2082600" imgH="927000" progId="Equation.3">
                  <p:embed/>
                </p:oleObj>
              </mc:Choice>
              <mc:Fallback>
                <p:oleObj name="Equation" r:id="rId3" imgW="2082600" imgH="927000" progId="Equation.3">
                  <p:embed/>
                  <p:pic>
                    <p:nvPicPr>
                      <p:cNvPr id="0" name=""/>
                      <p:cNvPicPr>
                        <a:picLocks noChangeAspect="1" noChangeArrowheads="1"/>
                      </p:cNvPicPr>
                      <p:nvPr/>
                    </p:nvPicPr>
                    <p:blipFill>
                      <a:blip r:embed="rId4"/>
                      <a:srcRect/>
                      <a:stretch>
                        <a:fillRect/>
                      </a:stretch>
                    </p:blipFill>
                    <p:spPr bwMode="auto">
                      <a:xfrm>
                        <a:off x="1097279" y="2886870"/>
                        <a:ext cx="9247723" cy="3336508"/>
                      </a:xfrm>
                      <a:prstGeom prst="rect">
                        <a:avLst/>
                      </a:prstGeom>
                      <a:noFill/>
                    </p:spPr>
                  </p:pic>
                </p:oleObj>
              </mc:Fallback>
            </mc:AlternateContent>
          </a:graphicData>
        </a:graphic>
      </p:graphicFrame>
    </p:spTree>
    <p:extLst>
      <p:ext uri="{BB962C8B-B14F-4D97-AF65-F5344CB8AC3E}">
        <p14:creationId xmlns:p14="http://schemas.microsoft.com/office/powerpoint/2010/main" val="1134752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M/M/1/GD/n/∞ Queueing System</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25</a:t>
            </a:fld>
            <a:endParaRPr lang="en-US"/>
          </a:p>
        </p:txBody>
      </p:sp>
      <p:sp>
        <p:nvSpPr>
          <p:cNvPr id="3" name="Content Placeholder 2"/>
          <p:cNvSpPr>
            <a:spLocks noGrp="1"/>
          </p:cNvSpPr>
          <p:nvPr>
            <p:ph idx="1"/>
          </p:nvPr>
        </p:nvSpPr>
        <p:spPr>
          <a:xfrm>
            <a:off x="1097280" y="1845733"/>
            <a:ext cx="10058400" cy="4377645"/>
          </a:xfrm>
        </p:spPr>
        <p:txBody>
          <a:bodyPr>
            <a:normAutofit/>
          </a:bodyPr>
          <a:lstStyle/>
          <a:p>
            <a:pPr marL="0" indent="0" algn="just">
              <a:buNone/>
            </a:pPr>
            <a:r>
              <a:rPr lang="en-US" sz="2400" dirty="0" smtClean="0">
                <a:solidFill>
                  <a:schemeClr val="tx1"/>
                </a:solidFill>
                <a:sym typeface="Wingdings" panose="05000000000000000000" pitchFamily="2" charset="2"/>
              </a:rPr>
              <a:t> </a:t>
            </a:r>
          </a:p>
        </p:txBody>
      </p:sp>
      <p:sp>
        <p:nvSpPr>
          <p:cNvPr id="8" name="Rectangle 7">
            <a:extLst>
              <a:ext uri="{FF2B5EF4-FFF2-40B4-BE49-F238E27FC236}">
                <a16:creationId xmlns="" xmlns:a16="http://schemas.microsoft.com/office/drawing/2014/main" id="{968E908B-7509-436E-B99C-C845DA7CF49B}"/>
              </a:ext>
            </a:extLst>
          </p:cNvPr>
          <p:cNvSpPr/>
          <p:nvPr/>
        </p:nvSpPr>
        <p:spPr>
          <a:xfrm>
            <a:off x="1204190" y="3551081"/>
            <a:ext cx="9951490" cy="1569660"/>
          </a:xfrm>
          <a:prstGeom prst="rect">
            <a:avLst/>
          </a:prstGeom>
        </p:spPr>
        <p:txBody>
          <a:bodyPr wrap="square">
            <a:spAutoFit/>
          </a:bodyPr>
          <a:lstStyle/>
          <a:p>
            <a:r>
              <a:rPr lang="en-US" sz="2400" dirty="0"/>
              <a:t>Here, </a:t>
            </a:r>
            <a:r>
              <a:rPr lang="en-US" sz="2400" dirty="0" smtClean="0"/>
              <a:t> </a:t>
            </a:r>
            <a:r>
              <a:rPr lang="en-US" sz="2400" dirty="0" smtClean="0">
                <a:sym typeface="Symbol" panose="05050102010706020507" pitchFamily="18" charset="2"/>
              </a:rPr>
              <a:t></a:t>
            </a:r>
            <a:r>
              <a:rPr lang="en-US" sz="2400" baseline="-25000" dirty="0">
                <a:sym typeface="Symbol" panose="05050102010706020507" pitchFamily="18" charset="2"/>
              </a:rPr>
              <a:t>j</a:t>
            </a:r>
            <a:r>
              <a:rPr lang="en-US" sz="2400" dirty="0">
                <a:sym typeface="Symbol" panose="05050102010706020507" pitchFamily="18" charset="2"/>
              </a:rPr>
              <a:t> =             j= 0, 1, 2, </a:t>
            </a:r>
            <a:r>
              <a:rPr lang="en-US" sz="2400" dirty="0" smtClean="0">
                <a:sym typeface="Symbol" panose="05050102010706020507" pitchFamily="18" charset="2"/>
              </a:rPr>
              <a:t>… n-1</a:t>
            </a:r>
          </a:p>
          <a:p>
            <a:r>
              <a:rPr lang="en-US" sz="2400" dirty="0" smtClean="0">
                <a:sym typeface="Symbol" panose="05050102010706020507" pitchFamily="18" charset="2"/>
              </a:rPr>
              <a:t>            </a:t>
            </a:r>
            <a:r>
              <a:rPr lang="en-US" sz="2400" baseline="-25000" dirty="0">
                <a:sym typeface="Symbol" panose="05050102010706020507" pitchFamily="18" charset="2"/>
              </a:rPr>
              <a:t>j</a:t>
            </a:r>
            <a:r>
              <a:rPr lang="en-US" sz="2400" dirty="0">
                <a:sym typeface="Symbol" panose="05050102010706020507" pitchFamily="18" charset="2"/>
              </a:rPr>
              <a:t> = </a:t>
            </a:r>
            <a:r>
              <a:rPr lang="en-US" sz="2400" dirty="0" smtClean="0">
                <a:sym typeface="Symbol" panose="05050102010706020507" pitchFamily="18" charset="2"/>
              </a:rPr>
              <a:t>0            for j= n</a:t>
            </a:r>
            <a:endParaRPr lang="en-US" sz="2400" dirty="0">
              <a:sym typeface="Symbol" panose="05050102010706020507" pitchFamily="18" charset="2"/>
            </a:endParaRPr>
          </a:p>
          <a:p>
            <a:r>
              <a:rPr lang="en-US" sz="2400" dirty="0">
                <a:sym typeface="Symbol" panose="05050102010706020507" pitchFamily="18" charset="2"/>
              </a:rPr>
              <a:t>       </a:t>
            </a:r>
            <a:r>
              <a:rPr lang="en-US" sz="2400" dirty="0" smtClean="0">
                <a:sym typeface="Symbol" panose="05050102010706020507" pitchFamily="18" charset="2"/>
              </a:rPr>
              <a:t>     </a:t>
            </a:r>
            <a:r>
              <a:rPr lang="en-US" sz="2400" baseline="-25000" dirty="0">
                <a:sym typeface="Symbol" panose="05050102010706020507" pitchFamily="18" charset="2"/>
              </a:rPr>
              <a:t>0</a:t>
            </a:r>
            <a:r>
              <a:rPr lang="en-US" sz="2400" dirty="0">
                <a:sym typeface="Symbol" panose="05050102010706020507" pitchFamily="18" charset="2"/>
              </a:rPr>
              <a:t> = 0</a:t>
            </a:r>
            <a:endParaRPr lang="en-US" sz="2400" dirty="0"/>
          </a:p>
          <a:p>
            <a:r>
              <a:rPr lang="en-US" sz="2400" dirty="0">
                <a:sym typeface="Symbol" panose="05050102010706020507" pitchFamily="18" charset="2"/>
              </a:rPr>
              <a:t>       </a:t>
            </a:r>
            <a:r>
              <a:rPr lang="en-US" sz="2400" dirty="0" smtClean="0">
                <a:sym typeface="Symbol" panose="05050102010706020507" pitchFamily="18" charset="2"/>
              </a:rPr>
              <a:t>     </a:t>
            </a:r>
            <a:r>
              <a:rPr lang="en-US" sz="2400" baseline="-25000" dirty="0">
                <a:sym typeface="Symbol" panose="05050102010706020507" pitchFamily="18" charset="2"/>
              </a:rPr>
              <a:t>j</a:t>
            </a:r>
            <a:r>
              <a:rPr lang="en-US" sz="2400" dirty="0">
                <a:sym typeface="Symbol" panose="05050102010706020507" pitchFamily="18" charset="2"/>
              </a:rPr>
              <a:t> =  	</a:t>
            </a:r>
            <a:r>
              <a:rPr lang="en-US" sz="2400" dirty="0" smtClean="0">
                <a:sym typeface="Symbol" panose="05050102010706020507" pitchFamily="18" charset="2"/>
              </a:rPr>
              <a:t>       j</a:t>
            </a:r>
            <a:r>
              <a:rPr lang="en-US" sz="2400" dirty="0">
                <a:sym typeface="Symbol" panose="05050102010706020507" pitchFamily="18" charset="2"/>
              </a:rPr>
              <a:t>= 1, 2, </a:t>
            </a:r>
            <a:r>
              <a:rPr lang="en-US" sz="2400" dirty="0" smtClean="0">
                <a:sym typeface="Symbol" panose="05050102010706020507" pitchFamily="18" charset="2"/>
              </a:rPr>
              <a:t>… n    </a:t>
            </a:r>
            <a:endParaRPr lang="en-US" sz="2400" dirty="0"/>
          </a:p>
        </p:txBody>
      </p:sp>
      <p:sp>
        <p:nvSpPr>
          <p:cNvPr id="10" name="Rectangle 9">
            <a:extLst>
              <a:ext uri="{FF2B5EF4-FFF2-40B4-BE49-F238E27FC236}">
                <a16:creationId xmlns="" xmlns:a16="http://schemas.microsoft.com/office/drawing/2014/main" id="{18FBBEE9-2C6F-4E98-97B6-A140D2D0AA71}"/>
              </a:ext>
            </a:extLst>
          </p:cNvPr>
          <p:cNvSpPr/>
          <p:nvPr/>
        </p:nvSpPr>
        <p:spPr>
          <a:xfrm>
            <a:off x="1238282" y="5058129"/>
            <a:ext cx="9951490" cy="461665"/>
          </a:xfrm>
          <a:prstGeom prst="rect">
            <a:avLst/>
          </a:prstGeom>
        </p:spPr>
        <p:txBody>
          <a:bodyPr wrap="square">
            <a:spAutoFit/>
          </a:bodyPr>
          <a:lstStyle/>
          <a:p>
            <a:r>
              <a:rPr lang="en-US" sz="2400" dirty="0">
                <a:cs typeface="Calibri" panose="020F0502020204030204" pitchFamily="34" charset="0"/>
              </a:rPr>
              <a:t>Let, the traffic intensity be </a:t>
            </a:r>
            <a:r>
              <a:rPr lang="en-US" sz="2400" dirty="0">
                <a:solidFill>
                  <a:srgbClr val="FF0000"/>
                </a:solidFill>
                <a:cs typeface="Calibri" panose="020F0502020204030204" pitchFamily="34" charset="0"/>
                <a:sym typeface="Symbol"/>
              </a:rPr>
              <a:t> = </a:t>
            </a:r>
            <a:r>
              <a:rPr lang="en-US" sz="2400" dirty="0">
                <a:solidFill>
                  <a:srgbClr val="FF0000"/>
                </a:solidFill>
                <a:cs typeface="Calibri" panose="020F0502020204030204" pitchFamily="34" charset="0"/>
                <a:sym typeface="Symbol" panose="05050102010706020507" pitchFamily="18" charset="2"/>
              </a:rPr>
              <a:t> /</a:t>
            </a:r>
            <a:r>
              <a:rPr lang="en-US" sz="2400" dirty="0">
                <a:cs typeface="Calibri" panose="020F0502020204030204" pitchFamily="34" charset="0"/>
              </a:rPr>
              <a:t>   and   </a:t>
            </a:r>
            <a:r>
              <a:rPr lang="en-US" sz="2400" dirty="0" smtClean="0">
                <a:cs typeface="Calibri" panose="020F0502020204030204" pitchFamily="34" charset="0"/>
                <a:sym typeface="Symbol"/>
              </a:rPr>
              <a:t> </a:t>
            </a:r>
            <a:r>
              <a:rPr lang="en-US" sz="2400" dirty="0" smtClean="0"/>
              <a:t>≥ 0</a:t>
            </a:r>
            <a:r>
              <a:rPr lang="en-US" sz="2400" dirty="0" smtClean="0">
                <a:cs typeface="Calibri" panose="020F0502020204030204" pitchFamily="34" charset="0"/>
              </a:rPr>
              <a:t> </a:t>
            </a:r>
            <a:endParaRPr lang="en-US" sz="2400" dirty="0">
              <a:cs typeface="Calibri" panose="020F0502020204030204" pitchFamily="34" charset="0"/>
            </a:endParaRPr>
          </a:p>
        </p:txBody>
      </p:sp>
      <p:grpSp>
        <p:nvGrpSpPr>
          <p:cNvPr id="13" name="Group 12">
            <a:extLst>
              <a:ext uri="{FF2B5EF4-FFF2-40B4-BE49-F238E27FC236}">
                <a16:creationId xmlns:a16="http://schemas.microsoft.com/office/drawing/2014/main" xmlns="" id="{0225D85B-B6F7-499A-A50F-116DC51EC0E6}"/>
              </a:ext>
            </a:extLst>
          </p:cNvPr>
          <p:cNvGrpSpPr/>
          <p:nvPr/>
        </p:nvGrpSpPr>
        <p:grpSpPr>
          <a:xfrm>
            <a:off x="1204189" y="2030268"/>
            <a:ext cx="8990689" cy="1237768"/>
            <a:chOff x="541851" y="2590799"/>
            <a:chExt cx="5953799" cy="1237768"/>
          </a:xfrm>
        </p:grpSpPr>
        <p:grpSp>
          <p:nvGrpSpPr>
            <p:cNvPr id="14" name="Group 13">
              <a:extLst>
                <a:ext uri="{FF2B5EF4-FFF2-40B4-BE49-F238E27FC236}">
                  <a16:creationId xmlns:a16="http://schemas.microsoft.com/office/drawing/2014/main" xmlns="" id="{3A84C375-E3CD-4884-8125-456BCCE38575}"/>
                </a:ext>
              </a:extLst>
            </p:cNvPr>
            <p:cNvGrpSpPr/>
            <p:nvPr/>
          </p:nvGrpSpPr>
          <p:grpSpPr>
            <a:xfrm>
              <a:off x="541851" y="2590799"/>
              <a:ext cx="1058349" cy="1237766"/>
              <a:chOff x="1371600" y="2590800"/>
              <a:chExt cx="1210749" cy="1303281"/>
            </a:xfrm>
          </p:grpSpPr>
          <p:sp>
            <p:nvSpPr>
              <p:cNvPr id="41" name="Oval 40">
                <a:extLst>
                  <a:ext uri="{FF2B5EF4-FFF2-40B4-BE49-F238E27FC236}">
                    <a16:creationId xmlns:a16="http://schemas.microsoft.com/office/drawing/2014/main" xmlns="" id="{D72A4FB2-CA0E-4E64-97EA-580F87B7C249}"/>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0</a:t>
                </a:r>
              </a:p>
            </p:txBody>
          </p:sp>
          <p:cxnSp>
            <p:nvCxnSpPr>
              <p:cNvPr id="42" name="Curved Connector 6">
                <a:extLst>
                  <a:ext uri="{FF2B5EF4-FFF2-40B4-BE49-F238E27FC236}">
                    <a16:creationId xmlns:a16="http://schemas.microsoft.com/office/drawing/2014/main" xmlns="" id="{E22C0A4E-7C17-45DD-A24C-60C23ACC4643}"/>
                  </a:ext>
                </a:extLst>
              </p:cNvPr>
              <p:cNvCxnSpPr>
                <a:stCxn id="41"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3" name="Curved Connector 12">
                <a:extLst>
                  <a:ext uri="{FF2B5EF4-FFF2-40B4-BE49-F238E27FC236}">
                    <a16:creationId xmlns:a16="http://schemas.microsoft.com/office/drawing/2014/main" xmlns="" id="{0E676644-3BED-4261-BC7B-9BD5F467B7DC}"/>
                  </a:ext>
                </a:extLst>
              </p:cNvPr>
              <p:cNvCxnSpPr>
                <a:endCxn id="41"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xmlns="" id="{6ADD573B-5E5E-490A-A721-43BE8A96598A}"/>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5" name="TextBox 44">
                <a:extLst>
                  <a:ext uri="{FF2B5EF4-FFF2-40B4-BE49-F238E27FC236}">
                    <a16:creationId xmlns:a16="http://schemas.microsoft.com/office/drawing/2014/main" xmlns="" id="{A7F5D2E6-8B6D-4CB1-B895-7A151A16409A}"/>
                  </a:ext>
                </a:extLst>
              </p:cNvPr>
              <p:cNvSpPr txBox="1"/>
              <p:nvPr/>
            </p:nvSpPr>
            <p:spPr>
              <a:xfrm>
                <a:off x="1905000" y="3505200"/>
                <a:ext cx="457200" cy="388881"/>
              </a:xfrm>
              <a:prstGeom prst="rect">
                <a:avLst/>
              </a:prstGeom>
              <a:noFill/>
            </p:spPr>
            <p:txBody>
              <a:bodyPr wrap="square" rtlCol="0">
                <a:spAutoFit/>
              </a:bodyPr>
              <a:lstStyle/>
              <a:p>
                <a:r>
                  <a:rPr lang="en-US" sz="1800" dirty="0">
                    <a:sym typeface="Symbol"/>
                  </a:rPr>
                  <a:t></a:t>
                </a:r>
                <a:endParaRPr lang="en-US" dirty="0"/>
              </a:p>
            </p:txBody>
          </p:sp>
        </p:grpSp>
        <p:grpSp>
          <p:nvGrpSpPr>
            <p:cNvPr id="15" name="Group 14">
              <a:extLst>
                <a:ext uri="{FF2B5EF4-FFF2-40B4-BE49-F238E27FC236}">
                  <a16:creationId xmlns:a16="http://schemas.microsoft.com/office/drawing/2014/main" xmlns="" id="{493C43E7-F99D-4A4D-9D05-59F53CF28F4D}"/>
                </a:ext>
              </a:extLst>
            </p:cNvPr>
            <p:cNvGrpSpPr/>
            <p:nvPr/>
          </p:nvGrpSpPr>
          <p:grpSpPr>
            <a:xfrm>
              <a:off x="1524000" y="2590799"/>
              <a:ext cx="1058349" cy="1237767"/>
              <a:chOff x="1371600" y="2590800"/>
              <a:chExt cx="1210749" cy="1303282"/>
            </a:xfrm>
          </p:grpSpPr>
          <p:sp>
            <p:nvSpPr>
              <p:cNvPr id="36" name="Oval 35">
                <a:extLst>
                  <a:ext uri="{FF2B5EF4-FFF2-40B4-BE49-F238E27FC236}">
                    <a16:creationId xmlns:a16="http://schemas.microsoft.com/office/drawing/2014/main" xmlns="" id="{B8FB3E99-72DC-42D0-B4A0-97F4D3AC56F0}"/>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1</a:t>
                </a:r>
              </a:p>
            </p:txBody>
          </p:sp>
          <p:cxnSp>
            <p:nvCxnSpPr>
              <p:cNvPr id="37" name="Curved Connector 25">
                <a:extLst>
                  <a:ext uri="{FF2B5EF4-FFF2-40B4-BE49-F238E27FC236}">
                    <a16:creationId xmlns:a16="http://schemas.microsoft.com/office/drawing/2014/main" xmlns="" id="{6CD1C6FD-9F57-42AF-BD00-1B2D4D953E98}"/>
                  </a:ext>
                </a:extLst>
              </p:cNvPr>
              <p:cNvCxnSpPr>
                <a:stCxn id="36"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8" name="Curved Connector 26">
                <a:extLst>
                  <a:ext uri="{FF2B5EF4-FFF2-40B4-BE49-F238E27FC236}">
                    <a16:creationId xmlns:a16="http://schemas.microsoft.com/office/drawing/2014/main" xmlns="" id="{18D61A49-8A72-4152-873E-6473023703A1}"/>
                  </a:ext>
                </a:extLst>
              </p:cNvPr>
              <p:cNvCxnSpPr>
                <a:endCxn id="36"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xmlns="" id="{FFB68004-5B1B-4BF2-86C1-52D4D11FE9C1}"/>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40" name="TextBox 39">
                <a:extLst>
                  <a:ext uri="{FF2B5EF4-FFF2-40B4-BE49-F238E27FC236}">
                    <a16:creationId xmlns:a16="http://schemas.microsoft.com/office/drawing/2014/main" xmlns="" id="{2775D8DD-9270-43B7-91E0-86D6AD9A167E}"/>
                  </a:ext>
                </a:extLst>
              </p:cNvPr>
              <p:cNvSpPr txBox="1"/>
              <p:nvPr/>
            </p:nvSpPr>
            <p:spPr>
              <a:xfrm>
                <a:off x="1904999" y="3505201"/>
                <a:ext cx="619757" cy="388881"/>
              </a:xfrm>
              <a:prstGeom prst="rect">
                <a:avLst/>
              </a:prstGeom>
              <a:noFill/>
            </p:spPr>
            <p:txBody>
              <a:bodyPr wrap="square" rtlCol="0">
                <a:spAutoFit/>
              </a:bodyPr>
              <a:lstStyle/>
              <a:p>
                <a:r>
                  <a:rPr lang="en-US" sz="1800" dirty="0">
                    <a:sym typeface="Symbol"/>
                  </a:rPr>
                  <a:t></a:t>
                </a:r>
                <a:endParaRPr lang="en-US" dirty="0"/>
              </a:p>
            </p:txBody>
          </p:sp>
        </p:grpSp>
        <p:grpSp>
          <p:nvGrpSpPr>
            <p:cNvPr id="16" name="Group 15">
              <a:extLst>
                <a:ext uri="{FF2B5EF4-FFF2-40B4-BE49-F238E27FC236}">
                  <a16:creationId xmlns:a16="http://schemas.microsoft.com/office/drawing/2014/main" xmlns="" id="{3730FDE2-6DDA-4B82-ADE6-39D4FADE35A4}"/>
                </a:ext>
              </a:extLst>
            </p:cNvPr>
            <p:cNvGrpSpPr/>
            <p:nvPr/>
          </p:nvGrpSpPr>
          <p:grpSpPr>
            <a:xfrm>
              <a:off x="2514600" y="2590799"/>
              <a:ext cx="1058349" cy="1237767"/>
              <a:chOff x="1371600" y="2590800"/>
              <a:chExt cx="1210749" cy="1303282"/>
            </a:xfrm>
          </p:grpSpPr>
          <p:sp>
            <p:nvSpPr>
              <p:cNvPr id="31" name="Oval 30">
                <a:extLst>
                  <a:ext uri="{FF2B5EF4-FFF2-40B4-BE49-F238E27FC236}">
                    <a16:creationId xmlns:a16="http://schemas.microsoft.com/office/drawing/2014/main" xmlns="" id="{72B2C9E8-43CA-4C36-823D-4162CC93F9EE}"/>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2</a:t>
                </a:r>
              </a:p>
            </p:txBody>
          </p:sp>
          <p:cxnSp>
            <p:nvCxnSpPr>
              <p:cNvPr id="32" name="Curved Connector 31">
                <a:extLst>
                  <a:ext uri="{FF2B5EF4-FFF2-40B4-BE49-F238E27FC236}">
                    <a16:creationId xmlns:a16="http://schemas.microsoft.com/office/drawing/2014/main" xmlns="" id="{57BE6AE6-A86A-40A0-8218-36FDC4E6CBC1}"/>
                  </a:ext>
                </a:extLst>
              </p:cNvPr>
              <p:cNvCxnSpPr>
                <a:stCxn id="31"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3" name="Curved Connector 32">
                <a:extLst>
                  <a:ext uri="{FF2B5EF4-FFF2-40B4-BE49-F238E27FC236}">
                    <a16:creationId xmlns:a16="http://schemas.microsoft.com/office/drawing/2014/main" xmlns="" id="{E5BCBF0D-9FFD-42E1-B842-2608924BA537}"/>
                  </a:ext>
                </a:extLst>
              </p:cNvPr>
              <p:cNvCxnSpPr>
                <a:endCxn id="31"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xmlns="" id="{7CE19E99-FC1B-4330-86A4-A7ECAFDEE85C}"/>
                  </a:ext>
                </a:extLst>
              </p:cNvPr>
              <p:cNvSpPr txBox="1"/>
              <p:nvPr/>
            </p:nvSpPr>
            <p:spPr>
              <a:xfrm>
                <a:off x="1828800" y="2590800"/>
                <a:ext cx="457200" cy="388881"/>
              </a:xfrm>
              <a:prstGeom prst="rect">
                <a:avLst/>
              </a:prstGeom>
              <a:noFill/>
            </p:spPr>
            <p:txBody>
              <a:bodyPr wrap="square" rtlCol="0">
                <a:spAutoFit/>
              </a:bodyPr>
              <a:lstStyle/>
              <a:p>
                <a:r>
                  <a:rPr lang="en-US" sz="1800" dirty="0">
                    <a:sym typeface="Symbol"/>
                  </a:rPr>
                  <a:t></a:t>
                </a:r>
                <a:endParaRPr lang="en-US" dirty="0"/>
              </a:p>
            </p:txBody>
          </p:sp>
          <p:sp>
            <p:nvSpPr>
              <p:cNvPr id="35" name="TextBox 34">
                <a:extLst>
                  <a:ext uri="{FF2B5EF4-FFF2-40B4-BE49-F238E27FC236}">
                    <a16:creationId xmlns:a16="http://schemas.microsoft.com/office/drawing/2014/main" xmlns="" id="{F4A1068F-3D2B-4A30-B1E8-C668A0251F38}"/>
                  </a:ext>
                </a:extLst>
              </p:cNvPr>
              <p:cNvSpPr txBox="1"/>
              <p:nvPr/>
            </p:nvSpPr>
            <p:spPr>
              <a:xfrm>
                <a:off x="1904999" y="3505201"/>
                <a:ext cx="619757" cy="388881"/>
              </a:xfrm>
              <a:prstGeom prst="rect">
                <a:avLst/>
              </a:prstGeom>
              <a:noFill/>
            </p:spPr>
            <p:txBody>
              <a:bodyPr wrap="square" rtlCol="0">
                <a:spAutoFit/>
              </a:bodyPr>
              <a:lstStyle/>
              <a:p>
                <a:r>
                  <a:rPr lang="en-US" sz="1800" dirty="0">
                    <a:sym typeface="Symbol"/>
                  </a:rPr>
                  <a:t></a:t>
                </a:r>
                <a:endParaRPr lang="en-US" dirty="0"/>
              </a:p>
            </p:txBody>
          </p:sp>
        </p:grpSp>
        <p:grpSp>
          <p:nvGrpSpPr>
            <p:cNvPr id="17" name="Group 16">
              <a:extLst>
                <a:ext uri="{FF2B5EF4-FFF2-40B4-BE49-F238E27FC236}">
                  <a16:creationId xmlns:a16="http://schemas.microsoft.com/office/drawing/2014/main" xmlns="" id="{34092097-0ACA-4027-BFB1-928C095B0E03}"/>
                </a:ext>
              </a:extLst>
            </p:cNvPr>
            <p:cNvGrpSpPr/>
            <p:nvPr/>
          </p:nvGrpSpPr>
          <p:grpSpPr>
            <a:xfrm>
              <a:off x="5113851" y="2590800"/>
              <a:ext cx="1058349" cy="1237765"/>
              <a:chOff x="1371600" y="2590801"/>
              <a:chExt cx="1210749" cy="1303280"/>
            </a:xfrm>
          </p:grpSpPr>
          <p:sp>
            <p:nvSpPr>
              <p:cNvPr id="26" name="Oval 25">
                <a:extLst>
                  <a:ext uri="{FF2B5EF4-FFF2-40B4-BE49-F238E27FC236}">
                    <a16:creationId xmlns:a16="http://schemas.microsoft.com/office/drawing/2014/main" xmlns="" id="{D9068ABF-AFDA-4850-9073-93ED1C7D74F4}"/>
                  </a:ext>
                </a:extLst>
              </p:cNvPr>
              <p:cNvSpPr/>
              <p:nvPr/>
            </p:nvSpPr>
            <p:spPr>
              <a:xfrm>
                <a:off x="1371600" y="3048000"/>
                <a:ext cx="457200"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dirty="0"/>
                  <a:t>0</a:t>
                </a:r>
              </a:p>
            </p:txBody>
          </p:sp>
          <p:cxnSp>
            <p:nvCxnSpPr>
              <p:cNvPr id="27" name="Curved Connector 43">
                <a:extLst>
                  <a:ext uri="{FF2B5EF4-FFF2-40B4-BE49-F238E27FC236}">
                    <a16:creationId xmlns:a16="http://schemas.microsoft.com/office/drawing/2014/main" xmlns="" id="{D18A3A02-920B-4866-B86E-66A8AA506317}"/>
                  </a:ext>
                </a:extLst>
              </p:cNvPr>
              <p:cNvCxnSpPr>
                <a:stCxn id="26" idx="7"/>
              </p:cNvCxnSpPr>
              <p:nvPr/>
            </p:nvCxnSpPr>
            <p:spPr>
              <a:xfrm rot="5400000" flipH="1" flipV="1">
                <a:off x="2171700" y="2705100"/>
                <a:ext cx="1588" cy="819710"/>
              </a:xfrm>
              <a:prstGeom prst="curvedConnector3">
                <a:avLst>
                  <a:gd name="adj1" fmla="val 13255294"/>
                </a:avLst>
              </a:prstGeom>
              <a:ln>
                <a:tailEnd type="stealth" w="lg" len="lg"/>
              </a:ln>
            </p:spPr>
            <p:style>
              <a:lnRef idx="1">
                <a:schemeClr val="dk1"/>
              </a:lnRef>
              <a:fillRef idx="0">
                <a:schemeClr val="dk1"/>
              </a:fillRef>
              <a:effectRef idx="0">
                <a:schemeClr val="dk1"/>
              </a:effectRef>
              <a:fontRef idx="minor">
                <a:schemeClr val="tx1"/>
              </a:fontRef>
            </p:style>
          </p:cxnSp>
          <p:cxnSp>
            <p:nvCxnSpPr>
              <p:cNvPr id="28" name="Curved Connector 44">
                <a:extLst>
                  <a:ext uri="{FF2B5EF4-FFF2-40B4-BE49-F238E27FC236}">
                    <a16:creationId xmlns:a16="http://schemas.microsoft.com/office/drawing/2014/main" xmlns="" id="{8A893876-BBED-429E-9041-3945F3056BCD}"/>
                  </a:ext>
                </a:extLst>
              </p:cNvPr>
              <p:cNvCxnSpPr>
                <a:endCxn id="26" idx="5"/>
              </p:cNvCxnSpPr>
              <p:nvPr/>
            </p:nvCxnSpPr>
            <p:spPr>
              <a:xfrm rot="5400000">
                <a:off x="2171700" y="3028390"/>
                <a:ext cx="1588" cy="819710"/>
              </a:xfrm>
              <a:prstGeom prst="curvedConnector3">
                <a:avLst>
                  <a:gd name="adj1" fmla="val 9907560"/>
                </a:avLst>
              </a:prstGeom>
              <a:ln>
                <a:tailEnd type="stealth" w="lg" len="lg"/>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xmlns="" id="{9CA10F12-C166-4A36-86E0-35C756A160CE}"/>
                  </a:ext>
                </a:extLst>
              </p:cNvPr>
              <p:cNvSpPr txBox="1"/>
              <p:nvPr/>
            </p:nvSpPr>
            <p:spPr>
              <a:xfrm>
                <a:off x="1828800" y="2590801"/>
                <a:ext cx="579204" cy="388881"/>
              </a:xfrm>
              <a:prstGeom prst="rect">
                <a:avLst/>
              </a:prstGeom>
              <a:noFill/>
            </p:spPr>
            <p:txBody>
              <a:bodyPr wrap="square" rtlCol="0">
                <a:spAutoFit/>
              </a:bodyPr>
              <a:lstStyle/>
              <a:p>
                <a:r>
                  <a:rPr lang="en-US" sz="1800" dirty="0">
                    <a:sym typeface="Symbol"/>
                  </a:rPr>
                  <a:t></a:t>
                </a:r>
                <a:endParaRPr lang="en-US" dirty="0"/>
              </a:p>
            </p:txBody>
          </p:sp>
          <p:sp>
            <p:nvSpPr>
              <p:cNvPr id="30" name="TextBox 29">
                <a:extLst>
                  <a:ext uri="{FF2B5EF4-FFF2-40B4-BE49-F238E27FC236}">
                    <a16:creationId xmlns:a16="http://schemas.microsoft.com/office/drawing/2014/main" xmlns="" id="{91083BA8-3277-4539-8E16-D8407DB65DEA}"/>
                  </a:ext>
                </a:extLst>
              </p:cNvPr>
              <p:cNvSpPr txBox="1"/>
              <p:nvPr/>
            </p:nvSpPr>
            <p:spPr>
              <a:xfrm>
                <a:off x="1904998" y="3505200"/>
                <a:ext cx="585312" cy="388881"/>
              </a:xfrm>
              <a:prstGeom prst="rect">
                <a:avLst/>
              </a:prstGeom>
              <a:noFill/>
            </p:spPr>
            <p:txBody>
              <a:bodyPr wrap="square" rtlCol="0">
                <a:spAutoFit/>
              </a:bodyPr>
              <a:lstStyle/>
              <a:p>
                <a:r>
                  <a:rPr lang="en-US" sz="1800" dirty="0">
                    <a:sym typeface="Symbol"/>
                  </a:rPr>
                  <a:t></a:t>
                </a:r>
                <a:endParaRPr lang="en-US" dirty="0"/>
              </a:p>
            </p:txBody>
          </p:sp>
        </p:grpSp>
        <p:sp>
          <p:nvSpPr>
            <p:cNvPr id="18" name="Oval 17">
              <a:extLst>
                <a:ext uri="{FF2B5EF4-FFF2-40B4-BE49-F238E27FC236}">
                  <a16:creationId xmlns:a16="http://schemas.microsoft.com/office/drawing/2014/main" xmlns="" id="{1C91B074-6A54-4BAC-B18B-75E5ED30E3F0}"/>
                </a:ext>
              </a:extLst>
            </p:cNvPr>
            <p:cNvSpPr/>
            <p:nvPr/>
          </p:nvSpPr>
          <p:spPr>
            <a:xfrm>
              <a:off x="6095999" y="3025016"/>
              <a:ext cx="399651" cy="434217"/>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2000" dirty="0"/>
                <a:t>n</a:t>
              </a:r>
            </a:p>
          </p:txBody>
        </p:sp>
        <p:grpSp>
          <p:nvGrpSpPr>
            <p:cNvPr id="19" name="Group 18">
              <a:extLst>
                <a:ext uri="{FF2B5EF4-FFF2-40B4-BE49-F238E27FC236}">
                  <a16:creationId xmlns:a16="http://schemas.microsoft.com/office/drawing/2014/main" xmlns="" id="{6623332C-1D19-44D4-BB4A-9F7B86A9ADC5}"/>
                </a:ext>
              </a:extLst>
            </p:cNvPr>
            <p:cNvGrpSpPr/>
            <p:nvPr/>
          </p:nvGrpSpPr>
          <p:grpSpPr>
            <a:xfrm flipH="1">
              <a:off x="4385930" y="2590800"/>
              <a:ext cx="1143002" cy="1237767"/>
              <a:chOff x="1371600" y="2590800"/>
              <a:chExt cx="1210751" cy="1303282"/>
            </a:xfrm>
          </p:grpSpPr>
          <p:sp>
            <p:nvSpPr>
              <p:cNvPr id="21" name="Oval 20">
                <a:extLst>
                  <a:ext uri="{FF2B5EF4-FFF2-40B4-BE49-F238E27FC236}">
                    <a16:creationId xmlns:a16="http://schemas.microsoft.com/office/drawing/2014/main" xmlns="" id="{E3278398-E213-4332-9DAD-FD0294088D80}"/>
                  </a:ext>
                </a:extLst>
              </p:cNvPr>
              <p:cNvSpPr/>
              <p:nvPr/>
            </p:nvSpPr>
            <p:spPr>
              <a:xfrm>
                <a:off x="1371600" y="3048000"/>
                <a:ext cx="492258" cy="457200"/>
              </a:xfrm>
              <a:prstGeom prst="ellipse">
                <a:avLst/>
              </a:prstGeom>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sz="1800" dirty="0"/>
                  <a:t>n-1</a:t>
                </a:r>
                <a:endParaRPr lang="en-US" dirty="0"/>
              </a:p>
            </p:txBody>
          </p:sp>
          <p:cxnSp>
            <p:nvCxnSpPr>
              <p:cNvPr id="22" name="Curved Connector 70">
                <a:extLst>
                  <a:ext uri="{FF2B5EF4-FFF2-40B4-BE49-F238E27FC236}">
                    <a16:creationId xmlns:a16="http://schemas.microsoft.com/office/drawing/2014/main" xmlns="" id="{68BC5FE9-43FF-4CFA-8D8D-64D0D95B3412}"/>
                  </a:ext>
                </a:extLst>
              </p:cNvPr>
              <p:cNvCxnSpPr>
                <a:stCxn id="21" idx="7"/>
              </p:cNvCxnSpPr>
              <p:nvPr/>
            </p:nvCxnSpPr>
            <p:spPr>
              <a:xfrm rot="5400000" flipH="1" flipV="1">
                <a:off x="2186661" y="2719269"/>
                <a:ext cx="794" cy="790580"/>
              </a:xfrm>
              <a:prstGeom prst="curvedConnector4">
                <a:avLst>
                  <a:gd name="adj1" fmla="val 30318302"/>
                  <a:gd name="adj2" fmla="val 54559"/>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cxnSp>
            <p:nvCxnSpPr>
              <p:cNvPr id="23" name="Curved Connector 71">
                <a:extLst>
                  <a:ext uri="{FF2B5EF4-FFF2-40B4-BE49-F238E27FC236}">
                    <a16:creationId xmlns:a16="http://schemas.microsoft.com/office/drawing/2014/main" xmlns="" id="{97716229-F71E-4B6A-84B4-F85A4A13F193}"/>
                  </a:ext>
                </a:extLst>
              </p:cNvPr>
              <p:cNvCxnSpPr>
                <a:endCxn id="21" idx="5"/>
              </p:cNvCxnSpPr>
              <p:nvPr/>
            </p:nvCxnSpPr>
            <p:spPr>
              <a:xfrm flipH="1">
                <a:off x="1791768" y="3437452"/>
                <a:ext cx="790581" cy="793"/>
              </a:xfrm>
              <a:prstGeom prst="curvedConnector4">
                <a:avLst>
                  <a:gd name="adj1" fmla="val 45441"/>
                  <a:gd name="adj2" fmla="val 30458566"/>
                </a:avLst>
              </a:prstGeom>
              <a:ln>
                <a:headEnd type="stealth" w="lg" len="lg"/>
                <a:tailEnd type="none" w="lg" len="lg"/>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xmlns="" id="{C5905921-FAE9-479E-BEB5-0A7C08CEFF31}"/>
                  </a:ext>
                </a:extLst>
              </p:cNvPr>
              <p:cNvSpPr txBox="1"/>
              <p:nvPr/>
            </p:nvSpPr>
            <p:spPr>
              <a:xfrm>
                <a:off x="1828801" y="2590800"/>
                <a:ext cx="556452" cy="388881"/>
              </a:xfrm>
              <a:prstGeom prst="rect">
                <a:avLst/>
              </a:prstGeom>
              <a:noFill/>
            </p:spPr>
            <p:txBody>
              <a:bodyPr wrap="square" rtlCol="0">
                <a:spAutoFit/>
              </a:bodyPr>
              <a:lstStyle/>
              <a:p>
                <a:r>
                  <a:rPr lang="en-US" sz="1800" dirty="0">
                    <a:sym typeface="Symbol"/>
                  </a:rPr>
                  <a:t></a:t>
                </a:r>
                <a:endParaRPr lang="en-US" dirty="0"/>
              </a:p>
            </p:txBody>
          </p:sp>
          <p:sp>
            <p:nvSpPr>
              <p:cNvPr id="25" name="TextBox 24">
                <a:extLst>
                  <a:ext uri="{FF2B5EF4-FFF2-40B4-BE49-F238E27FC236}">
                    <a16:creationId xmlns:a16="http://schemas.microsoft.com/office/drawing/2014/main" xmlns="" id="{479E533C-872F-48C3-997A-D59EDCDD0FDF}"/>
                  </a:ext>
                </a:extLst>
              </p:cNvPr>
              <p:cNvSpPr txBox="1"/>
              <p:nvPr/>
            </p:nvSpPr>
            <p:spPr>
              <a:xfrm>
                <a:off x="1762643" y="3505201"/>
                <a:ext cx="819708" cy="388881"/>
              </a:xfrm>
              <a:prstGeom prst="rect">
                <a:avLst/>
              </a:prstGeom>
              <a:noFill/>
            </p:spPr>
            <p:txBody>
              <a:bodyPr wrap="square" rtlCol="0">
                <a:spAutoFit/>
              </a:bodyPr>
              <a:lstStyle/>
              <a:p>
                <a:r>
                  <a:rPr lang="en-US" sz="1800" dirty="0">
                    <a:sym typeface="Symbol"/>
                  </a:rPr>
                  <a:t></a:t>
                </a:r>
                <a:endParaRPr lang="en-US" dirty="0"/>
              </a:p>
            </p:txBody>
          </p:sp>
        </p:grpSp>
        <p:sp>
          <p:nvSpPr>
            <p:cNvPr id="20" name="TextBox 19">
              <a:extLst>
                <a:ext uri="{FF2B5EF4-FFF2-40B4-BE49-F238E27FC236}">
                  <a16:creationId xmlns:a16="http://schemas.microsoft.com/office/drawing/2014/main" xmlns="" id="{68250454-B5A6-484F-BB71-E1664617F885}"/>
                </a:ext>
              </a:extLst>
            </p:cNvPr>
            <p:cNvSpPr txBox="1"/>
            <p:nvPr/>
          </p:nvSpPr>
          <p:spPr>
            <a:xfrm>
              <a:off x="3657600" y="2971800"/>
              <a:ext cx="685800" cy="461665"/>
            </a:xfrm>
            <a:prstGeom prst="rect">
              <a:avLst/>
            </a:prstGeom>
            <a:noFill/>
          </p:spPr>
          <p:txBody>
            <a:bodyPr wrap="square" rtlCol="0">
              <a:spAutoFit/>
            </a:bodyPr>
            <a:lstStyle/>
            <a:p>
              <a:r>
                <a:rPr lang="en-US" dirty="0"/>
                <a:t>….</a:t>
              </a:r>
            </a:p>
          </p:txBody>
        </p:sp>
      </p:grpSp>
      <p:graphicFrame>
        <p:nvGraphicFramePr>
          <p:cNvPr id="46" name="Object 45">
            <a:extLst>
              <a:ext uri="{FF2B5EF4-FFF2-40B4-BE49-F238E27FC236}">
                <a16:creationId xmlns:a16="http://schemas.microsoft.com/office/drawing/2014/main" xmlns="" id="{186D342B-01FA-4E82-B8A0-677ED590A4BE}"/>
              </a:ext>
            </a:extLst>
          </p:cNvPr>
          <p:cNvGraphicFramePr>
            <a:graphicFrameLocks noChangeAspect="1"/>
          </p:cNvGraphicFramePr>
          <p:nvPr>
            <p:extLst>
              <p:ext uri="{D42A27DB-BD31-4B8C-83A1-F6EECF244321}">
                <p14:modId xmlns:p14="http://schemas.microsoft.com/office/powerpoint/2010/main" val="3142620807"/>
              </p:ext>
            </p:extLst>
          </p:nvPr>
        </p:nvGraphicFramePr>
        <p:xfrm>
          <a:off x="6350957" y="5636732"/>
          <a:ext cx="2922588" cy="469900"/>
        </p:xfrm>
        <a:graphic>
          <a:graphicData uri="http://schemas.openxmlformats.org/presentationml/2006/ole">
            <mc:AlternateContent xmlns:mc="http://schemas.openxmlformats.org/markup-compatibility/2006">
              <mc:Choice xmlns:v="urn:schemas-microsoft-com:vml" Requires="v">
                <p:oleObj spid="_x0000_s15402" name="Equation" r:id="rId3" imgW="1155600" imgH="203040" progId="Equation.3">
                  <p:embed/>
                </p:oleObj>
              </mc:Choice>
              <mc:Fallback>
                <p:oleObj name="Equation" r:id="rId3" imgW="1155600" imgH="203040" progId="Equation.3">
                  <p:embed/>
                  <p:pic>
                    <p:nvPicPr>
                      <p:cNvPr id="0" name=""/>
                      <p:cNvPicPr>
                        <a:picLocks noChangeAspect="1" noChangeArrowheads="1"/>
                      </p:cNvPicPr>
                      <p:nvPr/>
                    </p:nvPicPr>
                    <p:blipFill>
                      <a:blip r:embed="rId4"/>
                      <a:srcRect/>
                      <a:stretch>
                        <a:fillRect/>
                      </a:stretch>
                    </p:blipFill>
                    <p:spPr bwMode="auto">
                      <a:xfrm>
                        <a:off x="6350957" y="5636732"/>
                        <a:ext cx="2922588" cy="469900"/>
                      </a:xfrm>
                      <a:prstGeom prst="rect">
                        <a:avLst/>
                      </a:prstGeom>
                      <a:noFill/>
                      <a:extLst/>
                    </p:spPr>
                  </p:pic>
                </p:oleObj>
              </mc:Fallback>
            </mc:AlternateContent>
          </a:graphicData>
        </a:graphic>
      </p:graphicFrame>
      <p:graphicFrame>
        <p:nvGraphicFramePr>
          <p:cNvPr id="47" name="Object 46">
            <a:extLst>
              <a:ext uri="{FF2B5EF4-FFF2-40B4-BE49-F238E27FC236}">
                <a16:creationId xmlns:a16="http://schemas.microsoft.com/office/drawing/2014/main" xmlns="" id="{0E91CD1D-53C9-48DA-8CD1-09ECBF137BB3}"/>
              </a:ext>
            </a:extLst>
          </p:cNvPr>
          <p:cNvGraphicFramePr>
            <a:graphicFrameLocks noChangeAspect="1"/>
          </p:cNvGraphicFramePr>
          <p:nvPr>
            <p:extLst>
              <p:ext uri="{D42A27DB-BD31-4B8C-83A1-F6EECF244321}">
                <p14:modId xmlns:p14="http://schemas.microsoft.com/office/powerpoint/2010/main" val="2926462608"/>
              </p:ext>
            </p:extLst>
          </p:nvPr>
        </p:nvGraphicFramePr>
        <p:xfrm>
          <a:off x="1941087" y="5403786"/>
          <a:ext cx="4719019" cy="857250"/>
        </p:xfrm>
        <a:graphic>
          <a:graphicData uri="http://schemas.openxmlformats.org/presentationml/2006/ole">
            <mc:AlternateContent xmlns:mc="http://schemas.openxmlformats.org/markup-compatibility/2006">
              <mc:Choice xmlns:v="urn:schemas-microsoft-com:vml" Requires="v">
                <p:oleObj spid="_x0000_s15403" name="Equation" r:id="rId5" imgW="1168200" imgH="304560" progId="Equation.3">
                  <p:embed/>
                </p:oleObj>
              </mc:Choice>
              <mc:Fallback>
                <p:oleObj name="Equation" r:id="rId5" imgW="1168200" imgH="304560" progId="Equation.3">
                  <p:embed/>
                  <p:pic>
                    <p:nvPicPr>
                      <p:cNvPr id="0" name=""/>
                      <p:cNvPicPr>
                        <a:picLocks noChangeAspect="1" noChangeArrowheads="1"/>
                      </p:cNvPicPr>
                      <p:nvPr/>
                    </p:nvPicPr>
                    <p:blipFill>
                      <a:blip r:embed="rId6"/>
                      <a:srcRect/>
                      <a:stretch>
                        <a:fillRect/>
                      </a:stretch>
                    </p:blipFill>
                    <p:spPr bwMode="auto">
                      <a:xfrm>
                        <a:off x="1941087" y="5403786"/>
                        <a:ext cx="4719019" cy="857250"/>
                      </a:xfrm>
                      <a:prstGeom prst="rect">
                        <a:avLst/>
                      </a:prstGeom>
                      <a:noFill/>
                      <a:extLst/>
                    </p:spPr>
                  </p:pic>
                </p:oleObj>
              </mc:Fallback>
            </mc:AlternateContent>
          </a:graphicData>
        </a:graphic>
      </p:graphicFrame>
    </p:spTree>
    <p:extLst>
      <p:ext uri="{BB962C8B-B14F-4D97-AF65-F5344CB8AC3E}">
        <p14:creationId xmlns:p14="http://schemas.microsoft.com/office/powerpoint/2010/main" val="248632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M/M/1/GD/n/∞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26</a:t>
            </a:fld>
            <a:endParaRPr lang="en-US"/>
          </a:p>
        </p:txBody>
      </p:sp>
      <p:sp>
        <p:nvSpPr>
          <p:cNvPr id="3" name="Content Placeholder 2"/>
          <p:cNvSpPr>
            <a:spLocks noGrp="1"/>
          </p:cNvSpPr>
          <p:nvPr>
            <p:ph idx="1"/>
          </p:nvPr>
        </p:nvSpPr>
        <p:spPr>
          <a:xfrm>
            <a:off x="1097280" y="1845733"/>
            <a:ext cx="10058400" cy="4377645"/>
          </a:xfrm>
        </p:spPr>
        <p:txBody>
          <a:bodyPr>
            <a:normAutofit/>
          </a:bodyPr>
          <a:lstStyle/>
          <a:p>
            <a:pPr marL="0" indent="0" algn="just">
              <a:buNone/>
            </a:pPr>
            <a:r>
              <a:rPr lang="en-US" sz="2400" dirty="0" smtClean="0">
                <a:solidFill>
                  <a:schemeClr val="tx1"/>
                </a:solidFill>
                <a:sym typeface="Wingdings" panose="05000000000000000000" pitchFamily="2" charset="2"/>
              </a:rPr>
              <a:t> </a:t>
            </a:r>
          </a:p>
          <a:p>
            <a:pPr marL="0" indent="0" algn="just">
              <a:buNone/>
            </a:pPr>
            <a:endParaRPr lang="en-US" sz="2400" dirty="0">
              <a:solidFill>
                <a:schemeClr val="tx1"/>
              </a:solidFill>
              <a:sym typeface="Wingdings" panose="05000000000000000000" pitchFamily="2" charset="2"/>
            </a:endParaRPr>
          </a:p>
          <a:p>
            <a:pPr marL="0" indent="0" algn="just">
              <a:buNone/>
            </a:pPr>
            <a:endParaRPr lang="en-US" sz="2400" dirty="0" smtClean="0">
              <a:solidFill>
                <a:schemeClr val="tx1"/>
              </a:solidFill>
              <a:sym typeface="Wingdings" panose="05000000000000000000" pitchFamily="2" charset="2"/>
            </a:endParaRPr>
          </a:p>
          <a:p>
            <a:pPr marL="0" indent="0" algn="just">
              <a:buNone/>
            </a:pPr>
            <a:endParaRPr lang="en-US" sz="2400" dirty="0">
              <a:solidFill>
                <a:schemeClr val="tx1"/>
              </a:solidFill>
              <a:sym typeface="Wingdings" panose="05000000000000000000" pitchFamily="2" charset="2"/>
            </a:endParaRPr>
          </a:p>
          <a:p>
            <a:pPr marL="0" indent="0" algn="just">
              <a:buNone/>
            </a:pPr>
            <a:endParaRPr lang="en-US" sz="2400" dirty="0" smtClean="0">
              <a:solidFill>
                <a:schemeClr val="tx1"/>
              </a:solidFill>
              <a:sym typeface="Wingdings" panose="05000000000000000000" pitchFamily="2" charset="2"/>
            </a:endParaRPr>
          </a:p>
        </p:txBody>
      </p:sp>
      <p:graphicFrame>
        <p:nvGraphicFramePr>
          <p:cNvPr id="48" name="Object 6">
            <a:extLst>
              <a:ext uri="{FF2B5EF4-FFF2-40B4-BE49-F238E27FC236}">
                <a16:creationId xmlns="" xmlns:a16="http://schemas.microsoft.com/office/drawing/2014/main" id="{6452DED8-6C3C-44E5-9FEA-587FC9A87B63}"/>
              </a:ext>
            </a:extLst>
          </p:cNvPr>
          <p:cNvGraphicFramePr>
            <a:graphicFrameLocks noChangeAspect="1"/>
          </p:cNvGraphicFramePr>
          <p:nvPr>
            <p:extLst>
              <p:ext uri="{D42A27DB-BD31-4B8C-83A1-F6EECF244321}">
                <p14:modId xmlns:p14="http://schemas.microsoft.com/office/powerpoint/2010/main" val="2938132794"/>
              </p:ext>
            </p:extLst>
          </p:nvPr>
        </p:nvGraphicFramePr>
        <p:xfrm>
          <a:off x="1434702" y="1861876"/>
          <a:ext cx="3889375" cy="1019175"/>
        </p:xfrm>
        <a:graphic>
          <a:graphicData uri="http://schemas.openxmlformats.org/presentationml/2006/ole">
            <mc:AlternateContent xmlns:mc="http://schemas.openxmlformats.org/markup-compatibility/2006">
              <mc:Choice xmlns:v="urn:schemas-microsoft-com:vml" Requires="v">
                <p:oleObj spid="_x0000_s16518" name="Equation" r:id="rId3" imgW="1701720" imgH="520560" progId="Equation.3">
                  <p:embed/>
                </p:oleObj>
              </mc:Choice>
              <mc:Fallback>
                <p:oleObj name="Equation" r:id="rId3" imgW="1701720" imgH="520560" progId="Equation.3">
                  <p:embed/>
                  <p:pic>
                    <p:nvPicPr>
                      <p:cNvPr id="0" name=""/>
                      <p:cNvPicPr>
                        <a:picLocks noChangeAspect="1" noChangeArrowheads="1"/>
                      </p:cNvPicPr>
                      <p:nvPr/>
                    </p:nvPicPr>
                    <p:blipFill>
                      <a:blip r:embed="rId4"/>
                      <a:srcRect/>
                      <a:stretch>
                        <a:fillRect/>
                      </a:stretch>
                    </p:blipFill>
                    <p:spPr bwMode="auto">
                      <a:xfrm>
                        <a:off x="1434702" y="1861876"/>
                        <a:ext cx="3889375" cy="1019175"/>
                      </a:xfrm>
                      <a:prstGeom prst="rect">
                        <a:avLst/>
                      </a:prstGeom>
                      <a:noFill/>
                    </p:spPr>
                  </p:pic>
                </p:oleObj>
              </mc:Fallback>
            </mc:AlternateContent>
          </a:graphicData>
        </a:graphic>
      </p:graphicFrame>
      <p:graphicFrame>
        <p:nvGraphicFramePr>
          <p:cNvPr id="49" name="Object 6">
            <a:extLst>
              <a:ext uri="{FF2B5EF4-FFF2-40B4-BE49-F238E27FC236}">
                <a16:creationId xmlns="" xmlns:a16="http://schemas.microsoft.com/office/drawing/2014/main" id="{12987E74-B737-4F8E-B2C7-9F40892AEB52}"/>
              </a:ext>
            </a:extLst>
          </p:cNvPr>
          <p:cNvGraphicFramePr>
            <a:graphicFrameLocks noChangeAspect="1"/>
          </p:cNvGraphicFramePr>
          <p:nvPr>
            <p:extLst>
              <p:ext uri="{D42A27DB-BD31-4B8C-83A1-F6EECF244321}">
                <p14:modId xmlns:p14="http://schemas.microsoft.com/office/powerpoint/2010/main" val="1996716735"/>
              </p:ext>
            </p:extLst>
          </p:nvPr>
        </p:nvGraphicFramePr>
        <p:xfrm>
          <a:off x="1835604" y="2881051"/>
          <a:ext cx="3282305" cy="968375"/>
        </p:xfrm>
        <a:graphic>
          <a:graphicData uri="http://schemas.openxmlformats.org/presentationml/2006/ole">
            <mc:AlternateContent xmlns:mc="http://schemas.openxmlformats.org/markup-compatibility/2006">
              <mc:Choice xmlns:v="urn:schemas-microsoft-com:vml" Requires="v">
                <p:oleObj spid="_x0000_s16519" name="Equation" r:id="rId5" imgW="1244520" imgH="419040" progId="Equation.3">
                  <p:embed/>
                </p:oleObj>
              </mc:Choice>
              <mc:Fallback>
                <p:oleObj name="Equation" r:id="rId5" imgW="1244520" imgH="419040" progId="Equation.3">
                  <p:embed/>
                  <p:pic>
                    <p:nvPicPr>
                      <p:cNvPr id="0" name=""/>
                      <p:cNvPicPr>
                        <a:picLocks noChangeAspect="1" noChangeArrowheads="1"/>
                      </p:cNvPicPr>
                      <p:nvPr/>
                    </p:nvPicPr>
                    <p:blipFill>
                      <a:blip r:embed="rId6"/>
                      <a:srcRect/>
                      <a:stretch>
                        <a:fillRect/>
                      </a:stretch>
                    </p:blipFill>
                    <p:spPr bwMode="auto">
                      <a:xfrm>
                        <a:off x="1835604" y="2881051"/>
                        <a:ext cx="3282305" cy="968375"/>
                      </a:xfrm>
                      <a:prstGeom prst="rect">
                        <a:avLst/>
                      </a:prstGeom>
                      <a:noFill/>
                    </p:spPr>
                  </p:pic>
                </p:oleObj>
              </mc:Fallback>
            </mc:AlternateContent>
          </a:graphicData>
        </a:graphic>
      </p:graphicFrame>
      <p:graphicFrame>
        <p:nvGraphicFramePr>
          <p:cNvPr id="50" name="Object 6">
            <a:extLst>
              <a:ext uri="{FF2B5EF4-FFF2-40B4-BE49-F238E27FC236}">
                <a16:creationId xmlns="" xmlns:a16="http://schemas.microsoft.com/office/drawing/2014/main" id="{42A4CDED-06A0-4DDC-8C59-53DE21FFB284}"/>
              </a:ext>
            </a:extLst>
          </p:cNvPr>
          <p:cNvGraphicFramePr>
            <a:graphicFrameLocks noChangeAspect="1"/>
          </p:cNvGraphicFramePr>
          <p:nvPr>
            <p:extLst>
              <p:ext uri="{D42A27DB-BD31-4B8C-83A1-F6EECF244321}">
                <p14:modId xmlns:p14="http://schemas.microsoft.com/office/powerpoint/2010/main" val="3301686773"/>
              </p:ext>
            </p:extLst>
          </p:nvPr>
        </p:nvGraphicFramePr>
        <p:xfrm>
          <a:off x="5324076" y="2110319"/>
          <a:ext cx="4576381" cy="522287"/>
        </p:xfrm>
        <a:graphic>
          <a:graphicData uri="http://schemas.openxmlformats.org/presentationml/2006/ole">
            <mc:AlternateContent xmlns:mc="http://schemas.openxmlformats.org/markup-compatibility/2006">
              <mc:Choice xmlns:v="urn:schemas-microsoft-com:vml" Requires="v">
                <p:oleObj spid="_x0000_s16520" name="Equation" r:id="rId7" imgW="1473120" imgH="266400" progId="Equation.3">
                  <p:embed/>
                </p:oleObj>
              </mc:Choice>
              <mc:Fallback>
                <p:oleObj name="Equation" r:id="rId7" imgW="1473120" imgH="266400" progId="Equation.3">
                  <p:embed/>
                  <p:pic>
                    <p:nvPicPr>
                      <p:cNvPr id="0" name=""/>
                      <p:cNvPicPr>
                        <a:picLocks noChangeAspect="1" noChangeArrowheads="1"/>
                      </p:cNvPicPr>
                      <p:nvPr/>
                    </p:nvPicPr>
                    <p:blipFill>
                      <a:blip r:embed="rId8"/>
                      <a:srcRect/>
                      <a:stretch>
                        <a:fillRect/>
                      </a:stretch>
                    </p:blipFill>
                    <p:spPr bwMode="auto">
                      <a:xfrm>
                        <a:off x="5324076" y="2110319"/>
                        <a:ext cx="4576381" cy="522287"/>
                      </a:xfrm>
                      <a:prstGeom prst="rect">
                        <a:avLst/>
                      </a:prstGeom>
                      <a:noFill/>
                    </p:spPr>
                  </p:pic>
                </p:oleObj>
              </mc:Fallback>
            </mc:AlternateContent>
          </a:graphicData>
        </a:graphic>
      </p:graphicFrame>
      <p:graphicFrame>
        <p:nvGraphicFramePr>
          <p:cNvPr id="51" name="Object 50">
            <a:extLst>
              <a:ext uri="{FF2B5EF4-FFF2-40B4-BE49-F238E27FC236}">
                <a16:creationId xmlns=""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799248314"/>
              </p:ext>
            </p:extLst>
          </p:nvPr>
        </p:nvGraphicFramePr>
        <p:xfrm>
          <a:off x="5117909" y="3113223"/>
          <a:ext cx="1992312" cy="469900"/>
        </p:xfrm>
        <a:graphic>
          <a:graphicData uri="http://schemas.openxmlformats.org/presentationml/2006/ole">
            <mc:AlternateContent xmlns:mc="http://schemas.openxmlformats.org/markup-compatibility/2006">
              <mc:Choice xmlns:v="urn:schemas-microsoft-com:vml" Requires="v">
                <p:oleObj spid="_x0000_s16521" name="Equation" r:id="rId9" imgW="787320" imgH="203040" progId="Equation.3">
                  <p:embed/>
                </p:oleObj>
              </mc:Choice>
              <mc:Fallback>
                <p:oleObj name="Equation" r:id="rId9" imgW="787320" imgH="203040" progId="Equation.3">
                  <p:embed/>
                  <p:pic>
                    <p:nvPicPr>
                      <p:cNvPr id="0" name=""/>
                      <p:cNvPicPr>
                        <a:picLocks noChangeAspect="1" noChangeArrowheads="1"/>
                      </p:cNvPicPr>
                      <p:nvPr/>
                    </p:nvPicPr>
                    <p:blipFill>
                      <a:blip r:embed="rId10"/>
                      <a:srcRect/>
                      <a:stretch>
                        <a:fillRect/>
                      </a:stretch>
                    </p:blipFill>
                    <p:spPr bwMode="auto">
                      <a:xfrm>
                        <a:off x="5117909" y="3113223"/>
                        <a:ext cx="1992312" cy="469900"/>
                      </a:xfrm>
                      <a:prstGeom prst="rect">
                        <a:avLst/>
                      </a:prstGeom>
                      <a:noFill/>
                      <a:extLst/>
                    </p:spPr>
                  </p:pic>
                </p:oleObj>
              </mc:Fallback>
            </mc:AlternateContent>
          </a:graphicData>
        </a:graphic>
      </p:graphicFrame>
      <p:graphicFrame>
        <p:nvGraphicFramePr>
          <p:cNvPr id="52" name="Object 5">
            <a:extLst>
              <a:ext uri="{FF2B5EF4-FFF2-40B4-BE49-F238E27FC236}">
                <a16:creationId xmlns="" xmlns:a16="http://schemas.microsoft.com/office/drawing/2014/main" id="{983F0A75-4173-430C-BC84-0AFAFCF96A7C}"/>
              </a:ext>
            </a:extLst>
          </p:cNvPr>
          <p:cNvGraphicFramePr>
            <a:graphicFrameLocks noChangeAspect="1"/>
          </p:cNvGraphicFramePr>
          <p:nvPr>
            <p:extLst>
              <p:ext uri="{D42A27DB-BD31-4B8C-83A1-F6EECF244321}">
                <p14:modId xmlns:p14="http://schemas.microsoft.com/office/powerpoint/2010/main" val="317032958"/>
              </p:ext>
            </p:extLst>
          </p:nvPr>
        </p:nvGraphicFramePr>
        <p:xfrm>
          <a:off x="1423157" y="5261361"/>
          <a:ext cx="1635125" cy="617538"/>
        </p:xfrm>
        <a:graphic>
          <a:graphicData uri="http://schemas.openxmlformats.org/presentationml/2006/ole">
            <mc:AlternateContent xmlns:mc="http://schemas.openxmlformats.org/markup-compatibility/2006">
              <mc:Choice xmlns:v="urn:schemas-microsoft-com:vml" Requires="v">
                <p:oleObj spid="_x0000_s16522" name="Equation" r:id="rId11" imgW="672840" imgH="253800" progId="Equation.3">
                  <p:embed/>
                </p:oleObj>
              </mc:Choice>
              <mc:Fallback>
                <p:oleObj name="Equation" r:id="rId11" imgW="672840" imgH="253800" progId="Equation.3">
                  <p:embed/>
                  <p:pic>
                    <p:nvPicPr>
                      <p:cNvPr id="0" name=""/>
                      <p:cNvPicPr>
                        <a:picLocks noChangeAspect="1" noChangeArrowheads="1"/>
                      </p:cNvPicPr>
                      <p:nvPr/>
                    </p:nvPicPr>
                    <p:blipFill>
                      <a:blip r:embed="rId12"/>
                      <a:srcRect/>
                      <a:stretch>
                        <a:fillRect/>
                      </a:stretch>
                    </p:blipFill>
                    <p:spPr bwMode="auto">
                      <a:xfrm>
                        <a:off x="1423157" y="5261361"/>
                        <a:ext cx="1635125" cy="617538"/>
                      </a:xfrm>
                      <a:prstGeom prst="rect">
                        <a:avLst/>
                      </a:prstGeom>
                      <a:noFill/>
                    </p:spPr>
                  </p:pic>
                </p:oleObj>
              </mc:Fallback>
            </mc:AlternateContent>
          </a:graphicData>
        </a:graphic>
      </p:graphicFrame>
      <p:graphicFrame>
        <p:nvGraphicFramePr>
          <p:cNvPr id="54" name="Object 6">
            <a:extLst>
              <a:ext uri="{FF2B5EF4-FFF2-40B4-BE49-F238E27FC236}">
                <a16:creationId xmlns="" xmlns:a16="http://schemas.microsoft.com/office/drawing/2014/main" id="{6452DED8-6C3C-44E5-9FEA-587FC9A87B63}"/>
              </a:ext>
            </a:extLst>
          </p:cNvPr>
          <p:cNvGraphicFramePr>
            <a:graphicFrameLocks noChangeAspect="1"/>
          </p:cNvGraphicFramePr>
          <p:nvPr>
            <p:extLst>
              <p:ext uri="{D42A27DB-BD31-4B8C-83A1-F6EECF244321}">
                <p14:modId xmlns:p14="http://schemas.microsoft.com/office/powerpoint/2010/main" val="224183443"/>
              </p:ext>
            </p:extLst>
          </p:nvPr>
        </p:nvGraphicFramePr>
        <p:xfrm>
          <a:off x="1423157" y="3929636"/>
          <a:ext cx="1450975" cy="771525"/>
        </p:xfrm>
        <a:graphic>
          <a:graphicData uri="http://schemas.openxmlformats.org/presentationml/2006/ole">
            <mc:AlternateContent xmlns:mc="http://schemas.openxmlformats.org/markup-compatibility/2006">
              <mc:Choice xmlns:v="urn:schemas-microsoft-com:vml" Requires="v">
                <p:oleObj spid="_x0000_s16523" name="Equation" r:id="rId13" imgW="634680" imgH="393480" progId="Equation.3">
                  <p:embed/>
                </p:oleObj>
              </mc:Choice>
              <mc:Fallback>
                <p:oleObj name="Equation" r:id="rId13" imgW="634680" imgH="393480" progId="Equation.3">
                  <p:embed/>
                  <p:pic>
                    <p:nvPicPr>
                      <p:cNvPr id="0" name=""/>
                      <p:cNvPicPr>
                        <a:picLocks noChangeAspect="1" noChangeArrowheads="1"/>
                      </p:cNvPicPr>
                      <p:nvPr/>
                    </p:nvPicPr>
                    <p:blipFill>
                      <a:blip r:embed="rId14"/>
                      <a:srcRect/>
                      <a:stretch>
                        <a:fillRect/>
                      </a:stretch>
                    </p:blipFill>
                    <p:spPr bwMode="auto">
                      <a:xfrm>
                        <a:off x="1423157" y="3929636"/>
                        <a:ext cx="1450975" cy="771525"/>
                      </a:xfrm>
                      <a:prstGeom prst="rect">
                        <a:avLst/>
                      </a:prstGeom>
                      <a:noFill/>
                    </p:spPr>
                  </p:pic>
                </p:oleObj>
              </mc:Fallback>
            </mc:AlternateContent>
          </a:graphicData>
        </a:graphic>
      </p:graphicFrame>
      <p:graphicFrame>
        <p:nvGraphicFramePr>
          <p:cNvPr id="55" name="Object 54">
            <a:extLst>
              <a:ext uri="{FF2B5EF4-FFF2-40B4-BE49-F238E27FC236}">
                <a16:creationId xmlns=""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3672257470"/>
              </p:ext>
            </p:extLst>
          </p:nvPr>
        </p:nvGraphicFramePr>
        <p:xfrm>
          <a:off x="3460373" y="4145723"/>
          <a:ext cx="1960563" cy="469900"/>
        </p:xfrm>
        <a:graphic>
          <a:graphicData uri="http://schemas.openxmlformats.org/presentationml/2006/ole">
            <mc:AlternateContent xmlns:mc="http://schemas.openxmlformats.org/markup-compatibility/2006">
              <mc:Choice xmlns:v="urn:schemas-microsoft-com:vml" Requires="v">
                <p:oleObj spid="_x0000_s16524" name="Equation" r:id="rId15" imgW="774360" imgH="203040" progId="Equation.3">
                  <p:embed/>
                </p:oleObj>
              </mc:Choice>
              <mc:Fallback>
                <p:oleObj name="Equation" r:id="rId15" imgW="774360" imgH="203040" progId="Equation.3">
                  <p:embed/>
                  <p:pic>
                    <p:nvPicPr>
                      <p:cNvPr id="0" name=""/>
                      <p:cNvPicPr>
                        <a:picLocks noChangeAspect="1" noChangeArrowheads="1"/>
                      </p:cNvPicPr>
                      <p:nvPr/>
                    </p:nvPicPr>
                    <p:blipFill>
                      <a:blip r:embed="rId16"/>
                      <a:srcRect/>
                      <a:stretch>
                        <a:fillRect/>
                      </a:stretch>
                    </p:blipFill>
                    <p:spPr bwMode="auto">
                      <a:xfrm>
                        <a:off x="3460373" y="4145723"/>
                        <a:ext cx="1960563" cy="469900"/>
                      </a:xfrm>
                      <a:prstGeom prst="rect">
                        <a:avLst/>
                      </a:prstGeom>
                      <a:noFill/>
                      <a:extLst/>
                    </p:spPr>
                  </p:pic>
                </p:oleObj>
              </mc:Fallback>
            </mc:AlternateContent>
          </a:graphicData>
        </a:graphic>
      </p:graphicFrame>
      <p:graphicFrame>
        <p:nvGraphicFramePr>
          <p:cNvPr id="56" name="Object 55">
            <a:extLst>
              <a:ext uri="{FF2B5EF4-FFF2-40B4-BE49-F238E27FC236}">
                <a16:creationId xmlns=""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3411701620"/>
              </p:ext>
            </p:extLst>
          </p:nvPr>
        </p:nvGraphicFramePr>
        <p:xfrm>
          <a:off x="3311148" y="5335180"/>
          <a:ext cx="4400550" cy="469900"/>
        </p:xfrm>
        <a:graphic>
          <a:graphicData uri="http://schemas.openxmlformats.org/presentationml/2006/ole">
            <mc:AlternateContent xmlns:mc="http://schemas.openxmlformats.org/markup-compatibility/2006">
              <mc:Choice xmlns:v="urn:schemas-microsoft-com:vml" Requires="v">
                <p:oleObj spid="_x0000_s16525" name="Equation" r:id="rId17" imgW="1739880" imgH="203040" progId="Equation.3">
                  <p:embed/>
                </p:oleObj>
              </mc:Choice>
              <mc:Fallback>
                <p:oleObj name="Equation" r:id="rId17" imgW="1739880" imgH="203040" progId="Equation.3">
                  <p:embed/>
                  <p:pic>
                    <p:nvPicPr>
                      <p:cNvPr id="0" name=""/>
                      <p:cNvPicPr>
                        <a:picLocks noChangeAspect="1" noChangeArrowheads="1"/>
                      </p:cNvPicPr>
                      <p:nvPr/>
                    </p:nvPicPr>
                    <p:blipFill>
                      <a:blip r:embed="rId18"/>
                      <a:srcRect/>
                      <a:stretch>
                        <a:fillRect/>
                      </a:stretch>
                    </p:blipFill>
                    <p:spPr bwMode="auto">
                      <a:xfrm>
                        <a:off x="3311148" y="5335180"/>
                        <a:ext cx="4400550" cy="469900"/>
                      </a:xfrm>
                      <a:prstGeom prst="rect">
                        <a:avLst/>
                      </a:prstGeom>
                      <a:noFill/>
                      <a:extLst/>
                    </p:spPr>
                  </p:pic>
                </p:oleObj>
              </mc:Fallback>
            </mc:AlternateContent>
          </a:graphicData>
        </a:graphic>
      </p:graphicFrame>
    </p:spTree>
    <p:extLst>
      <p:ext uri="{BB962C8B-B14F-4D97-AF65-F5344CB8AC3E}">
        <p14:creationId xmlns:p14="http://schemas.microsoft.com/office/powerpoint/2010/main" val="82038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M/M/1/GD/n/∞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27</a:t>
            </a:fld>
            <a:endParaRPr lang="en-US"/>
          </a:p>
        </p:txBody>
      </p:sp>
      <p:sp>
        <p:nvSpPr>
          <p:cNvPr id="3" name="Content Placeholder 2"/>
          <p:cNvSpPr>
            <a:spLocks noGrp="1"/>
          </p:cNvSpPr>
          <p:nvPr>
            <p:ph idx="1"/>
          </p:nvPr>
        </p:nvSpPr>
        <p:spPr>
          <a:xfrm>
            <a:off x="1097280" y="1845733"/>
            <a:ext cx="10058400" cy="4377645"/>
          </a:xfrm>
        </p:spPr>
        <p:txBody>
          <a:bodyPr>
            <a:normAutofit/>
          </a:bodyPr>
          <a:lstStyle/>
          <a:p>
            <a:pPr algn="just">
              <a:buFont typeface="Wingdings" panose="05000000000000000000" pitchFamily="2" charset="2"/>
              <a:buChar char="q"/>
            </a:pPr>
            <a:r>
              <a:rPr lang="en-US" sz="2400" dirty="0">
                <a:solidFill>
                  <a:schemeClr val="tx1"/>
                </a:solidFill>
                <a:sym typeface="Wingdings" panose="05000000000000000000" pitchFamily="2" charset="2"/>
              </a:rPr>
              <a:t> </a:t>
            </a:r>
            <a:r>
              <a:rPr lang="en-US" sz="2400" dirty="0" smtClean="0">
                <a:solidFill>
                  <a:srgbClr val="FF0000"/>
                </a:solidFill>
                <a:sym typeface="Wingdings" panose="05000000000000000000" pitchFamily="2" charset="2"/>
              </a:rPr>
              <a:t>Derivation of L:</a:t>
            </a:r>
          </a:p>
          <a:p>
            <a:pPr algn="just">
              <a:buFont typeface="Wingdings" panose="05000000000000000000" pitchFamily="2" charset="2"/>
              <a:buChar char="q"/>
            </a:pPr>
            <a:endParaRPr lang="en-US" sz="2400" dirty="0">
              <a:solidFill>
                <a:srgbClr val="FF0000"/>
              </a:solidFill>
              <a:sym typeface="Wingdings" panose="05000000000000000000" pitchFamily="2" charset="2"/>
            </a:endParaRPr>
          </a:p>
          <a:p>
            <a:pPr algn="just">
              <a:buFont typeface="Wingdings" panose="05000000000000000000" pitchFamily="2" charset="2"/>
              <a:buChar char="q"/>
            </a:pPr>
            <a:endParaRPr lang="en-US" sz="2400" dirty="0" smtClean="0">
              <a:solidFill>
                <a:srgbClr val="FF0000"/>
              </a:solidFill>
              <a:sym typeface="Wingdings" panose="05000000000000000000" pitchFamily="2" charset="2"/>
            </a:endParaRPr>
          </a:p>
          <a:p>
            <a:pPr algn="just">
              <a:buFont typeface="Wingdings" panose="05000000000000000000" pitchFamily="2" charset="2"/>
              <a:buChar char="q"/>
            </a:pPr>
            <a:endParaRPr lang="en-US" sz="2400" dirty="0">
              <a:solidFill>
                <a:srgbClr val="FF0000"/>
              </a:solidFill>
              <a:sym typeface="Wingdings" panose="05000000000000000000" pitchFamily="2" charset="2"/>
            </a:endParaRPr>
          </a:p>
          <a:p>
            <a:pPr algn="just">
              <a:buFont typeface="Wingdings" panose="05000000000000000000" pitchFamily="2" charset="2"/>
              <a:buChar char="q"/>
            </a:pPr>
            <a:endParaRPr lang="en-US" sz="2400" dirty="0" smtClean="0">
              <a:solidFill>
                <a:srgbClr val="FF0000"/>
              </a:solidFill>
              <a:sym typeface="Wingdings" panose="05000000000000000000" pitchFamily="2" charset="2"/>
            </a:endParaRPr>
          </a:p>
          <a:p>
            <a:pPr algn="just">
              <a:buFont typeface="Wingdings" panose="05000000000000000000" pitchFamily="2" charset="2"/>
              <a:buChar char="q"/>
            </a:pPr>
            <a:endParaRPr lang="en-US" sz="2400" dirty="0">
              <a:solidFill>
                <a:srgbClr val="FF0000"/>
              </a:solidFill>
              <a:sym typeface="Wingdings" panose="05000000000000000000" pitchFamily="2" charset="2"/>
            </a:endParaRPr>
          </a:p>
          <a:p>
            <a:pPr marL="0" indent="0" algn="just">
              <a:buNone/>
            </a:pPr>
            <a:r>
              <a:rPr lang="en-US" sz="2400" dirty="0">
                <a:solidFill>
                  <a:srgbClr val="FF0000"/>
                </a:solidFill>
                <a:sym typeface="Wingdings" panose="05000000000000000000" pitchFamily="2" charset="2"/>
              </a:rPr>
              <a:t/>
            </a:r>
            <a:br>
              <a:rPr lang="en-US" sz="2400" dirty="0">
                <a:solidFill>
                  <a:srgbClr val="FF0000"/>
                </a:solidFill>
                <a:sym typeface="Wingdings" panose="05000000000000000000" pitchFamily="2" charset="2"/>
              </a:rPr>
            </a:br>
            <a:r>
              <a:rPr lang="en-US" sz="2400" dirty="0" smtClean="0">
                <a:solidFill>
                  <a:srgbClr val="FF0000"/>
                </a:solidFill>
                <a:sym typeface="Wingdings" panose="05000000000000000000" pitchFamily="2" charset="2"/>
              </a:rPr>
              <a:t>                                                                            </a:t>
            </a:r>
            <a:r>
              <a:rPr lang="en-US" sz="3000" dirty="0" smtClean="0">
                <a:solidFill>
                  <a:schemeClr val="tx1"/>
                </a:solidFill>
                <a:sym typeface="Wingdings" panose="05000000000000000000" pitchFamily="2" charset="2"/>
              </a:rPr>
              <a:t>L</a:t>
            </a:r>
            <a:r>
              <a:rPr lang="en-US" sz="2400" dirty="0" smtClean="0">
                <a:solidFill>
                  <a:srgbClr val="FF0000"/>
                </a:solidFill>
                <a:sym typeface="Wingdings" panose="05000000000000000000" pitchFamily="2" charset="2"/>
              </a:rPr>
              <a:t> </a:t>
            </a:r>
          </a:p>
        </p:txBody>
      </p:sp>
      <p:graphicFrame>
        <p:nvGraphicFramePr>
          <p:cNvPr id="13" name="Object 4">
            <a:extLst>
              <a:ext uri="{FF2B5EF4-FFF2-40B4-BE49-F238E27FC236}">
                <a16:creationId xmlns=""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765270388"/>
              </p:ext>
            </p:extLst>
          </p:nvPr>
        </p:nvGraphicFramePr>
        <p:xfrm>
          <a:off x="1491966" y="2360201"/>
          <a:ext cx="3663218" cy="1871876"/>
        </p:xfrm>
        <a:graphic>
          <a:graphicData uri="http://schemas.openxmlformats.org/presentationml/2006/ole">
            <mc:AlternateContent xmlns:mc="http://schemas.openxmlformats.org/markup-compatibility/2006">
              <mc:Choice xmlns:v="urn:schemas-microsoft-com:vml" Requires="v">
                <p:oleObj spid="_x0000_s17546" name="Equation" r:id="rId3" imgW="1739880" imgH="888840" progId="Equation.3">
                  <p:embed/>
                </p:oleObj>
              </mc:Choice>
              <mc:Fallback>
                <p:oleObj name="Equation" r:id="rId3" imgW="1739880" imgH="888840" progId="Equation.3">
                  <p:embed/>
                  <p:pic>
                    <p:nvPicPr>
                      <p:cNvPr id="0" name=""/>
                      <p:cNvPicPr>
                        <a:picLocks noChangeAspect="1" noChangeArrowheads="1"/>
                      </p:cNvPicPr>
                      <p:nvPr/>
                    </p:nvPicPr>
                    <p:blipFill>
                      <a:blip r:embed="rId4"/>
                      <a:srcRect/>
                      <a:stretch>
                        <a:fillRect/>
                      </a:stretch>
                    </p:blipFill>
                    <p:spPr bwMode="auto">
                      <a:xfrm>
                        <a:off x="1491966" y="2360201"/>
                        <a:ext cx="3663218" cy="1871876"/>
                      </a:xfrm>
                      <a:prstGeom prst="rect">
                        <a:avLst/>
                      </a:prstGeom>
                      <a:noFill/>
                      <a:extLst/>
                    </p:spPr>
                  </p:pic>
                </p:oleObj>
              </mc:Fallback>
            </mc:AlternateContent>
          </a:graphicData>
        </a:graphic>
      </p:graphicFrame>
      <p:graphicFrame>
        <p:nvGraphicFramePr>
          <p:cNvPr id="14" name="Object 4">
            <a:extLst>
              <a:ext uri="{FF2B5EF4-FFF2-40B4-BE49-F238E27FC236}">
                <a16:creationId xmlns=""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1938340475"/>
              </p:ext>
            </p:extLst>
          </p:nvPr>
        </p:nvGraphicFramePr>
        <p:xfrm>
          <a:off x="1491966" y="4340450"/>
          <a:ext cx="3866051" cy="911296"/>
        </p:xfrm>
        <a:graphic>
          <a:graphicData uri="http://schemas.openxmlformats.org/presentationml/2006/ole">
            <mc:AlternateContent xmlns:mc="http://schemas.openxmlformats.org/markup-compatibility/2006">
              <mc:Choice xmlns:v="urn:schemas-microsoft-com:vml" Requires="v">
                <p:oleObj spid="_x0000_s17547" name="Equation" r:id="rId5" imgW="1942920" imgH="457200" progId="Equation.3">
                  <p:embed/>
                </p:oleObj>
              </mc:Choice>
              <mc:Fallback>
                <p:oleObj name="Equation" r:id="rId5" imgW="1942920" imgH="457200" progId="Equation.3">
                  <p:embed/>
                  <p:pic>
                    <p:nvPicPr>
                      <p:cNvPr id="0" name=""/>
                      <p:cNvPicPr>
                        <a:picLocks noChangeAspect="1" noChangeArrowheads="1"/>
                      </p:cNvPicPr>
                      <p:nvPr/>
                    </p:nvPicPr>
                    <p:blipFill>
                      <a:blip r:embed="rId6"/>
                      <a:srcRect/>
                      <a:stretch>
                        <a:fillRect/>
                      </a:stretch>
                    </p:blipFill>
                    <p:spPr bwMode="auto">
                      <a:xfrm>
                        <a:off x="1491966" y="4340450"/>
                        <a:ext cx="3866051" cy="911296"/>
                      </a:xfrm>
                      <a:prstGeom prst="rect">
                        <a:avLst/>
                      </a:prstGeom>
                      <a:noFill/>
                      <a:extLst/>
                    </p:spPr>
                  </p:pic>
                </p:oleObj>
              </mc:Fallback>
            </mc:AlternateContent>
          </a:graphicData>
        </a:graphic>
      </p:graphicFrame>
      <p:graphicFrame>
        <p:nvGraphicFramePr>
          <p:cNvPr id="15" name="Object 4">
            <a:extLst>
              <a:ext uri="{FF2B5EF4-FFF2-40B4-BE49-F238E27FC236}">
                <a16:creationId xmlns=""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3953169156"/>
              </p:ext>
            </p:extLst>
          </p:nvPr>
        </p:nvGraphicFramePr>
        <p:xfrm>
          <a:off x="1491966" y="5398692"/>
          <a:ext cx="4134880" cy="585915"/>
        </p:xfrm>
        <a:graphic>
          <a:graphicData uri="http://schemas.openxmlformats.org/presentationml/2006/ole">
            <mc:AlternateContent xmlns:mc="http://schemas.openxmlformats.org/markup-compatibility/2006">
              <mc:Choice xmlns:v="urn:schemas-microsoft-com:vml" Requires="v">
                <p:oleObj spid="_x0000_s17548" name="Equation" r:id="rId7" imgW="1612800" imgH="228600" progId="Equation.3">
                  <p:embed/>
                </p:oleObj>
              </mc:Choice>
              <mc:Fallback>
                <p:oleObj name="Equation" r:id="rId7" imgW="1612800" imgH="228600" progId="Equation.3">
                  <p:embed/>
                  <p:pic>
                    <p:nvPicPr>
                      <p:cNvPr id="0" name=""/>
                      <p:cNvPicPr>
                        <a:picLocks noChangeAspect="1" noChangeArrowheads="1"/>
                      </p:cNvPicPr>
                      <p:nvPr/>
                    </p:nvPicPr>
                    <p:blipFill>
                      <a:blip r:embed="rId8"/>
                      <a:srcRect/>
                      <a:stretch>
                        <a:fillRect/>
                      </a:stretch>
                    </p:blipFill>
                    <p:spPr bwMode="auto">
                      <a:xfrm>
                        <a:off x="1491966" y="5398692"/>
                        <a:ext cx="4134880" cy="585915"/>
                      </a:xfrm>
                      <a:prstGeom prst="rect">
                        <a:avLst/>
                      </a:prstGeom>
                      <a:noFill/>
                      <a:extLst/>
                    </p:spPr>
                  </p:pic>
                </p:oleObj>
              </mc:Fallback>
            </mc:AlternateContent>
          </a:graphicData>
        </a:graphic>
      </p:graphicFrame>
      <p:graphicFrame>
        <p:nvGraphicFramePr>
          <p:cNvPr id="16" name="Object 4">
            <a:extLst>
              <a:ext uri="{FF2B5EF4-FFF2-40B4-BE49-F238E27FC236}">
                <a16:creationId xmlns=""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3211342036"/>
              </p:ext>
            </p:extLst>
          </p:nvPr>
        </p:nvGraphicFramePr>
        <p:xfrm>
          <a:off x="5752703" y="1845733"/>
          <a:ext cx="5082083" cy="2999222"/>
        </p:xfrm>
        <a:graphic>
          <a:graphicData uri="http://schemas.openxmlformats.org/presentationml/2006/ole">
            <mc:AlternateContent xmlns:mc="http://schemas.openxmlformats.org/markup-compatibility/2006">
              <mc:Choice xmlns:v="urn:schemas-microsoft-com:vml" Requires="v">
                <p:oleObj spid="_x0000_s17549" name="Equation" r:id="rId9" imgW="2412720" imgH="1600200" progId="Equation.3">
                  <p:embed/>
                </p:oleObj>
              </mc:Choice>
              <mc:Fallback>
                <p:oleObj name="Equation" r:id="rId9" imgW="2412720" imgH="1600200" progId="Equation.3">
                  <p:embed/>
                  <p:pic>
                    <p:nvPicPr>
                      <p:cNvPr id="0" name=""/>
                      <p:cNvPicPr>
                        <a:picLocks noChangeAspect="1" noChangeArrowheads="1"/>
                      </p:cNvPicPr>
                      <p:nvPr/>
                    </p:nvPicPr>
                    <p:blipFill>
                      <a:blip r:embed="rId10"/>
                      <a:srcRect/>
                      <a:stretch>
                        <a:fillRect/>
                      </a:stretch>
                    </p:blipFill>
                    <p:spPr bwMode="auto">
                      <a:xfrm>
                        <a:off x="5752703" y="1845733"/>
                        <a:ext cx="5082083" cy="2999222"/>
                      </a:xfrm>
                      <a:prstGeom prst="rect">
                        <a:avLst/>
                      </a:prstGeom>
                      <a:noFill/>
                      <a:extLst/>
                    </p:spPr>
                  </p:pic>
                </p:oleObj>
              </mc:Fallback>
            </mc:AlternateContent>
          </a:graphicData>
        </a:graphic>
      </p:graphicFrame>
      <p:graphicFrame>
        <p:nvGraphicFramePr>
          <p:cNvPr id="17" name="Object 4">
            <a:extLst>
              <a:ext uri="{FF2B5EF4-FFF2-40B4-BE49-F238E27FC236}">
                <a16:creationId xmlns=""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2483576014"/>
              </p:ext>
            </p:extLst>
          </p:nvPr>
        </p:nvGraphicFramePr>
        <p:xfrm>
          <a:off x="6535531" y="5053782"/>
          <a:ext cx="2744788" cy="755650"/>
        </p:xfrm>
        <a:graphic>
          <a:graphicData uri="http://schemas.openxmlformats.org/presentationml/2006/ole">
            <mc:AlternateContent xmlns:mc="http://schemas.openxmlformats.org/markup-compatibility/2006">
              <mc:Choice xmlns:v="urn:schemas-microsoft-com:vml" Requires="v">
                <p:oleObj spid="_x0000_s17550" name="Equation" r:id="rId11" imgW="1612800" imgH="444240" progId="Equation.3">
                  <p:embed/>
                </p:oleObj>
              </mc:Choice>
              <mc:Fallback>
                <p:oleObj name="Equation" r:id="rId11" imgW="1612800" imgH="444240" progId="Equation.3">
                  <p:embed/>
                  <p:pic>
                    <p:nvPicPr>
                      <p:cNvPr id="0" name=""/>
                      <p:cNvPicPr>
                        <a:picLocks noChangeAspect="1" noChangeArrowheads="1"/>
                      </p:cNvPicPr>
                      <p:nvPr/>
                    </p:nvPicPr>
                    <p:blipFill>
                      <a:blip r:embed="rId12"/>
                      <a:srcRect/>
                      <a:stretch>
                        <a:fillRect/>
                      </a:stretch>
                    </p:blipFill>
                    <p:spPr bwMode="auto">
                      <a:xfrm>
                        <a:off x="6535531" y="5053782"/>
                        <a:ext cx="2744788"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7">
            <a:extLst>
              <a:ext uri="{FF2B5EF4-FFF2-40B4-BE49-F238E27FC236}">
                <a16:creationId xmlns=""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817402183"/>
              </p:ext>
            </p:extLst>
          </p:nvPr>
        </p:nvGraphicFramePr>
        <p:xfrm>
          <a:off x="9463143" y="5197725"/>
          <a:ext cx="1509713" cy="469900"/>
        </p:xfrm>
        <a:graphic>
          <a:graphicData uri="http://schemas.openxmlformats.org/presentationml/2006/ole">
            <mc:AlternateContent xmlns:mc="http://schemas.openxmlformats.org/markup-compatibility/2006">
              <mc:Choice xmlns:v="urn:schemas-microsoft-com:vml" Requires="v">
                <p:oleObj spid="_x0000_s17551" name="Equation" r:id="rId13" imgW="596880" imgH="203040" progId="Equation.3">
                  <p:embed/>
                </p:oleObj>
              </mc:Choice>
              <mc:Fallback>
                <p:oleObj name="Equation" r:id="rId13" imgW="596880" imgH="203040" progId="Equation.3">
                  <p:embed/>
                  <p:pic>
                    <p:nvPicPr>
                      <p:cNvPr id="0" name=""/>
                      <p:cNvPicPr>
                        <a:picLocks noChangeAspect="1" noChangeArrowheads="1"/>
                      </p:cNvPicPr>
                      <p:nvPr/>
                    </p:nvPicPr>
                    <p:blipFill>
                      <a:blip r:embed="rId14"/>
                      <a:srcRect/>
                      <a:stretch>
                        <a:fillRect/>
                      </a:stretch>
                    </p:blipFill>
                    <p:spPr bwMode="auto">
                      <a:xfrm>
                        <a:off x="9463143" y="5197725"/>
                        <a:ext cx="1509713" cy="469900"/>
                      </a:xfrm>
                      <a:prstGeom prst="rect">
                        <a:avLst/>
                      </a:prstGeom>
                      <a:noFill/>
                      <a:extLst/>
                    </p:spPr>
                  </p:pic>
                </p:oleObj>
              </mc:Fallback>
            </mc:AlternateContent>
          </a:graphicData>
        </a:graphic>
      </p:graphicFrame>
      <p:graphicFrame>
        <p:nvGraphicFramePr>
          <p:cNvPr id="19" name="Object 4">
            <a:extLst>
              <a:ext uri="{FF2B5EF4-FFF2-40B4-BE49-F238E27FC236}">
                <a16:creationId xmlns=""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1665732544"/>
              </p:ext>
            </p:extLst>
          </p:nvPr>
        </p:nvGraphicFramePr>
        <p:xfrm>
          <a:off x="6535531" y="5634618"/>
          <a:ext cx="1470025" cy="668338"/>
        </p:xfrm>
        <a:graphic>
          <a:graphicData uri="http://schemas.openxmlformats.org/presentationml/2006/ole">
            <mc:AlternateContent xmlns:mc="http://schemas.openxmlformats.org/markup-compatibility/2006">
              <mc:Choice xmlns:v="urn:schemas-microsoft-com:vml" Requires="v">
                <p:oleObj spid="_x0000_s17552" name="Equation" r:id="rId15" imgW="863280" imgH="393480" progId="Equation.3">
                  <p:embed/>
                </p:oleObj>
              </mc:Choice>
              <mc:Fallback>
                <p:oleObj name="Equation" r:id="rId15" imgW="863280" imgH="393480" progId="Equation.3">
                  <p:embed/>
                  <p:pic>
                    <p:nvPicPr>
                      <p:cNvPr id="0" name=""/>
                      <p:cNvPicPr>
                        <a:picLocks noChangeAspect="1" noChangeArrowheads="1"/>
                      </p:cNvPicPr>
                      <p:nvPr/>
                    </p:nvPicPr>
                    <p:blipFill>
                      <a:blip r:embed="rId16"/>
                      <a:srcRect/>
                      <a:stretch>
                        <a:fillRect/>
                      </a:stretch>
                    </p:blipFill>
                    <p:spPr bwMode="auto">
                      <a:xfrm>
                        <a:off x="6535531" y="5634618"/>
                        <a:ext cx="1470025"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9">
            <a:extLst>
              <a:ext uri="{FF2B5EF4-FFF2-40B4-BE49-F238E27FC236}">
                <a16:creationId xmlns="" xmlns:a16="http://schemas.microsoft.com/office/drawing/2014/main" id="{186D342B-01FA-4E82-B8A0-677ED590A4BE}"/>
              </a:ext>
            </a:extLst>
          </p:cNvPr>
          <p:cNvGraphicFramePr>
            <a:graphicFrameLocks noChangeAspect="1"/>
          </p:cNvGraphicFramePr>
          <p:nvPr>
            <p:extLst>
              <p:ext uri="{D42A27DB-BD31-4B8C-83A1-F6EECF244321}">
                <p14:modId xmlns:p14="http://schemas.microsoft.com/office/powerpoint/2010/main" val="2958176901"/>
              </p:ext>
            </p:extLst>
          </p:nvPr>
        </p:nvGraphicFramePr>
        <p:xfrm>
          <a:off x="8175259" y="5753478"/>
          <a:ext cx="1477963" cy="469900"/>
        </p:xfrm>
        <a:graphic>
          <a:graphicData uri="http://schemas.openxmlformats.org/presentationml/2006/ole">
            <mc:AlternateContent xmlns:mc="http://schemas.openxmlformats.org/markup-compatibility/2006">
              <mc:Choice xmlns:v="urn:schemas-microsoft-com:vml" Requires="v">
                <p:oleObj spid="_x0000_s17553" name="Equation" r:id="rId17" imgW="583920" imgH="203040" progId="Equation.3">
                  <p:embed/>
                </p:oleObj>
              </mc:Choice>
              <mc:Fallback>
                <p:oleObj name="Equation" r:id="rId17" imgW="583920" imgH="203040" progId="Equation.3">
                  <p:embed/>
                  <p:pic>
                    <p:nvPicPr>
                      <p:cNvPr id="0" name=""/>
                      <p:cNvPicPr>
                        <a:picLocks noChangeAspect="1" noChangeArrowheads="1"/>
                      </p:cNvPicPr>
                      <p:nvPr/>
                    </p:nvPicPr>
                    <p:blipFill>
                      <a:blip r:embed="rId18"/>
                      <a:srcRect/>
                      <a:stretch>
                        <a:fillRect/>
                      </a:stretch>
                    </p:blipFill>
                    <p:spPr bwMode="auto">
                      <a:xfrm>
                        <a:off x="8175259" y="5753478"/>
                        <a:ext cx="1477963" cy="469900"/>
                      </a:xfrm>
                      <a:prstGeom prst="rect">
                        <a:avLst/>
                      </a:prstGeom>
                      <a:noFill/>
                      <a:extLst/>
                    </p:spPr>
                  </p:pic>
                </p:oleObj>
              </mc:Fallback>
            </mc:AlternateContent>
          </a:graphicData>
        </a:graphic>
      </p:graphicFrame>
      <p:sp>
        <p:nvSpPr>
          <p:cNvPr id="4" name="TextBox 3"/>
          <p:cNvSpPr txBox="1"/>
          <p:nvPr/>
        </p:nvSpPr>
        <p:spPr>
          <a:xfrm>
            <a:off x="9968826" y="5798779"/>
            <a:ext cx="1624084" cy="369332"/>
          </a:xfrm>
          <a:prstGeom prst="rect">
            <a:avLst/>
          </a:prstGeom>
          <a:noFill/>
        </p:spPr>
        <p:txBody>
          <a:bodyPr wrap="square" rtlCol="0">
            <a:spAutoFit/>
          </a:bodyPr>
          <a:lstStyle/>
          <a:p>
            <a:r>
              <a:rPr lang="en-US" dirty="0" smtClean="0">
                <a:solidFill>
                  <a:srgbClr val="00B050"/>
                </a:solidFill>
              </a:rPr>
              <a:t>How? ;)</a:t>
            </a:r>
            <a:endParaRPr lang="en-US" dirty="0">
              <a:solidFill>
                <a:srgbClr val="00B050"/>
              </a:solidFill>
            </a:endParaRPr>
          </a:p>
        </p:txBody>
      </p:sp>
    </p:spTree>
    <p:extLst>
      <p:ext uri="{BB962C8B-B14F-4D97-AF65-F5344CB8AC3E}">
        <p14:creationId xmlns:p14="http://schemas.microsoft.com/office/powerpoint/2010/main" val="395388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wipe(down)">
                                      <p:cBhvr>
                                        <p:cTn id="3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M/M/1/GD/n/∞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28</a:t>
            </a:fld>
            <a:endParaRPr lang="en-US"/>
          </a:p>
        </p:txBody>
      </p:sp>
      <p:sp>
        <p:nvSpPr>
          <p:cNvPr id="3" name="Content Placeholder 2"/>
          <p:cNvSpPr>
            <a:spLocks noGrp="1"/>
          </p:cNvSpPr>
          <p:nvPr>
            <p:ph idx="1"/>
          </p:nvPr>
        </p:nvSpPr>
        <p:spPr>
          <a:xfrm>
            <a:off x="1097280" y="1845733"/>
            <a:ext cx="10058400" cy="4377645"/>
          </a:xfrm>
        </p:spPr>
        <p:txBody>
          <a:bodyPr>
            <a:normAutofit/>
          </a:bodyPr>
          <a:lstStyle/>
          <a:p>
            <a:pPr algn="just">
              <a:buFont typeface="Wingdings" panose="05000000000000000000" pitchFamily="2" charset="2"/>
              <a:buChar char="q"/>
            </a:pPr>
            <a:r>
              <a:rPr lang="en-US" sz="2400" dirty="0">
                <a:solidFill>
                  <a:schemeClr val="tx1"/>
                </a:solidFill>
                <a:sym typeface="Wingdings" panose="05000000000000000000" pitchFamily="2" charset="2"/>
              </a:rPr>
              <a:t> </a:t>
            </a:r>
            <a:r>
              <a:rPr lang="en-US" sz="2400" dirty="0">
                <a:solidFill>
                  <a:srgbClr val="FF0000"/>
                </a:solidFill>
              </a:rPr>
              <a:t>Derivation of L</a:t>
            </a:r>
            <a:r>
              <a:rPr lang="en-US" sz="2400" baseline="-25000" dirty="0">
                <a:solidFill>
                  <a:srgbClr val="FF0000"/>
                </a:solidFill>
              </a:rPr>
              <a:t>s</a:t>
            </a:r>
            <a:r>
              <a:rPr lang="en-US" sz="2400" dirty="0" smtClean="0">
                <a:solidFill>
                  <a:srgbClr val="FF0000"/>
                </a:solidFill>
              </a:rPr>
              <a:t>: (No need to write like this)</a:t>
            </a:r>
          </a:p>
          <a:p>
            <a:pPr algn="just">
              <a:buFont typeface="Wingdings" panose="05000000000000000000" pitchFamily="2" charset="2"/>
              <a:buChar char="q"/>
            </a:pPr>
            <a:endParaRPr lang="en-US" sz="2400" baseline="-25000" dirty="0">
              <a:solidFill>
                <a:srgbClr val="FF0000"/>
              </a:solidFill>
            </a:endParaRPr>
          </a:p>
          <a:p>
            <a:pPr marL="0" indent="0" algn="just">
              <a:buNone/>
            </a:pPr>
            <a:endParaRPr lang="en-US" sz="2400" baseline="-25000" dirty="0" smtClean="0">
              <a:solidFill>
                <a:schemeClr val="tx1"/>
              </a:solidFill>
            </a:endParaRPr>
          </a:p>
          <a:p>
            <a:pPr algn="just">
              <a:buFont typeface="Wingdings" panose="05000000000000000000" pitchFamily="2" charset="2"/>
              <a:buChar char="q"/>
            </a:pPr>
            <a:r>
              <a:rPr lang="en-US" sz="2400" dirty="0" smtClean="0">
                <a:solidFill>
                  <a:srgbClr val="FF0000"/>
                </a:solidFill>
                <a:sym typeface="Wingdings" panose="05000000000000000000" pitchFamily="2" charset="2"/>
              </a:rPr>
              <a:t> Derivation of </a:t>
            </a:r>
            <a:r>
              <a:rPr lang="en-US" sz="2400" dirty="0" err="1" smtClean="0">
                <a:solidFill>
                  <a:srgbClr val="FF0000"/>
                </a:solidFill>
              </a:rPr>
              <a:t>L</a:t>
            </a:r>
            <a:r>
              <a:rPr lang="en-US" sz="2400" baseline="-25000" dirty="0" err="1" smtClean="0">
                <a:solidFill>
                  <a:srgbClr val="FF0000"/>
                </a:solidFill>
              </a:rPr>
              <a:t>q</a:t>
            </a:r>
            <a:r>
              <a:rPr lang="en-US" sz="2400" dirty="0" smtClean="0">
                <a:solidFill>
                  <a:srgbClr val="FF0000"/>
                </a:solidFill>
              </a:rPr>
              <a:t>:</a:t>
            </a:r>
          </a:p>
          <a:p>
            <a:pPr algn="just">
              <a:buFont typeface="Wingdings" panose="05000000000000000000" pitchFamily="2" charset="2"/>
              <a:buChar char="q"/>
            </a:pPr>
            <a:endParaRPr lang="en-US" sz="2400" dirty="0">
              <a:solidFill>
                <a:srgbClr val="FF0000"/>
              </a:solidFill>
            </a:endParaRPr>
          </a:p>
          <a:p>
            <a:pPr marL="0" indent="0" algn="just">
              <a:buNone/>
            </a:pPr>
            <a:endParaRPr lang="en-US" sz="2400" dirty="0" smtClean="0">
              <a:solidFill>
                <a:srgbClr val="FF0000"/>
              </a:solidFill>
            </a:endParaRPr>
          </a:p>
          <a:p>
            <a:pPr marL="0" indent="0" algn="just">
              <a:buNone/>
            </a:pPr>
            <a:endParaRPr lang="en-US" sz="2400" dirty="0" smtClean="0">
              <a:solidFill>
                <a:srgbClr val="FF0000"/>
              </a:solidFill>
            </a:endParaRPr>
          </a:p>
          <a:p>
            <a:pPr marL="0" indent="0" algn="just">
              <a:buNone/>
            </a:pPr>
            <a:r>
              <a:rPr lang="en-US" sz="2400" dirty="0" smtClean="0">
                <a:solidFill>
                  <a:srgbClr val="FF0000"/>
                </a:solidFill>
                <a:sym typeface="Wingdings" panose="05000000000000000000" pitchFamily="2" charset="2"/>
              </a:rPr>
              <a:t> </a:t>
            </a:r>
            <a:endParaRPr lang="en-US" sz="2400" dirty="0">
              <a:solidFill>
                <a:srgbClr val="FF0000"/>
              </a:solidFill>
              <a:sym typeface="Wingdings" panose="05000000000000000000" pitchFamily="2" charset="2"/>
            </a:endParaRPr>
          </a:p>
        </p:txBody>
      </p:sp>
      <p:graphicFrame>
        <p:nvGraphicFramePr>
          <p:cNvPr id="26" name="Object 5">
            <a:extLst>
              <a:ext uri="{FF2B5EF4-FFF2-40B4-BE49-F238E27FC236}">
                <a16:creationId xmlns="" xmlns:a16="http://schemas.microsoft.com/office/drawing/2014/main" id="{49F5A4DF-88E3-40AE-B9B4-ED318932CE11}"/>
              </a:ext>
            </a:extLst>
          </p:cNvPr>
          <p:cNvGraphicFramePr>
            <a:graphicFrameLocks noChangeAspect="1"/>
          </p:cNvGraphicFramePr>
          <p:nvPr>
            <p:extLst>
              <p:ext uri="{D42A27DB-BD31-4B8C-83A1-F6EECF244321}">
                <p14:modId xmlns:p14="http://schemas.microsoft.com/office/powerpoint/2010/main" val="3853116949"/>
              </p:ext>
            </p:extLst>
          </p:nvPr>
        </p:nvGraphicFramePr>
        <p:xfrm>
          <a:off x="2473321" y="3561725"/>
          <a:ext cx="1847395" cy="606525"/>
        </p:xfrm>
        <a:graphic>
          <a:graphicData uri="http://schemas.openxmlformats.org/presentationml/2006/ole">
            <mc:AlternateContent xmlns:mc="http://schemas.openxmlformats.org/markup-compatibility/2006">
              <mc:Choice xmlns:v="urn:schemas-microsoft-com:vml" Requires="v">
                <p:oleObj spid="_x0000_s18541" name="Equation" r:id="rId3" imgW="736560" imgH="241200" progId="Equation.3">
                  <p:embed/>
                </p:oleObj>
              </mc:Choice>
              <mc:Fallback>
                <p:oleObj name="Equation" r:id="rId3" imgW="736560" imgH="241200" progId="Equation.3">
                  <p:embed/>
                  <p:pic>
                    <p:nvPicPr>
                      <p:cNvPr id="0" name=""/>
                      <p:cNvPicPr>
                        <a:picLocks noChangeAspect="1" noChangeArrowheads="1"/>
                      </p:cNvPicPr>
                      <p:nvPr/>
                    </p:nvPicPr>
                    <p:blipFill>
                      <a:blip r:embed="rId4"/>
                      <a:srcRect/>
                      <a:stretch>
                        <a:fillRect/>
                      </a:stretch>
                    </p:blipFill>
                    <p:spPr bwMode="auto">
                      <a:xfrm>
                        <a:off x="2473321" y="3561725"/>
                        <a:ext cx="1847395" cy="606525"/>
                      </a:xfrm>
                      <a:prstGeom prst="rect">
                        <a:avLst/>
                      </a:prstGeom>
                      <a:noFill/>
                      <a:extLst/>
                    </p:spPr>
                  </p:pic>
                </p:oleObj>
              </mc:Fallback>
            </mc:AlternateContent>
          </a:graphicData>
        </a:graphic>
      </p:graphicFrame>
      <p:graphicFrame>
        <p:nvGraphicFramePr>
          <p:cNvPr id="27" name="Object 4">
            <a:extLst>
              <a:ext uri="{FF2B5EF4-FFF2-40B4-BE49-F238E27FC236}">
                <a16:creationId xmlns="" xmlns:a16="http://schemas.microsoft.com/office/drawing/2014/main" id="{FA6BD168-65FF-42E7-B3D8-D278AE7F1950}"/>
              </a:ext>
            </a:extLst>
          </p:cNvPr>
          <p:cNvGraphicFramePr>
            <a:graphicFrameLocks noChangeAspect="1"/>
          </p:cNvGraphicFramePr>
          <p:nvPr>
            <p:extLst>
              <p:ext uri="{D42A27DB-BD31-4B8C-83A1-F6EECF244321}">
                <p14:modId xmlns:p14="http://schemas.microsoft.com/office/powerpoint/2010/main" val="841971370"/>
              </p:ext>
            </p:extLst>
          </p:nvPr>
        </p:nvGraphicFramePr>
        <p:xfrm>
          <a:off x="2473321" y="2369044"/>
          <a:ext cx="4852987" cy="546100"/>
        </p:xfrm>
        <a:graphic>
          <a:graphicData uri="http://schemas.openxmlformats.org/presentationml/2006/ole">
            <mc:AlternateContent xmlns:mc="http://schemas.openxmlformats.org/markup-compatibility/2006">
              <mc:Choice xmlns:v="urn:schemas-microsoft-com:vml" Requires="v">
                <p:oleObj spid="_x0000_s18542" name="Equation" r:id="rId5" imgW="2031840" imgH="228600" progId="Equation.3">
                  <p:embed/>
                </p:oleObj>
              </mc:Choice>
              <mc:Fallback>
                <p:oleObj name="Equation" r:id="rId5" imgW="2031840" imgH="228600" progId="Equation.3">
                  <p:embed/>
                  <p:pic>
                    <p:nvPicPr>
                      <p:cNvPr id="0" name=""/>
                      <p:cNvPicPr>
                        <a:picLocks noChangeAspect="1" noChangeArrowheads="1"/>
                      </p:cNvPicPr>
                      <p:nvPr/>
                    </p:nvPicPr>
                    <p:blipFill>
                      <a:blip r:embed="rId6"/>
                      <a:srcRect/>
                      <a:stretch>
                        <a:fillRect/>
                      </a:stretch>
                    </p:blipFill>
                    <p:spPr bwMode="auto">
                      <a:xfrm>
                        <a:off x="2473321" y="2369044"/>
                        <a:ext cx="4852987"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4">
            <a:extLst>
              <a:ext uri="{FF2B5EF4-FFF2-40B4-BE49-F238E27FC236}">
                <a16:creationId xmlns=""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180147750"/>
              </p:ext>
            </p:extLst>
          </p:nvPr>
        </p:nvGraphicFramePr>
        <p:xfrm>
          <a:off x="4761230" y="5281132"/>
          <a:ext cx="1365250" cy="1060450"/>
        </p:xfrm>
        <a:graphic>
          <a:graphicData uri="http://schemas.openxmlformats.org/presentationml/2006/ole">
            <mc:AlternateContent xmlns:mc="http://schemas.openxmlformats.org/markup-compatibility/2006">
              <mc:Choice xmlns:v="urn:schemas-microsoft-com:vml" Requires="v">
                <p:oleObj spid="_x0000_s18543" name="Equation" r:id="rId7" imgW="571320" imgH="444240" progId="Equation.3">
                  <p:embed/>
                </p:oleObj>
              </mc:Choice>
              <mc:Fallback>
                <p:oleObj name="Equation" r:id="rId7" imgW="571320" imgH="444240" progId="Equation.3">
                  <p:embed/>
                  <p:pic>
                    <p:nvPicPr>
                      <p:cNvPr id="0" name=""/>
                      <p:cNvPicPr>
                        <a:picLocks noChangeAspect="1" noChangeArrowheads="1"/>
                      </p:cNvPicPr>
                      <p:nvPr/>
                    </p:nvPicPr>
                    <p:blipFill>
                      <a:blip r:embed="rId8"/>
                      <a:srcRect/>
                      <a:stretch>
                        <a:fillRect/>
                      </a:stretch>
                    </p:blipFill>
                    <p:spPr bwMode="auto">
                      <a:xfrm>
                        <a:off x="4761230" y="5281132"/>
                        <a:ext cx="1365250"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4">
            <a:extLst>
              <a:ext uri="{FF2B5EF4-FFF2-40B4-BE49-F238E27FC236}">
                <a16:creationId xmlns=""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3952303887"/>
              </p:ext>
            </p:extLst>
          </p:nvPr>
        </p:nvGraphicFramePr>
        <p:xfrm>
          <a:off x="1289336" y="4119307"/>
          <a:ext cx="1577975" cy="544513"/>
        </p:xfrm>
        <a:graphic>
          <a:graphicData uri="http://schemas.openxmlformats.org/presentationml/2006/ole">
            <mc:AlternateContent xmlns:mc="http://schemas.openxmlformats.org/markup-compatibility/2006">
              <mc:Choice xmlns:v="urn:schemas-microsoft-com:vml" Requires="v">
                <p:oleObj spid="_x0000_s18544" name="Equation" r:id="rId9" imgW="660240" imgH="228600" progId="Equation.3">
                  <p:embed/>
                </p:oleObj>
              </mc:Choice>
              <mc:Fallback>
                <p:oleObj name="Equation" r:id="rId9" imgW="660240" imgH="228600" progId="Equation.3">
                  <p:embed/>
                  <p:pic>
                    <p:nvPicPr>
                      <p:cNvPr id="0" name=""/>
                      <p:cNvPicPr>
                        <a:picLocks noChangeAspect="1" noChangeArrowheads="1"/>
                      </p:cNvPicPr>
                      <p:nvPr/>
                    </p:nvPicPr>
                    <p:blipFill>
                      <a:blip r:embed="rId10"/>
                      <a:srcRect/>
                      <a:stretch>
                        <a:fillRect/>
                      </a:stretch>
                    </p:blipFill>
                    <p:spPr bwMode="auto">
                      <a:xfrm>
                        <a:off x="1289336" y="4119307"/>
                        <a:ext cx="1577975" cy="54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4">
            <a:extLst>
              <a:ext uri="{FF2B5EF4-FFF2-40B4-BE49-F238E27FC236}">
                <a16:creationId xmlns=""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2277983671"/>
              </p:ext>
            </p:extLst>
          </p:nvPr>
        </p:nvGraphicFramePr>
        <p:xfrm>
          <a:off x="1289336" y="4725832"/>
          <a:ext cx="3702051" cy="574675"/>
        </p:xfrm>
        <a:graphic>
          <a:graphicData uri="http://schemas.openxmlformats.org/presentationml/2006/ole">
            <mc:AlternateContent xmlns:mc="http://schemas.openxmlformats.org/markup-compatibility/2006">
              <mc:Choice xmlns:v="urn:schemas-microsoft-com:vml" Requires="v">
                <p:oleObj spid="_x0000_s18545" name="Equation" r:id="rId11" imgW="1549080" imgH="241200" progId="Equation.3">
                  <p:embed/>
                </p:oleObj>
              </mc:Choice>
              <mc:Fallback>
                <p:oleObj name="Equation" r:id="rId11" imgW="1549080" imgH="241200" progId="Equation.3">
                  <p:embed/>
                  <p:pic>
                    <p:nvPicPr>
                      <p:cNvPr id="0" name=""/>
                      <p:cNvPicPr>
                        <a:picLocks noChangeAspect="1" noChangeArrowheads="1"/>
                      </p:cNvPicPr>
                      <p:nvPr/>
                    </p:nvPicPr>
                    <p:blipFill>
                      <a:blip r:embed="rId12"/>
                      <a:srcRect/>
                      <a:stretch>
                        <a:fillRect/>
                      </a:stretch>
                    </p:blipFill>
                    <p:spPr bwMode="auto">
                      <a:xfrm>
                        <a:off x="1289336" y="4725832"/>
                        <a:ext cx="3702051" cy="574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Object 4">
            <a:extLst>
              <a:ext uri="{FF2B5EF4-FFF2-40B4-BE49-F238E27FC236}">
                <a16:creationId xmlns=""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3371090190"/>
              </p:ext>
            </p:extLst>
          </p:nvPr>
        </p:nvGraphicFramePr>
        <p:xfrm>
          <a:off x="3095118" y="5262659"/>
          <a:ext cx="1365250" cy="1120775"/>
        </p:xfrm>
        <a:graphic>
          <a:graphicData uri="http://schemas.openxmlformats.org/presentationml/2006/ole">
            <mc:AlternateContent xmlns:mc="http://schemas.openxmlformats.org/markup-compatibility/2006">
              <mc:Choice xmlns:v="urn:schemas-microsoft-com:vml" Requires="v">
                <p:oleObj spid="_x0000_s18546" name="Equation" r:id="rId13" imgW="571320" imgH="469800" progId="Equation.3">
                  <p:embed/>
                </p:oleObj>
              </mc:Choice>
              <mc:Fallback>
                <p:oleObj name="Equation" r:id="rId13" imgW="571320" imgH="469800" progId="Equation.3">
                  <p:embed/>
                  <p:pic>
                    <p:nvPicPr>
                      <p:cNvPr id="0" name=""/>
                      <p:cNvPicPr>
                        <a:picLocks noChangeAspect="1" noChangeArrowheads="1"/>
                      </p:cNvPicPr>
                      <p:nvPr/>
                    </p:nvPicPr>
                    <p:blipFill>
                      <a:blip r:embed="rId14"/>
                      <a:srcRect/>
                      <a:stretch>
                        <a:fillRect/>
                      </a:stretch>
                    </p:blipFill>
                    <p:spPr bwMode="auto">
                      <a:xfrm>
                        <a:off x="3095118" y="5262659"/>
                        <a:ext cx="1365250" cy="1120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4">
            <a:extLst>
              <a:ext uri="{FF2B5EF4-FFF2-40B4-BE49-F238E27FC236}">
                <a16:creationId xmlns=""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1438817281"/>
              </p:ext>
            </p:extLst>
          </p:nvPr>
        </p:nvGraphicFramePr>
        <p:xfrm>
          <a:off x="1289336" y="5271301"/>
          <a:ext cx="1274763" cy="1060450"/>
        </p:xfrm>
        <a:graphic>
          <a:graphicData uri="http://schemas.openxmlformats.org/presentationml/2006/ole">
            <mc:AlternateContent xmlns:mc="http://schemas.openxmlformats.org/markup-compatibility/2006">
              <mc:Choice xmlns:v="urn:schemas-microsoft-com:vml" Requires="v">
                <p:oleObj spid="_x0000_s18547" name="Equation" r:id="rId15" imgW="533160" imgH="444240" progId="Equation.3">
                  <p:embed/>
                </p:oleObj>
              </mc:Choice>
              <mc:Fallback>
                <p:oleObj name="Equation" r:id="rId15" imgW="533160" imgH="444240" progId="Equation.3">
                  <p:embed/>
                  <p:pic>
                    <p:nvPicPr>
                      <p:cNvPr id="0" name=""/>
                      <p:cNvPicPr>
                        <a:picLocks noChangeAspect="1" noChangeArrowheads="1"/>
                      </p:cNvPicPr>
                      <p:nvPr/>
                    </p:nvPicPr>
                    <p:blipFill>
                      <a:blip r:embed="rId16"/>
                      <a:srcRect/>
                      <a:stretch>
                        <a:fillRect/>
                      </a:stretch>
                    </p:blipFill>
                    <p:spPr bwMode="auto">
                      <a:xfrm>
                        <a:off x="1289336" y="5271301"/>
                        <a:ext cx="1274763"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860275" y="3063379"/>
            <a:ext cx="4696195" cy="1981346"/>
          </a:xfrm>
          <a:prstGeom prst="rect">
            <a:avLst/>
          </a:prstGeom>
        </p:spPr>
      </p:pic>
    </p:spTree>
    <p:extLst>
      <p:ext uri="{BB962C8B-B14F-4D97-AF65-F5344CB8AC3E}">
        <p14:creationId xmlns:p14="http://schemas.microsoft.com/office/powerpoint/2010/main" val="5714179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M/M/1/GD/n/∞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29</a:t>
            </a:fld>
            <a:endParaRPr lang="en-US"/>
          </a:p>
        </p:txBody>
      </p:sp>
      <p:sp>
        <p:nvSpPr>
          <p:cNvPr id="3" name="Content Placeholder 2"/>
          <p:cNvSpPr>
            <a:spLocks noGrp="1"/>
          </p:cNvSpPr>
          <p:nvPr>
            <p:ph idx="1"/>
          </p:nvPr>
        </p:nvSpPr>
        <p:spPr>
          <a:xfrm>
            <a:off x="1097280" y="1845733"/>
            <a:ext cx="10058400" cy="4377645"/>
          </a:xfrm>
        </p:spPr>
        <p:txBody>
          <a:bodyPr>
            <a:normAutofit fontScale="92500" lnSpcReduction="20000"/>
          </a:bodyPr>
          <a:lstStyle/>
          <a:p>
            <a:pPr algn="just">
              <a:lnSpc>
                <a:spcPct val="110000"/>
              </a:lnSpc>
              <a:buFont typeface="Wingdings" panose="05000000000000000000" pitchFamily="2" charset="2"/>
              <a:buChar char="q"/>
            </a:pPr>
            <a:r>
              <a:rPr lang="en-US" sz="2400" dirty="0">
                <a:solidFill>
                  <a:schemeClr val="tx1"/>
                </a:solidFill>
                <a:sym typeface="Wingdings" panose="05000000000000000000" pitchFamily="2" charset="2"/>
              </a:rPr>
              <a:t> </a:t>
            </a:r>
            <a:r>
              <a:rPr lang="en-US" sz="2400" dirty="0" smtClean="0">
                <a:solidFill>
                  <a:schemeClr val="tx1"/>
                </a:solidFill>
                <a:sym typeface="Wingdings" panose="05000000000000000000" pitchFamily="2" charset="2"/>
              </a:rPr>
              <a:t>The value of </a:t>
            </a:r>
            <a:r>
              <a:rPr lang="en-US" sz="2400" dirty="0" smtClean="0">
                <a:solidFill>
                  <a:schemeClr val="tx1"/>
                </a:solidFill>
                <a:cs typeface="Calibri" panose="020F0502020204030204" pitchFamily="34" charset="0"/>
                <a:sym typeface="Symbol"/>
              </a:rPr>
              <a:t> need not be less than 1 in this model, because arrivals at the</a:t>
            </a:r>
            <a:br>
              <a:rPr lang="en-US" sz="2400" dirty="0" smtClean="0">
                <a:solidFill>
                  <a:schemeClr val="tx1"/>
                </a:solidFill>
                <a:cs typeface="Calibri" panose="020F0502020204030204" pitchFamily="34" charset="0"/>
                <a:sym typeface="Symbol"/>
              </a:rPr>
            </a:br>
            <a:r>
              <a:rPr lang="en-US" sz="2400" dirty="0" smtClean="0">
                <a:solidFill>
                  <a:schemeClr val="tx1"/>
                </a:solidFill>
                <a:cs typeface="Calibri" panose="020F0502020204030204" pitchFamily="34" charset="0"/>
                <a:sym typeface="Symbol"/>
              </a:rPr>
              <a:t>    system are controlled by the system limit n.</a:t>
            </a:r>
          </a:p>
          <a:p>
            <a:pPr algn="just">
              <a:lnSpc>
                <a:spcPct val="110000"/>
              </a:lnSpc>
              <a:buFont typeface="Wingdings" panose="05000000000000000000" pitchFamily="2" charset="2"/>
              <a:buChar char="q"/>
            </a:pPr>
            <a:r>
              <a:rPr lang="en-US" sz="2400" dirty="0">
                <a:solidFill>
                  <a:schemeClr val="tx1"/>
                </a:solidFill>
                <a:cs typeface="Calibri" panose="020F0502020204030204" pitchFamily="34" charset="0"/>
                <a:sym typeface="Symbol"/>
              </a:rPr>
              <a:t> </a:t>
            </a:r>
            <a:r>
              <a:rPr lang="en-US" sz="2400" dirty="0" smtClean="0">
                <a:solidFill>
                  <a:schemeClr val="tx1"/>
                </a:solidFill>
                <a:sym typeface="Symbol" panose="05050102010706020507" pitchFamily="18" charset="2"/>
              </a:rPr>
              <a:t></a:t>
            </a:r>
            <a:r>
              <a:rPr lang="en-US" sz="2400" baseline="-25000" dirty="0" smtClean="0">
                <a:solidFill>
                  <a:schemeClr val="tx1"/>
                </a:solidFill>
                <a:sym typeface="Symbol" panose="05050102010706020507" pitchFamily="18" charset="2"/>
              </a:rPr>
              <a:t>eff</a:t>
            </a:r>
            <a:r>
              <a:rPr lang="en-US" sz="2400" dirty="0" smtClean="0">
                <a:solidFill>
                  <a:schemeClr val="tx1"/>
                </a:solidFill>
                <a:sym typeface="Symbol" panose="05050102010706020507" pitchFamily="18" charset="2"/>
              </a:rPr>
              <a:t> , rather than  is the rate that matters in this case.</a:t>
            </a:r>
          </a:p>
          <a:p>
            <a:pPr algn="just">
              <a:lnSpc>
                <a:spcPct val="110000"/>
              </a:lnSpc>
              <a:buFont typeface="Wingdings" panose="05000000000000000000" pitchFamily="2" charset="2"/>
              <a:buChar char="q"/>
            </a:pPr>
            <a:r>
              <a:rPr lang="en-US" sz="2400" dirty="0">
                <a:solidFill>
                  <a:schemeClr val="tx1"/>
                </a:solidFill>
                <a:sym typeface="Symbol" panose="05050102010706020507" pitchFamily="18" charset="2"/>
              </a:rPr>
              <a:t> </a:t>
            </a:r>
            <a:r>
              <a:rPr lang="en-US" sz="2400" dirty="0" smtClean="0">
                <a:solidFill>
                  <a:srgbClr val="FF0000"/>
                </a:solidFill>
                <a:sym typeface="Symbol" panose="05050102010706020507" pitchFamily="18" charset="2"/>
              </a:rPr>
              <a:t>Example(</a:t>
            </a:r>
            <a:r>
              <a:rPr lang="en-US" sz="2400" dirty="0" err="1" smtClean="0">
                <a:solidFill>
                  <a:srgbClr val="FF0000"/>
                </a:solidFill>
                <a:sym typeface="Symbol" panose="05050102010706020507" pitchFamily="18" charset="2"/>
              </a:rPr>
              <a:t>Taha</a:t>
            </a:r>
            <a:r>
              <a:rPr lang="en-US" sz="2400" dirty="0" smtClean="0">
                <a:solidFill>
                  <a:srgbClr val="FF0000"/>
                </a:solidFill>
                <a:sym typeface="Symbol" panose="05050102010706020507" pitchFamily="18" charset="2"/>
              </a:rPr>
              <a:t>):</a:t>
            </a:r>
          </a:p>
          <a:p>
            <a:pPr marL="0" indent="0" algn="just">
              <a:lnSpc>
                <a:spcPct val="110000"/>
              </a:lnSpc>
              <a:buNone/>
            </a:pPr>
            <a:r>
              <a:rPr lang="en-US" sz="2400" dirty="0">
                <a:solidFill>
                  <a:schemeClr val="tx1"/>
                </a:solidFill>
              </a:rPr>
              <a:t>A car wash facility with single bay for wash and 4 parking </a:t>
            </a:r>
            <a:r>
              <a:rPr lang="en-US" sz="2400" dirty="0" smtClean="0">
                <a:solidFill>
                  <a:schemeClr val="tx1"/>
                </a:solidFill>
              </a:rPr>
              <a:t>space. Arrival </a:t>
            </a:r>
            <a:r>
              <a:rPr lang="en-US" sz="2400" dirty="0">
                <a:solidFill>
                  <a:schemeClr val="tx1"/>
                </a:solidFill>
              </a:rPr>
              <a:t>rate = 4 / </a:t>
            </a:r>
            <a:r>
              <a:rPr lang="en-US" sz="2400" dirty="0" err="1">
                <a:solidFill>
                  <a:schemeClr val="tx1"/>
                </a:solidFill>
              </a:rPr>
              <a:t>hr</a:t>
            </a:r>
            <a:r>
              <a:rPr lang="en-US" sz="2400" dirty="0">
                <a:solidFill>
                  <a:schemeClr val="tx1"/>
                </a:solidFill>
              </a:rPr>
              <a:t>, service time = 10 min / car, all are </a:t>
            </a:r>
            <a:r>
              <a:rPr lang="en-US" sz="2400" dirty="0" smtClean="0">
                <a:solidFill>
                  <a:schemeClr val="tx1"/>
                </a:solidFill>
              </a:rPr>
              <a:t>exponential. Determine the following:</a:t>
            </a:r>
          </a:p>
          <a:p>
            <a:pPr marL="0" indent="0" algn="just">
              <a:buNone/>
            </a:pPr>
            <a:endParaRPr lang="en-US" sz="2400" dirty="0">
              <a:solidFill>
                <a:schemeClr val="tx1"/>
              </a:solidFill>
            </a:endParaRPr>
          </a:p>
          <a:p>
            <a:pPr marL="0" indent="0" algn="just">
              <a:buNone/>
            </a:pPr>
            <a:endParaRPr lang="en-US" sz="2400" dirty="0" smtClean="0">
              <a:solidFill>
                <a:srgbClr val="FF0000"/>
              </a:solidFill>
            </a:endParaRPr>
          </a:p>
          <a:p>
            <a:pPr marL="0" indent="0" algn="just">
              <a:buNone/>
            </a:pPr>
            <a:endParaRPr lang="en-US" sz="2400" dirty="0" smtClean="0">
              <a:solidFill>
                <a:srgbClr val="FF0000"/>
              </a:solidFill>
            </a:endParaRPr>
          </a:p>
          <a:p>
            <a:pPr marL="0" indent="0" algn="just">
              <a:buNone/>
            </a:pPr>
            <a:r>
              <a:rPr lang="en-US" sz="2400" dirty="0" smtClean="0">
                <a:solidFill>
                  <a:srgbClr val="FF0000"/>
                </a:solidFill>
                <a:sym typeface="Wingdings" panose="05000000000000000000" pitchFamily="2" charset="2"/>
              </a:rPr>
              <a:t> </a:t>
            </a:r>
            <a:endParaRPr lang="en-US" sz="2400" dirty="0">
              <a:solidFill>
                <a:srgbClr val="FF0000"/>
              </a:solidFill>
              <a:sym typeface="Wingdings" panose="05000000000000000000" pitchFamily="2" charset="2"/>
            </a:endParaRPr>
          </a:p>
        </p:txBody>
      </p:sp>
      <p:pic>
        <p:nvPicPr>
          <p:cNvPr id="13" name="Picture 12"/>
          <p:cNvPicPr>
            <a:picLocks noChangeAspect="1"/>
          </p:cNvPicPr>
          <p:nvPr/>
        </p:nvPicPr>
        <p:blipFill>
          <a:blip r:embed="rId2"/>
          <a:stretch>
            <a:fillRect/>
          </a:stretch>
        </p:blipFill>
        <p:spPr>
          <a:xfrm>
            <a:off x="1097280" y="4298856"/>
            <a:ext cx="8667592" cy="986772"/>
          </a:xfrm>
          <a:prstGeom prst="rect">
            <a:avLst/>
          </a:prstGeom>
        </p:spPr>
      </p:pic>
      <p:pic>
        <p:nvPicPr>
          <p:cNvPr id="14" name="Picture 13"/>
          <p:cNvPicPr>
            <a:picLocks noChangeAspect="1"/>
          </p:cNvPicPr>
          <p:nvPr/>
        </p:nvPicPr>
        <p:blipFill>
          <a:blip r:embed="rId3"/>
          <a:stretch>
            <a:fillRect/>
          </a:stretch>
        </p:blipFill>
        <p:spPr>
          <a:xfrm>
            <a:off x="1056336" y="5285628"/>
            <a:ext cx="5426452" cy="413317"/>
          </a:xfrm>
          <a:prstGeom prst="rect">
            <a:avLst/>
          </a:prstGeom>
        </p:spPr>
      </p:pic>
    </p:spTree>
    <p:extLst>
      <p:ext uri="{BB962C8B-B14F-4D97-AF65-F5344CB8AC3E}">
        <p14:creationId xmlns:p14="http://schemas.microsoft.com/office/powerpoint/2010/main" val="9157938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p:txBody>
          <a:bodyPr>
            <a:normAutofit/>
          </a:bodyPr>
          <a:lstStyle/>
          <a:p>
            <a:pPr marL="0" indent="0" algn="just">
              <a:buNone/>
            </a:pPr>
            <a:endParaRPr lang="en-US" sz="2400" dirty="0" smtClean="0">
              <a:solidFill>
                <a:schemeClr val="tx1"/>
              </a:solidFill>
            </a:endParaRPr>
          </a:p>
          <a:p>
            <a:pPr marL="0" indent="0" algn="just">
              <a:buNone/>
            </a:pPr>
            <a:endParaRPr lang="en-US" sz="2400" dirty="0" smtClean="0">
              <a:solidFill>
                <a:schemeClr val="tx1"/>
              </a:solidFill>
            </a:endParaRPr>
          </a:p>
          <a:p>
            <a:pPr marL="0" indent="0" algn="just">
              <a:buNone/>
            </a:pPr>
            <a:endParaRPr lang="en-US" sz="2400" dirty="0" smtClean="0">
              <a:solidFill>
                <a:schemeClr val="tx1"/>
              </a:solidFill>
            </a:endParaRPr>
          </a:p>
          <a:p>
            <a:pPr marL="0" indent="0" algn="just">
              <a:buNone/>
            </a:pPr>
            <a:r>
              <a:rPr lang="en-US" sz="2400" dirty="0" smtClean="0">
                <a:solidFill>
                  <a:schemeClr val="tx1"/>
                </a:solidFill>
              </a:rPr>
              <a:t/>
            </a:r>
            <a:br>
              <a:rPr lang="en-US" sz="2400" dirty="0" smtClean="0">
                <a:solidFill>
                  <a:schemeClr val="tx1"/>
                </a:solidFill>
              </a:rPr>
            </a:br>
            <a:r>
              <a:rPr lang="en-US" sz="2400" dirty="0" smtClean="0">
                <a:solidFill>
                  <a:schemeClr val="tx1"/>
                </a:solidFill>
              </a:rPr>
              <a:t>            So,   </a:t>
            </a:r>
          </a:p>
          <a:p>
            <a:pPr algn="just">
              <a:buFont typeface="Wingdings" panose="05000000000000000000" pitchFamily="2" charset="2"/>
              <a:buChar char="q"/>
            </a:pPr>
            <a:r>
              <a:rPr lang="en-US" sz="2400" dirty="0" smtClean="0">
                <a:solidFill>
                  <a:schemeClr val="tx1"/>
                </a:solidFill>
              </a:rPr>
              <a:t> </a:t>
            </a:r>
            <a:r>
              <a:rPr lang="en-US" sz="2400" dirty="0" smtClean="0">
                <a:solidFill>
                  <a:schemeClr val="tx1"/>
                </a:solidFill>
                <a:latin typeface="Calibri" panose="020F0502020204030204" pitchFamily="34" charset="0"/>
                <a:cs typeface="Calibri" panose="020F0502020204030204" pitchFamily="34" charset="0"/>
              </a:rPr>
              <a:t>If</a:t>
            </a:r>
            <a:r>
              <a:rPr lang="en-US" sz="2400" dirty="0" smtClean="0">
                <a:latin typeface="Calibri" panose="020F0502020204030204" pitchFamily="34" charset="0"/>
                <a:cs typeface="Calibri" panose="020F0502020204030204" pitchFamily="34" charset="0"/>
              </a:rPr>
              <a:t> </a:t>
            </a:r>
            <a:r>
              <a:rPr lang="en-US" sz="2400" i="1" dirty="0" smtClean="0">
                <a:solidFill>
                  <a:schemeClr val="tx1"/>
                </a:solidFill>
                <a:latin typeface="Calibri" panose="020F0502020204030204" pitchFamily="34" charset="0"/>
                <a:cs typeface="Calibri" panose="020F0502020204030204" pitchFamily="34" charset="0"/>
                <a:sym typeface="Symbol"/>
              </a:rPr>
              <a:t></a:t>
            </a:r>
            <a:r>
              <a:rPr lang="en-US" sz="2400" dirty="0" smtClean="0">
                <a:solidFill>
                  <a:schemeClr val="tx1"/>
                </a:solidFill>
                <a:latin typeface="Calibri" panose="020F0502020204030204" pitchFamily="34" charset="0"/>
                <a:cs typeface="Calibri" panose="020F0502020204030204" pitchFamily="34" charset="0"/>
              </a:rPr>
              <a:t> </a:t>
            </a:r>
            <a:r>
              <a:rPr lang="en-US" sz="2400" i="1" dirty="0" smtClean="0">
                <a:solidFill>
                  <a:schemeClr val="tx1"/>
                </a:solidFill>
                <a:latin typeface="Calibri" panose="020F0502020204030204" pitchFamily="34" charset="0"/>
                <a:cs typeface="Calibri" panose="020F0502020204030204" pitchFamily="34" charset="0"/>
              </a:rPr>
              <a:t>≥ 1, </a:t>
            </a:r>
            <a:r>
              <a:rPr lang="en-US" sz="2400" dirty="0" smtClean="0">
                <a:solidFill>
                  <a:schemeClr val="tx1"/>
                </a:solidFill>
                <a:latin typeface="Calibri" panose="020F0502020204030204" pitchFamily="34" charset="0"/>
                <a:cs typeface="Calibri" panose="020F0502020204030204" pitchFamily="34" charset="0"/>
              </a:rPr>
              <a:t>the infinite sum “blows up”, thus, no steady-state distribution exists. </a:t>
            </a:r>
          </a:p>
          <a:p>
            <a:pPr algn="just">
              <a:buFont typeface="Wingdings" panose="05000000000000000000" pitchFamily="2" charset="2"/>
              <a:buChar char="q"/>
            </a:pPr>
            <a:r>
              <a:rPr lang="en-US" sz="2400" dirty="0" smtClean="0">
                <a:solidFill>
                  <a:schemeClr val="tx1"/>
                </a:solidFill>
              </a:rPr>
              <a:t> </a:t>
            </a:r>
            <a:r>
              <a:rPr lang="en-US" sz="2400" dirty="0" smtClean="0">
                <a:solidFill>
                  <a:schemeClr val="tx1"/>
                </a:solidFill>
                <a:latin typeface="Calibri" panose="020F0502020204030204" pitchFamily="34" charset="0"/>
                <a:cs typeface="Calibri" panose="020F0502020204030204" pitchFamily="34" charset="0"/>
              </a:rPr>
              <a:t>So, rest of this section, we assume </a:t>
            </a:r>
            <a:r>
              <a:rPr lang="en-US" sz="2400" i="1" dirty="0" smtClean="0">
                <a:solidFill>
                  <a:schemeClr val="tx1"/>
                </a:solidFill>
                <a:latin typeface="Calibri" panose="020F0502020204030204" pitchFamily="34" charset="0"/>
                <a:cs typeface="Calibri" panose="020F0502020204030204" pitchFamily="34" charset="0"/>
                <a:sym typeface="Symbol"/>
              </a:rPr>
              <a:t> </a:t>
            </a:r>
            <a:r>
              <a:rPr lang="en-US" sz="2400" dirty="0" smtClean="0">
                <a:solidFill>
                  <a:schemeClr val="tx1"/>
                </a:solidFill>
                <a:latin typeface="Calibri" panose="020F0502020204030204" pitchFamily="34" charset="0"/>
                <a:cs typeface="Calibri" panose="020F0502020204030204" pitchFamily="34" charset="0"/>
              </a:rPr>
              <a:t>&lt; 1. </a:t>
            </a:r>
          </a:p>
          <a:p>
            <a:pPr algn="just">
              <a:buFont typeface="Wingdings" panose="05000000000000000000" pitchFamily="2" charset="2"/>
              <a:buChar char="q"/>
            </a:pPr>
            <a:endParaRPr lang="en-US" sz="2400" dirty="0" smtClean="0">
              <a:solidFill>
                <a:schemeClr val="tx1"/>
              </a:solidFill>
            </a:endParaRPr>
          </a:p>
        </p:txBody>
      </p:sp>
      <p:graphicFrame>
        <p:nvGraphicFramePr>
          <p:cNvPr id="53" name="Object 6">
            <a:extLst>
              <a:ext uri="{FF2B5EF4-FFF2-40B4-BE49-F238E27FC236}">
                <a16:creationId xmlns="" xmlns:a16="http://schemas.microsoft.com/office/drawing/2014/main" id="{6452DED8-6C3C-44E5-9FEA-587FC9A87B63}"/>
              </a:ext>
            </a:extLst>
          </p:cNvPr>
          <p:cNvGraphicFramePr>
            <a:graphicFrameLocks noChangeAspect="1"/>
          </p:cNvGraphicFramePr>
          <p:nvPr>
            <p:extLst>
              <p:ext uri="{D42A27DB-BD31-4B8C-83A1-F6EECF244321}">
                <p14:modId xmlns:p14="http://schemas.microsoft.com/office/powerpoint/2010/main" val="2743228808"/>
              </p:ext>
            </p:extLst>
          </p:nvPr>
        </p:nvGraphicFramePr>
        <p:xfrm>
          <a:off x="1097280" y="1968678"/>
          <a:ext cx="3917950" cy="1019175"/>
        </p:xfrm>
        <a:graphic>
          <a:graphicData uri="http://schemas.openxmlformats.org/presentationml/2006/ole">
            <mc:AlternateContent xmlns:mc="http://schemas.openxmlformats.org/markup-compatibility/2006">
              <mc:Choice xmlns:v="urn:schemas-microsoft-com:vml" Requires="v">
                <p:oleObj spid="_x0000_s2222" name="Equation" r:id="rId3" imgW="1714320" imgH="520560" progId="Equation.3">
                  <p:embed/>
                </p:oleObj>
              </mc:Choice>
              <mc:Fallback>
                <p:oleObj name="Equation" r:id="rId3" imgW="1714320" imgH="520560" progId="Equation.3">
                  <p:embed/>
                  <p:pic>
                    <p:nvPicPr>
                      <p:cNvPr id="0" name=""/>
                      <p:cNvPicPr>
                        <a:picLocks noChangeAspect="1" noChangeArrowheads="1"/>
                      </p:cNvPicPr>
                      <p:nvPr/>
                    </p:nvPicPr>
                    <p:blipFill>
                      <a:blip r:embed="rId4"/>
                      <a:srcRect/>
                      <a:stretch>
                        <a:fillRect/>
                      </a:stretch>
                    </p:blipFill>
                    <p:spPr bwMode="auto">
                      <a:xfrm>
                        <a:off x="1097280" y="1968678"/>
                        <a:ext cx="3917950" cy="1019175"/>
                      </a:xfrm>
                      <a:prstGeom prst="rect">
                        <a:avLst/>
                      </a:prstGeom>
                      <a:noFill/>
                    </p:spPr>
                  </p:pic>
                </p:oleObj>
              </mc:Fallback>
            </mc:AlternateContent>
          </a:graphicData>
        </a:graphic>
      </p:graphicFrame>
      <p:graphicFrame>
        <p:nvGraphicFramePr>
          <p:cNvPr id="54" name="Object 6">
            <a:extLst>
              <a:ext uri="{FF2B5EF4-FFF2-40B4-BE49-F238E27FC236}">
                <a16:creationId xmlns="" xmlns:a16="http://schemas.microsoft.com/office/drawing/2014/main" id="{42A4CDED-06A0-4DDC-8C59-53DE21FFB284}"/>
              </a:ext>
            </a:extLst>
          </p:cNvPr>
          <p:cNvGraphicFramePr>
            <a:graphicFrameLocks noChangeAspect="1"/>
          </p:cNvGraphicFramePr>
          <p:nvPr>
            <p:extLst>
              <p:ext uri="{D42A27DB-BD31-4B8C-83A1-F6EECF244321}">
                <p14:modId xmlns:p14="http://schemas.microsoft.com/office/powerpoint/2010/main" val="980820633"/>
              </p:ext>
            </p:extLst>
          </p:nvPr>
        </p:nvGraphicFramePr>
        <p:xfrm>
          <a:off x="5112116" y="2067941"/>
          <a:ext cx="5219239" cy="783432"/>
        </p:xfrm>
        <a:graphic>
          <a:graphicData uri="http://schemas.openxmlformats.org/presentationml/2006/ole">
            <mc:AlternateContent xmlns:mc="http://schemas.openxmlformats.org/markup-compatibility/2006">
              <mc:Choice xmlns:v="urn:schemas-microsoft-com:vml" Requires="v">
                <p:oleObj spid="_x0000_s2223" name="Equation" r:id="rId5" imgW="1777680" imgH="279360" progId="Equation.3">
                  <p:embed/>
                </p:oleObj>
              </mc:Choice>
              <mc:Fallback>
                <p:oleObj name="Equation" r:id="rId5" imgW="1777680" imgH="279360" progId="Equation.3">
                  <p:embed/>
                  <p:pic>
                    <p:nvPicPr>
                      <p:cNvPr id="0" name=""/>
                      <p:cNvPicPr>
                        <a:picLocks noChangeAspect="1" noChangeArrowheads="1"/>
                      </p:cNvPicPr>
                      <p:nvPr/>
                    </p:nvPicPr>
                    <p:blipFill>
                      <a:blip r:embed="rId6"/>
                      <a:srcRect/>
                      <a:stretch>
                        <a:fillRect/>
                      </a:stretch>
                    </p:blipFill>
                    <p:spPr bwMode="auto">
                      <a:xfrm>
                        <a:off x="5112116" y="2067941"/>
                        <a:ext cx="5219239" cy="783432"/>
                      </a:xfrm>
                      <a:prstGeom prst="rect">
                        <a:avLst/>
                      </a:prstGeom>
                      <a:noFill/>
                    </p:spPr>
                  </p:pic>
                </p:oleObj>
              </mc:Fallback>
            </mc:AlternateContent>
          </a:graphicData>
        </a:graphic>
      </p:graphicFrame>
      <p:graphicFrame>
        <p:nvGraphicFramePr>
          <p:cNvPr id="55" name="Object 6">
            <a:extLst>
              <a:ext uri="{FF2B5EF4-FFF2-40B4-BE49-F238E27FC236}">
                <a16:creationId xmlns="" xmlns:a16="http://schemas.microsoft.com/office/drawing/2014/main" id="{12987E74-B737-4F8E-B2C7-9F40892AEB52}"/>
              </a:ext>
            </a:extLst>
          </p:cNvPr>
          <p:cNvGraphicFramePr>
            <a:graphicFrameLocks noChangeAspect="1"/>
          </p:cNvGraphicFramePr>
          <p:nvPr>
            <p:extLst>
              <p:ext uri="{D42A27DB-BD31-4B8C-83A1-F6EECF244321}">
                <p14:modId xmlns:p14="http://schemas.microsoft.com/office/powerpoint/2010/main" val="4131788724"/>
              </p:ext>
            </p:extLst>
          </p:nvPr>
        </p:nvGraphicFramePr>
        <p:xfrm>
          <a:off x="5112116" y="3073580"/>
          <a:ext cx="3949997" cy="720498"/>
        </p:xfrm>
        <a:graphic>
          <a:graphicData uri="http://schemas.openxmlformats.org/presentationml/2006/ole">
            <mc:AlternateContent xmlns:mc="http://schemas.openxmlformats.org/markup-compatibility/2006">
              <mc:Choice xmlns:v="urn:schemas-microsoft-com:vml" Requires="v">
                <p:oleObj spid="_x0000_s2224" name="Equation" r:id="rId7" imgW="965160" imgH="266400" progId="Equation.3">
                  <p:embed/>
                </p:oleObj>
              </mc:Choice>
              <mc:Fallback>
                <p:oleObj name="Equation" r:id="rId7" imgW="965160" imgH="266400" progId="Equation.3">
                  <p:embed/>
                  <p:pic>
                    <p:nvPicPr>
                      <p:cNvPr id="0" name=""/>
                      <p:cNvPicPr>
                        <a:picLocks noChangeAspect="1" noChangeArrowheads="1"/>
                      </p:cNvPicPr>
                      <p:nvPr/>
                    </p:nvPicPr>
                    <p:blipFill>
                      <a:blip r:embed="rId8"/>
                      <a:srcRect/>
                      <a:stretch>
                        <a:fillRect/>
                      </a:stretch>
                    </p:blipFill>
                    <p:spPr bwMode="auto">
                      <a:xfrm>
                        <a:off x="5112116" y="3073580"/>
                        <a:ext cx="3949997" cy="720498"/>
                      </a:xfrm>
                      <a:prstGeom prst="rect">
                        <a:avLst/>
                      </a:prstGeom>
                      <a:noFill/>
                    </p:spPr>
                  </p:pic>
                </p:oleObj>
              </mc:Fallback>
            </mc:AlternateContent>
          </a:graphicData>
        </a:graphic>
      </p:graphicFrame>
      <p:graphicFrame>
        <p:nvGraphicFramePr>
          <p:cNvPr id="56" name="Object 5">
            <a:extLst>
              <a:ext uri="{FF2B5EF4-FFF2-40B4-BE49-F238E27FC236}">
                <a16:creationId xmlns="" xmlns:a16="http://schemas.microsoft.com/office/drawing/2014/main" id="{983F0A75-4173-430C-BC84-0AFAFCF96A7C}"/>
              </a:ext>
            </a:extLst>
          </p:cNvPr>
          <p:cNvGraphicFramePr>
            <a:graphicFrameLocks noChangeAspect="1"/>
          </p:cNvGraphicFramePr>
          <p:nvPr>
            <p:extLst>
              <p:ext uri="{D42A27DB-BD31-4B8C-83A1-F6EECF244321}">
                <p14:modId xmlns:p14="http://schemas.microsoft.com/office/powerpoint/2010/main" val="3871101842"/>
              </p:ext>
            </p:extLst>
          </p:nvPr>
        </p:nvGraphicFramePr>
        <p:xfrm>
          <a:off x="2569550" y="3617176"/>
          <a:ext cx="2285282" cy="616956"/>
        </p:xfrm>
        <a:graphic>
          <a:graphicData uri="http://schemas.openxmlformats.org/presentationml/2006/ole">
            <mc:AlternateContent xmlns:mc="http://schemas.openxmlformats.org/markup-compatibility/2006">
              <mc:Choice xmlns:v="urn:schemas-microsoft-com:vml" Requires="v">
                <p:oleObj spid="_x0000_s2225" name="Equation" r:id="rId9" imgW="939600" imgH="253800" progId="Equation.3">
                  <p:embed/>
                </p:oleObj>
              </mc:Choice>
              <mc:Fallback>
                <p:oleObj name="Equation" r:id="rId9" imgW="939600" imgH="253800" progId="Equation.3">
                  <p:embed/>
                  <p:pic>
                    <p:nvPicPr>
                      <p:cNvPr id="0" name=""/>
                      <p:cNvPicPr>
                        <a:picLocks noChangeAspect="1" noChangeArrowheads="1"/>
                      </p:cNvPicPr>
                      <p:nvPr/>
                    </p:nvPicPr>
                    <p:blipFill>
                      <a:blip r:embed="rId10"/>
                      <a:srcRect/>
                      <a:stretch>
                        <a:fillRect/>
                      </a:stretch>
                    </p:blipFill>
                    <p:spPr bwMode="auto">
                      <a:xfrm>
                        <a:off x="2569550" y="3617176"/>
                        <a:ext cx="2285282" cy="616956"/>
                      </a:xfrm>
                      <a:prstGeom prst="rect">
                        <a:avLst/>
                      </a:prstGeom>
                      <a:noFill/>
                    </p:spPr>
                  </p:pic>
                </p:oleObj>
              </mc:Fallback>
            </mc:AlternateContent>
          </a:graphicData>
        </a:graphic>
      </p:graphicFrame>
      <p:sp>
        <p:nvSpPr>
          <p:cNvPr id="4" name="Slide Number Placeholder 3"/>
          <p:cNvSpPr>
            <a:spLocks noGrp="1"/>
          </p:cNvSpPr>
          <p:nvPr>
            <p:ph type="sldNum" sz="quarter" idx="12"/>
          </p:nvPr>
        </p:nvSpPr>
        <p:spPr/>
        <p:txBody>
          <a:bodyPr/>
          <a:lstStyle/>
          <a:p>
            <a:fld id="{E24EA1B6-51DB-4F41-BAD0-4E988AD6D701}" type="slidenum">
              <a:rPr lang="en-US" smtClean="0"/>
              <a:t>3</a:t>
            </a:fld>
            <a:endParaRPr lang="en-US"/>
          </a:p>
        </p:txBody>
      </p:sp>
    </p:spTree>
    <p:extLst>
      <p:ext uri="{BB962C8B-B14F-4D97-AF65-F5344CB8AC3E}">
        <p14:creationId xmlns:p14="http://schemas.microsoft.com/office/powerpoint/2010/main" val="17921181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M/M/1/GD/n/∞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30</a:t>
            </a:fld>
            <a:endParaRPr lang="en-US"/>
          </a:p>
        </p:txBody>
      </p:sp>
      <p:sp>
        <p:nvSpPr>
          <p:cNvPr id="3" name="Content Placeholder 2"/>
          <p:cNvSpPr>
            <a:spLocks noGrp="1"/>
          </p:cNvSpPr>
          <p:nvPr>
            <p:ph idx="1"/>
          </p:nvPr>
        </p:nvSpPr>
        <p:spPr>
          <a:xfrm>
            <a:off x="1097280" y="1845733"/>
            <a:ext cx="10058400" cy="4377645"/>
          </a:xfrm>
        </p:spPr>
        <p:txBody>
          <a:bodyPr>
            <a:normAutofit fontScale="92500" lnSpcReduction="10000"/>
          </a:bodyPr>
          <a:lstStyle/>
          <a:p>
            <a:pPr algn="just">
              <a:lnSpc>
                <a:spcPct val="110000"/>
              </a:lnSpc>
              <a:buFont typeface="Wingdings" panose="05000000000000000000" pitchFamily="2" charset="2"/>
              <a:buChar char="ü"/>
            </a:pPr>
            <a:r>
              <a:rPr lang="en-US" sz="2400" dirty="0" smtClean="0">
                <a:solidFill>
                  <a:schemeClr val="tx1"/>
                </a:solidFill>
                <a:sym typeface="Wingdings" panose="05000000000000000000" pitchFamily="2" charset="2"/>
              </a:rPr>
              <a:t> </a:t>
            </a:r>
            <a:r>
              <a:rPr lang="en-US" sz="2400" dirty="0" smtClean="0">
                <a:solidFill>
                  <a:srgbClr val="FF0000"/>
                </a:solidFill>
                <a:sym typeface="Wingdings" panose="05000000000000000000" pitchFamily="2" charset="2"/>
              </a:rPr>
              <a:t>Solution:</a:t>
            </a:r>
          </a:p>
          <a:p>
            <a:pPr marL="0" indent="0" algn="just">
              <a:lnSpc>
                <a:spcPct val="110000"/>
              </a:lnSpc>
              <a:buNone/>
            </a:pPr>
            <a:r>
              <a:rPr lang="en-US" sz="2400" dirty="0" smtClean="0">
                <a:solidFill>
                  <a:schemeClr val="tx1"/>
                </a:solidFill>
                <a:sym typeface="Wingdings" panose="05000000000000000000" pitchFamily="2" charset="2"/>
              </a:rPr>
              <a:t>Here,</a:t>
            </a:r>
            <a:r>
              <a:rPr lang="en-US" sz="2400" dirty="0" smtClean="0">
                <a:solidFill>
                  <a:srgbClr val="FF0000"/>
                </a:solidFill>
                <a:sym typeface="Wingdings" panose="05000000000000000000" pitchFamily="2" charset="2"/>
              </a:rPr>
              <a:t> </a:t>
            </a:r>
          </a:p>
          <a:p>
            <a:pPr marL="0" indent="0" algn="just">
              <a:lnSpc>
                <a:spcPct val="110000"/>
              </a:lnSpc>
              <a:buNone/>
            </a:pPr>
            <a:endParaRPr lang="en-US" sz="2400" dirty="0">
              <a:solidFill>
                <a:srgbClr val="FF0000"/>
              </a:solidFill>
              <a:sym typeface="Wingdings" panose="05000000000000000000" pitchFamily="2" charset="2"/>
            </a:endParaRPr>
          </a:p>
          <a:p>
            <a:pPr marL="0" indent="0" algn="just">
              <a:lnSpc>
                <a:spcPct val="110000"/>
              </a:lnSpc>
              <a:buNone/>
            </a:pPr>
            <a:r>
              <a:rPr lang="en-US" sz="2400" dirty="0" smtClean="0">
                <a:solidFill>
                  <a:srgbClr val="FF0000"/>
                </a:solidFill>
                <a:sym typeface="Wingdings" panose="05000000000000000000" pitchFamily="2" charset="2"/>
              </a:rPr>
              <a:t>a) </a:t>
            </a:r>
          </a:p>
          <a:p>
            <a:pPr marL="0" indent="0" algn="just">
              <a:lnSpc>
                <a:spcPct val="110000"/>
              </a:lnSpc>
              <a:buNone/>
            </a:pPr>
            <a:endParaRPr lang="en-US" sz="2400" dirty="0" smtClean="0">
              <a:solidFill>
                <a:srgbClr val="FF0000"/>
              </a:solidFill>
            </a:endParaRPr>
          </a:p>
          <a:p>
            <a:pPr marL="0" indent="0" algn="just">
              <a:lnSpc>
                <a:spcPct val="110000"/>
              </a:lnSpc>
              <a:buNone/>
            </a:pPr>
            <a:r>
              <a:rPr lang="en-US" sz="2400" dirty="0" smtClean="0">
                <a:solidFill>
                  <a:srgbClr val="FF0000"/>
                </a:solidFill>
              </a:rPr>
              <a:t>b)</a:t>
            </a:r>
            <a:endParaRPr lang="en-US" sz="2400" dirty="0">
              <a:solidFill>
                <a:srgbClr val="FF0000"/>
              </a:solidFill>
            </a:endParaRPr>
          </a:p>
          <a:p>
            <a:pPr marL="0" indent="0" algn="just">
              <a:buNone/>
            </a:pPr>
            <a:endParaRPr lang="en-US" sz="2400" dirty="0" smtClean="0">
              <a:solidFill>
                <a:srgbClr val="FF0000"/>
              </a:solidFill>
            </a:endParaRPr>
          </a:p>
          <a:p>
            <a:pPr marL="0" indent="0" algn="just">
              <a:buNone/>
            </a:pPr>
            <a:endParaRPr lang="en-US" sz="2400" dirty="0" smtClean="0">
              <a:solidFill>
                <a:srgbClr val="FF0000"/>
              </a:solidFill>
            </a:endParaRPr>
          </a:p>
          <a:p>
            <a:pPr marL="0" indent="0" algn="just">
              <a:buNone/>
            </a:pPr>
            <a:r>
              <a:rPr lang="en-US" sz="2400" dirty="0" smtClean="0">
                <a:solidFill>
                  <a:srgbClr val="FF0000"/>
                </a:solidFill>
                <a:sym typeface="Wingdings" panose="05000000000000000000" pitchFamily="2" charset="2"/>
              </a:rPr>
              <a:t>                                                                                                                       (d)</a:t>
            </a:r>
            <a:endParaRPr lang="en-US" sz="2400" dirty="0">
              <a:solidFill>
                <a:srgbClr val="FF0000"/>
              </a:solidFill>
              <a:sym typeface="Wingdings" panose="05000000000000000000" pitchFamily="2" charset="2"/>
            </a:endParaRPr>
          </a:p>
        </p:txBody>
      </p:sp>
      <p:graphicFrame>
        <p:nvGraphicFramePr>
          <p:cNvPr id="7" name="Object 4">
            <a:extLst>
              <a:ext uri="{FF2B5EF4-FFF2-40B4-BE49-F238E27FC236}">
                <a16:creationId xmlns=""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151492776"/>
              </p:ext>
            </p:extLst>
          </p:nvPr>
        </p:nvGraphicFramePr>
        <p:xfrm>
          <a:off x="2525888" y="2473777"/>
          <a:ext cx="7532512" cy="966788"/>
        </p:xfrm>
        <a:graphic>
          <a:graphicData uri="http://schemas.openxmlformats.org/presentationml/2006/ole">
            <mc:AlternateContent xmlns:mc="http://schemas.openxmlformats.org/markup-compatibility/2006">
              <mc:Choice xmlns:v="urn:schemas-microsoft-com:vml" Requires="v">
                <p:oleObj spid="_x0000_s19544" name="Equation" r:id="rId3" imgW="2044440" imgH="406080" progId="Equation.3">
                  <p:embed/>
                </p:oleObj>
              </mc:Choice>
              <mc:Fallback>
                <p:oleObj name="Equation" r:id="rId3" imgW="2044440" imgH="406080" progId="Equation.3">
                  <p:embed/>
                  <p:pic>
                    <p:nvPicPr>
                      <p:cNvPr id="0" name=""/>
                      <p:cNvPicPr>
                        <a:picLocks noChangeAspect="1" noChangeArrowheads="1"/>
                      </p:cNvPicPr>
                      <p:nvPr/>
                    </p:nvPicPr>
                    <p:blipFill>
                      <a:blip r:embed="rId4"/>
                      <a:srcRect/>
                      <a:stretch>
                        <a:fillRect/>
                      </a:stretch>
                    </p:blipFill>
                    <p:spPr bwMode="auto">
                      <a:xfrm>
                        <a:off x="2525888" y="2473777"/>
                        <a:ext cx="7532512" cy="966788"/>
                      </a:xfrm>
                      <a:prstGeom prst="rect">
                        <a:avLst/>
                      </a:prstGeom>
                      <a:noFill/>
                      <a:extLst/>
                    </p:spPr>
                  </p:pic>
                </p:oleObj>
              </mc:Fallback>
            </mc:AlternateContent>
          </a:graphicData>
        </a:graphic>
      </p:graphicFrame>
      <p:graphicFrame>
        <p:nvGraphicFramePr>
          <p:cNvPr id="8" name="Object 6">
            <a:extLst>
              <a:ext uri="{FF2B5EF4-FFF2-40B4-BE49-F238E27FC236}">
                <a16:creationId xmlns="" xmlns:a16="http://schemas.microsoft.com/office/drawing/2014/main" id="{12987E74-B737-4F8E-B2C7-9F40892AEB52}"/>
              </a:ext>
            </a:extLst>
          </p:cNvPr>
          <p:cNvGraphicFramePr>
            <a:graphicFrameLocks noChangeAspect="1"/>
          </p:cNvGraphicFramePr>
          <p:nvPr>
            <p:extLst>
              <p:ext uri="{D42A27DB-BD31-4B8C-83A1-F6EECF244321}">
                <p14:modId xmlns:p14="http://schemas.microsoft.com/office/powerpoint/2010/main" val="762926504"/>
              </p:ext>
            </p:extLst>
          </p:nvPr>
        </p:nvGraphicFramePr>
        <p:xfrm>
          <a:off x="1646796" y="3399314"/>
          <a:ext cx="8379144" cy="1055688"/>
        </p:xfrm>
        <a:graphic>
          <a:graphicData uri="http://schemas.openxmlformats.org/presentationml/2006/ole">
            <mc:AlternateContent xmlns:mc="http://schemas.openxmlformats.org/markup-compatibility/2006">
              <mc:Choice xmlns:v="urn:schemas-microsoft-com:vml" Requires="v">
                <p:oleObj spid="_x0000_s19545" name="Equation" r:id="rId5" imgW="2831760" imgH="457200" progId="Equation.3">
                  <p:embed/>
                </p:oleObj>
              </mc:Choice>
              <mc:Fallback>
                <p:oleObj name="Equation" r:id="rId5" imgW="2831760" imgH="457200" progId="Equation.3">
                  <p:embed/>
                  <p:pic>
                    <p:nvPicPr>
                      <p:cNvPr id="0" name=""/>
                      <p:cNvPicPr>
                        <a:picLocks noChangeAspect="1" noChangeArrowheads="1"/>
                      </p:cNvPicPr>
                      <p:nvPr/>
                    </p:nvPicPr>
                    <p:blipFill>
                      <a:blip r:embed="rId6"/>
                      <a:srcRect/>
                      <a:stretch>
                        <a:fillRect/>
                      </a:stretch>
                    </p:blipFill>
                    <p:spPr bwMode="auto">
                      <a:xfrm>
                        <a:off x="1646796" y="3399314"/>
                        <a:ext cx="8379144" cy="1055688"/>
                      </a:xfrm>
                      <a:prstGeom prst="rect">
                        <a:avLst/>
                      </a:prstGeom>
                      <a:noFill/>
                    </p:spPr>
                  </p:pic>
                </p:oleObj>
              </mc:Fallback>
            </mc:AlternateContent>
          </a:graphicData>
        </a:graphic>
      </p:graphicFrame>
      <p:graphicFrame>
        <p:nvGraphicFramePr>
          <p:cNvPr id="9" name="Object 4">
            <a:extLst>
              <a:ext uri="{FF2B5EF4-FFF2-40B4-BE49-F238E27FC236}">
                <a16:creationId xmlns="" xmlns:a16="http://schemas.microsoft.com/office/drawing/2014/main" id="{FA6BD168-65FF-42E7-B3D8-D278AE7F1950}"/>
              </a:ext>
            </a:extLst>
          </p:cNvPr>
          <p:cNvGraphicFramePr>
            <a:graphicFrameLocks noChangeAspect="1"/>
          </p:cNvGraphicFramePr>
          <p:nvPr>
            <p:extLst>
              <p:ext uri="{D42A27DB-BD31-4B8C-83A1-F6EECF244321}">
                <p14:modId xmlns:p14="http://schemas.microsoft.com/office/powerpoint/2010/main" val="578284439"/>
              </p:ext>
            </p:extLst>
          </p:nvPr>
        </p:nvGraphicFramePr>
        <p:xfrm>
          <a:off x="1694708" y="5321911"/>
          <a:ext cx="3110864" cy="500064"/>
        </p:xfrm>
        <a:graphic>
          <a:graphicData uri="http://schemas.openxmlformats.org/presentationml/2006/ole">
            <mc:AlternateContent xmlns:mc="http://schemas.openxmlformats.org/markup-compatibility/2006">
              <mc:Choice xmlns:v="urn:schemas-microsoft-com:vml" Requires="v">
                <p:oleObj spid="_x0000_s19546" name="Equation" r:id="rId7" imgW="1422360" imgH="228600" progId="Equation.3">
                  <p:embed/>
                </p:oleObj>
              </mc:Choice>
              <mc:Fallback>
                <p:oleObj name="Equation" r:id="rId7" imgW="1422360" imgH="228600" progId="Equation.3">
                  <p:embed/>
                  <p:pic>
                    <p:nvPicPr>
                      <p:cNvPr id="0" name=""/>
                      <p:cNvPicPr>
                        <a:picLocks noChangeAspect="1" noChangeArrowheads="1"/>
                      </p:cNvPicPr>
                      <p:nvPr/>
                    </p:nvPicPr>
                    <p:blipFill>
                      <a:blip r:embed="rId8"/>
                      <a:srcRect/>
                      <a:stretch>
                        <a:fillRect/>
                      </a:stretch>
                    </p:blipFill>
                    <p:spPr bwMode="auto">
                      <a:xfrm>
                        <a:off x="1694708" y="5321911"/>
                        <a:ext cx="3110864" cy="500064"/>
                      </a:xfrm>
                      <a:prstGeom prst="rect">
                        <a:avLst/>
                      </a:prstGeom>
                      <a:noFill/>
                      <a:extLst/>
                    </p:spPr>
                  </p:pic>
                </p:oleObj>
              </mc:Fallback>
            </mc:AlternateContent>
          </a:graphicData>
        </a:graphic>
      </p:graphicFrame>
      <p:graphicFrame>
        <p:nvGraphicFramePr>
          <p:cNvPr id="10" name="Object 5">
            <a:extLst>
              <a:ext uri="{FF2B5EF4-FFF2-40B4-BE49-F238E27FC236}">
                <a16:creationId xmlns="" xmlns:a16="http://schemas.microsoft.com/office/drawing/2014/main" id="{49F5A4DF-88E3-40AE-B9B4-ED318932CE11}"/>
              </a:ext>
            </a:extLst>
          </p:cNvPr>
          <p:cNvGraphicFramePr>
            <a:graphicFrameLocks noChangeAspect="1"/>
          </p:cNvGraphicFramePr>
          <p:nvPr>
            <p:extLst>
              <p:ext uri="{D42A27DB-BD31-4B8C-83A1-F6EECF244321}">
                <p14:modId xmlns:p14="http://schemas.microsoft.com/office/powerpoint/2010/main" val="818494120"/>
              </p:ext>
            </p:extLst>
          </p:nvPr>
        </p:nvGraphicFramePr>
        <p:xfrm>
          <a:off x="5555445" y="5306763"/>
          <a:ext cx="2921886" cy="475351"/>
        </p:xfrm>
        <a:graphic>
          <a:graphicData uri="http://schemas.openxmlformats.org/presentationml/2006/ole">
            <mc:AlternateContent xmlns:mc="http://schemas.openxmlformats.org/markup-compatibility/2006">
              <mc:Choice xmlns:v="urn:schemas-microsoft-com:vml" Requires="v">
                <p:oleObj spid="_x0000_s19547" name="Equation" r:id="rId9" imgW="1485720" imgH="241200" progId="Equation.3">
                  <p:embed/>
                </p:oleObj>
              </mc:Choice>
              <mc:Fallback>
                <p:oleObj name="Equation" r:id="rId9" imgW="1485720" imgH="241200" progId="Equation.3">
                  <p:embed/>
                  <p:pic>
                    <p:nvPicPr>
                      <p:cNvPr id="0" name=""/>
                      <p:cNvPicPr>
                        <a:picLocks noChangeAspect="1" noChangeArrowheads="1"/>
                      </p:cNvPicPr>
                      <p:nvPr/>
                    </p:nvPicPr>
                    <p:blipFill>
                      <a:blip r:embed="rId10"/>
                      <a:srcRect/>
                      <a:stretch>
                        <a:fillRect/>
                      </a:stretch>
                    </p:blipFill>
                    <p:spPr bwMode="auto">
                      <a:xfrm>
                        <a:off x="5555445" y="5306763"/>
                        <a:ext cx="2921886" cy="475351"/>
                      </a:xfrm>
                      <a:prstGeom prst="rect">
                        <a:avLst/>
                      </a:prstGeom>
                      <a:noFill/>
                      <a:extLst/>
                    </p:spPr>
                  </p:pic>
                </p:oleObj>
              </mc:Fallback>
            </mc:AlternateContent>
          </a:graphicData>
        </a:graphic>
      </p:graphicFrame>
      <p:graphicFrame>
        <p:nvGraphicFramePr>
          <p:cNvPr id="12" name="Object 6">
            <a:extLst>
              <a:ext uri="{FF2B5EF4-FFF2-40B4-BE49-F238E27FC236}">
                <a16:creationId xmlns="" xmlns:a16="http://schemas.microsoft.com/office/drawing/2014/main" id="{12987E74-B737-4F8E-B2C7-9F40892AEB52}"/>
              </a:ext>
            </a:extLst>
          </p:cNvPr>
          <p:cNvGraphicFramePr>
            <a:graphicFrameLocks noChangeAspect="1"/>
          </p:cNvGraphicFramePr>
          <p:nvPr>
            <p:extLst>
              <p:ext uri="{D42A27DB-BD31-4B8C-83A1-F6EECF244321}">
                <p14:modId xmlns:p14="http://schemas.microsoft.com/office/powerpoint/2010/main" val="2397520010"/>
              </p:ext>
            </p:extLst>
          </p:nvPr>
        </p:nvGraphicFramePr>
        <p:xfrm>
          <a:off x="1646796" y="5740264"/>
          <a:ext cx="6669459" cy="510239"/>
        </p:xfrm>
        <a:graphic>
          <a:graphicData uri="http://schemas.openxmlformats.org/presentationml/2006/ole">
            <mc:AlternateContent xmlns:mc="http://schemas.openxmlformats.org/markup-compatibility/2006">
              <mc:Choice xmlns:v="urn:schemas-microsoft-com:vml" Requires="v">
                <p:oleObj spid="_x0000_s19548" name="Equation" r:id="rId11" imgW="3187440" imgH="241200" progId="Equation.3">
                  <p:embed/>
                </p:oleObj>
              </mc:Choice>
              <mc:Fallback>
                <p:oleObj name="Equation" r:id="rId11" imgW="3187440" imgH="241200" progId="Equation.3">
                  <p:embed/>
                  <p:pic>
                    <p:nvPicPr>
                      <p:cNvPr id="0" name=""/>
                      <p:cNvPicPr>
                        <a:picLocks noChangeAspect="1" noChangeArrowheads="1"/>
                      </p:cNvPicPr>
                      <p:nvPr/>
                    </p:nvPicPr>
                    <p:blipFill>
                      <a:blip r:embed="rId12"/>
                      <a:srcRect/>
                      <a:stretch>
                        <a:fillRect/>
                      </a:stretch>
                    </p:blipFill>
                    <p:spPr bwMode="auto">
                      <a:xfrm>
                        <a:off x="1646796" y="5740264"/>
                        <a:ext cx="6669459" cy="510239"/>
                      </a:xfrm>
                      <a:prstGeom prst="rect">
                        <a:avLst/>
                      </a:prstGeom>
                      <a:noFill/>
                    </p:spPr>
                  </p:pic>
                </p:oleObj>
              </mc:Fallback>
            </mc:AlternateContent>
          </a:graphicData>
        </a:graphic>
      </p:graphicFrame>
      <p:graphicFrame>
        <p:nvGraphicFramePr>
          <p:cNvPr id="15" name="Object 4">
            <a:extLst>
              <a:ext uri="{FF2B5EF4-FFF2-40B4-BE49-F238E27FC236}">
                <a16:creationId xmlns="" xmlns:a16="http://schemas.microsoft.com/office/drawing/2014/main" id="{7D80FCD1-C64F-4665-BC28-2DCFCD1ED751}"/>
              </a:ext>
            </a:extLst>
          </p:cNvPr>
          <p:cNvGraphicFramePr>
            <a:graphicFrameLocks noChangeAspect="1"/>
          </p:cNvGraphicFramePr>
          <p:nvPr>
            <p:extLst>
              <p:ext uri="{D42A27DB-BD31-4B8C-83A1-F6EECF244321}">
                <p14:modId xmlns:p14="http://schemas.microsoft.com/office/powerpoint/2010/main" val="2088891843"/>
              </p:ext>
            </p:extLst>
          </p:nvPr>
        </p:nvGraphicFramePr>
        <p:xfrm>
          <a:off x="1694708" y="4425033"/>
          <a:ext cx="5489576" cy="755650"/>
        </p:xfrm>
        <a:graphic>
          <a:graphicData uri="http://schemas.openxmlformats.org/presentationml/2006/ole">
            <mc:AlternateContent xmlns:mc="http://schemas.openxmlformats.org/markup-compatibility/2006">
              <mc:Choice xmlns:v="urn:schemas-microsoft-com:vml" Requires="v">
                <p:oleObj spid="_x0000_s19549" name="Equation" r:id="rId13" imgW="3225600" imgH="444240" progId="Equation.3">
                  <p:embed/>
                </p:oleObj>
              </mc:Choice>
              <mc:Fallback>
                <p:oleObj name="Equation" r:id="rId13" imgW="3225600" imgH="444240" progId="Equation.3">
                  <p:embed/>
                  <p:pic>
                    <p:nvPicPr>
                      <p:cNvPr id="0" name=""/>
                      <p:cNvPicPr>
                        <a:picLocks noChangeAspect="1" noChangeArrowheads="1"/>
                      </p:cNvPicPr>
                      <p:nvPr/>
                    </p:nvPicPr>
                    <p:blipFill>
                      <a:blip r:embed="rId14"/>
                      <a:srcRect/>
                      <a:stretch>
                        <a:fillRect/>
                      </a:stretch>
                    </p:blipFill>
                    <p:spPr bwMode="auto">
                      <a:xfrm>
                        <a:off x="1694708" y="4425033"/>
                        <a:ext cx="5489576" cy="755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663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M/M/1/GD/n/∞ Queueing System(Cont..)</a:t>
            </a:r>
            <a:endParaRPr lang="en-US" dirty="0"/>
          </a:p>
        </p:txBody>
      </p:sp>
      <p:sp>
        <p:nvSpPr>
          <p:cNvPr id="53" name="Slide Number Placeholder 52"/>
          <p:cNvSpPr>
            <a:spLocks noGrp="1"/>
          </p:cNvSpPr>
          <p:nvPr>
            <p:ph type="sldNum" sz="quarter" idx="12"/>
          </p:nvPr>
        </p:nvSpPr>
        <p:spPr/>
        <p:txBody>
          <a:bodyPr/>
          <a:lstStyle/>
          <a:p>
            <a:fld id="{E24EA1B6-51DB-4F41-BAD0-4E988AD6D701}" type="slidenum">
              <a:rPr lang="en-US" smtClean="0"/>
              <a:t>31</a:t>
            </a:fld>
            <a:endParaRPr lang="en-US"/>
          </a:p>
        </p:txBody>
      </p:sp>
      <p:sp>
        <p:nvSpPr>
          <p:cNvPr id="3" name="Content Placeholder 2"/>
          <p:cNvSpPr>
            <a:spLocks noGrp="1"/>
          </p:cNvSpPr>
          <p:nvPr>
            <p:ph idx="1"/>
          </p:nvPr>
        </p:nvSpPr>
        <p:spPr>
          <a:xfrm>
            <a:off x="1097280" y="1845733"/>
            <a:ext cx="10058400" cy="4377645"/>
          </a:xfrm>
        </p:spPr>
        <p:txBody>
          <a:bodyPr>
            <a:normAutofit lnSpcReduction="10000"/>
          </a:bodyPr>
          <a:lstStyle/>
          <a:p>
            <a:pPr algn="just">
              <a:lnSpc>
                <a:spcPct val="110000"/>
              </a:lnSpc>
              <a:buFont typeface="Wingdings" panose="05000000000000000000" pitchFamily="2" charset="2"/>
              <a:buChar char="ü"/>
            </a:pPr>
            <a:r>
              <a:rPr lang="en-US" sz="2400" dirty="0" smtClean="0">
                <a:solidFill>
                  <a:schemeClr val="tx1"/>
                </a:solidFill>
                <a:sym typeface="Wingdings" panose="05000000000000000000" pitchFamily="2" charset="2"/>
              </a:rPr>
              <a:t> </a:t>
            </a:r>
            <a:r>
              <a:rPr lang="en-US" sz="2400" dirty="0" smtClean="0">
                <a:solidFill>
                  <a:srgbClr val="FF0000"/>
                </a:solidFill>
                <a:sym typeface="Wingdings" panose="05000000000000000000" pitchFamily="2" charset="2"/>
              </a:rPr>
              <a:t>Solution(Cont..):</a:t>
            </a:r>
            <a:endParaRPr lang="en-US" sz="2400" dirty="0" smtClean="0">
              <a:solidFill>
                <a:srgbClr val="FF0000"/>
              </a:solidFill>
            </a:endParaRPr>
          </a:p>
          <a:p>
            <a:pPr marL="0" indent="0" algn="just">
              <a:lnSpc>
                <a:spcPct val="110000"/>
              </a:lnSpc>
              <a:buNone/>
            </a:pPr>
            <a:r>
              <a:rPr lang="en-US" sz="2400" dirty="0" smtClean="0">
                <a:solidFill>
                  <a:srgbClr val="FF0000"/>
                </a:solidFill>
              </a:rPr>
              <a:t>b)(Cont..)</a:t>
            </a:r>
          </a:p>
          <a:p>
            <a:pPr marL="0" indent="0" algn="just">
              <a:lnSpc>
                <a:spcPct val="110000"/>
              </a:lnSpc>
              <a:buNone/>
            </a:pPr>
            <a:r>
              <a:rPr lang="en-US" sz="2400" dirty="0" smtClean="0">
                <a:solidFill>
                  <a:srgbClr val="FF0000"/>
                </a:solidFill>
              </a:rPr>
              <a:t/>
            </a:r>
            <a:br>
              <a:rPr lang="en-US" sz="2400" dirty="0" smtClean="0">
                <a:solidFill>
                  <a:srgbClr val="FF0000"/>
                </a:solidFill>
              </a:rPr>
            </a:br>
            <a:r>
              <a:rPr lang="en-US" sz="2400" dirty="0" smtClean="0">
                <a:solidFill>
                  <a:srgbClr val="FF0000"/>
                </a:solidFill>
              </a:rPr>
              <a:t>c) </a:t>
            </a:r>
            <a:r>
              <a:rPr lang="en-US" sz="2400" dirty="0" smtClean="0">
                <a:solidFill>
                  <a:schemeClr val="tx1"/>
                </a:solidFill>
              </a:rPr>
              <a:t>Expected no. of empty parking spaces = 4 - </a:t>
            </a:r>
            <a:r>
              <a:rPr lang="en-US" sz="2400" dirty="0" err="1" smtClean="0">
                <a:solidFill>
                  <a:schemeClr val="tx1"/>
                </a:solidFill>
              </a:rPr>
              <a:t>L</a:t>
            </a:r>
            <a:r>
              <a:rPr lang="en-US" sz="2400" baseline="-25000" dirty="0" err="1" smtClean="0">
                <a:solidFill>
                  <a:schemeClr val="tx1"/>
                </a:solidFill>
              </a:rPr>
              <a:t>q</a:t>
            </a:r>
            <a:r>
              <a:rPr lang="en-US" sz="2400" dirty="0" smtClean="0">
                <a:solidFill>
                  <a:schemeClr val="tx1"/>
                </a:solidFill>
              </a:rPr>
              <a:t>  = 3.212</a:t>
            </a:r>
          </a:p>
          <a:p>
            <a:pPr marL="0" indent="0" algn="just">
              <a:buNone/>
            </a:pPr>
            <a:endParaRPr lang="en-US" sz="2400" dirty="0" smtClean="0">
              <a:solidFill>
                <a:srgbClr val="FF0000"/>
              </a:solidFill>
            </a:endParaRPr>
          </a:p>
          <a:p>
            <a:pPr marL="0" indent="0" algn="just">
              <a:buNone/>
            </a:pPr>
            <a:endParaRPr lang="en-US" sz="2400" dirty="0">
              <a:solidFill>
                <a:srgbClr val="FF0000"/>
              </a:solidFill>
            </a:endParaRPr>
          </a:p>
          <a:p>
            <a:pPr marL="0" indent="0" algn="just">
              <a:buNone/>
            </a:pPr>
            <a:endParaRPr lang="en-US" sz="2400" dirty="0" smtClean="0">
              <a:solidFill>
                <a:srgbClr val="FF0000"/>
              </a:solidFill>
            </a:endParaRPr>
          </a:p>
          <a:p>
            <a:pPr marL="0" indent="0" algn="just">
              <a:buNone/>
            </a:pPr>
            <a:endParaRPr lang="en-US" sz="2400" dirty="0" smtClean="0">
              <a:solidFill>
                <a:srgbClr val="FF0000"/>
              </a:solidFill>
            </a:endParaRPr>
          </a:p>
          <a:p>
            <a:pPr marL="0" indent="0" algn="just">
              <a:buNone/>
            </a:pPr>
            <a:r>
              <a:rPr lang="en-US" sz="2400" dirty="0" smtClean="0">
                <a:solidFill>
                  <a:srgbClr val="FF0000"/>
                </a:solidFill>
                <a:sym typeface="Wingdings" panose="05000000000000000000" pitchFamily="2" charset="2"/>
              </a:rPr>
              <a:t> </a:t>
            </a:r>
            <a:endParaRPr lang="en-US" sz="2400" dirty="0">
              <a:solidFill>
                <a:srgbClr val="FF0000"/>
              </a:solidFill>
              <a:sym typeface="Wingdings" panose="05000000000000000000" pitchFamily="2" charset="2"/>
            </a:endParaRPr>
          </a:p>
        </p:txBody>
      </p:sp>
      <p:graphicFrame>
        <p:nvGraphicFramePr>
          <p:cNvPr id="11" name="Object 4">
            <a:extLst>
              <a:ext uri="{FF2B5EF4-FFF2-40B4-BE49-F238E27FC236}">
                <a16:creationId xmlns=""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206041764"/>
              </p:ext>
            </p:extLst>
          </p:nvPr>
        </p:nvGraphicFramePr>
        <p:xfrm>
          <a:off x="2764615" y="2512027"/>
          <a:ext cx="3445209" cy="526230"/>
        </p:xfrm>
        <a:graphic>
          <a:graphicData uri="http://schemas.openxmlformats.org/presentationml/2006/ole">
            <mc:AlternateContent xmlns:mc="http://schemas.openxmlformats.org/markup-compatibility/2006">
              <mc:Choice xmlns:v="urn:schemas-microsoft-com:vml" Requires="v">
                <p:oleObj spid="_x0000_s20510" name="Equation" r:id="rId3" imgW="1574640" imgH="241200" progId="Equation.3">
                  <p:embed/>
                </p:oleObj>
              </mc:Choice>
              <mc:Fallback>
                <p:oleObj name="Equation" r:id="rId3" imgW="1574640" imgH="241200" progId="Equation.3">
                  <p:embed/>
                  <p:pic>
                    <p:nvPicPr>
                      <p:cNvPr id="0" name=""/>
                      <p:cNvPicPr>
                        <a:picLocks noChangeAspect="1" noChangeArrowheads="1"/>
                      </p:cNvPicPr>
                      <p:nvPr/>
                    </p:nvPicPr>
                    <p:blipFill>
                      <a:blip r:embed="rId4"/>
                      <a:srcRect/>
                      <a:stretch>
                        <a:fillRect/>
                      </a:stretch>
                    </p:blipFill>
                    <p:spPr bwMode="auto">
                      <a:xfrm>
                        <a:off x="2764615" y="2512027"/>
                        <a:ext cx="3445209" cy="526230"/>
                      </a:xfrm>
                      <a:prstGeom prst="rect">
                        <a:avLst/>
                      </a:prstGeom>
                      <a:noFill/>
                      <a:extLst/>
                    </p:spPr>
                  </p:pic>
                </p:oleObj>
              </mc:Fallback>
            </mc:AlternateContent>
          </a:graphicData>
        </a:graphic>
      </p:graphicFrame>
      <p:graphicFrame>
        <p:nvGraphicFramePr>
          <p:cNvPr id="13" name="Object 4">
            <a:extLst>
              <a:ext uri="{FF2B5EF4-FFF2-40B4-BE49-F238E27FC236}">
                <a16:creationId xmlns=""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2500571833"/>
              </p:ext>
            </p:extLst>
          </p:nvPr>
        </p:nvGraphicFramePr>
        <p:xfrm>
          <a:off x="6610574" y="2261995"/>
          <a:ext cx="4278164" cy="1026294"/>
        </p:xfrm>
        <a:graphic>
          <a:graphicData uri="http://schemas.openxmlformats.org/presentationml/2006/ole">
            <mc:AlternateContent xmlns:mc="http://schemas.openxmlformats.org/markup-compatibility/2006">
              <mc:Choice xmlns:v="urn:schemas-microsoft-com:vml" Requires="v">
                <p:oleObj spid="_x0000_s20511" name="Equation" r:id="rId5" imgW="1955520" imgH="469800" progId="Equation.3">
                  <p:embed/>
                </p:oleObj>
              </mc:Choice>
              <mc:Fallback>
                <p:oleObj name="Equation" r:id="rId5" imgW="1955520" imgH="469800" progId="Equation.3">
                  <p:embed/>
                  <p:pic>
                    <p:nvPicPr>
                      <p:cNvPr id="0" name=""/>
                      <p:cNvPicPr>
                        <a:picLocks noChangeAspect="1" noChangeArrowheads="1"/>
                      </p:cNvPicPr>
                      <p:nvPr/>
                    </p:nvPicPr>
                    <p:blipFill>
                      <a:blip r:embed="rId6"/>
                      <a:srcRect/>
                      <a:stretch>
                        <a:fillRect/>
                      </a:stretch>
                    </p:blipFill>
                    <p:spPr bwMode="auto">
                      <a:xfrm>
                        <a:off x="6610574" y="2261995"/>
                        <a:ext cx="4278164" cy="1026294"/>
                      </a:xfrm>
                      <a:prstGeom prst="rect">
                        <a:avLst/>
                      </a:prstGeom>
                      <a:noFill/>
                      <a:extLst/>
                    </p:spPr>
                  </p:pic>
                </p:oleObj>
              </mc:Fallback>
            </mc:AlternateContent>
          </a:graphicData>
        </a:graphic>
      </p:graphicFrame>
    </p:spTree>
    <p:extLst>
      <p:ext uri="{BB962C8B-B14F-4D97-AF65-F5344CB8AC3E}">
        <p14:creationId xmlns:p14="http://schemas.microsoft.com/office/powerpoint/2010/main" val="12715640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M/G/1/GD/ ∞ /∞ Queueing System</a:t>
            </a:r>
          </a:p>
        </p:txBody>
      </p:sp>
      <p:sp>
        <p:nvSpPr>
          <p:cNvPr id="3" name="Content Placeholder 2"/>
          <p:cNvSpPr>
            <a:spLocks noGrp="1"/>
          </p:cNvSpPr>
          <p:nvPr>
            <p:ph idx="1"/>
          </p:nvPr>
        </p:nvSpPr>
        <p:spPr>
          <a:xfrm>
            <a:off x="1097280" y="1845734"/>
            <a:ext cx="10058400" cy="4459532"/>
          </a:xfrm>
        </p:spPr>
        <p:txBody>
          <a:bodyPr>
            <a:normAutofit fontScale="92500" lnSpcReduction="20000"/>
          </a:bodyPr>
          <a:lstStyle/>
          <a:p>
            <a:pPr algn="just">
              <a:lnSpc>
                <a:spcPct val="110000"/>
              </a:lnSpc>
              <a:buFont typeface="Wingdings" panose="05000000000000000000" pitchFamily="2" charset="2"/>
              <a:buChar char="q"/>
            </a:pPr>
            <a:r>
              <a:rPr lang="en-US" sz="2400" dirty="0">
                <a:solidFill>
                  <a:schemeClr val="tx1"/>
                </a:solidFill>
              </a:rPr>
              <a:t> </a:t>
            </a:r>
            <a:r>
              <a:rPr lang="en-US" sz="2400" dirty="0" smtClean="0">
                <a:solidFill>
                  <a:schemeClr val="tx1"/>
                </a:solidFill>
              </a:rPr>
              <a:t>Inter-arrival </a:t>
            </a:r>
            <a:r>
              <a:rPr lang="en-US" sz="2400" dirty="0">
                <a:solidFill>
                  <a:schemeClr val="tx1"/>
                </a:solidFill>
              </a:rPr>
              <a:t>times are exponential. </a:t>
            </a:r>
            <a:r>
              <a:rPr lang="en-US" sz="2400" dirty="0">
                <a:solidFill>
                  <a:prstClr val="black"/>
                </a:solidFill>
              </a:rPr>
              <a:t>Let</a:t>
            </a:r>
            <a:r>
              <a:rPr lang="en-US" sz="2400" dirty="0">
                <a:solidFill>
                  <a:prstClr val="black"/>
                </a:solidFill>
                <a:latin typeface="Franklin Gothic Book"/>
              </a:rPr>
              <a:t> </a:t>
            </a:r>
            <a:r>
              <a:rPr lang="en-US" sz="2400" dirty="0">
                <a:solidFill>
                  <a:prstClr val="black"/>
                </a:solidFill>
                <a:latin typeface="Franklin Gothic Book"/>
                <a:sym typeface="Symbol" panose="05050102010706020507" pitchFamily="18" charset="2"/>
              </a:rPr>
              <a:t></a:t>
            </a:r>
            <a:r>
              <a:rPr lang="en-US" sz="2400" dirty="0">
                <a:solidFill>
                  <a:prstClr val="black"/>
                </a:solidFill>
                <a:latin typeface="Franklin Gothic Book"/>
              </a:rPr>
              <a:t> </a:t>
            </a:r>
            <a:r>
              <a:rPr lang="en-US" sz="2400" dirty="0">
                <a:solidFill>
                  <a:prstClr val="black"/>
                </a:solidFill>
              </a:rPr>
              <a:t>be the arrival rate.</a:t>
            </a:r>
          </a:p>
          <a:p>
            <a:pPr algn="just">
              <a:lnSpc>
                <a:spcPct val="110000"/>
              </a:lnSpc>
              <a:buFont typeface="Wingdings" panose="05000000000000000000" pitchFamily="2" charset="2"/>
              <a:buChar char="q"/>
            </a:pPr>
            <a:r>
              <a:rPr lang="en-US" sz="2400" dirty="0" smtClean="0">
                <a:solidFill>
                  <a:prstClr val="black"/>
                </a:solidFill>
              </a:rPr>
              <a:t> </a:t>
            </a:r>
            <a:r>
              <a:rPr lang="en-US" sz="2400" dirty="0" smtClean="0">
                <a:solidFill>
                  <a:schemeClr val="tx1"/>
                </a:solidFill>
              </a:rPr>
              <a:t>The </a:t>
            </a:r>
            <a:r>
              <a:rPr lang="en-US" sz="2400" dirty="0">
                <a:solidFill>
                  <a:schemeClr val="tx1"/>
                </a:solidFill>
              </a:rPr>
              <a:t>service time distribution S is not exponential</a:t>
            </a:r>
            <a:r>
              <a:rPr lang="en-US" sz="2400" dirty="0">
                <a:solidFill>
                  <a:prstClr val="black"/>
                </a:solidFill>
              </a:rPr>
              <a:t>. </a:t>
            </a:r>
            <a:r>
              <a:rPr lang="en-US" sz="2400" dirty="0">
                <a:solidFill>
                  <a:schemeClr val="tx1"/>
                </a:solidFill>
              </a:rPr>
              <a:t>Let, 1/</a:t>
            </a:r>
            <a:r>
              <a:rPr lang="en-US" sz="2400" dirty="0">
                <a:solidFill>
                  <a:schemeClr val="tx1"/>
                </a:solidFill>
                <a:sym typeface="Symbol" panose="05050102010706020507" pitchFamily="18" charset="2"/>
              </a:rPr>
              <a:t> =</a:t>
            </a:r>
            <a:r>
              <a:rPr lang="en-US" sz="2400" dirty="0">
                <a:solidFill>
                  <a:schemeClr val="tx1"/>
                </a:solidFill>
              </a:rPr>
              <a:t> </a:t>
            </a:r>
            <a:r>
              <a:rPr lang="en-US" sz="2400" i="1" dirty="0">
                <a:solidFill>
                  <a:schemeClr val="tx1"/>
                </a:solidFill>
              </a:rPr>
              <a:t>E</a:t>
            </a:r>
            <a:r>
              <a:rPr lang="en-US" sz="2400" dirty="0">
                <a:solidFill>
                  <a:schemeClr val="tx1"/>
                </a:solidFill>
              </a:rPr>
              <a:t>(S) and</a:t>
            </a:r>
            <a:br>
              <a:rPr lang="en-US" sz="2400" dirty="0">
                <a:solidFill>
                  <a:schemeClr val="tx1"/>
                </a:solidFill>
              </a:rPr>
            </a:br>
            <a:r>
              <a:rPr lang="en-US" sz="2400" dirty="0">
                <a:solidFill>
                  <a:schemeClr val="tx1"/>
                </a:solidFill>
              </a:rPr>
              <a:t>    </a:t>
            </a:r>
            <a:r>
              <a:rPr lang="en-US" sz="2400" dirty="0">
                <a:solidFill>
                  <a:schemeClr val="tx1"/>
                </a:solidFill>
                <a:sym typeface="Symbol" panose="05050102010706020507" pitchFamily="18" charset="2"/>
              </a:rPr>
              <a:t></a:t>
            </a:r>
            <a:r>
              <a:rPr lang="en-US" sz="2400" baseline="30000" dirty="0">
                <a:solidFill>
                  <a:schemeClr val="tx1"/>
                </a:solidFill>
              </a:rPr>
              <a:t>2 </a:t>
            </a:r>
            <a:r>
              <a:rPr lang="en-US" sz="2400" dirty="0">
                <a:solidFill>
                  <a:schemeClr val="tx1"/>
                </a:solidFill>
              </a:rPr>
              <a:t>= </a:t>
            </a:r>
            <a:r>
              <a:rPr lang="en-US" sz="2400" dirty="0" err="1">
                <a:solidFill>
                  <a:schemeClr val="tx1"/>
                </a:solidFill>
              </a:rPr>
              <a:t>var</a:t>
            </a:r>
            <a:r>
              <a:rPr lang="en-US" sz="2400" dirty="0">
                <a:solidFill>
                  <a:schemeClr val="tx1"/>
                </a:solidFill>
              </a:rPr>
              <a:t> S</a:t>
            </a:r>
          </a:p>
          <a:p>
            <a:pPr algn="just">
              <a:lnSpc>
                <a:spcPct val="110000"/>
              </a:lnSpc>
              <a:buFont typeface="Wingdings" panose="05000000000000000000" pitchFamily="2" charset="2"/>
              <a:buChar char="q"/>
            </a:pPr>
            <a:r>
              <a:rPr lang="en-US" sz="2400" dirty="0">
                <a:solidFill>
                  <a:schemeClr val="tx1"/>
                </a:solidFill>
              </a:rPr>
              <a:t> It is not a birth–death process</a:t>
            </a:r>
          </a:p>
          <a:p>
            <a:pPr algn="just">
              <a:lnSpc>
                <a:spcPct val="110000"/>
              </a:lnSpc>
              <a:buFont typeface="Wingdings" panose="05000000000000000000" pitchFamily="2" charset="2"/>
              <a:buChar char="Ø"/>
            </a:pPr>
            <a:r>
              <a:rPr lang="en-US" sz="2400" dirty="0">
                <a:solidFill>
                  <a:schemeClr val="tx1"/>
                </a:solidFill>
              </a:rPr>
              <a:t> because the probability that a service completion occurs between t and </a:t>
            </a:r>
            <a:r>
              <a:rPr lang="en-US" sz="2400" dirty="0" err="1" smtClean="0">
                <a:solidFill>
                  <a:schemeClr val="tx1"/>
                </a:solidFill>
              </a:rPr>
              <a:t>t+Δt</a:t>
            </a:r>
            <a:r>
              <a:rPr lang="en-US" sz="2400" dirty="0" smtClean="0">
                <a:solidFill>
                  <a:schemeClr val="tx1"/>
                </a:solidFill>
              </a:rPr>
              <a:t/>
            </a:r>
            <a:br>
              <a:rPr lang="en-US" sz="2400" dirty="0" smtClean="0">
                <a:solidFill>
                  <a:schemeClr val="tx1"/>
                </a:solidFill>
              </a:rPr>
            </a:br>
            <a:r>
              <a:rPr lang="en-US" sz="2400" dirty="0" smtClean="0">
                <a:solidFill>
                  <a:schemeClr val="tx1"/>
                </a:solidFill>
              </a:rPr>
              <a:t>   when </a:t>
            </a:r>
            <a:r>
              <a:rPr lang="en-US" sz="2400" dirty="0">
                <a:solidFill>
                  <a:schemeClr val="tx1"/>
                </a:solidFill>
              </a:rPr>
              <a:t>the state of the system at time t is </a:t>
            </a:r>
            <a:r>
              <a:rPr lang="en-US" sz="2400" dirty="0" smtClean="0">
                <a:solidFill>
                  <a:schemeClr val="tx1"/>
                </a:solidFill>
              </a:rPr>
              <a:t>j, </a:t>
            </a:r>
            <a:r>
              <a:rPr lang="en-US" sz="2400" dirty="0">
                <a:solidFill>
                  <a:schemeClr val="tx1"/>
                </a:solidFill>
              </a:rPr>
              <a:t>depends on the length of time </a:t>
            </a:r>
            <a:r>
              <a:rPr lang="en-US" sz="2400" dirty="0" smtClean="0">
                <a:solidFill>
                  <a:schemeClr val="tx1"/>
                </a:solidFill>
              </a:rPr>
              <a:t>since</a:t>
            </a:r>
            <a:br>
              <a:rPr lang="en-US" sz="2400" dirty="0" smtClean="0">
                <a:solidFill>
                  <a:schemeClr val="tx1"/>
                </a:solidFill>
              </a:rPr>
            </a:br>
            <a:r>
              <a:rPr lang="en-US" sz="2400" dirty="0" smtClean="0">
                <a:solidFill>
                  <a:schemeClr val="tx1"/>
                </a:solidFill>
              </a:rPr>
              <a:t>   the </a:t>
            </a:r>
            <a:r>
              <a:rPr lang="en-US" sz="2400" dirty="0">
                <a:solidFill>
                  <a:schemeClr val="tx1"/>
                </a:solidFill>
              </a:rPr>
              <a:t>last service completion</a:t>
            </a:r>
            <a:r>
              <a:rPr lang="en-US" sz="2400" dirty="0" smtClean="0">
                <a:solidFill>
                  <a:schemeClr val="tx1"/>
                </a:solidFill>
              </a:rPr>
              <a:t>.</a:t>
            </a:r>
          </a:p>
          <a:p>
            <a:pPr algn="just">
              <a:lnSpc>
                <a:spcPct val="110000"/>
              </a:lnSpc>
              <a:buFont typeface="Wingdings" panose="05000000000000000000" pitchFamily="2" charset="2"/>
              <a:buChar char="q"/>
            </a:pPr>
            <a:r>
              <a:rPr lang="en-US" sz="2400" dirty="0" smtClean="0">
                <a:solidFill>
                  <a:schemeClr val="tx1"/>
                </a:solidFill>
              </a:rPr>
              <a:t> Determination </a:t>
            </a:r>
            <a:r>
              <a:rPr lang="en-US" sz="2400" dirty="0">
                <a:solidFill>
                  <a:schemeClr val="tx1"/>
                </a:solidFill>
              </a:rPr>
              <a:t>of the steady-state probabilities for M/G/1/GD/∞/∞ </a:t>
            </a:r>
            <a:r>
              <a:rPr lang="en-US" sz="2400" dirty="0" smtClean="0">
                <a:solidFill>
                  <a:schemeClr val="tx1"/>
                </a:solidFill>
              </a:rPr>
              <a:t>queuing</a:t>
            </a:r>
            <a:br>
              <a:rPr lang="en-US" sz="2400" dirty="0" smtClean="0">
                <a:solidFill>
                  <a:schemeClr val="tx1"/>
                </a:solidFill>
              </a:rPr>
            </a:br>
            <a:r>
              <a:rPr lang="en-US" sz="2400" dirty="0" smtClean="0">
                <a:solidFill>
                  <a:schemeClr val="tx1"/>
                </a:solidFill>
              </a:rPr>
              <a:t>    system </a:t>
            </a:r>
            <a:r>
              <a:rPr lang="en-US" sz="2400" dirty="0">
                <a:solidFill>
                  <a:schemeClr val="tx1"/>
                </a:solidFill>
              </a:rPr>
              <a:t>is a difficult matter</a:t>
            </a:r>
            <a:r>
              <a:rPr lang="en-US" sz="2400" dirty="0" smtClean="0">
                <a:solidFill>
                  <a:schemeClr val="tx1"/>
                </a:solidFill>
              </a:rPr>
              <a:t>.</a:t>
            </a:r>
          </a:p>
          <a:p>
            <a:pPr algn="just">
              <a:lnSpc>
                <a:spcPct val="110000"/>
              </a:lnSpc>
              <a:buFont typeface="Wingdings" panose="05000000000000000000" pitchFamily="2" charset="2"/>
              <a:buChar char="q"/>
            </a:pPr>
            <a:r>
              <a:rPr lang="en-US" sz="2400" dirty="0">
                <a:solidFill>
                  <a:schemeClr val="tx1"/>
                </a:solidFill>
              </a:rPr>
              <a:t> </a:t>
            </a:r>
            <a:r>
              <a:rPr lang="en-US" sz="2400" dirty="0">
                <a:solidFill>
                  <a:schemeClr val="tx1"/>
                </a:solidFill>
                <a:cs typeface="Times New Roman" pitchFamily="18" charset="0"/>
              </a:rPr>
              <a:t>Fortunately, however, utilizing the results of </a:t>
            </a:r>
            <a:r>
              <a:rPr lang="en-US" sz="2400" dirty="0" err="1">
                <a:solidFill>
                  <a:schemeClr val="tx1"/>
                </a:solidFill>
                <a:cs typeface="Times New Roman" pitchFamily="18" charset="0"/>
              </a:rPr>
              <a:t>Pollaczek</a:t>
            </a:r>
            <a:r>
              <a:rPr lang="en-US" sz="2400" dirty="0">
                <a:solidFill>
                  <a:schemeClr val="tx1"/>
                </a:solidFill>
                <a:cs typeface="Times New Roman" pitchFamily="18" charset="0"/>
              </a:rPr>
              <a:t> and </a:t>
            </a:r>
            <a:r>
              <a:rPr lang="en-US" sz="2400" dirty="0" err="1" smtClean="0">
                <a:solidFill>
                  <a:schemeClr val="tx1"/>
                </a:solidFill>
                <a:cs typeface="Times New Roman" pitchFamily="18" charset="0"/>
              </a:rPr>
              <a:t>Khinchine</a:t>
            </a:r>
            <a:r>
              <a:rPr lang="en-US" sz="2400" dirty="0" smtClean="0">
                <a:solidFill>
                  <a:schemeClr val="tx1"/>
                </a:solidFill>
                <a:cs typeface="Times New Roman" pitchFamily="18" charset="0"/>
              </a:rPr>
              <a:t>, </a:t>
            </a:r>
            <a:r>
              <a:rPr lang="en-US" sz="2400" dirty="0">
                <a:solidFill>
                  <a:schemeClr val="tx1"/>
                </a:solidFill>
                <a:cs typeface="Times New Roman" pitchFamily="18" charset="0"/>
              </a:rPr>
              <a:t>we </a:t>
            </a:r>
            <a:r>
              <a:rPr lang="en-US" sz="2400" dirty="0" smtClean="0">
                <a:solidFill>
                  <a:schemeClr val="tx1"/>
                </a:solidFill>
                <a:cs typeface="Times New Roman" pitchFamily="18" charset="0"/>
              </a:rPr>
              <a:t>may</a:t>
            </a:r>
            <a:br>
              <a:rPr lang="en-US" sz="2400" dirty="0" smtClean="0">
                <a:solidFill>
                  <a:schemeClr val="tx1"/>
                </a:solidFill>
                <a:cs typeface="Times New Roman" pitchFamily="18" charset="0"/>
              </a:rPr>
            </a:br>
            <a:r>
              <a:rPr lang="en-US" sz="2400" dirty="0" smtClean="0">
                <a:solidFill>
                  <a:schemeClr val="tx1"/>
                </a:solidFill>
                <a:cs typeface="Times New Roman" pitchFamily="18" charset="0"/>
              </a:rPr>
              <a:t>    determine </a:t>
            </a:r>
            <a:r>
              <a:rPr lang="en-US" sz="2400" dirty="0" err="1">
                <a:solidFill>
                  <a:schemeClr val="tx1"/>
                </a:solidFill>
                <a:cs typeface="Times New Roman" pitchFamily="18" charset="0"/>
              </a:rPr>
              <a:t>L</a:t>
            </a:r>
            <a:r>
              <a:rPr lang="en-US" sz="2400" baseline="-25000" dirty="0" err="1">
                <a:solidFill>
                  <a:schemeClr val="tx1"/>
                </a:solidFill>
                <a:cs typeface="Times New Roman" pitchFamily="18" charset="0"/>
              </a:rPr>
              <a:t>q</a:t>
            </a:r>
            <a:r>
              <a:rPr lang="en-US" sz="2400" dirty="0">
                <a:solidFill>
                  <a:schemeClr val="tx1"/>
                </a:solidFill>
                <a:cs typeface="Times New Roman" pitchFamily="18" charset="0"/>
              </a:rPr>
              <a:t>, L, L</a:t>
            </a:r>
            <a:r>
              <a:rPr lang="en-US" sz="2400" baseline="-25000" dirty="0">
                <a:solidFill>
                  <a:schemeClr val="tx1"/>
                </a:solidFill>
                <a:cs typeface="Times New Roman" pitchFamily="18" charset="0"/>
              </a:rPr>
              <a:t>s</a:t>
            </a:r>
            <a:r>
              <a:rPr lang="en-US" sz="2400" dirty="0">
                <a:solidFill>
                  <a:schemeClr val="tx1"/>
                </a:solidFill>
                <a:cs typeface="Times New Roman" pitchFamily="18" charset="0"/>
              </a:rPr>
              <a:t>, </a:t>
            </a:r>
            <a:r>
              <a:rPr lang="en-US" sz="2400" dirty="0" err="1">
                <a:solidFill>
                  <a:schemeClr val="tx1"/>
                </a:solidFill>
                <a:cs typeface="Times New Roman" pitchFamily="18" charset="0"/>
              </a:rPr>
              <a:t>W</a:t>
            </a:r>
            <a:r>
              <a:rPr lang="en-US" sz="2400" baseline="-25000" dirty="0" err="1">
                <a:solidFill>
                  <a:schemeClr val="tx1"/>
                </a:solidFill>
                <a:cs typeface="Times New Roman" pitchFamily="18" charset="0"/>
              </a:rPr>
              <a:t>q</a:t>
            </a:r>
            <a:r>
              <a:rPr lang="en-US" sz="2400" dirty="0">
                <a:solidFill>
                  <a:schemeClr val="tx1"/>
                </a:solidFill>
                <a:cs typeface="Times New Roman" pitchFamily="18" charset="0"/>
              </a:rPr>
              <a:t>, W, </a:t>
            </a:r>
            <a:r>
              <a:rPr lang="en-US" sz="2400" dirty="0" err="1">
                <a:solidFill>
                  <a:schemeClr val="tx1"/>
                </a:solidFill>
                <a:cs typeface="Times New Roman" pitchFamily="18" charset="0"/>
              </a:rPr>
              <a:t>W</a:t>
            </a:r>
            <a:r>
              <a:rPr lang="en-US" sz="2400" baseline="-25000" dirty="0" err="1">
                <a:solidFill>
                  <a:schemeClr val="tx1"/>
                </a:solidFill>
                <a:cs typeface="Times New Roman" pitchFamily="18" charset="0"/>
              </a:rPr>
              <a:t>s</a:t>
            </a:r>
            <a:r>
              <a:rPr lang="en-US" sz="2400" i="1" dirty="0">
                <a:solidFill>
                  <a:schemeClr val="tx1"/>
                </a:solidFill>
                <a:cs typeface="Times New Roman" pitchFamily="18" charset="0"/>
              </a:rPr>
              <a:t>.</a:t>
            </a:r>
            <a:endParaRPr lang="en-US" sz="2400" dirty="0">
              <a:solidFill>
                <a:schemeClr val="tx1"/>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Ø"/>
            </a:pP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32</a:t>
            </a:fld>
            <a:endParaRPr lang="en-US"/>
          </a:p>
        </p:txBody>
      </p:sp>
    </p:spTree>
    <p:extLst>
      <p:ext uri="{BB962C8B-B14F-4D97-AF65-F5344CB8AC3E}">
        <p14:creationId xmlns:p14="http://schemas.microsoft.com/office/powerpoint/2010/main" val="6215900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M/G/1/GD/ ∞ /∞ Queueing </a:t>
            </a:r>
            <a:r>
              <a:rPr lang="en-US" dirty="0" smtClean="0"/>
              <a:t>System(Cont..)</a:t>
            </a:r>
            <a:endParaRPr lang="en-US" dirty="0"/>
          </a:p>
        </p:txBody>
      </p:sp>
      <p:sp>
        <p:nvSpPr>
          <p:cNvPr id="3" name="Content Placeholder 2"/>
          <p:cNvSpPr>
            <a:spLocks noGrp="1"/>
          </p:cNvSpPr>
          <p:nvPr>
            <p:ph idx="1"/>
          </p:nvPr>
        </p:nvSpPr>
        <p:spPr>
          <a:xfrm>
            <a:off x="1097280" y="1845734"/>
            <a:ext cx="10058400" cy="4459532"/>
          </a:xfrm>
        </p:spPr>
        <p:txBody>
          <a:bodyPr>
            <a:normAutofit/>
          </a:bodyPr>
          <a:lstStyle/>
          <a:p>
            <a:pPr algn="just">
              <a:lnSpc>
                <a:spcPct val="110000"/>
              </a:lnSpc>
              <a:buFont typeface="Wingdings" panose="05000000000000000000" pitchFamily="2" charset="2"/>
              <a:buChar char="q"/>
            </a:pPr>
            <a:r>
              <a:rPr lang="en-US" sz="2400" dirty="0">
                <a:solidFill>
                  <a:schemeClr val="tx1"/>
                </a:solidFill>
              </a:rPr>
              <a:t> </a:t>
            </a:r>
            <a:r>
              <a:rPr lang="en-US" sz="2400" dirty="0" err="1">
                <a:solidFill>
                  <a:schemeClr val="tx1"/>
                </a:solidFill>
              </a:rPr>
              <a:t>Pollaczek</a:t>
            </a:r>
            <a:r>
              <a:rPr lang="en-US" sz="2400" dirty="0">
                <a:solidFill>
                  <a:schemeClr val="tx1"/>
                </a:solidFill>
              </a:rPr>
              <a:t> and </a:t>
            </a:r>
            <a:r>
              <a:rPr lang="en-US" sz="2400" dirty="0" err="1" smtClean="0">
                <a:solidFill>
                  <a:schemeClr val="tx1"/>
                </a:solidFill>
              </a:rPr>
              <a:t>Khinchine</a:t>
            </a:r>
            <a:r>
              <a:rPr lang="en-US" sz="2400" dirty="0" smtClean="0">
                <a:solidFill>
                  <a:schemeClr val="tx1"/>
                </a:solidFill>
              </a:rPr>
              <a:t> formula or Mean Queue </a:t>
            </a:r>
            <a:r>
              <a:rPr lang="en-US" sz="2400" dirty="0">
                <a:solidFill>
                  <a:schemeClr val="tx1"/>
                </a:solidFill>
              </a:rPr>
              <a:t>Formula states </a:t>
            </a:r>
            <a:r>
              <a:rPr lang="en-US" sz="2400" dirty="0" smtClean="0">
                <a:solidFill>
                  <a:schemeClr val="tx1"/>
                </a:solidFill>
              </a:rPr>
              <a:t>a</a:t>
            </a:r>
            <a:br>
              <a:rPr lang="en-US" sz="2400" dirty="0" smtClean="0">
                <a:solidFill>
                  <a:schemeClr val="tx1"/>
                </a:solidFill>
              </a:rPr>
            </a:br>
            <a:r>
              <a:rPr lang="en-US" sz="2400" dirty="0" smtClean="0">
                <a:solidFill>
                  <a:schemeClr val="tx1"/>
                </a:solidFill>
              </a:rPr>
              <a:t>    relationship </a:t>
            </a:r>
            <a:r>
              <a:rPr lang="en-US" sz="2400" dirty="0">
                <a:solidFill>
                  <a:schemeClr val="tx1"/>
                </a:solidFill>
              </a:rPr>
              <a:t>between the queue length and service time </a:t>
            </a:r>
            <a:r>
              <a:rPr lang="en-US" sz="2400" dirty="0" smtClean="0">
                <a:solidFill>
                  <a:schemeClr val="tx1"/>
                </a:solidFill>
              </a:rPr>
              <a:t>distribution for an</a:t>
            </a:r>
            <a:br>
              <a:rPr lang="en-US" sz="2400" dirty="0" smtClean="0">
                <a:solidFill>
                  <a:schemeClr val="tx1"/>
                </a:solidFill>
              </a:rPr>
            </a:br>
            <a:r>
              <a:rPr lang="en-US" sz="2400" dirty="0" smtClean="0">
                <a:solidFill>
                  <a:schemeClr val="tx1"/>
                </a:solidFill>
              </a:rPr>
              <a:t>    M/G/1 queue.</a:t>
            </a:r>
          </a:p>
          <a:p>
            <a:pPr marL="0" indent="0" algn="just">
              <a:lnSpc>
                <a:spcPct val="110000"/>
              </a:lnSpc>
              <a:buNone/>
            </a:pPr>
            <a:endParaRPr lang="en-US" sz="2400" dirty="0" smtClean="0">
              <a:solidFill>
                <a:schemeClr val="tx1"/>
              </a:solidFill>
            </a:endParaRPr>
          </a:p>
          <a:p>
            <a:pPr algn="just">
              <a:lnSpc>
                <a:spcPct val="110000"/>
              </a:lnSpc>
              <a:buFont typeface="Wingdings" panose="05000000000000000000" pitchFamily="2" charset="2"/>
              <a:buChar char="q"/>
            </a:pPr>
            <a:endParaRPr lang="en-US" sz="2400" dirty="0" smtClean="0">
              <a:solidFill>
                <a:schemeClr val="tx1"/>
              </a:solidFill>
            </a:endParaRPr>
          </a:p>
          <a:p>
            <a:pPr algn="just">
              <a:lnSpc>
                <a:spcPct val="110000"/>
              </a:lnSpc>
              <a:buFont typeface="Wingdings" panose="05000000000000000000" pitchFamily="2" charset="2"/>
              <a:buChar char="q"/>
            </a:pPr>
            <a:endParaRPr lang="en-US" sz="2400" dirty="0">
              <a:solidFill>
                <a:schemeClr val="tx1"/>
              </a:solidFill>
            </a:endParaRPr>
          </a:p>
          <a:p>
            <a:pPr algn="just">
              <a:lnSpc>
                <a:spcPct val="110000"/>
              </a:lnSpc>
              <a:buFont typeface="Wingdings" panose="05000000000000000000" pitchFamily="2" charset="2"/>
              <a:buChar char="q"/>
            </a:pPr>
            <a:r>
              <a:rPr lang="en-US" sz="2400" dirty="0" smtClean="0">
                <a:solidFill>
                  <a:schemeClr val="tx1"/>
                </a:solidFill>
              </a:rPr>
              <a:t> </a:t>
            </a:r>
            <a:r>
              <a:rPr lang="en-US" sz="2400" dirty="0">
                <a:solidFill>
                  <a:schemeClr val="tx1"/>
                </a:solidFill>
                <a:cs typeface="Times New Roman" pitchFamily="18" charset="0"/>
              </a:rPr>
              <a:t>It can also be shown that </a:t>
            </a:r>
            <a:r>
              <a:rPr lang="el-GR" sz="2400" dirty="0">
                <a:solidFill>
                  <a:schemeClr val="tx1"/>
                </a:solidFill>
                <a:cs typeface="Times New Roman" pitchFamily="18" charset="0"/>
              </a:rPr>
              <a:t>π</a:t>
            </a:r>
            <a:r>
              <a:rPr lang="en-US" sz="2400" baseline="-25000" dirty="0">
                <a:solidFill>
                  <a:schemeClr val="tx1"/>
                </a:solidFill>
                <a:cs typeface="Times New Roman" pitchFamily="18" charset="0"/>
              </a:rPr>
              <a:t>0</a:t>
            </a:r>
            <a:r>
              <a:rPr lang="en-US" sz="2400" dirty="0">
                <a:solidFill>
                  <a:schemeClr val="tx1"/>
                </a:solidFill>
                <a:cs typeface="Times New Roman" pitchFamily="18" charset="0"/>
              </a:rPr>
              <a:t> = 1 </a:t>
            </a:r>
            <a:r>
              <a:rPr lang="en-US" sz="2400" dirty="0">
                <a:solidFill>
                  <a:schemeClr val="tx1"/>
                </a:solidFill>
                <a:cs typeface="Times New Roman" pitchFamily="18" charset="0"/>
                <a:sym typeface="Symbol" panose="05050102010706020507" pitchFamily="18" charset="2"/>
              </a:rPr>
              <a:t></a:t>
            </a:r>
            <a:r>
              <a:rPr lang="en-US" sz="2400" i="1" dirty="0">
                <a:solidFill>
                  <a:schemeClr val="tx1"/>
                </a:solidFill>
                <a:cs typeface="Times New Roman" pitchFamily="18" charset="0"/>
              </a:rPr>
              <a:t> </a:t>
            </a:r>
            <a:r>
              <a:rPr lang="en-US" sz="2400" i="1" dirty="0">
                <a:solidFill>
                  <a:schemeClr val="tx1"/>
                </a:solidFill>
                <a:cs typeface="Times New Roman" pitchFamily="18" charset="0"/>
                <a:sym typeface="Symbol" panose="05050102010706020507" pitchFamily="18" charset="2"/>
              </a:rPr>
              <a:t></a:t>
            </a:r>
            <a:r>
              <a:rPr lang="en-US" sz="2400" dirty="0">
                <a:solidFill>
                  <a:schemeClr val="tx1"/>
                </a:solidFill>
                <a:cs typeface="Times New Roman" pitchFamily="18" charset="0"/>
              </a:rPr>
              <a:t>.</a:t>
            </a:r>
          </a:p>
          <a:p>
            <a:pPr algn="just">
              <a:lnSpc>
                <a:spcPct val="110000"/>
              </a:lnSpc>
              <a:buFont typeface="Wingdings" panose="05000000000000000000" pitchFamily="2" charset="2"/>
              <a:buChar char="q"/>
            </a:pPr>
            <a:r>
              <a:rPr lang="en-US" sz="2400" dirty="0">
                <a:solidFill>
                  <a:schemeClr val="tx1"/>
                </a:solidFill>
              </a:rPr>
              <a:t> The result is similar to the one for the M/M/1/GD/∞/∞ system.</a:t>
            </a:r>
          </a:p>
          <a:p>
            <a:pPr algn="just">
              <a:lnSpc>
                <a:spcPct val="110000"/>
              </a:lnSpc>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Ø"/>
            </a:pP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33</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720280832"/>
              </p:ext>
            </p:extLst>
          </p:nvPr>
        </p:nvGraphicFramePr>
        <p:xfrm>
          <a:off x="2890352" y="3046068"/>
          <a:ext cx="2732207" cy="1967620"/>
        </p:xfrm>
        <a:graphic>
          <a:graphicData uri="http://schemas.openxmlformats.org/presentationml/2006/ole">
            <mc:AlternateContent xmlns:mc="http://schemas.openxmlformats.org/markup-compatibility/2006">
              <mc:Choice xmlns:v="urn:schemas-microsoft-com:vml" Requires="v">
                <p:oleObj spid="_x0000_s21526" name="Equation" r:id="rId3" imgW="952200" imgH="685800" progId="Equation.3">
                  <p:embed/>
                </p:oleObj>
              </mc:Choice>
              <mc:Fallback>
                <p:oleObj name="Equation" r:id="rId3" imgW="952200" imgH="685800" progId="Equation.3">
                  <p:embed/>
                  <p:pic>
                    <p:nvPicPr>
                      <p:cNvPr id="0" name=""/>
                      <p:cNvPicPr>
                        <a:picLocks noChangeAspect="1" noChangeArrowheads="1"/>
                      </p:cNvPicPr>
                      <p:nvPr/>
                    </p:nvPicPr>
                    <p:blipFill>
                      <a:blip r:embed="rId4"/>
                      <a:srcRect/>
                      <a:stretch>
                        <a:fillRect/>
                      </a:stretch>
                    </p:blipFill>
                    <p:spPr bwMode="auto">
                      <a:xfrm>
                        <a:off x="2890352" y="3046068"/>
                        <a:ext cx="2732207" cy="1967620"/>
                      </a:xfrm>
                      <a:prstGeom prst="rect">
                        <a:avLst/>
                      </a:prstGeom>
                      <a:noFill/>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821028707"/>
              </p:ext>
            </p:extLst>
          </p:nvPr>
        </p:nvGraphicFramePr>
        <p:xfrm>
          <a:off x="6951987" y="3065910"/>
          <a:ext cx="1938337" cy="2019179"/>
        </p:xfrm>
        <a:graphic>
          <a:graphicData uri="http://schemas.openxmlformats.org/presentationml/2006/ole">
            <mc:AlternateContent xmlns:mc="http://schemas.openxmlformats.org/markup-compatibility/2006">
              <mc:Choice xmlns:v="urn:schemas-microsoft-com:vml" Requires="v">
                <p:oleObj spid="_x0000_s21527" name="Equation" r:id="rId5" imgW="774360" imgH="863280" progId="Equation.3">
                  <p:embed/>
                </p:oleObj>
              </mc:Choice>
              <mc:Fallback>
                <p:oleObj name="Equation" r:id="rId5" imgW="774360" imgH="863280" progId="Equation.3">
                  <p:embed/>
                  <p:pic>
                    <p:nvPicPr>
                      <p:cNvPr id="0" name=""/>
                      <p:cNvPicPr>
                        <a:picLocks noChangeAspect="1" noChangeArrowheads="1"/>
                      </p:cNvPicPr>
                      <p:nvPr/>
                    </p:nvPicPr>
                    <p:blipFill>
                      <a:blip r:embed="rId6"/>
                      <a:srcRect/>
                      <a:stretch>
                        <a:fillRect/>
                      </a:stretch>
                    </p:blipFill>
                    <p:spPr bwMode="auto">
                      <a:xfrm>
                        <a:off x="6951987" y="3065910"/>
                        <a:ext cx="1938337" cy="2019179"/>
                      </a:xfrm>
                      <a:prstGeom prst="rect">
                        <a:avLst/>
                      </a:prstGeom>
                      <a:noFill/>
                      <a:extLst/>
                    </p:spPr>
                  </p:pic>
                </p:oleObj>
              </mc:Fallback>
            </mc:AlternateContent>
          </a:graphicData>
        </a:graphic>
      </p:graphicFrame>
    </p:spTree>
    <p:extLst>
      <p:ext uri="{BB962C8B-B14F-4D97-AF65-F5344CB8AC3E}">
        <p14:creationId xmlns:p14="http://schemas.microsoft.com/office/powerpoint/2010/main" val="26693540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M/G/1/GD/ ∞ /∞ Queueing </a:t>
            </a:r>
            <a:r>
              <a:rPr lang="en-US" dirty="0" smtClean="0"/>
              <a:t>System(Cont..)</a:t>
            </a:r>
            <a:endParaRPr lang="en-US" dirty="0"/>
          </a:p>
        </p:txBody>
      </p:sp>
      <p:sp>
        <p:nvSpPr>
          <p:cNvPr id="3" name="Content Placeholder 2"/>
          <p:cNvSpPr>
            <a:spLocks noGrp="1"/>
          </p:cNvSpPr>
          <p:nvPr>
            <p:ph idx="1"/>
          </p:nvPr>
        </p:nvSpPr>
        <p:spPr>
          <a:xfrm>
            <a:off x="1097280" y="1845734"/>
            <a:ext cx="10058400" cy="4459532"/>
          </a:xfrm>
        </p:spPr>
        <p:txBody>
          <a:bodyPr>
            <a:normAutofit/>
          </a:bodyPr>
          <a:lstStyle/>
          <a:p>
            <a:pPr algn="just">
              <a:lnSpc>
                <a:spcPct val="110000"/>
              </a:lnSpc>
              <a:buFont typeface="Wingdings" panose="05000000000000000000" pitchFamily="2" charset="2"/>
              <a:buChar char="q"/>
            </a:pPr>
            <a:r>
              <a:rPr lang="en-US" sz="2400" dirty="0" smtClean="0">
                <a:solidFill>
                  <a:schemeClr val="tx1"/>
                </a:solidFill>
              </a:rPr>
              <a:t> </a:t>
            </a:r>
            <a:r>
              <a:rPr lang="en-US" sz="2400" dirty="0" smtClean="0">
                <a:solidFill>
                  <a:srgbClr val="FF0000"/>
                </a:solidFill>
              </a:rPr>
              <a:t>Example</a:t>
            </a:r>
            <a:r>
              <a:rPr lang="en-US" sz="2400" dirty="0">
                <a:solidFill>
                  <a:srgbClr val="FF0000"/>
                </a:solidFill>
              </a:rPr>
              <a:t>: </a:t>
            </a:r>
            <a:r>
              <a:rPr lang="en-US" sz="2400" dirty="0" smtClean="0">
                <a:solidFill>
                  <a:schemeClr val="tx1"/>
                </a:solidFill>
              </a:rPr>
              <a:t>Consider </a:t>
            </a:r>
            <a:r>
              <a:rPr lang="en-US" sz="2400" dirty="0">
                <a:solidFill>
                  <a:schemeClr val="tx1"/>
                </a:solidFill>
              </a:rPr>
              <a:t>an M/M/1/GD/∞/∞ system with </a:t>
            </a:r>
            <a:r>
              <a:rPr lang="en-US" sz="2400" dirty="0">
                <a:sym typeface="Symbol" panose="05050102010706020507" pitchFamily="18" charset="2"/>
              </a:rPr>
              <a:t> </a:t>
            </a:r>
            <a:r>
              <a:rPr lang="en-US" sz="2400" dirty="0" smtClean="0">
                <a:solidFill>
                  <a:schemeClr val="tx1"/>
                </a:solidFill>
              </a:rPr>
              <a:t>= 5 </a:t>
            </a:r>
            <a:r>
              <a:rPr lang="en-US" sz="2400" dirty="0">
                <a:solidFill>
                  <a:schemeClr val="tx1"/>
                </a:solidFill>
              </a:rPr>
              <a:t>customers per </a:t>
            </a:r>
            <a:r>
              <a:rPr lang="en-US" sz="2400" dirty="0" smtClean="0">
                <a:solidFill>
                  <a:schemeClr val="tx1"/>
                </a:solidFill>
              </a:rPr>
              <a:t>hour</a:t>
            </a:r>
            <a:br>
              <a:rPr lang="en-US" sz="2400" dirty="0" smtClean="0">
                <a:solidFill>
                  <a:schemeClr val="tx1"/>
                </a:solidFill>
              </a:rPr>
            </a:br>
            <a:r>
              <a:rPr lang="en-US" sz="2400" dirty="0" smtClean="0">
                <a:solidFill>
                  <a:schemeClr val="tx1"/>
                </a:solidFill>
              </a:rPr>
              <a:t>    and </a:t>
            </a:r>
            <a:r>
              <a:rPr lang="en-US" sz="2400" dirty="0">
                <a:sym typeface="Symbol" panose="05050102010706020507" pitchFamily="18" charset="2"/>
              </a:rPr>
              <a:t> </a:t>
            </a:r>
            <a:r>
              <a:rPr lang="en-US" sz="2400" dirty="0" smtClean="0">
                <a:solidFill>
                  <a:schemeClr val="tx1"/>
                </a:solidFill>
              </a:rPr>
              <a:t>= </a:t>
            </a:r>
            <a:r>
              <a:rPr lang="en-US" sz="2400" dirty="0">
                <a:solidFill>
                  <a:schemeClr val="tx1"/>
                </a:solidFill>
              </a:rPr>
              <a:t>8 customers per </a:t>
            </a:r>
            <a:r>
              <a:rPr lang="en-US" sz="2400" dirty="0" smtClean="0">
                <a:solidFill>
                  <a:schemeClr val="tx1"/>
                </a:solidFill>
              </a:rPr>
              <a:t>hour.</a:t>
            </a:r>
          </a:p>
          <a:p>
            <a:pPr marL="0" indent="0" algn="just">
              <a:lnSpc>
                <a:spcPct val="110000"/>
              </a:lnSpc>
              <a:buNone/>
            </a:pPr>
            <a:endParaRPr lang="en-US" sz="2400" dirty="0" smtClean="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Ø"/>
            </a:pP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34</a:t>
            </a:fld>
            <a:endParaRPr lang="en-US"/>
          </a:p>
        </p:txBody>
      </p:sp>
      <p:pic>
        <p:nvPicPr>
          <p:cNvPr id="7" name="Picture 6"/>
          <p:cNvPicPr>
            <a:picLocks noChangeAspect="1"/>
          </p:cNvPicPr>
          <p:nvPr/>
        </p:nvPicPr>
        <p:blipFill rotWithShape="1">
          <a:blip r:embed="rId2"/>
          <a:srcRect r="18022"/>
          <a:stretch/>
        </p:blipFill>
        <p:spPr>
          <a:xfrm>
            <a:off x="1296941" y="2696815"/>
            <a:ext cx="3876851" cy="2194374"/>
          </a:xfrm>
          <a:prstGeom prst="rect">
            <a:avLst/>
          </a:prstGeom>
        </p:spPr>
      </p:pic>
      <p:pic>
        <p:nvPicPr>
          <p:cNvPr id="8" name="Picture 7"/>
          <p:cNvPicPr>
            <a:picLocks noChangeAspect="1"/>
          </p:cNvPicPr>
          <p:nvPr/>
        </p:nvPicPr>
        <p:blipFill>
          <a:blip r:embed="rId3"/>
          <a:stretch>
            <a:fillRect/>
          </a:stretch>
        </p:blipFill>
        <p:spPr>
          <a:xfrm>
            <a:off x="1375618" y="4920726"/>
            <a:ext cx="3876851" cy="1201810"/>
          </a:xfrm>
          <a:prstGeom prst="rect">
            <a:avLst/>
          </a:prstGeom>
        </p:spPr>
      </p:pic>
      <p:sp>
        <p:nvSpPr>
          <p:cNvPr id="9" name="TextBox 8"/>
          <p:cNvSpPr txBox="1"/>
          <p:nvPr/>
        </p:nvSpPr>
        <p:spPr>
          <a:xfrm>
            <a:off x="3194422" y="5690028"/>
            <a:ext cx="327546" cy="461665"/>
          </a:xfrm>
          <a:prstGeom prst="rect">
            <a:avLst/>
          </a:prstGeom>
          <a:noFill/>
        </p:spPr>
        <p:txBody>
          <a:bodyPr wrap="square" rtlCol="0">
            <a:spAutoFit/>
          </a:bodyPr>
          <a:lstStyle/>
          <a:p>
            <a:r>
              <a:rPr lang="en-US" sz="2400" b="1" dirty="0" smtClean="0"/>
              <a:t>5</a:t>
            </a:r>
            <a:endParaRPr lang="en-US" sz="2400" b="1" dirty="0"/>
          </a:p>
        </p:txBody>
      </p:sp>
      <p:sp>
        <p:nvSpPr>
          <p:cNvPr id="10" name="TextBox 9"/>
          <p:cNvSpPr txBox="1"/>
          <p:nvPr/>
        </p:nvSpPr>
        <p:spPr>
          <a:xfrm>
            <a:off x="9053483" y="2492805"/>
            <a:ext cx="2102197" cy="2215991"/>
          </a:xfrm>
          <a:prstGeom prst="rect">
            <a:avLst/>
          </a:prstGeom>
          <a:noFill/>
        </p:spPr>
        <p:txBody>
          <a:bodyPr wrap="square" rtlCol="0">
            <a:spAutoFit/>
          </a:bodyPr>
          <a:lstStyle/>
          <a:p>
            <a:pPr algn="just"/>
            <a:r>
              <a:rPr lang="en-US" sz="2400" dirty="0"/>
              <a:t>Considering it as a M/G/1 </a:t>
            </a:r>
            <a:r>
              <a:rPr lang="en-US" sz="2400" dirty="0" smtClean="0"/>
              <a:t>system,</a:t>
            </a:r>
            <a:endParaRPr lang="en-US" sz="2400" dirty="0"/>
          </a:p>
          <a:p>
            <a:pPr algn="just"/>
            <a:r>
              <a:rPr lang="en-US" sz="2400" i="1" dirty="0">
                <a:solidFill>
                  <a:srgbClr val="00B050"/>
                </a:solidFill>
              </a:rPr>
              <a:t>E</a:t>
            </a:r>
            <a:r>
              <a:rPr lang="en-US" sz="2400" dirty="0">
                <a:solidFill>
                  <a:srgbClr val="00B050"/>
                </a:solidFill>
              </a:rPr>
              <a:t>(</a:t>
            </a:r>
            <a:r>
              <a:rPr lang="en-US" sz="2400" b="1" dirty="0">
                <a:solidFill>
                  <a:srgbClr val="00B050"/>
                </a:solidFill>
              </a:rPr>
              <a:t>S</a:t>
            </a:r>
            <a:r>
              <a:rPr lang="en-US" sz="2400" dirty="0">
                <a:solidFill>
                  <a:srgbClr val="00B050"/>
                </a:solidFill>
              </a:rPr>
              <a:t>) =1/</a:t>
            </a:r>
            <a:r>
              <a:rPr lang="en-US" sz="2400" dirty="0">
                <a:solidFill>
                  <a:srgbClr val="00B050"/>
                </a:solidFill>
                <a:sym typeface="Symbol" panose="05050102010706020507" pitchFamily="18" charset="2"/>
              </a:rPr>
              <a:t> =</a:t>
            </a:r>
            <a:r>
              <a:rPr lang="en-US" sz="2400" dirty="0">
                <a:solidFill>
                  <a:srgbClr val="00B050"/>
                </a:solidFill>
              </a:rPr>
              <a:t> 1/8</a:t>
            </a:r>
          </a:p>
          <a:p>
            <a:pPr algn="just"/>
            <a:r>
              <a:rPr lang="en-US" sz="2400" dirty="0">
                <a:solidFill>
                  <a:srgbClr val="00B050"/>
                </a:solidFill>
                <a:sym typeface="Symbol" panose="05050102010706020507" pitchFamily="18" charset="2"/>
              </a:rPr>
              <a:t></a:t>
            </a:r>
            <a:r>
              <a:rPr lang="en-US" sz="2400" baseline="30000" dirty="0">
                <a:solidFill>
                  <a:srgbClr val="00B050"/>
                </a:solidFill>
              </a:rPr>
              <a:t>2 </a:t>
            </a:r>
            <a:r>
              <a:rPr lang="en-US" sz="2400" dirty="0">
                <a:solidFill>
                  <a:srgbClr val="00B050"/>
                </a:solidFill>
              </a:rPr>
              <a:t>= 1/</a:t>
            </a:r>
            <a:r>
              <a:rPr lang="en-US" sz="2400" dirty="0">
                <a:solidFill>
                  <a:srgbClr val="00B050"/>
                </a:solidFill>
                <a:sym typeface="Symbol" panose="05050102010706020507" pitchFamily="18" charset="2"/>
              </a:rPr>
              <a:t></a:t>
            </a:r>
            <a:r>
              <a:rPr lang="en-US" sz="2400" baseline="30000" dirty="0">
                <a:solidFill>
                  <a:srgbClr val="00B050"/>
                </a:solidFill>
                <a:sym typeface="Symbol" panose="05050102010706020507" pitchFamily="18" charset="2"/>
              </a:rPr>
              <a:t>2</a:t>
            </a:r>
            <a:r>
              <a:rPr lang="en-US" sz="2400" dirty="0">
                <a:solidFill>
                  <a:srgbClr val="00B050"/>
                </a:solidFill>
                <a:sym typeface="Symbol" panose="05050102010706020507" pitchFamily="18" charset="2"/>
              </a:rPr>
              <a:t> =1/64 </a:t>
            </a:r>
            <a:endParaRPr lang="en-US" sz="2400" dirty="0">
              <a:solidFill>
                <a:srgbClr val="00B050"/>
              </a:solidFill>
            </a:endParaRPr>
          </a:p>
          <a:p>
            <a:endParaRPr lang="en-US" dirty="0"/>
          </a:p>
        </p:txBody>
      </p:sp>
      <p:pic>
        <p:nvPicPr>
          <p:cNvPr id="11" name="Picture 10"/>
          <p:cNvPicPr>
            <a:picLocks noChangeAspect="1"/>
          </p:cNvPicPr>
          <p:nvPr/>
        </p:nvPicPr>
        <p:blipFill>
          <a:blip r:embed="rId4"/>
          <a:stretch>
            <a:fillRect/>
          </a:stretch>
        </p:blipFill>
        <p:spPr>
          <a:xfrm>
            <a:off x="5252469" y="2320843"/>
            <a:ext cx="3728641" cy="3715444"/>
          </a:xfrm>
          <a:prstGeom prst="rect">
            <a:avLst/>
          </a:prstGeom>
        </p:spPr>
      </p:pic>
      <p:sp>
        <p:nvSpPr>
          <p:cNvPr id="12" name="TextBox 11"/>
          <p:cNvSpPr txBox="1"/>
          <p:nvPr/>
        </p:nvSpPr>
        <p:spPr>
          <a:xfrm>
            <a:off x="6431217" y="4746541"/>
            <a:ext cx="327546" cy="461665"/>
          </a:xfrm>
          <a:prstGeom prst="rect">
            <a:avLst/>
          </a:prstGeom>
          <a:noFill/>
        </p:spPr>
        <p:txBody>
          <a:bodyPr wrap="square" rtlCol="0">
            <a:spAutoFit/>
          </a:bodyPr>
          <a:lstStyle/>
          <a:p>
            <a:r>
              <a:rPr lang="en-US" sz="2400" b="1" dirty="0" smtClean="0"/>
              <a:t>5</a:t>
            </a:r>
            <a:endParaRPr lang="en-US" sz="2400" b="1" dirty="0"/>
          </a:p>
        </p:txBody>
      </p:sp>
    </p:spTree>
    <p:extLst>
      <p:ext uri="{BB962C8B-B14F-4D97-AF65-F5344CB8AC3E}">
        <p14:creationId xmlns:p14="http://schemas.microsoft.com/office/powerpoint/2010/main" val="7070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M/G/1/GD/ ∞ /∞ Queueing </a:t>
            </a:r>
            <a:r>
              <a:rPr lang="en-US" dirty="0" smtClean="0"/>
              <a:t>System(Cont..)</a:t>
            </a:r>
            <a:endParaRPr lang="en-US" dirty="0"/>
          </a:p>
        </p:txBody>
      </p:sp>
      <p:sp>
        <p:nvSpPr>
          <p:cNvPr id="3" name="Content Placeholder 2"/>
          <p:cNvSpPr>
            <a:spLocks noGrp="1"/>
          </p:cNvSpPr>
          <p:nvPr>
            <p:ph idx="1"/>
          </p:nvPr>
        </p:nvSpPr>
        <p:spPr>
          <a:xfrm>
            <a:off x="1097280" y="1845734"/>
            <a:ext cx="10058400" cy="4459532"/>
          </a:xfrm>
        </p:spPr>
        <p:txBody>
          <a:bodyPr>
            <a:normAutofit/>
          </a:bodyPr>
          <a:lstStyle/>
          <a:p>
            <a:pPr algn="just">
              <a:lnSpc>
                <a:spcPct val="110000"/>
              </a:lnSpc>
              <a:buFont typeface="Wingdings" panose="05000000000000000000" pitchFamily="2" charset="2"/>
              <a:buChar char="q"/>
            </a:pPr>
            <a:r>
              <a:rPr lang="en-US" sz="2400" dirty="0" smtClean="0">
                <a:solidFill>
                  <a:schemeClr val="tx1"/>
                </a:solidFill>
              </a:rPr>
              <a:t> G means this can be of any type of general distribution.</a:t>
            </a:r>
          </a:p>
          <a:p>
            <a:pPr algn="just">
              <a:lnSpc>
                <a:spcPct val="110000"/>
              </a:lnSpc>
              <a:buFont typeface="Wingdings" panose="05000000000000000000" pitchFamily="2" charset="2"/>
              <a:buChar char="q"/>
            </a:pPr>
            <a:r>
              <a:rPr lang="en-US" sz="2400" dirty="0">
                <a:solidFill>
                  <a:schemeClr val="tx1"/>
                </a:solidFill>
              </a:rPr>
              <a:t> </a:t>
            </a:r>
            <a:r>
              <a:rPr lang="en-US" sz="2400" dirty="0" smtClean="0">
                <a:solidFill>
                  <a:srgbClr val="FF0000"/>
                </a:solidFill>
              </a:rPr>
              <a:t>For </a:t>
            </a:r>
            <a:r>
              <a:rPr lang="en-US" sz="2400" dirty="0" err="1" smtClean="0">
                <a:solidFill>
                  <a:srgbClr val="FF0000"/>
                </a:solidFill>
              </a:rPr>
              <a:t>Erlang</a:t>
            </a:r>
            <a:r>
              <a:rPr lang="en-US" sz="2400" dirty="0" smtClean="0">
                <a:solidFill>
                  <a:srgbClr val="FF0000"/>
                </a:solidFill>
              </a:rPr>
              <a:t> Distribution:</a:t>
            </a:r>
            <a:r>
              <a:rPr lang="en-US" sz="2400" dirty="0" smtClean="0">
                <a:solidFill>
                  <a:schemeClr val="tx1"/>
                </a:solidFill>
              </a:rPr>
              <a:t> </a:t>
            </a:r>
          </a:p>
          <a:p>
            <a:pPr algn="just">
              <a:lnSpc>
                <a:spcPct val="110000"/>
              </a:lnSpc>
              <a:buFont typeface="Wingdings" panose="05000000000000000000" pitchFamily="2" charset="2"/>
              <a:buChar char="Ø"/>
            </a:pPr>
            <a:r>
              <a:rPr lang="en-US" sz="2400" dirty="0">
                <a:solidFill>
                  <a:schemeClr val="tx1"/>
                </a:solidFill>
              </a:rPr>
              <a:t> </a:t>
            </a:r>
            <a:r>
              <a:rPr lang="en-US" sz="2400" dirty="0" smtClean="0">
                <a:solidFill>
                  <a:schemeClr val="tx1"/>
                </a:solidFill>
              </a:rPr>
              <a:t>It is </a:t>
            </a:r>
            <a:r>
              <a:rPr lang="en-US" sz="2400" dirty="0">
                <a:solidFill>
                  <a:schemeClr val="tx1"/>
                </a:solidFill>
              </a:rPr>
              <a:t>a two parameter family of continuous probability distributions </a:t>
            </a:r>
            <a:r>
              <a:rPr lang="en-US" sz="2400" dirty="0" smtClean="0">
                <a:solidFill>
                  <a:schemeClr val="tx1"/>
                </a:solidFill>
              </a:rPr>
              <a:t>with</a:t>
            </a:r>
            <a:br>
              <a:rPr lang="en-US" sz="2400" dirty="0" smtClean="0">
                <a:solidFill>
                  <a:schemeClr val="tx1"/>
                </a:solidFill>
              </a:rPr>
            </a:br>
            <a:r>
              <a:rPr lang="en-US" sz="2400" dirty="0" smtClean="0">
                <a:solidFill>
                  <a:schemeClr val="tx1"/>
                </a:solidFill>
              </a:rPr>
              <a:t>   support </a:t>
            </a:r>
            <a:r>
              <a:rPr lang="en-US" sz="2400" dirty="0">
                <a:solidFill>
                  <a:schemeClr val="tx1"/>
                </a:solidFill>
              </a:rPr>
              <a:t>x ∈ [ 0 , ∞ </a:t>
            </a:r>
            <a:r>
              <a:rPr lang="en-US" sz="2400" dirty="0" smtClean="0">
                <a:solidFill>
                  <a:schemeClr val="tx1"/>
                </a:solidFill>
              </a:rPr>
              <a:t>).</a:t>
            </a:r>
          </a:p>
          <a:p>
            <a:pPr algn="just">
              <a:lnSpc>
                <a:spcPct val="110000"/>
              </a:lnSpc>
              <a:buFont typeface="Wingdings" panose="05000000000000000000" pitchFamily="2" charset="2"/>
              <a:buChar char="Ø"/>
            </a:pPr>
            <a:r>
              <a:rPr lang="en-US" sz="2400" dirty="0">
                <a:solidFill>
                  <a:schemeClr val="tx1"/>
                </a:solidFill>
              </a:rPr>
              <a:t> The two parameters </a:t>
            </a:r>
            <a:r>
              <a:rPr lang="en-US" sz="2400" dirty="0" smtClean="0">
                <a:solidFill>
                  <a:schemeClr val="tx1"/>
                </a:solidFill>
              </a:rPr>
              <a:t>are: </a:t>
            </a:r>
          </a:p>
          <a:p>
            <a:pPr marL="0" indent="0" algn="just">
              <a:lnSpc>
                <a:spcPct val="110000"/>
              </a:lnSpc>
              <a:buNone/>
            </a:pPr>
            <a:r>
              <a:rPr lang="en-US" sz="2400" dirty="0">
                <a:solidFill>
                  <a:schemeClr val="tx1"/>
                </a:solidFill>
              </a:rPr>
              <a:t> </a:t>
            </a:r>
            <a:r>
              <a:rPr lang="en-US" sz="2400" dirty="0" smtClean="0">
                <a:solidFill>
                  <a:schemeClr val="tx1"/>
                </a:solidFill>
              </a:rPr>
              <a:t>   1. a </a:t>
            </a:r>
            <a:r>
              <a:rPr lang="en-US" sz="2400" dirty="0">
                <a:solidFill>
                  <a:schemeClr val="tx1"/>
                </a:solidFill>
              </a:rPr>
              <a:t>positive integer k the "shape", and</a:t>
            </a:r>
          </a:p>
          <a:p>
            <a:pPr marL="0" indent="0" algn="just">
              <a:lnSpc>
                <a:spcPct val="110000"/>
              </a:lnSpc>
              <a:buNone/>
            </a:pPr>
            <a:r>
              <a:rPr lang="en-US" sz="2400" dirty="0" smtClean="0">
                <a:solidFill>
                  <a:schemeClr val="tx1"/>
                </a:solidFill>
              </a:rPr>
              <a:t>    2. a </a:t>
            </a:r>
            <a:r>
              <a:rPr lang="en-US" sz="2400" dirty="0">
                <a:solidFill>
                  <a:schemeClr val="tx1"/>
                </a:solidFill>
              </a:rPr>
              <a:t>positive real number λ , the "rate". The "scale", μ , the reciprocal of </a:t>
            </a:r>
            <a:r>
              <a:rPr lang="en-US" sz="2400" dirty="0" smtClean="0">
                <a:solidFill>
                  <a:schemeClr val="tx1"/>
                </a:solidFill>
              </a:rPr>
              <a:t>the</a:t>
            </a:r>
            <a:br>
              <a:rPr lang="en-US" sz="2400" dirty="0" smtClean="0">
                <a:solidFill>
                  <a:schemeClr val="tx1"/>
                </a:solidFill>
              </a:rPr>
            </a:br>
            <a:r>
              <a:rPr lang="en-US" sz="2400" dirty="0" smtClean="0">
                <a:solidFill>
                  <a:schemeClr val="tx1"/>
                </a:solidFill>
              </a:rPr>
              <a:t>         rate</a:t>
            </a:r>
            <a:r>
              <a:rPr lang="en-US" sz="2400" dirty="0">
                <a:solidFill>
                  <a:schemeClr val="tx1"/>
                </a:solidFill>
              </a:rPr>
              <a:t>, is sometimes used instead.</a:t>
            </a:r>
          </a:p>
          <a:p>
            <a:pPr algn="just">
              <a:lnSpc>
                <a:spcPct val="110000"/>
              </a:lnSpc>
              <a:buFont typeface="Wingdings" panose="05000000000000000000" pitchFamily="2" charset="2"/>
              <a:buChar char="Ø"/>
            </a:pPr>
            <a:endParaRPr lang="en-US" sz="2400" dirty="0" smtClean="0">
              <a:solidFill>
                <a:schemeClr val="tx1"/>
              </a:solidFill>
            </a:endParaRPr>
          </a:p>
          <a:p>
            <a:pPr algn="just">
              <a:lnSpc>
                <a:spcPct val="110000"/>
              </a:lnSpc>
              <a:buFont typeface="Wingdings" panose="05000000000000000000" pitchFamily="2" charset="2"/>
              <a:buChar char="Ø"/>
            </a:pPr>
            <a:endParaRPr lang="en-US" sz="2400" dirty="0" smtClean="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Ø"/>
            </a:pP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35</a:t>
            </a:fld>
            <a:endParaRPr lang="en-US"/>
          </a:p>
        </p:txBody>
      </p:sp>
    </p:spTree>
    <p:extLst>
      <p:ext uri="{BB962C8B-B14F-4D97-AF65-F5344CB8AC3E}">
        <p14:creationId xmlns:p14="http://schemas.microsoft.com/office/powerpoint/2010/main" val="20258279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M/G/1/GD/ ∞ /∞ Queueing </a:t>
            </a:r>
            <a:r>
              <a:rPr lang="en-US" dirty="0" smtClean="0"/>
              <a:t>System(Cont..)</a:t>
            </a:r>
            <a:endParaRPr lang="en-US" dirty="0"/>
          </a:p>
        </p:txBody>
      </p:sp>
      <p:sp>
        <p:nvSpPr>
          <p:cNvPr id="3" name="Content Placeholder 2"/>
          <p:cNvSpPr>
            <a:spLocks noGrp="1"/>
          </p:cNvSpPr>
          <p:nvPr>
            <p:ph idx="1"/>
          </p:nvPr>
        </p:nvSpPr>
        <p:spPr>
          <a:xfrm>
            <a:off x="1097280" y="1845734"/>
            <a:ext cx="10058400" cy="4459532"/>
          </a:xfrm>
        </p:spPr>
        <p:txBody>
          <a:bodyPr>
            <a:normAutofit/>
          </a:bodyPr>
          <a:lstStyle/>
          <a:p>
            <a:pPr algn="just">
              <a:lnSpc>
                <a:spcPct val="110000"/>
              </a:lnSpc>
              <a:buFont typeface="Wingdings" panose="05000000000000000000" pitchFamily="2" charset="2"/>
              <a:buChar char="q"/>
            </a:pPr>
            <a:r>
              <a:rPr lang="en-US" sz="2400" dirty="0" smtClean="0">
                <a:solidFill>
                  <a:schemeClr val="tx1"/>
                </a:solidFill>
              </a:rPr>
              <a:t> </a:t>
            </a:r>
            <a:r>
              <a:rPr lang="en-US" sz="2400" dirty="0" smtClean="0">
                <a:solidFill>
                  <a:srgbClr val="FF0000"/>
                </a:solidFill>
              </a:rPr>
              <a:t>For </a:t>
            </a:r>
            <a:r>
              <a:rPr lang="en-US" sz="2400" dirty="0" err="1" smtClean="0">
                <a:solidFill>
                  <a:srgbClr val="FF0000"/>
                </a:solidFill>
              </a:rPr>
              <a:t>Erlang</a:t>
            </a:r>
            <a:r>
              <a:rPr lang="en-US" sz="2400" dirty="0" smtClean="0">
                <a:solidFill>
                  <a:srgbClr val="FF0000"/>
                </a:solidFill>
              </a:rPr>
              <a:t> Distribution(Cont..):</a:t>
            </a:r>
            <a:r>
              <a:rPr lang="en-US" sz="2400" dirty="0" smtClean="0">
                <a:solidFill>
                  <a:schemeClr val="tx1"/>
                </a:solidFill>
              </a:rPr>
              <a:t> </a:t>
            </a:r>
          </a:p>
          <a:p>
            <a:pPr algn="just">
              <a:lnSpc>
                <a:spcPct val="110000"/>
              </a:lnSpc>
              <a:buFont typeface="Wingdings" panose="05000000000000000000" pitchFamily="2" charset="2"/>
              <a:buChar char="Ø"/>
            </a:pPr>
            <a:r>
              <a:rPr lang="en-US" sz="2400" dirty="0">
                <a:solidFill>
                  <a:schemeClr val="tx1"/>
                </a:solidFill>
              </a:rPr>
              <a:t> </a:t>
            </a:r>
            <a:r>
              <a:rPr lang="en-US" sz="2400" dirty="0" smtClean="0">
                <a:solidFill>
                  <a:schemeClr val="tx1"/>
                </a:solidFill>
              </a:rPr>
              <a:t>The probability density function is:</a:t>
            </a:r>
          </a:p>
          <a:p>
            <a:pPr algn="just">
              <a:lnSpc>
                <a:spcPct val="110000"/>
              </a:lnSpc>
              <a:buFont typeface="Wingdings" panose="05000000000000000000" pitchFamily="2" charset="2"/>
              <a:buChar char="Ø"/>
            </a:pPr>
            <a:endParaRPr lang="en-US" sz="2400" dirty="0" smtClean="0">
              <a:solidFill>
                <a:schemeClr val="tx1"/>
              </a:solidFill>
            </a:endParaRPr>
          </a:p>
          <a:p>
            <a:pPr algn="just">
              <a:buFont typeface="Wingdings" panose="05000000000000000000" pitchFamily="2" charset="2"/>
              <a:buChar char="q"/>
            </a:pPr>
            <a:endParaRPr lang="en-US" sz="2400" dirty="0" smtClean="0">
              <a:solidFill>
                <a:schemeClr val="tx1"/>
              </a:solidFill>
            </a:endParaRPr>
          </a:p>
          <a:p>
            <a:pPr marL="0" indent="0" algn="just">
              <a:buNone/>
            </a:pPr>
            <a:r>
              <a:rPr lang="en-US" sz="2400" dirty="0">
                <a:solidFill>
                  <a:schemeClr val="tx1"/>
                </a:solidFill>
              </a:rPr>
              <a:t> </a:t>
            </a:r>
            <a:r>
              <a:rPr lang="en-US" sz="2400" dirty="0" smtClean="0">
                <a:solidFill>
                  <a:schemeClr val="tx1"/>
                </a:solidFill>
              </a:rPr>
              <a:t>   Or, </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36</a:t>
            </a:fld>
            <a:endParaRPr lang="en-US"/>
          </a:p>
        </p:txBody>
      </p:sp>
      <p:pic>
        <p:nvPicPr>
          <p:cNvPr id="5" name="Picture 4">
            <a:extLst>
              <a:ext uri="{FF2B5EF4-FFF2-40B4-BE49-F238E27FC236}">
                <a16:creationId xmlns="" xmlns:a16="http://schemas.microsoft.com/office/drawing/2014/main" id="{69B9AB97-403E-480B-9BEA-62265599D43C}"/>
              </a:ext>
            </a:extLst>
          </p:cNvPr>
          <p:cNvPicPr>
            <a:picLocks noChangeAspect="1"/>
          </p:cNvPicPr>
          <p:nvPr/>
        </p:nvPicPr>
        <p:blipFill>
          <a:blip r:embed="rId2"/>
          <a:stretch>
            <a:fillRect/>
          </a:stretch>
        </p:blipFill>
        <p:spPr>
          <a:xfrm>
            <a:off x="1344951" y="2952963"/>
            <a:ext cx="4965143" cy="842889"/>
          </a:xfrm>
          <a:prstGeom prst="rect">
            <a:avLst/>
          </a:prstGeom>
        </p:spPr>
      </p:pic>
      <p:pic>
        <p:nvPicPr>
          <p:cNvPr id="6" name="Picture 5">
            <a:extLst>
              <a:ext uri="{FF2B5EF4-FFF2-40B4-BE49-F238E27FC236}">
                <a16:creationId xmlns="" xmlns:a16="http://schemas.microsoft.com/office/drawing/2014/main" id="{AE11E5AF-237C-4E99-A886-962D3A7BD68D}"/>
              </a:ext>
            </a:extLst>
          </p:cNvPr>
          <p:cNvPicPr>
            <a:picLocks noChangeAspect="1"/>
          </p:cNvPicPr>
          <p:nvPr/>
        </p:nvPicPr>
        <p:blipFill>
          <a:blip r:embed="rId3"/>
          <a:stretch>
            <a:fillRect/>
          </a:stretch>
        </p:blipFill>
        <p:spPr>
          <a:xfrm>
            <a:off x="1344951" y="4903081"/>
            <a:ext cx="4867283" cy="941627"/>
          </a:xfrm>
          <a:prstGeom prst="rect">
            <a:avLst/>
          </a:prstGeom>
        </p:spPr>
      </p:pic>
      <p:pic>
        <p:nvPicPr>
          <p:cNvPr id="7" name="Picture 6">
            <a:extLst>
              <a:ext uri="{FF2B5EF4-FFF2-40B4-BE49-F238E27FC236}">
                <a16:creationId xmlns="" xmlns:a16="http://schemas.microsoft.com/office/drawing/2014/main" id="{789BEF0C-7BFC-4062-B5EB-26FF4A026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9905" y="1891880"/>
            <a:ext cx="4695775" cy="4249614"/>
          </a:xfrm>
          <a:prstGeom prst="rect">
            <a:avLst/>
          </a:prstGeom>
        </p:spPr>
      </p:pic>
    </p:spTree>
    <p:extLst>
      <p:ext uri="{BB962C8B-B14F-4D97-AF65-F5344CB8AC3E}">
        <p14:creationId xmlns:p14="http://schemas.microsoft.com/office/powerpoint/2010/main" val="131495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M/G/1/GD/ ∞ /∞ Queueing </a:t>
            </a:r>
            <a:r>
              <a:rPr lang="en-US" dirty="0" smtClean="0"/>
              <a:t>System(Cont..)</a:t>
            </a:r>
            <a:endParaRPr lang="en-US" dirty="0"/>
          </a:p>
        </p:txBody>
      </p:sp>
      <p:sp>
        <p:nvSpPr>
          <p:cNvPr id="3" name="Content Placeholder 2"/>
          <p:cNvSpPr>
            <a:spLocks noGrp="1"/>
          </p:cNvSpPr>
          <p:nvPr>
            <p:ph idx="1"/>
          </p:nvPr>
        </p:nvSpPr>
        <p:spPr>
          <a:xfrm>
            <a:off x="1097280" y="1845734"/>
            <a:ext cx="10058400" cy="4459532"/>
          </a:xfrm>
        </p:spPr>
        <p:txBody>
          <a:bodyPr>
            <a:normAutofit/>
          </a:bodyPr>
          <a:lstStyle/>
          <a:p>
            <a:pPr algn="just">
              <a:lnSpc>
                <a:spcPct val="110000"/>
              </a:lnSpc>
              <a:buFont typeface="Wingdings" panose="05000000000000000000" pitchFamily="2" charset="2"/>
              <a:buChar char="q"/>
            </a:pPr>
            <a:r>
              <a:rPr lang="en-US" sz="2400" dirty="0" smtClean="0">
                <a:solidFill>
                  <a:schemeClr val="tx1"/>
                </a:solidFill>
              </a:rPr>
              <a:t> </a:t>
            </a:r>
            <a:r>
              <a:rPr lang="en-US" sz="2400" dirty="0" smtClean="0">
                <a:solidFill>
                  <a:srgbClr val="FF0000"/>
                </a:solidFill>
              </a:rPr>
              <a:t>For </a:t>
            </a:r>
            <a:r>
              <a:rPr lang="en-US" sz="2400" dirty="0" err="1" smtClean="0">
                <a:solidFill>
                  <a:srgbClr val="FF0000"/>
                </a:solidFill>
              </a:rPr>
              <a:t>Erlang</a:t>
            </a:r>
            <a:r>
              <a:rPr lang="en-US" sz="2400" dirty="0" smtClean="0">
                <a:solidFill>
                  <a:srgbClr val="FF0000"/>
                </a:solidFill>
              </a:rPr>
              <a:t> Distribution(Cont..):</a:t>
            </a:r>
            <a:r>
              <a:rPr lang="en-US" sz="2400" dirty="0" smtClean="0">
                <a:solidFill>
                  <a:schemeClr val="tx1"/>
                </a:solidFill>
              </a:rPr>
              <a:t> </a:t>
            </a:r>
          </a:p>
          <a:p>
            <a:pPr algn="just">
              <a:lnSpc>
                <a:spcPct val="110000"/>
              </a:lnSpc>
              <a:buFont typeface="Wingdings" panose="05000000000000000000" pitchFamily="2" charset="2"/>
              <a:buChar char="Ø"/>
            </a:pPr>
            <a:r>
              <a:rPr lang="en-US" sz="2400" dirty="0">
                <a:solidFill>
                  <a:schemeClr val="tx1"/>
                </a:solidFill>
                <a:cs typeface="Times New Roman" pitchFamily="18" charset="0"/>
              </a:rPr>
              <a:t> </a:t>
            </a:r>
            <a:r>
              <a:rPr lang="en-US" sz="2100" dirty="0" smtClean="0">
                <a:solidFill>
                  <a:schemeClr val="tx1"/>
                </a:solidFill>
                <a:cs typeface="Times New Roman" pitchFamily="18" charset="0"/>
              </a:rPr>
              <a:t>Mean</a:t>
            </a:r>
            <a:r>
              <a:rPr lang="en-US" sz="2100" dirty="0">
                <a:solidFill>
                  <a:schemeClr val="tx1"/>
                </a:solidFill>
                <a:cs typeface="Times New Roman" pitchFamily="18" charset="0"/>
              </a:rPr>
              <a:t>: k / </a:t>
            </a:r>
            <a:r>
              <a:rPr lang="en-US" sz="2100" dirty="0" smtClean="0">
                <a:solidFill>
                  <a:schemeClr val="tx1"/>
                </a:solidFill>
                <a:cs typeface="Times New Roman" pitchFamily="18" charset="0"/>
              </a:rPr>
              <a:t>λ and Variance</a:t>
            </a:r>
            <a:r>
              <a:rPr lang="en-US" sz="2100" dirty="0">
                <a:solidFill>
                  <a:schemeClr val="tx1"/>
                </a:solidFill>
                <a:cs typeface="Times New Roman" pitchFamily="18" charset="0"/>
              </a:rPr>
              <a:t>: k / </a:t>
            </a:r>
            <a:r>
              <a:rPr lang="en-US" sz="2100" dirty="0" smtClean="0">
                <a:solidFill>
                  <a:schemeClr val="tx1"/>
                </a:solidFill>
                <a:cs typeface="Times New Roman" pitchFamily="18" charset="0"/>
              </a:rPr>
              <a:t>λ</a:t>
            </a:r>
            <a:r>
              <a:rPr lang="en-US" sz="2100" baseline="30000" dirty="0" smtClean="0">
                <a:solidFill>
                  <a:schemeClr val="tx1"/>
                </a:solidFill>
                <a:cs typeface="Times New Roman" pitchFamily="18" charset="0"/>
              </a:rPr>
              <a:t>2</a:t>
            </a:r>
            <a:endParaRPr lang="en-US" sz="2100" dirty="0">
              <a:solidFill>
                <a:schemeClr val="tx1"/>
              </a:solidFill>
              <a:cs typeface="Times New Roman" pitchFamily="18" charset="0"/>
            </a:endParaRPr>
          </a:p>
          <a:p>
            <a:pPr algn="just">
              <a:lnSpc>
                <a:spcPct val="110000"/>
              </a:lnSpc>
              <a:buFont typeface="Wingdings" panose="05000000000000000000" pitchFamily="2" charset="2"/>
              <a:buChar char="Ø"/>
            </a:pPr>
            <a:r>
              <a:rPr lang="en-US" sz="2100" dirty="0">
                <a:solidFill>
                  <a:schemeClr val="tx1"/>
                </a:solidFill>
                <a:cs typeface="Times New Roman" pitchFamily="18" charset="0"/>
              </a:rPr>
              <a:t> </a:t>
            </a:r>
            <a:r>
              <a:rPr lang="en-US" sz="2100" dirty="0" err="1">
                <a:solidFill>
                  <a:schemeClr val="tx1"/>
                </a:solidFill>
                <a:cs typeface="Times New Roman" pitchFamily="18" charset="0"/>
              </a:rPr>
              <a:t>Erlang</a:t>
            </a:r>
            <a:r>
              <a:rPr lang="en-US" sz="2100" dirty="0">
                <a:solidFill>
                  <a:schemeClr val="tx1"/>
                </a:solidFill>
                <a:cs typeface="Times New Roman" pitchFamily="18" charset="0"/>
              </a:rPr>
              <a:t> distribution with k = 1 simplifies to exponential distribution</a:t>
            </a:r>
            <a:r>
              <a:rPr lang="en-US" sz="2100" dirty="0" smtClean="0">
                <a:solidFill>
                  <a:schemeClr val="tx1"/>
                </a:solidFill>
                <a:cs typeface="Times New Roman" pitchFamily="18" charset="0"/>
              </a:rPr>
              <a:t>.</a:t>
            </a:r>
          </a:p>
          <a:p>
            <a:pPr algn="just">
              <a:lnSpc>
                <a:spcPct val="110000"/>
              </a:lnSpc>
              <a:buFont typeface="Wingdings" panose="05000000000000000000" pitchFamily="2" charset="2"/>
              <a:buChar char="q"/>
            </a:pPr>
            <a:r>
              <a:rPr lang="en-US" sz="2100" dirty="0" smtClean="0">
                <a:solidFill>
                  <a:schemeClr val="tx1"/>
                </a:solidFill>
                <a:cs typeface="Times New Roman" pitchFamily="18" charset="0"/>
              </a:rPr>
              <a:t> </a:t>
            </a:r>
            <a:r>
              <a:rPr lang="en-US" sz="2100" dirty="0" smtClean="0">
                <a:solidFill>
                  <a:srgbClr val="FF0000"/>
                </a:solidFill>
                <a:cs typeface="Times New Roman" pitchFamily="18" charset="0"/>
              </a:rPr>
              <a:t>Example:</a:t>
            </a:r>
          </a:p>
          <a:p>
            <a:pPr marL="0" indent="0" algn="just">
              <a:lnSpc>
                <a:spcPct val="110000"/>
              </a:lnSpc>
              <a:buNone/>
            </a:pPr>
            <a:r>
              <a:rPr lang="en-US" sz="2400" dirty="0">
                <a:solidFill>
                  <a:schemeClr val="tx1"/>
                </a:solidFill>
                <a:cs typeface="Times New Roman" pitchFamily="18" charset="0"/>
              </a:rPr>
              <a:t>Consider an M/G/1/GD/∞/∞ queuing system in which an average of 10 arrivals occur each hour. Suppose that each customer’s service time follows an </a:t>
            </a:r>
            <a:r>
              <a:rPr lang="en-US" sz="2400" dirty="0" err="1">
                <a:solidFill>
                  <a:schemeClr val="tx1"/>
                </a:solidFill>
                <a:cs typeface="Times New Roman" pitchFamily="18" charset="0"/>
              </a:rPr>
              <a:t>Erlang</a:t>
            </a:r>
            <a:r>
              <a:rPr lang="en-US" sz="2400" dirty="0">
                <a:solidFill>
                  <a:schemeClr val="tx1"/>
                </a:solidFill>
                <a:cs typeface="Times New Roman" pitchFamily="18" charset="0"/>
              </a:rPr>
              <a:t> distribution, with rate parameter 1 customer per minute and shape </a:t>
            </a:r>
            <a:r>
              <a:rPr lang="en-US" sz="2400" dirty="0" smtClean="0">
                <a:solidFill>
                  <a:schemeClr val="tx1"/>
                </a:solidFill>
                <a:cs typeface="Times New Roman" pitchFamily="18" charset="0"/>
              </a:rPr>
              <a:t>parameter 4. </a:t>
            </a:r>
            <a:r>
              <a:rPr lang="en-US" sz="2400" dirty="0" smtClean="0">
                <a:solidFill>
                  <a:srgbClr val="FF0000"/>
                </a:solidFill>
                <a:cs typeface="Times New Roman" pitchFamily="18" charset="0"/>
              </a:rPr>
              <a:t>(Winston page: 1098)</a:t>
            </a:r>
            <a:r>
              <a:rPr lang="en-US" sz="2400" dirty="0" smtClean="0">
                <a:solidFill>
                  <a:schemeClr val="tx1"/>
                </a:solidFill>
                <a:cs typeface="Times New Roman" pitchFamily="18" charset="0"/>
              </a:rPr>
              <a:t> </a:t>
            </a:r>
            <a:endParaRPr lang="en-US" sz="2400" dirty="0">
              <a:solidFill>
                <a:schemeClr val="tx1"/>
              </a:solidFill>
              <a:cs typeface="Times New Roman" pitchFamily="18" charset="0"/>
            </a:endParaRPr>
          </a:p>
          <a:p>
            <a:pPr algn="just">
              <a:lnSpc>
                <a:spcPct val="110000"/>
              </a:lnSpc>
              <a:buFont typeface="Wingdings" panose="05000000000000000000" pitchFamily="2" charset="2"/>
              <a:buChar char="Ø"/>
            </a:pPr>
            <a:endParaRPr lang="en-US" sz="2100" dirty="0">
              <a:solidFill>
                <a:schemeClr val="tx1"/>
              </a:solidFill>
              <a:cs typeface="Times New Roman" pitchFamily="18" charset="0"/>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37</a:t>
            </a:fld>
            <a:endParaRPr lang="en-US"/>
          </a:p>
        </p:txBody>
      </p:sp>
    </p:spTree>
    <p:extLst>
      <p:ext uri="{BB962C8B-B14F-4D97-AF65-F5344CB8AC3E}">
        <p14:creationId xmlns:p14="http://schemas.microsoft.com/office/powerpoint/2010/main" val="20449198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M/G/1/GD/ ∞ /∞ Queueing </a:t>
            </a:r>
            <a:r>
              <a:rPr lang="en-US" dirty="0" smtClean="0"/>
              <a:t>System(Cont..)</a:t>
            </a:r>
            <a:endParaRPr lang="en-US" dirty="0"/>
          </a:p>
        </p:txBody>
      </p:sp>
      <p:sp>
        <p:nvSpPr>
          <p:cNvPr id="3" name="Content Placeholder 2"/>
          <p:cNvSpPr>
            <a:spLocks noGrp="1"/>
          </p:cNvSpPr>
          <p:nvPr>
            <p:ph idx="1"/>
          </p:nvPr>
        </p:nvSpPr>
        <p:spPr>
          <a:xfrm>
            <a:off x="1097280" y="1845734"/>
            <a:ext cx="10058400" cy="4459532"/>
          </a:xfrm>
        </p:spPr>
        <p:txBody>
          <a:bodyPr>
            <a:normAutofit/>
          </a:bodyPr>
          <a:lstStyle/>
          <a:p>
            <a:pPr algn="just">
              <a:lnSpc>
                <a:spcPct val="110000"/>
              </a:lnSpc>
              <a:buFont typeface="Wingdings" panose="05000000000000000000" pitchFamily="2" charset="2"/>
              <a:buChar char="q"/>
            </a:pPr>
            <a:r>
              <a:rPr lang="en-US" sz="2100" dirty="0" smtClean="0">
                <a:solidFill>
                  <a:srgbClr val="FF0000"/>
                </a:solidFill>
                <a:cs typeface="Times New Roman" pitchFamily="18" charset="0"/>
              </a:rPr>
              <a:t> Example(Cont..):</a:t>
            </a:r>
          </a:p>
          <a:p>
            <a:pPr marL="457200" indent="-457200" algn="just">
              <a:lnSpc>
                <a:spcPct val="110000"/>
              </a:lnSpc>
              <a:buFont typeface="+mj-lt"/>
              <a:buAutoNum type="alphaLcParenR"/>
            </a:pPr>
            <a:r>
              <a:rPr lang="en-US" sz="2400" dirty="0">
                <a:solidFill>
                  <a:schemeClr val="tx1"/>
                </a:solidFill>
                <a:cs typeface="Times New Roman" pitchFamily="18" charset="0"/>
              </a:rPr>
              <a:t>Find the expected number of customers waiting in </a:t>
            </a:r>
            <a:r>
              <a:rPr lang="en-US" sz="2400" dirty="0" smtClean="0">
                <a:solidFill>
                  <a:schemeClr val="tx1"/>
                </a:solidFill>
                <a:cs typeface="Times New Roman" pitchFamily="18" charset="0"/>
              </a:rPr>
              <a:t>line.</a:t>
            </a:r>
          </a:p>
          <a:p>
            <a:pPr marL="457200" indent="-457200" algn="just">
              <a:lnSpc>
                <a:spcPct val="110000"/>
              </a:lnSpc>
              <a:buFont typeface="+mj-lt"/>
              <a:buAutoNum type="alphaLcParenR"/>
            </a:pPr>
            <a:r>
              <a:rPr lang="en-US" sz="2400" dirty="0" smtClean="0">
                <a:solidFill>
                  <a:schemeClr val="tx1"/>
                </a:solidFill>
                <a:cs typeface="Times New Roman" pitchFamily="18" charset="0"/>
              </a:rPr>
              <a:t>Find </a:t>
            </a:r>
            <a:r>
              <a:rPr lang="en-US" sz="2400" dirty="0">
                <a:solidFill>
                  <a:schemeClr val="tx1"/>
                </a:solidFill>
                <a:cs typeface="Times New Roman" pitchFamily="18" charset="0"/>
              </a:rPr>
              <a:t>the expected time that a customer will spend in the </a:t>
            </a:r>
            <a:r>
              <a:rPr lang="en-US" sz="2400" dirty="0" smtClean="0">
                <a:solidFill>
                  <a:schemeClr val="tx1"/>
                </a:solidFill>
                <a:cs typeface="Times New Roman" pitchFamily="18" charset="0"/>
              </a:rPr>
              <a:t>system.</a:t>
            </a:r>
          </a:p>
          <a:p>
            <a:pPr marL="457200" indent="-457200" algn="just">
              <a:lnSpc>
                <a:spcPct val="110000"/>
              </a:lnSpc>
              <a:buFont typeface="+mj-lt"/>
              <a:buAutoNum type="alphaLcParenR"/>
            </a:pPr>
            <a:r>
              <a:rPr lang="en-US" sz="2400" dirty="0" smtClean="0">
                <a:solidFill>
                  <a:schemeClr val="tx1"/>
                </a:solidFill>
                <a:cs typeface="Times New Roman" pitchFamily="18" charset="0"/>
              </a:rPr>
              <a:t>What </a:t>
            </a:r>
            <a:r>
              <a:rPr lang="en-US" sz="2400" dirty="0">
                <a:solidFill>
                  <a:schemeClr val="tx1"/>
                </a:solidFill>
                <a:cs typeface="Times New Roman" pitchFamily="18" charset="0"/>
              </a:rPr>
              <a:t>fraction of the time will the server be idle? </a:t>
            </a:r>
            <a:endParaRPr lang="en-US" sz="2400" dirty="0" smtClean="0">
              <a:solidFill>
                <a:schemeClr val="tx1"/>
              </a:solidFill>
              <a:cs typeface="Times New Roman" pitchFamily="18" charset="0"/>
            </a:endParaRPr>
          </a:p>
          <a:p>
            <a:pPr algn="just">
              <a:lnSpc>
                <a:spcPct val="110000"/>
              </a:lnSpc>
              <a:buFont typeface="Wingdings" panose="05000000000000000000" pitchFamily="2" charset="2"/>
              <a:buChar char="ü"/>
            </a:pPr>
            <a:r>
              <a:rPr lang="en-US" sz="2400" dirty="0">
                <a:solidFill>
                  <a:schemeClr val="tx1"/>
                </a:solidFill>
                <a:cs typeface="Times New Roman" pitchFamily="18" charset="0"/>
              </a:rPr>
              <a:t> </a:t>
            </a:r>
            <a:r>
              <a:rPr lang="en-US" sz="2400" dirty="0" smtClean="0">
                <a:solidFill>
                  <a:srgbClr val="FF0000"/>
                </a:solidFill>
                <a:cs typeface="Times New Roman" pitchFamily="18" charset="0"/>
              </a:rPr>
              <a:t>Solution:</a:t>
            </a:r>
          </a:p>
          <a:p>
            <a:pPr marL="0" indent="0" algn="just">
              <a:lnSpc>
                <a:spcPct val="110000"/>
              </a:lnSpc>
              <a:buNone/>
            </a:pPr>
            <a:r>
              <a:rPr lang="en-US" sz="2400" dirty="0" smtClean="0">
                <a:solidFill>
                  <a:schemeClr val="tx1"/>
                </a:solidFill>
                <a:cs typeface="Times New Roman" pitchFamily="18" charset="0"/>
              </a:rPr>
              <a:t>Since it’s an </a:t>
            </a:r>
            <a:r>
              <a:rPr lang="en-US" sz="2400" dirty="0" err="1" smtClean="0">
                <a:solidFill>
                  <a:schemeClr val="tx1"/>
                </a:solidFill>
                <a:cs typeface="Times New Roman" pitchFamily="18" charset="0"/>
              </a:rPr>
              <a:t>Erlang</a:t>
            </a:r>
            <a:r>
              <a:rPr lang="en-US" sz="2400" dirty="0" smtClean="0">
                <a:solidFill>
                  <a:schemeClr val="tx1"/>
                </a:solidFill>
                <a:cs typeface="Times New Roman" pitchFamily="18" charset="0"/>
              </a:rPr>
              <a:t> Distribution, </a:t>
            </a:r>
            <a:endParaRPr lang="en-US" sz="2400" dirty="0">
              <a:solidFill>
                <a:schemeClr val="tx1"/>
              </a:solidFill>
              <a:cs typeface="Times New Roman" pitchFamily="18" charset="0"/>
            </a:endParaRPr>
          </a:p>
          <a:p>
            <a:pPr marL="0" indent="0" algn="just">
              <a:lnSpc>
                <a:spcPct val="110000"/>
              </a:lnSpc>
              <a:buNone/>
            </a:pPr>
            <a:r>
              <a:rPr lang="en-US" sz="2400" dirty="0" smtClean="0">
                <a:solidFill>
                  <a:schemeClr val="tx1"/>
                </a:solidFill>
                <a:cs typeface="Times New Roman" pitchFamily="18" charset="0"/>
              </a:rPr>
              <a:t> </a:t>
            </a:r>
          </a:p>
          <a:p>
            <a:pPr algn="just">
              <a:lnSpc>
                <a:spcPct val="110000"/>
              </a:lnSpc>
              <a:buFont typeface="Wingdings" panose="05000000000000000000" pitchFamily="2" charset="2"/>
              <a:buChar char="Ø"/>
            </a:pPr>
            <a:endParaRPr lang="en-US" sz="2100" dirty="0">
              <a:solidFill>
                <a:schemeClr val="tx1"/>
              </a:solidFill>
              <a:cs typeface="Times New Roman" pitchFamily="18" charset="0"/>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38</a:t>
            </a:fld>
            <a:endParaRPr lang="en-US"/>
          </a:p>
        </p:txBody>
      </p:sp>
      <p:graphicFrame>
        <p:nvGraphicFramePr>
          <p:cNvPr id="5" name="Object 4">
            <a:extLst>
              <a:ext uri="{FF2B5EF4-FFF2-40B4-BE49-F238E27FC236}">
                <a16:creationId xmlns="" xmlns:a16="http://schemas.microsoft.com/office/drawing/2014/main" id="{A5E9D8AC-268E-4EB7-A904-A7DA28AB32E3}"/>
              </a:ext>
            </a:extLst>
          </p:cNvPr>
          <p:cNvGraphicFramePr>
            <a:graphicFrameLocks noChangeAspect="1"/>
          </p:cNvGraphicFramePr>
          <p:nvPr>
            <p:extLst>
              <p:ext uri="{D42A27DB-BD31-4B8C-83A1-F6EECF244321}">
                <p14:modId xmlns:p14="http://schemas.microsoft.com/office/powerpoint/2010/main" val="737276155"/>
              </p:ext>
            </p:extLst>
          </p:nvPr>
        </p:nvGraphicFramePr>
        <p:xfrm>
          <a:off x="5049672" y="4075500"/>
          <a:ext cx="7042244" cy="2229766"/>
        </p:xfrm>
        <a:graphic>
          <a:graphicData uri="http://schemas.openxmlformats.org/presentationml/2006/ole">
            <mc:AlternateContent xmlns:mc="http://schemas.openxmlformats.org/markup-compatibility/2006">
              <mc:Choice xmlns:v="urn:schemas-microsoft-com:vml" Requires="v">
                <p:oleObj spid="_x0000_s22537" name="Equation" r:id="rId3" imgW="2895480" imgH="787320" progId="Equation.3">
                  <p:embed/>
                </p:oleObj>
              </mc:Choice>
              <mc:Fallback>
                <p:oleObj name="Equation" r:id="rId3" imgW="2895480" imgH="787320" progId="Equation.3">
                  <p:embed/>
                  <p:pic>
                    <p:nvPicPr>
                      <p:cNvPr id="0" name=""/>
                      <p:cNvPicPr>
                        <a:picLocks noChangeAspect="1" noChangeArrowheads="1"/>
                      </p:cNvPicPr>
                      <p:nvPr/>
                    </p:nvPicPr>
                    <p:blipFill>
                      <a:blip r:embed="rId4"/>
                      <a:srcRect/>
                      <a:stretch>
                        <a:fillRect/>
                      </a:stretch>
                    </p:blipFill>
                    <p:spPr bwMode="auto">
                      <a:xfrm>
                        <a:off x="5049672" y="4075500"/>
                        <a:ext cx="7042244" cy="2229766"/>
                      </a:xfrm>
                      <a:prstGeom prst="rect">
                        <a:avLst/>
                      </a:prstGeom>
                      <a:noFill/>
                      <a:extLst/>
                    </p:spPr>
                  </p:pic>
                </p:oleObj>
              </mc:Fallback>
            </mc:AlternateContent>
          </a:graphicData>
        </a:graphic>
      </p:graphicFrame>
    </p:spTree>
    <p:extLst>
      <p:ext uri="{BB962C8B-B14F-4D97-AF65-F5344CB8AC3E}">
        <p14:creationId xmlns:p14="http://schemas.microsoft.com/office/powerpoint/2010/main" val="11334155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M/G/1/GD/ ∞ /∞ Queueing </a:t>
            </a:r>
            <a:r>
              <a:rPr lang="en-US" dirty="0" smtClean="0"/>
              <a:t>System(Cont..)</a:t>
            </a:r>
            <a:endParaRPr lang="en-US" dirty="0"/>
          </a:p>
        </p:txBody>
      </p:sp>
      <p:sp>
        <p:nvSpPr>
          <p:cNvPr id="3" name="Content Placeholder 2"/>
          <p:cNvSpPr>
            <a:spLocks noGrp="1"/>
          </p:cNvSpPr>
          <p:nvPr>
            <p:ph idx="1"/>
          </p:nvPr>
        </p:nvSpPr>
        <p:spPr>
          <a:xfrm>
            <a:off x="1097280" y="1845734"/>
            <a:ext cx="10058400" cy="4459532"/>
          </a:xfrm>
        </p:spPr>
        <p:txBody>
          <a:bodyPr>
            <a:normAutofit/>
          </a:bodyPr>
          <a:lstStyle/>
          <a:p>
            <a:pPr algn="just">
              <a:lnSpc>
                <a:spcPct val="110000"/>
              </a:lnSpc>
              <a:buFont typeface="Wingdings" panose="05000000000000000000" pitchFamily="2" charset="2"/>
              <a:buChar char="ü"/>
            </a:pPr>
            <a:r>
              <a:rPr lang="en-US" sz="2400" dirty="0">
                <a:solidFill>
                  <a:schemeClr val="tx1"/>
                </a:solidFill>
                <a:cs typeface="Times New Roman" pitchFamily="18" charset="0"/>
              </a:rPr>
              <a:t> </a:t>
            </a:r>
            <a:r>
              <a:rPr lang="en-US" sz="2400" dirty="0" smtClean="0">
                <a:solidFill>
                  <a:srgbClr val="FF0000"/>
                </a:solidFill>
                <a:cs typeface="Times New Roman" pitchFamily="18" charset="0"/>
              </a:rPr>
              <a:t>Solution(Cont..):</a:t>
            </a:r>
          </a:p>
          <a:p>
            <a:pPr algn="just">
              <a:lnSpc>
                <a:spcPct val="110000"/>
              </a:lnSpc>
              <a:buFont typeface="Wingdings" panose="05000000000000000000" pitchFamily="2" charset="2"/>
              <a:buChar char="ü"/>
            </a:pPr>
            <a:endParaRPr lang="en-US" sz="2400" dirty="0">
              <a:solidFill>
                <a:srgbClr val="FF0000"/>
              </a:solidFill>
              <a:cs typeface="Times New Roman" pitchFamily="18" charset="0"/>
            </a:endParaRPr>
          </a:p>
          <a:p>
            <a:pPr marL="0" indent="0" algn="just">
              <a:lnSpc>
                <a:spcPct val="110000"/>
              </a:lnSpc>
              <a:buNone/>
            </a:pPr>
            <a:r>
              <a:rPr lang="en-US" sz="2400" dirty="0" smtClean="0">
                <a:solidFill>
                  <a:srgbClr val="FF0000"/>
                </a:solidFill>
                <a:cs typeface="Times New Roman" pitchFamily="18" charset="0"/>
              </a:rPr>
              <a:t/>
            </a:r>
            <a:br>
              <a:rPr lang="en-US" sz="2400" dirty="0" smtClean="0">
                <a:solidFill>
                  <a:srgbClr val="FF0000"/>
                </a:solidFill>
                <a:cs typeface="Times New Roman" pitchFamily="18" charset="0"/>
              </a:rPr>
            </a:br>
            <a:endParaRPr lang="en-US" sz="2400" dirty="0">
              <a:solidFill>
                <a:srgbClr val="FF0000"/>
              </a:solidFill>
              <a:cs typeface="Times New Roman" pitchFamily="18" charset="0"/>
            </a:endParaRPr>
          </a:p>
          <a:p>
            <a:pPr marL="0" indent="0" algn="just">
              <a:lnSpc>
                <a:spcPct val="110000"/>
              </a:lnSpc>
              <a:buNone/>
            </a:pPr>
            <a:r>
              <a:rPr lang="en-US" sz="2400" dirty="0" smtClean="0">
                <a:solidFill>
                  <a:srgbClr val="FF0000"/>
                </a:solidFill>
                <a:cs typeface="Times New Roman" pitchFamily="18" charset="0"/>
              </a:rPr>
              <a:t>a)</a:t>
            </a:r>
            <a:r>
              <a:rPr lang="en-US" sz="2400" dirty="0" smtClean="0">
                <a:solidFill>
                  <a:schemeClr val="tx1"/>
                </a:solidFill>
                <a:cs typeface="Times New Roman" pitchFamily="18" charset="0"/>
              </a:rPr>
              <a:t> </a:t>
            </a:r>
          </a:p>
          <a:p>
            <a:pPr marL="0" indent="0" algn="just">
              <a:lnSpc>
                <a:spcPct val="110000"/>
              </a:lnSpc>
              <a:buNone/>
            </a:pPr>
            <a:endParaRPr lang="en-US" sz="2400" dirty="0" smtClean="0">
              <a:solidFill>
                <a:schemeClr val="tx1"/>
              </a:solidFill>
              <a:cs typeface="Times New Roman" pitchFamily="18" charset="0"/>
            </a:endParaRPr>
          </a:p>
          <a:p>
            <a:pPr algn="just">
              <a:lnSpc>
                <a:spcPct val="110000"/>
              </a:lnSpc>
              <a:buFont typeface="Wingdings" panose="05000000000000000000" pitchFamily="2" charset="2"/>
              <a:buChar char="Ø"/>
            </a:pPr>
            <a:endParaRPr lang="en-US" sz="2100" dirty="0">
              <a:solidFill>
                <a:schemeClr val="tx1"/>
              </a:solidFill>
              <a:cs typeface="Times New Roman" pitchFamily="18" charset="0"/>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39</a:t>
            </a:fld>
            <a:endParaRPr lang="en-US"/>
          </a:p>
        </p:txBody>
      </p:sp>
      <p:graphicFrame>
        <p:nvGraphicFramePr>
          <p:cNvPr id="6" name="Object 4">
            <a:extLst>
              <a:ext uri="{FF2B5EF4-FFF2-40B4-BE49-F238E27FC236}">
                <a16:creationId xmlns="" xmlns:a16="http://schemas.microsoft.com/office/drawing/2014/main" id="{D6814369-D4BE-44CE-B7BB-5AADC60FAC51}"/>
              </a:ext>
            </a:extLst>
          </p:cNvPr>
          <p:cNvGraphicFramePr>
            <a:graphicFrameLocks noChangeAspect="1"/>
          </p:cNvGraphicFramePr>
          <p:nvPr>
            <p:extLst>
              <p:ext uri="{D42A27DB-BD31-4B8C-83A1-F6EECF244321}">
                <p14:modId xmlns:p14="http://schemas.microsoft.com/office/powerpoint/2010/main" val="2511744470"/>
              </p:ext>
            </p:extLst>
          </p:nvPr>
        </p:nvGraphicFramePr>
        <p:xfrm>
          <a:off x="1097280" y="2442027"/>
          <a:ext cx="4042533" cy="1439625"/>
        </p:xfrm>
        <a:graphic>
          <a:graphicData uri="http://schemas.openxmlformats.org/presentationml/2006/ole">
            <mc:AlternateContent xmlns:mc="http://schemas.openxmlformats.org/markup-compatibility/2006">
              <mc:Choice xmlns:v="urn:schemas-microsoft-com:vml" Requires="v">
                <p:oleObj spid="_x0000_s23578" name="Equation" r:id="rId3" imgW="1854000" imgH="660240" progId="Equation.3">
                  <p:embed/>
                </p:oleObj>
              </mc:Choice>
              <mc:Fallback>
                <p:oleObj name="Equation" r:id="rId3" imgW="1854000" imgH="660240" progId="Equation.3">
                  <p:embed/>
                  <p:pic>
                    <p:nvPicPr>
                      <p:cNvPr id="0" name=""/>
                      <p:cNvPicPr>
                        <a:picLocks noChangeAspect="1" noChangeArrowheads="1"/>
                      </p:cNvPicPr>
                      <p:nvPr/>
                    </p:nvPicPr>
                    <p:blipFill>
                      <a:blip r:embed="rId4"/>
                      <a:srcRect/>
                      <a:stretch>
                        <a:fillRect/>
                      </a:stretch>
                    </p:blipFill>
                    <p:spPr bwMode="auto">
                      <a:xfrm>
                        <a:off x="1097280" y="2442027"/>
                        <a:ext cx="4042533" cy="1439625"/>
                      </a:xfrm>
                      <a:prstGeom prst="rect">
                        <a:avLst/>
                      </a:prstGeom>
                      <a:noFill/>
                      <a:extLst/>
                    </p:spPr>
                  </p:pic>
                </p:oleObj>
              </mc:Fallback>
            </mc:AlternateContent>
          </a:graphicData>
        </a:graphic>
      </p:graphicFrame>
      <p:graphicFrame>
        <p:nvGraphicFramePr>
          <p:cNvPr id="7" name="Object 4">
            <a:extLst>
              <a:ext uri="{FF2B5EF4-FFF2-40B4-BE49-F238E27FC236}">
                <a16:creationId xmlns="" xmlns:a16="http://schemas.microsoft.com/office/drawing/2014/main" id="{7BA01C23-A148-4630-8759-74558058D3C9}"/>
              </a:ext>
            </a:extLst>
          </p:cNvPr>
          <p:cNvGraphicFramePr>
            <a:graphicFrameLocks noChangeAspect="1"/>
          </p:cNvGraphicFramePr>
          <p:nvPr>
            <p:extLst>
              <p:ext uri="{D42A27DB-BD31-4B8C-83A1-F6EECF244321}">
                <p14:modId xmlns:p14="http://schemas.microsoft.com/office/powerpoint/2010/main" val="4255195037"/>
              </p:ext>
            </p:extLst>
          </p:nvPr>
        </p:nvGraphicFramePr>
        <p:xfrm>
          <a:off x="1460310" y="3984010"/>
          <a:ext cx="3875965" cy="2321256"/>
        </p:xfrm>
        <a:graphic>
          <a:graphicData uri="http://schemas.openxmlformats.org/presentationml/2006/ole">
            <mc:AlternateContent xmlns:mc="http://schemas.openxmlformats.org/markup-compatibility/2006">
              <mc:Choice xmlns:v="urn:schemas-microsoft-com:vml" Requires="v">
                <p:oleObj spid="_x0000_s23579" name="Equation" r:id="rId5" imgW="1155600" imgH="1346040" progId="Equation.3">
                  <p:embed/>
                </p:oleObj>
              </mc:Choice>
              <mc:Fallback>
                <p:oleObj name="Equation" r:id="rId5" imgW="1155600" imgH="1346040" progId="Equation.3">
                  <p:embed/>
                  <p:pic>
                    <p:nvPicPr>
                      <p:cNvPr id="0" name=""/>
                      <p:cNvPicPr>
                        <a:picLocks noChangeAspect="1" noChangeArrowheads="1"/>
                      </p:cNvPicPr>
                      <p:nvPr/>
                    </p:nvPicPr>
                    <p:blipFill>
                      <a:blip r:embed="rId6"/>
                      <a:srcRect/>
                      <a:stretch>
                        <a:fillRect/>
                      </a:stretch>
                    </p:blipFill>
                    <p:spPr bwMode="auto">
                      <a:xfrm>
                        <a:off x="1460310" y="3984010"/>
                        <a:ext cx="3875965" cy="2321256"/>
                      </a:xfrm>
                      <a:prstGeom prst="rect">
                        <a:avLst/>
                      </a:prstGeom>
                      <a:noFill/>
                      <a:extLst/>
                    </p:spPr>
                  </p:pic>
                </p:oleObj>
              </mc:Fallback>
            </mc:AlternateContent>
          </a:graphicData>
        </a:graphic>
      </p:graphicFrame>
      <p:sp>
        <p:nvSpPr>
          <p:cNvPr id="8" name="TextBox 7"/>
          <p:cNvSpPr txBox="1"/>
          <p:nvPr/>
        </p:nvSpPr>
        <p:spPr>
          <a:xfrm>
            <a:off x="5336275" y="2088107"/>
            <a:ext cx="395785"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graphicFrame>
        <p:nvGraphicFramePr>
          <p:cNvPr id="9" name="Object 4">
            <a:extLst>
              <a:ext uri="{FF2B5EF4-FFF2-40B4-BE49-F238E27FC236}">
                <a16:creationId xmlns="" xmlns:a16="http://schemas.microsoft.com/office/drawing/2014/main" id="{3B9523FD-DFD2-4C26-93F2-0F6188B02AE2}"/>
              </a:ext>
            </a:extLst>
          </p:cNvPr>
          <p:cNvGraphicFramePr>
            <a:graphicFrameLocks noChangeAspect="1"/>
          </p:cNvGraphicFramePr>
          <p:nvPr>
            <p:extLst>
              <p:ext uri="{D42A27DB-BD31-4B8C-83A1-F6EECF244321}">
                <p14:modId xmlns:p14="http://schemas.microsoft.com/office/powerpoint/2010/main" val="1119386002"/>
              </p:ext>
            </p:extLst>
          </p:nvPr>
        </p:nvGraphicFramePr>
        <p:xfrm>
          <a:off x="6126479" y="2071934"/>
          <a:ext cx="4013807" cy="2349941"/>
        </p:xfrm>
        <a:graphic>
          <a:graphicData uri="http://schemas.openxmlformats.org/presentationml/2006/ole">
            <mc:AlternateContent xmlns:mc="http://schemas.openxmlformats.org/markup-compatibility/2006">
              <mc:Choice xmlns:v="urn:schemas-microsoft-com:vml" Requires="v">
                <p:oleObj spid="_x0000_s23580" name="Equation" r:id="rId7" imgW="1434960" imgH="698400" progId="Equation.3">
                  <p:embed/>
                </p:oleObj>
              </mc:Choice>
              <mc:Fallback>
                <p:oleObj name="Equation" r:id="rId7" imgW="1434960" imgH="698400" progId="Equation.3">
                  <p:embed/>
                  <p:pic>
                    <p:nvPicPr>
                      <p:cNvPr id="0" name=""/>
                      <p:cNvPicPr>
                        <a:picLocks noChangeAspect="1" noChangeArrowheads="1"/>
                      </p:cNvPicPr>
                      <p:nvPr/>
                    </p:nvPicPr>
                    <p:blipFill>
                      <a:blip r:embed="rId8"/>
                      <a:srcRect/>
                      <a:stretch>
                        <a:fillRect/>
                      </a:stretch>
                    </p:blipFill>
                    <p:spPr bwMode="auto">
                      <a:xfrm>
                        <a:off x="6126479" y="2071934"/>
                        <a:ext cx="4013807" cy="2349941"/>
                      </a:xfrm>
                      <a:prstGeom prst="rect">
                        <a:avLst/>
                      </a:prstGeom>
                      <a:noFill/>
                      <a:extLst/>
                    </p:spPr>
                  </p:pic>
                </p:oleObj>
              </mc:Fallback>
            </mc:AlternateContent>
          </a:graphicData>
        </a:graphic>
      </p:graphicFrame>
      <p:sp>
        <p:nvSpPr>
          <p:cNvPr id="10" name="TextBox 9"/>
          <p:cNvSpPr txBox="1"/>
          <p:nvPr/>
        </p:nvSpPr>
        <p:spPr>
          <a:xfrm>
            <a:off x="5502843" y="4858603"/>
            <a:ext cx="461229" cy="369332"/>
          </a:xfrm>
          <a:prstGeom prst="rect">
            <a:avLst/>
          </a:prstGeom>
          <a:noFill/>
        </p:spPr>
        <p:txBody>
          <a:bodyPr wrap="square" rtlCol="0">
            <a:spAutoFit/>
          </a:bodyPr>
          <a:lstStyle/>
          <a:p>
            <a:r>
              <a:rPr lang="en-US" dirty="0" smtClean="0">
                <a:solidFill>
                  <a:srgbClr val="FF0000"/>
                </a:solidFill>
              </a:rPr>
              <a:t>c)</a:t>
            </a:r>
            <a:endParaRPr lang="en-US" dirty="0">
              <a:solidFill>
                <a:srgbClr val="FF0000"/>
              </a:solidFill>
            </a:endParaRPr>
          </a:p>
        </p:txBody>
      </p:sp>
      <p:graphicFrame>
        <p:nvGraphicFramePr>
          <p:cNvPr id="11" name="Object 10">
            <a:extLst>
              <a:ext uri="{FF2B5EF4-FFF2-40B4-BE49-F238E27FC236}">
                <a16:creationId xmlns="" xmlns:a16="http://schemas.microsoft.com/office/drawing/2014/main" id="{5879A706-1F92-45F0-B1AF-4F0D1B717626}"/>
              </a:ext>
            </a:extLst>
          </p:cNvPr>
          <p:cNvGraphicFramePr>
            <a:graphicFrameLocks noChangeAspect="1"/>
          </p:cNvGraphicFramePr>
          <p:nvPr>
            <p:extLst>
              <p:ext uri="{D42A27DB-BD31-4B8C-83A1-F6EECF244321}">
                <p14:modId xmlns:p14="http://schemas.microsoft.com/office/powerpoint/2010/main" val="2818085013"/>
              </p:ext>
            </p:extLst>
          </p:nvPr>
        </p:nvGraphicFramePr>
        <p:xfrm>
          <a:off x="6126479" y="4757519"/>
          <a:ext cx="2478088" cy="571500"/>
        </p:xfrm>
        <a:graphic>
          <a:graphicData uri="http://schemas.openxmlformats.org/presentationml/2006/ole">
            <mc:AlternateContent xmlns:mc="http://schemas.openxmlformats.org/markup-compatibility/2006">
              <mc:Choice xmlns:v="urn:schemas-microsoft-com:vml" Requires="v">
                <p:oleObj spid="_x0000_s23581" name="Equation" r:id="rId9" imgW="990360" imgH="228600" progId="Equation.3">
                  <p:embed/>
                </p:oleObj>
              </mc:Choice>
              <mc:Fallback>
                <p:oleObj name="Equation" r:id="rId9" imgW="990360" imgH="228600" progId="Equation.3">
                  <p:embed/>
                  <p:pic>
                    <p:nvPicPr>
                      <p:cNvPr id="0" name=""/>
                      <p:cNvPicPr>
                        <a:picLocks noChangeAspect="1" noChangeArrowheads="1"/>
                      </p:cNvPicPr>
                      <p:nvPr/>
                    </p:nvPicPr>
                    <p:blipFill>
                      <a:blip r:embed="rId10"/>
                      <a:srcRect/>
                      <a:stretch>
                        <a:fillRect/>
                      </a:stretch>
                    </p:blipFill>
                    <p:spPr bwMode="auto">
                      <a:xfrm>
                        <a:off x="6126479" y="4757519"/>
                        <a:ext cx="2478088" cy="571500"/>
                      </a:xfrm>
                      <a:prstGeom prst="rect">
                        <a:avLst/>
                      </a:prstGeom>
                      <a:noFill/>
                      <a:extLst/>
                    </p:spPr>
                  </p:pic>
                </p:oleObj>
              </mc:Fallback>
            </mc:AlternateContent>
          </a:graphicData>
        </a:graphic>
      </p:graphicFrame>
    </p:spTree>
    <p:extLst>
      <p:ext uri="{BB962C8B-B14F-4D97-AF65-F5344CB8AC3E}">
        <p14:creationId xmlns:p14="http://schemas.microsoft.com/office/powerpoint/2010/main" val="295284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a:xfrm>
            <a:off x="1097280" y="1845734"/>
            <a:ext cx="10058400" cy="4336702"/>
          </a:xfrm>
        </p:spPr>
        <p:txBody>
          <a:bodyPr>
            <a:normAutofit lnSpcReduction="10000"/>
          </a:bodyPr>
          <a:lstStyle/>
          <a:p>
            <a:pPr algn="just">
              <a:buFont typeface="Wingdings" panose="05000000000000000000" pitchFamily="2" charset="2"/>
              <a:buChar char="q"/>
            </a:pPr>
            <a:r>
              <a:rPr lang="en-US" sz="2400" dirty="0" smtClean="0">
                <a:solidFill>
                  <a:schemeClr val="tx1"/>
                </a:solidFill>
              </a:rPr>
              <a:t> The steady state parameters we are interested in:</a:t>
            </a: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q"/>
            </a:pPr>
            <a:endParaRPr lang="en-US" sz="2400" dirty="0">
              <a:solidFill>
                <a:schemeClr val="tx1"/>
              </a:solidFill>
            </a:endParaRPr>
          </a:p>
          <a:p>
            <a:pPr algn="just">
              <a:buFont typeface="Wingdings" panose="05000000000000000000" pitchFamily="2" charset="2"/>
              <a:buChar char="q"/>
            </a:pPr>
            <a:endParaRPr lang="en-US" sz="2400" dirty="0" smtClean="0">
              <a:solidFill>
                <a:schemeClr val="tx1"/>
              </a:solidFill>
            </a:endParaRPr>
          </a:p>
          <a:p>
            <a:pPr algn="just">
              <a:buFont typeface="Wingdings" panose="05000000000000000000" pitchFamily="2" charset="2"/>
              <a:buChar char="Ø"/>
            </a:pPr>
            <a:r>
              <a:rPr lang="en-US" sz="2400" dirty="0">
                <a:solidFill>
                  <a:schemeClr val="tx1"/>
                </a:solidFill>
              </a:rPr>
              <a:t> </a:t>
            </a:r>
            <a:r>
              <a:rPr lang="en-US" sz="2400" dirty="0" smtClean="0">
                <a:solidFill>
                  <a:schemeClr val="tx1"/>
                </a:solidFill>
              </a:rPr>
              <a:t>L</a:t>
            </a:r>
            <a:r>
              <a:rPr lang="en-US" sz="2400" baseline="-25000" dirty="0" smtClean="0">
                <a:solidFill>
                  <a:schemeClr val="tx1"/>
                </a:solidFill>
              </a:rPr>
              <a:t>S </a:t>
            </a:r>
            <a:r>
              <a:rPr lang="en-US" sz="2400" dirty="0" smtClean="0">
                <a:solidFill>
                  <a:schemeClr val="tx1"/>
                </a:solidFill>
              </a:rPr>
              <a:t> is also said “Average no. of busy servers” </a:t>
            </a:r>
          </a:p>
          <a:p>
            <a:pPr algn="just">
              <a:buFont typeface="Wingdings" panose="05000000000000000000" pitchFamily="2" charset="2"/>
              <a:buChar char="Ø"/>
            </a:pPr>
            <a:r>
              <a:rPr lang="en-US" sz="2400" dirty="0">
                <a:solidFill>
                  <a:schemeClr val="tx1"/>
                </a:solidFill>
              </a:rPr>
              <a:t> </a:t>
            </a:r>
            <a:r>
              <a:rPr lang="en-US" sz="2400" dirty="0" smtClean="0">
                <a:solidFill>
                  <a:srgbClr val="FF0000"/>
                </a:solidFill>
              </a:rPr>
              <a:t>L </a:t>
            </a:r>
            <a:r>
              <a:rPr lang="en-US" sz="2400" dirty="0">
                <a:solidFill>
                  <a:srgbClr val="FF0000"/>
                </a:solidFill>
              </a:rPr>
              <a:t>= </a:t>
            </a:r>
            <a:r>
              <a:rPr lang="en-US" sz="2400" dirty="0" err="1">
                <a:solidFill>
                  <a:srgbClr val="FF0000"/>
                </a:solidFill>
              </a:rPr>
              <a:t>L</a:t>
            </a:r>
            <a:r>
              <a:rPr lang="en-US" sz="2400" baseline="-25000" dirty="0" err="1">
                <a:solidFill>
                  <a:srgbClr val="FF0000"/>
                </a:solidFill>
              </a:rPr>
              <a:t>q</a:t>
            </a:r>
            <a:r>
              <a:rPr lang="en-US" sz="2400" dirty="0">
                <a:solidFill>
                  <a:srgbClr val="FF0000"/>
                </a:solidFill>
              </a:rPr>
              <a:t> + L</a:t>
            </a:r>
            <a:r>
              <a:rPr lang="en-US" sz="2400" baseline="-25000" dirty="0">
                <a:solidFill>
                  <a:srgbClr val="FF0000"/>
                </a:solidFill>
              </a:rPr>
              <a:t>S</a:t>
            </a:r>
          </a:p>
          <a:p>
            <a:pPr algn="just">
              <a:buFont typeface="Wingdings" panose="05000000000000000000" pitchFamily="2" charset="2"/>
              <a:buChar char="Ø"/>
            </a:pPr>
            <a:endParaRPr lang="en-US" sz="2400" baseline="-25000" dirty="0">
              <a:solidFill>
                <a:schemeClr val="tx1"/>
              </a:solidFill>
            </a:endParaRPr>
          </a:p>
          <a:p>
            <a:pPr algn="just">
              <a:buFont typeface="Wingdings" panose="05000000000000000000" pitchFamily="2" charset="2"/>
              <a:buChar char="q"/>
            </a:pPr>
            <a:endParaRPr lang="en-US" sz="2400" dirty="0" smtClean="0">
              <a:solidFill>
                <a:schemeClr val="tx1"/>
              </a:solidFill>
            </a:endParaRPr>
          </a:p>
          <a:p>
            <a:pPr marL="0" indent="0" algn="just">
              <a:buNone/>
            </a:pPr>
            <a:endParaRPr lang="en-US" sz="2400" dirty="0" smtClean="0">
              <a:solidFill>
                <a:schemeClr val="tx1"/>
              </a:solidFill>
            </a:endParaRPr>
          </a:p>
          <a:p>
            <a:pPr marL="0" indent="0" algn="just">
              <a:buNone/>
            </a:pPr>
            <a:endParaRPr lang="en-US" sz="2400" dirty="0">
              <a:solidFill>
                <a:schemeClr val="tx1"/>
              </a:solidFill>
            </a:endParaRPr>
          </a:p>
          <a:p>
            <a:pPr algn="just">
              <a:buFont typeface="Wingdings" panose="05000000000000000000" pitchFamily="2" charset="2"/>
              <a:buChar char="q"/>
            </a:pPr>
            <a:endParaRPr lang="en-US" sz="2400"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277825"/>
            <a:ext cx="10058400" cy="2935620"/>
          </a:xfrm>
          <a:prstGeom prst="rect">
            <a:avLst/>
          </a:prstGeom>
        </p:spPr>
      </p:pic>
      <p:sp>
        <p:nvSpPr>
          <p:cNvPr id="5" name="Slide Number Placeholder 4"/>
          <p:cNvSpPr>
            <a:spLocks noGrp="1"/>
          </p:cNvSpPr>
          <p:nvPr>
            <p:ph type="sldNum" sz="quarter" idx="12"/>
          </p:nvPr>
        </p:nvSpPr>
        <p:spPr/>
        <p:txBody>
          <a:bodyPr/>
          <a:lstStyle/>
          <a:p>
            <a:fld id="{E24EA1B6-51DB-4F41-BAD0-4E988AD6D701}" type="slidenum">
              <a:rPr lang="en-US" smtClean="0"/>
              <a:t>4</a:t>
            </a:fld>
            <a:endParaRPr lang="en-US"/>
          </a:p>
        </p:txBody>
      </p:sp>
    </p:spTree>
    <p:extLst>
      <p:ext uri="{BB962C8B-B14F-4D97-AF65-F5344CB8AC3E}">
        <p14:creationId xmlns:p14="http://schemas.microsoft.com/office/powerpoint/2010/main" val="25865151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a:xfrm>
            <a:off x="1097280" y="1845734"/>
            <a:ext cx="10058400" cy="4459532"/>
          </a:xfrm>
        </p:spPr>
        <p:txBody>
          <a:bodyPr>
            <a:normAutofit/>
          </a:bodyPr>
          <a:lstStyle/>
          <a:p>
            <a:pPr algn="just">
              <a:lnSpc>
                <a:spcPct val="110000"/>
              </a:lnSpc>
              <a:buFont typeface="Wingdings" panose="05000000000000000000" pitchFamily="2" charset="2"/>
              <a:buChar char="q"/>
            </a:pPr>
            <a:r>
              <a:rPr lang="en-US" sz="2400" dirty="0">
                <a:solidFill>
                  <a:schemeClr val="tx1"/>
                </a:solidFill>
                <a:cs typeface="Times New Roman" pitchFamily="18" charset="0"/>
              </a:rPr>
              <a:t> </a:t>
            </a:r>
            <a:r>
              <a:rPr lang="en-US" sz="2400" dirty="0" smtClean="0">
                <a:solidFill>
                  <a:srgbClr val="FF0000"/>
                </a:solidFill>
                <a:cs typeface="Times New Roman" pitchFamily="18" charset="0"/>
              </a:rPr>
              <a:t>Winston Book: </a:t>
            </a:r>
          </a:p>
          <a:p>
            <a:pPr algn="just">
              <a:lnSpc>
                <a:spcPct val="110000"/>
              </a:lnSpc>
              <a:buFont typeface="Wingdings" panose="05000000000000000000" pitchFamily="2" charset="2"/>
              <a:buChar char="Ø"/>
            </a:pPr>
            <a:r>
              <a:rPr lang="en-US" sz="2400" dirty="0" smtClean="0">
                <a:solidFill>
                  <a:srgbClr val="00B050"/>
                </a:solidFill>
                <a:cs typeface="Times New Roman" pitchFamily="18" charset="0"/>
              </a:rPr>
              <a:t> M/M/1 model: </a:t>
            </a:r>
            <a:r>
              <a:rPr lang="en-US" sz="2400" dirty="0" smtClean="0">
                <a:solidFill>
                  <a:schemeClr val="tx1"/>
                </a:solidFill>
                <a:cs typeface="Times New Roman" pitchFamily="18" charset="0"/>
              </a:rPr>
              <a:t>Example 3, 4, Exercise: 4, 7 </a:t>
            </a:r>
          </a:p>
          <a:p>
            <a:pPr algn="just">
              <a:lnSpc>
                <a:spcPct val="110000"/>
              </a:lnSpc>
              <a:buFont typeface="Wingdings" panose="05000000000000000000" pitchFamily="2" charset="2"/>
              <a:buChar char="Ø"/>
            </a:pPr>
            <a:r>
              <a:rPr lang="en-US" sz="2400" dirty="0" smtClean="0">
                <a:solidFill>
                  <a:srgbClr val="00B050"/>
                </a:solidFill>
                <a:cs typeface="Times New Roman" pitchFamily="18" charset="0"/>
              </a:rPr>
              <a:t> M/M/s model: </a:t>
            </a:r>
            <a:r>
              <a:rPr lang="en-US" sz="2400" dirty="0" smtClean="0">
                <a:solidFill>
                  <a:schemeClr val="tx1"/>
                </a:solidFill>
                <a:cs typeface="Times New Roman" pitchFamily="18" charset="0"/>
              </a:rPr>
              <a:t>Example: 9, 10, Exercise: 1, 9, 10</a:t>
            </a:r>
          </a:p>
          <a:p>
            <a:pPr algn="just">
              <a:lnSpc>
                <a:spcPct val="110000"/>
              </a:lnSpc>
              <a:buFont typeface="Wingdings" panose="05000000000000000000" pitchFamily="2" charset="2"/>
              <a:buChar char="q"/>
            </a:pPr>
            <a:r>
              <a:rPr lang="en-US" sz="2400" dirty="0">
                <a:solidFill>
                  <a:schemeClr val="tx1"/>
                </a:solidFill>
                <a:cs typeface="Times New Roman" pitchFamily="18" charset="0"/>
              </a:rPr>
              <a:t> </a:t>
            </a:r>
            <a:r>
              <a:rPr lang="en-US" sz="2400" dirty="0" err="1" smtClean="0">
                <a:solidFill>
                  <a:srgbClr val="FF0000"/>
                </a:solidFill>
                <a:cs typeface="Times New Roman" pitchFamily="18" charset="0"/>
              </a:rPr>
              <a:t>Taha</a:t>
            </a:r>
            <a:r>
              <a:rPr lang="en-US" sz="2400" dirty="0" smtClean="0">
                <a:solidFill>
                  <a:srgbClr val="FF0000"/>
                </a:solidFill>
                <a:cs typeface="Times New Roman" pitchFamily="18" charset="0"/>
              </a:rPr>
              <a:t> Book:</a:t>
            </a:r>
          </a:p>
          <a:p>
            <a:pPr algn="just">
              <a:lnSpc>
                <a:spcPct val="110000"/>
              </a:lnSpc>
              <a:buFont typeface="Wingdings" panose="05000000000000000000" pitchFamily="2" charset="2"/>
              <a:buChar char="Ø"/>
            </a:pPr>
            <a:r>
              <a:rPr lang="en-US" sz="2400" dirty="0">
                <a:solidFill>
                  <a:srgbClr val="FF0000"/>
                </a:solidFill>
                <a:cs typeface="Times New Roman" pitchFamily="18" charset="0"/>
              </a:rPr>
              <a:t> </a:t>
            </a:r>
            <a:r>
              <a:rPr lang="en-US" sz="2400" dirty="0" smtClean="0">
                <a:solidFill>
                  <a:schemeClr val="tx1"/>
                </a:solidFill>
                <a:cs typeface="Times New Roman" pitchFamily="18" charset="0"/>
              </a:rPr>
              <a:t>Example: 15.6-2, 15.6-4, Problem set: 15.6D(Related math)</a:t>
            </a:r>
          </a:p>
          <a:p>
            <a:pPr algn="just">
              <a:lnSpc>
                <a:spcPct val="110000"/>
              </a:lnSpc>
              <a:buFont typeface="Wingdings" panose="05000000000000000000" pitchFamily="2" charset="2"/>
              <a:buChar char="q"/>
            </a:pPr>
            <a:r>
              <a:rPr lang="en-US" sz="2400" dirty="0">
                <a:solidFill>
                  <a:schemeClr val="tx1"/>
                </a:solidFill>
                <a:cs typeface="Times New Roman" pitchFamily="18" charset="0"/>
              </a:rPr>
              <a:t> </a:t>
            </a:r>
            <a:r>
              <a:rPr lang="en-US" sz="2400" dirty="0" smtClean="0">
                <a:solidFill>
                  <a:srgbClr val="FF0000"/>
                </a:solidFill>
                <a:cs typeface="Times New Roman" pitchFamily="18" charset="0"/>
              </a:rPr>
              <a:t>Slide Problems</a:t>
            </a:r>
          </a:p>
          <a:p>
            <a:pPr marL="0" indent="0" algn="just">
              <a:lnSpc>
                <a:spcPct val="110000"/>
              </a:lnSpc>
              <a:buNone/>
            </a:pPr>
            <a:r>
              <a:rPr lang="en-US" sz="2400" dirty="0" smtClean="0">
                <a:solidFill>
                  <a:srgbClr val="FF0000"/>
                </a:solidFill>
                <a:cs typeface="Times New Roman" pitchFamily="18" charset="0"/>
              </a:rPr>
              <a:t> </a:t>
            </a:r>
            <a:r>
              <a:rPr lang="en-US" sz="2400" dirty="0" smtClean="0">
                <a:solidFill>
                  <a:schemeClr val="tx1"/>
                </a:solidFill>
                <a:cs typeface="Times New Roman" pitchFamily="18" charset="0"/>
              </a:rPr>
              <a:t> </a:t>
            </a:r>
            <a:endParaRPr lang="en-US" sz="2400" dirty="0" smtClean="0">
              <a:solidFill>
                <a:srgbClr val="FF0000"/>
              </a:solidFill>
              <a:cs typeface="Times New Roman" pitchFamily="18" charset="0"/>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40</a:t>
            </a:fld>
            <a:endParaRPr lang="en-US"/>
          </a:p>
        </p:txBody>
      </p:sp>
    </p:spTree>
    <p:extLst>
      <p:ext uri="{BB962C8B-B14F-4D97-AF65-F5344CB8AC3E}">
        <p14:creationId xmlns:p14="http://schemas.microsoft.com/office/powerpoint/2010/main" val="29065307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97280" y="1845734"/>
            <a:ext cx="10058400" cy="4459532"/>
          </a:xfrm>
        </p:spPr>
        <p:txBody>
          <a:bodyPr>
            <a:normAutofit/>
          </a:bodyPr>
          <a:lstStyle/>
          <a:p>
            <a:pPr algn="just">
              <a:lnSpc>
                <a:spcPct val="110000"/>
              </a:lnSpc>
              <a:buFont typeface="Wingdings" panose="05000000000000000000" pitchFamily="2" charset="2"/>
              <a:buChar char="q"/>
            </a:pPr>
            <a:r>
              <a:rPr lang="en-US" sz="2400" dirty="0" smtClean="0">
                <a:solidFill>
                  <a:schemeClr val="tx1"/>
                </a:solidFill>
                <a:cs typeface="Times New Roman" pitchFamily="18" charset="0"/>
              </a:rPr>
              <a:t> </a:t>
            </a:r>
            <a:r>
              <a:rPr lang="en-US" sz="2400" dirty="0">
                <a:solidFill>
                  <a:schemeClr val="tx1"/>
                </a:solidFill>
              </a:rPr>
              <a:t>Operations Research Applications and Algorithms(4</a:t>
            </a:r>
            <a:r>
              <a:rPr lang="en-US" sz="2400" baseline="30000" dirty="0">
                <a:solidFill>
                  <a:schemeClr val="tx1"/>
                </a:solidFill>
              </a:rPr>
              <a:t>th</a:t>
            </a:r>
            <a:r>
              <a:rPr lang="en-US" sz="2400" dirty="0">
                <a:solidFill>
                  <a:schemeClr val="tx1"/>
                </a:solidFill>
              </a:rPr>
              <a:t> Edition) – Wayne L.</a:t>
            </a:r>
            <a:br>
              <a:rPr lang="en-US" sz="2400" dirty="0">
                <a:solidFill>
                  <a:schemeClr val="tx1"/>
                </a:solidFill>
              </a:rPr>
            </a:br>
            <a:r>
              <a:rPr lang="en-US" sz="2400" dirty="0">
                <a:solidFill>
                  <a:schemeClr val="tx1"/>
                </a:solidFill>
              </a:rPr>
              <a:t>    Winston</a:t>
            </a:r>
          </a:p>
          <a:p>
            <a:pPr algn="just">
              <a:lnSpc>
                <a:spcPct val="110000"/>
              </a:lnSpc>
              <a:buFont typeface="Wingdings" panose="05000000000000000000" pitchFamily="2" charset="2"/>
              <a:buChar char="q"/>
            </a:pPr>
            <a:r>
              <a:rPr lang="en-US" sz="2400" dirty="0" smtClean="0">
                <a:solidFill>
                  <a:schemeClr val="tx1"/>
                </a:solidFill>
                <a:cs typeface="Times New Roman" pitchFamily="18" charset="0"/>
              </a:rPr>
              <a:t> </a:t>
            </a:r>
            <a:r>
              <a:rPr lang="en-US" sz="2400" dirty="0">
                <a:solidFill>
                  <a:schemeClr val="tx1"/>
                </a:solidFill>
              </a:rPr>
              <a:t>Operations Research, An Introduction(8</a:t>
            </a:r>
            <a:r>
              <a:rPr lang="en-US" sz="2400" baseline="30000" dirty="0">
                <a:solidFill>
                  <a:schemeClr val="tx1"/>
                </a:solidFill>
              </a:rPr>
              <a:t>th</a:t>
            </a:r>
            <a:r>
              <a:rPr lang="en-US" sz="2400" dirty="0">
                <a:solidFill>
                  <a:schemeClr val="tx1"/>
                </a:solidFill>
              </a:rPr>
              <a:t> Edition) – </a:t>
            </a:r>
            <a:r>
              <a:rPr lang="en-US" sz="2400" dirty="0" err="1">
                <a:solidFill>
                  <a:schemeClr val="tx1"/>
                </a:solidFill>
              </a:rPr>
              <a:t>Hamdy</a:t>
            </a:r>
            <a:r>
              <a:rPr lang="en-US" sz="2400" dirty="0">
                <a:solidFill>
                  <a:schemeClr val="tx1"/>
                </a:solidFill>
              </a:rPr>
              <a:t> A. </a:t>
            </a:r>
            <a:r>
              <a:rPr lang="en-US" sz="2400" dirty="0" err="1">
                <a:solidFill>
                  <a:schemeClr val="tx1"/>
                </a:solidFill>
              </a:rPr>
              <a:t>Taha</a:t>
            </a:r>
            <a:endParaRPr lang="en-US" sz="2400" dirty="0">
              <a:solidFill>
                <a:srgbClr val="FF0000"/>
              </a:solidFill>
            </a:endParaRPr>
          </a:p>
          <a:p>
            <a:pPr algn="just">
              <a:lnSpc>
                <a:spcPct val="110000"/>
              </a:lnSpc>
              <a:buFont typeface="Wingdings" panose="05000000000000000000" pitchFamily="2" charset="2"/>
              <a:buChar char="q"/>
            </a:pPr>
            <a:r>
              <a:rPr lang="en-US" sz="2400" dirty="0" smtClean="0">
                <a:solidFill>
                  <a:schemeClr val="tx1"/>
                </a:solidFill>
                <a:cs typeface="Times New Roman" pitchFamily="18" charset="0"/>
              </a:rPr>
              <a:t> Internet Resources</a:t>
            </a:r>
          </a:p>
          <a:p>
            <a:pPr marL="0" indent="0" algn="just">
              <a:lnSpc>
                <a:spcPct val="110000"/>
              </a:lnSpc>
              <a:buNone/>
            </a:pPr>
            <a:endParaRPr lang="en-US" sz="2400" dirty="0" smtClean="0">
              <a:solidFill>
                <a:schemeClr val="tx1"/>
              </a:solidFill>
              <a:cs typeface="Times New Roman" pitchFamily="18" charset="0"/>
            </a:endParaRPr>
          </a:p>
          <a:p>
            <a:pPr algn="just">
              <a:lnSpc>
                <a:spcPct val="110000"/>
              </a:lnSpc>
              <a:buFont typeface="Wingdings" panose="05000000000000000000" pitchFamily="2" charset="2"/>
              <a:buChar char="Ø"/>
            </a:pPr>
            <a:endParaRPr lang="en-US" sz="2100" dirty="0">
              <a:solidFill>
                <a:schemeClr val="tx1"/>
              </a:solidFill>
              <a:cs typeface="Times New Roman" pitchFamily="18" charset="0"/>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41</a:t>
            </a:fld>
            <a:endParaRPr lang="en-US"/>
          </a:p>
        </p:txBody>
      </p:sp>
    </p:spTree>
    <p:extLst>
      <p:ext uri="{BB962C8B-B14F-4D97-AF65-F5344CB8AC3E}">
        <p14:creationId xmlns:p14="http://schemas.microsoft.com/office/powerpoint/2010/main" val="834804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24EA1B6-51DB-4F41-BAD0-4E988AD6D701}" type="slidenum">
              <a:rPr lang="en-US" smtClean="0"/>
              <a:t>42</a:t>
            </a:fld>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4107535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smtClean="0">
                <a:solidFill>
                  <a:schemeClr val="tx1"/>
                </a:solidFill>
              </a:rPr>
              <a:t> </a:t>
            </a:r>
            <a:r>
              <a:rPr lang="en-US" sz="2400" dirty="0" smtClean="0">
                <a:solidFill>
                  <a:srgbClr val="FF0000"/>
                </a:solidFill>
              </a:rPr>
              <a:t>Little’s Queueing Formula: </a:t>
            </a:r>
            <a:r>
              <a:rPr lang="en-US" sz="2400" b="1" i="1" dirty="0">
                <a:solidFill>
                  <a:srgbClr val="00B050"/>
                </a:solidFill>
                <a:latin typeface="AkzidenzGroteskBE-BoldIt"/>
              </a:rPr>
              <a:t>L = </a:t>
            </a:r>
            <a:r>
              <a:rPr lang="en-US" sz="2400" b="1" i="1" dirty="0">
                <a:solidFill>
                  <a:srgbClr val="00B050"/>
                </a:solidFill>
                <a:latin typeface="AkzidenzGroteskBE-BoldIt"/>
                <a:sym typeface="Symbol" panose="05050102010706020507" pitchFamily="18" charset="2"/>
              </a:rPr>
              <a:t></a:t>
            </a:r>
            <a:r>
              <a:rPr lang="en-US" sz="2400" b="1" i="1" baseline="-25000" dirty="0">
                <a:solidFill>
                  <a:srgbClr val="00B050"/>
                </a:solidFill>
                <a:latin typeface="AkzidenzGroteskBE-BoldIt"/>
                <a:sym typeface="Symbol" panose="05050102010706020507" pitchFamily="18" charset="2"/>
              </a:rPr>
              <a:t>eff</a:t>
            </a:r>
            <a:r>
              <a:rPr lang="en-US" sz="2400" dirty="0">
                <a:solidFill>
                  <a:srgbClr val="00B050"/>
                </a:solidFill>
                <a:latin typeface="MathematicalPi-Four"/>
              </a:rPr>
              <a:t> </a:t>
            </a:r>
            <a:r>
              <a:rPr lang="en-US" sz="2400" b="1" i="1" dirty="0" smtClean="0">
                <a:solidFill>
                  <a:srgbClr val="00B050"/>
                </a:solidFill>
                <a:latin typeface="AkzidenzGroteskBE-BoldIt"/>
              </a:rPr>
              <a:t>W</a:t>
            </a:r>
          </a:p>
          <a:p>
            <a:pPr algn="just">
              <a:buFont typeface="Wingdings" panose="05000000000000000000" pitchFamily="2" charset="2"/>
              <a:buChar char="Ø"/>
            </a:pPr>
            <a:r>
              <a:rPr lang="en-US" sz="2400" dirty="0">
                <a:solidFill>
                  <a:srgbClr val="00B050"/>
                </a:solidFill>
              </a:rPr>
              <a:t> </a:t>
            </a:r>
            <a:r>
              <a:rPr lang="en-US" sz="2400" dirty="0">
                <a:solidFill>
                  <a:schemeClr val="tx1"/>
                </a:solidFill>
              </a:rPr>
              <a:t>Often we are interested in the amount of time that a typical customer </a:t>
            </a:r>
            <a:r>
              <a:rPr lang="en-US" sz="2400" dirty="0" smtClean="0">
                <a:solidFill>
                  <a:schemeClr val="tx1"/>
                </a:solidFill>
              </a:rPr>
              <a:t>spends</a:t>
            </a:r>
            <a:br>
              <a:rPr lang="en-US" sz="2400" dirty="0" smtClean="0">
                <a:solidFill>
                  <a:schemeClr val="tx1"/>
                </a:solidFill>
              </a:rPr>
            </a:br>
            <a:r>
              <a:rPr lang="en-US" sz="2400" dirty="0" smtClean="0">
                <a:solidFill>
                  <a:schemeClr val="tx1"/>
                </a:solidFill>
              </a:rPr>
              <a:t>    in </a:t>
            </a:r>
            <a:r>
              <a:rPr lang="en-US" sz="2400" dirty="0">
                <a:solidFill>
                  <a:schemeClr val="tx1"/>
                </a:solidFill>
              </a:rPr>
              <a:t>a </a:t>
            </a:r>
            <a:r>
              <a:rPr lang="en-US" sz="2400" dirty="0" smtClean="0">
                <a:solidFill>
                  <a:schemeClr val="tx1"/>
                </a:solidFill>
              </a:rPr>
              <a:t>queuing </a:t>
            </a:r>
            <a:r>
              <a:rPr lang="en-US" sz="2400" dirty="0">
                <a:solidFill>
                  <a:schemeClr val="tx1"/>
                </a:solidFill>
              </a:rPr>
              <a:t>system</a:t>
            </a:r>
            <a:r>
              <a:rPr lang="en-US" sz="2400" dirty="0" smtClean="0">
                <a:solidFill>
                  <a:schemeClr val="tx1"/>
                </a:solidFill>
              </a:rPr>
              <a:t>.</a:t>
            </a:r>
          </a:p>
          <a:p>
            <a:pPr algn="just">
              <a:buFont typeface="Wingdings" panose="05000000000000000000" pitchFamily="2" charset="2"/>
              <a:buChar char="Ø"/>
            </a:pPr>
            <a:r>
              <a:rPr lang="en-US" sz="2400" dirty="0">
                <a:solidFill>
                  <a:schemeClr val="tx1"/>
                </a:solidFill>
              </a:rPr>
              <a:t> By using a powerful result known as </a:t>
            </a:r>
            <a:r>
              <a:rPr lang="en-US" sz="2400" dirty="0">
                <a:solidFill>
                  <a:srgbClr val="FF0000"/>
                </a:solidFill>
              </a:rPr>
              <a:t>Little’s queuing formula</a:t>
            </a:r>
            <a:r>
              <a:rPr lang="en-US" sz="2400" dirty="0">
                <a:solidFill>
                  <a:schemeClr val="tx1"/>
                </a:solidFill>
              </a:rPr>
              <a:t>, W and </a:t>
            </a:r>
            <a:r>
              <a:rPr lang="en-US" sz="2400" dirty="0" err="1" smtClean="0">
                <a:solidFill>
                  <a:schemeClr val="tx1"/>
                </a:solidFill>
              </a:rPr>
              <a:t>W</a:t>
            </a:r>
            <a:r>
              <a:rPr lang="en-US" sz="2400" baseline="-25000" dirty="0" err="1" smtClean="0">
                <a:solidFill>
                  <a:schemeClr val="tx1"/>
                </a:solidFill>
              </a:rPr>
              <a:t>q</a:t>
            </a:r>
            <a:r>
              <a:rPr lang="en-US" sz="2400" dirty="0" smtClean="0">
                <a:solidFill>
                  <a:schemeClr val="tx1"/>
                </a:solidFill>
              </a:rPr>
              <a:t> may</a:t>
            </a:r>
            <a:br>
              <a:rPr lang="en-US" sz="2400" dirty="0" smtClean="0">
                <a:solidFill>
                  <a:schemeClr val="tx1"/>
                </a:solidFill>
              </a:rPr>
            </a:br>
            <a:r>
              <a:rPr lang="en-US" sz="2400" dirty="0" smtClean="0">
                <a:solidFill>
                  <a:schemeClr val="tx1"/>
                </a:solidFill>
              </a:rPr>
              <a:t>    be </a:t>
            </a:r>
            <a:r>
              <a:rPr lang="en-US" sz="2400" dirty="0">
                <a:solidFill>
                  <a:schemeClr val="tx1"/>
                </a:solidFill>
              </a:rPr>
              <a:t>easily computed from </a:t>
            </a:r>
            <a:r>
              <a:rPr lang="en-US" sz="2400" dirty="0" smtClean="0">
                <a:solidFill>
                  <a:schemeClr val="tx1"/>
                </a:solidFill>
              </a:rPr>
              <a:t>L and </a:t>
            </a:r>
            <a:r>
              <a:rPr lang="en-US" sz="2400" dirty="0" err="1" smtClean="0">
                <a:solidFill>
                  <a:schemeClr val="tx1"/>
                </a:solidFill>
              </a:rPr>
              <a:t>L</a:t>
            </a:r>
            <a:r>
              <a:rPr lang="en-US" sz="2400" baseline="-25000" dirty="0" err="1" smtClean="0">
                <a:solidFill>
                  <a:schemeClr val="tx1"/>
                </a:solidFill>
              </a:rPr>
              <a:t>q</a:t>
            </a:r>
            <a:endParaRPr lang="en-US" sz="2400" baseline="-25000" dirty="0">
              <a:solidFill>
                <a:schemeClr val="tx1"/>
              </a:solidFill>
            </a:endParaRPr>
          </a:p>
          <a:p>
            <a:pPr marL="0" indent="0" algn="just">
              <a:buNone/>
            </a:pPr>
            <a:endParaRPr lang="en-US" sz="2400"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3985146"/>
            <a:ext cx="10058400" cy="2115403"/>
          </a:xfrm>
          <a:prstGeom prst="rect">
            <a:avLst/>
          </a:prstGeom>
        </p:spPr>
      </p:pic>
      <p:sp>
        <p:nvSpPr>
          <p:cNvPr id="5" name="Slide Number Placeholder 4"/>
          <p:cNvSpPr>
            <a:spLocks noGrp="1"/>
          </p:cNvSpPr>
          <p:nvPr>
            <p:ph type="sldNum" sz="quarter" idx="12"/>
          </p:nvPr>
        </p:nvSpPr>
        <p:spPr/>
        <p:txBody>
          <a:bodyPr/>
          <a:lstStyle/>
          <a:p>
            <a:fld id="{E24EA1B6-51DB-4F41-BAD0-4E988AD6D701}" type="slidenum">
              <a:rPr lang="en-US" smtClean="0"/>
              <a:t>5</a:t>
            </a:fld>
            <a:endParaRPr lang="en-US"/>
          </a:p>
        </p:txBody>
      </p:sp>
    </p:spTree>
    <p:extLst>
      <p:ext uri="{BB962C8B-B14F-4D97-AF65-F5344CB8AC3E}">
        <p14:creationId xmlns:p14="http://schemas.microsoft.com/office/powerpoint/2010/main" val="1325545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sz="2400" dirty="0" smtClean="0">
                <a:solidFill>
                  <a:schemeClr val="tx1"/>
                </a:solidFill>
              </a:rPr>
              <a:t> </a:t>
            </a:r>
            <a:r>
              <a:rPr lang="en-US" sz="2400" dirty="0" smtClean="0">
                <a:solidFill>
                  <a:srgbClr val="FF0000"/>
                </a:solidFill>
              </a:rPr>
              <a:t>Derivation of L:</a:t>
            </a:r>
          </a:p>
          <a:p>
            <a:pPr algn="just">
              <a:buFont typeface="Wingdings" panose="05000000000000000000" pitchFamily="2" charset="2"/>
              <a:buChar char="Ø"/>
            </a:pPr>
            <a:r>
              <a:rPr lang="en-US" sz="2400" dirty="0">
                <a:solidFill>
                  <a:srgbClr val="FF0000"/>
                </a:solidFill>
              </a:rPr>
              <a:t> </a:t>
            </a:r>
            <a:r>
              <a:rPr lang="en-US" sz="2400" dirty="0" smtClean="0">
                <a:solidFill>
                  <a:schemeClr val="tx1"/>
                </a:solidFill>
              </a:rPr>
              <a:t>We know, </a:t>
            </a:r>
            <a:r>
              <a:rPr lang="en-US" sz="2400" spc="50" dirty="0" smtClean="0">
                <a:solidFill>
                  <a:srgbClr val="C00000"/>
                </a:solidFill>
                <a:latin typeface="Times New Roman" panose="02020603050405020304" pitchFamily="18" charset="0"/>
                <a:cs typeface="Times New Roman" panose="02020603050405020304" pitchFamily="18" charset="0"/>
              </a:rPr>
              <a:t>E(X</a:t>
            </a:r>
            <a:r>
              <a:rPr lang="en-US" sz="2400" spc="50" dirty="0">
                <a:solidFill>
                  <a:srgbClr val="C00000"/>
                </a:solidFill>
                <a:latin typeface="Times New Roman" panose="02020603050405020304" pitchFamily="18" charset="0"/>
                <a:cs typeface="Times New Roman" panose="02020603050405020304" pitchFamily="18" charset="0"/>
              </a:rPr>
              <a:t>) = </a:t>
            </a:r>
            <a:r>
              <a:rPr lang="en-US" sz="2400" spc="5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sz="2400" spc="50" dirty="0">
                <a:solidFill>
                  <a:srgbClr val="C00000"/>
                </a:solidFill>
                <a:latin typeface="Times New Roman" panose="02020603050405020304" pitchFamily="18" charset="0"/>
                <a:cs typeface="Times New Roman" panose="02020603050405020304" pitchFamily="18" charset="0"/>
              </a:rPr>
              <a:t>[</a:t>
            </a:r>
            <a:r>
              <a:rPr lang="en-US" sz="2400" i="1" spc="50" dirty="0">
                <a:solidFill>
                  <a:srgbClr val="C00000"/>
                </a:solidFill>
                <a:latin typeface="Times New Roman" panose="02020603050405020304" pitchFamily="18" charset="0"/>
                <a:cs typeface="Times New Roman" panose="02020603050405020304" pitchFamily="18" charset="0"/>
              </a:rPr>
              <a:t>x</a:t>
            </a:r>
            <a:r>
              <a:rPr lang="en-US" sz="2400" spc="50" dirty="0">
                <a:solidFill>
                  <a:srgbClr val="C00000"/>
                </a:solidFill>
                <a:latin typeface="Times New Roman" panose="02020603050405020304" pitchFamily="18" charset="0"/>
                <a:cs typeface="Times New Roman" panose="02020603050405020304" pitchFamily="18" charset="0"/>
              </a:rPr>
              <a:t> </a:t>
            </a:r>
            <a:r>
              <a:rPr lang="en-US" sz="2400" i="1" spc="50" dirty="0">
                <a:solidFill>
                  <a:srgbClr val="C00000"/>
                </a:solidFill>
                <a:latin typeface="Times New Roman" panose="02020603050405020304" pitchFamily="18" charset="0"/>
                <a:cs typeface="Times New Roman" panose="02020603050405020304" pitchFamily="18" charset="0"/>
              </a:rPr>
              <a:t>f</a:t>
            </a:r>
            <a:r>
              <a:rPr lang="en-US" sz="2400" spc="50" dirty="0">
                <a:solidFill>
                  <a:srgbClr val="C00000"/>
                </a:solidFill>
                <a:latin typeface="Times New Roman" panose="02020603050405020304" pitchFamily="18" charset="0"/>
                <a:cs typeface="Times New Roman" panose="02020603050405020304" pitchFamily="18" charset="0"/>
              </a:rPr>
              <a:t>(</a:t>
            </a:r>
            <a:r>
              <a:rPr lang="en-US" sz="2400" i="1" spc="50" dirty="0">
                <a:solidFill>
                  <a:srgbClr val="C00000"/>
                </a:solidFill>
                <a:latin typeface="Times New Roman" panose="02020603050405020304" pitchFamily="18" charset="0"/>
                <a:cs typeface="Times New Roman" panose="02020603050405020304" pitchFamily="18" charset="0"/>
              </a:rPr>
              <a:t>x</a:t>
            </a:r>
            <a:r>
              <a:rPr lang="en-US" sz="2400" spc="50" dirty="0" smtClean="0">
                <a:solidFill>
                  <a:srgbClr val="C0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sz="2400" dirty="0" smtClean="0">
              <a:solidFill>
                <a:srgbClr val="FF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128" y="3194460"/>
            <a:ext cx="4584099" cy="1876990"/>
          </a:xfrm>
          <a:prstGeom prst="rect">
            <a:avLst/>
          </a:prstGeom>
        </p:spPr>
      </p:pic>
      <p:cxnSp>
        <p:nvCxnSpPr>
          <p:cNvPr id="6" name="Straight Connector 5">
            <a:extLst>
              <a:ext uri="{FF2B5EF4-FFF2-40B4-BE49-F238E27FC236}">
                <a16:creationId xmlns="" xmlns:a16="http://schemas.microsoft.com/office/drawing/2014/main" id="{5407EDFE-E5AE-4F45-8CB4-A08C0F7B7A17}"/>
              </a:ext>
            </a:extLst>
          </p:cNvPr>
          <p:cNvCxnSpPr/>
          <p:nvPr/>
        </p:nvCxnSpPr>
        <p:spPr>
          <a:xfrm>
            <a:off x="5976670" y="2514987"/>
            <a:ext cx="0" cy="3635808"/>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 xmlns:a16="http://schemas.microsoft.com/office/drawing/2014/main" id="{6F129282-CE7F-4D00-B53A-8E158513A87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154726" y="4931374"/>
            <a:ext cx="4644502" cy="707137"/>
          </a:xfrm>
          <a:prstGeom prst="rect">
            <a:avLst/>
          </a:prstGeom>
        </p:spPr>
      </p:pic>
      <p:pic>
        <p:nvPicPr>
          <p:cNvPr id="8" name="Picture 7">
            <a:extLst>
              <a:ext uri="{FF2B5EF4-FFF2-40B4-BE49-F238E27FC236}">
                <a16:creationId xmlns="" xmlns:a16="http://schemas.microsoft.com/office/drawing/2014/main" id="{7B2B8B16-632D-4DE1-874C-AD356623C29C}"/>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215128" y="5746885"/>
            <a:ext cx="4523698" cy="526120"/>
          </a:xfrm>
          <a:prstGeom prst="rect">
            <a:avLst/>
          </a:prstGeom>
        </p:spPr>
      </p:pic>
      <p:pic>
        <p:nvPicPr>
          <p:cNvPr id="9" name="Picture 8">
            <a:extLst>
              <a:ext uri="{FF2B5EF4-FFF2-40B4-BE49-F238E27FC236}">
                <a16:creationId xmlns="" xmlns:a16="http://schemas.microsoft.com/office/drawing/2014/main" id="{7E6EE28D-65E9-4E5B-A645-5F914BEF2C5B}"/>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6378766" y="2353459"/>
            <a:ext cx="4492636" cy="771974"/>
          </a:xfrm>
          <a:prstGeom prst="rect">
            <a:avLst/>
          </a:prstGeom>
        </p:spPr>
      </p:pic>
      <p:pic>
        <p:nvPicPr>
          <p:cNvPr id="10" name="Picture 9">
            <a:extLst>
              <a:ext uri="{FF2B5EF4-FFF2-40B4-BE49-F238E27FC236}">
                <a16:creationId xmlns="" xmlns:a16="http://schemas.microsoft.com/office/drawing/2014/main" id="{0AA455CB-0A86-419E-A72E-2C372D71BC93}"/>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6378766" y="3282353"/>
            <a:ext cx="2355801" cy="907510"/>
          </a:xfrm>
          <a:prstGeom prst="rect">
            <a:avLst/>
          </a:prstGeom>
        </p:spPr>
      </p:pic>
      <p:sp>
        <p:nvSpPr>
          <p:cNvPr id="11" name="TextBox 10"/>
          <p:cNvSpPr txBox="1"/>
          <p:nvPr/>
        </p:nvSpPr>
        <p:spPr>
          <a:xfrm>
            <a:off x="6488249" y="4430596"/>
            <a:ext cx="4492636" cy="461665"/>
          </a:xfrm>
          <a:prstGeom prst="rect">
            <a:avLst/>
          </a:prstGeom>
          <a:noFill/>
        </p:spPr>
        <p:txBody>
          <a:bodyPr wrap="square" rtlCol="0">
            <a:spAutoFit/>
          </a:bodyPr>
          <a:lstStyle/>
          <a:p>
            <a:r>
              <a:rPr lang="en-US" sz="2400" dirty="0" smtClean="0"/>
              <a:t>So, L  </a:t>
            </a:r>
            <a:endParaRPr lang="en-US" sz="2400" dirty="0"/>
          </a:p>
        </p:txBody>
      </p:sp>
      <p:pic>
        <p:nvPicPr>
          <p:cNvPr id="12" name="Picture 1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95791" y="4260723"/>
            <a:ext cx="2305067" cy="1124554"/>
          </a:xfrm>
          <a:prstGeom prst="rect">
            <a:avLst/>
          </a:prstGeom>
        </p:spPr>
      </p:pic>
      <p:pic>
        <p:nvPicPr>
          <p:cNvPr id="13" name="Picture 1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15128" y="2737603"/>
            <a:ext cx="1707818" cy="482297"/>
          </a:xfrm>
          <a:prstGeom prst="rect">
            <a:avLst/>
          </a:prstGeom>
        </p:spPr>
      </p:pic>
      <p:sp>
        <p:nvSpPr>
          <p:cNvPr id="4" name="Slide Number Placeholder 3"/>
          <p:cNvSpPr>
            <a:spLocks noGrp="1"/>
          </p:cNvSpPr>
          <p:nvPr>
            <p:ph type="sldNum" sz="quarter" idx="12"/>
          </p:nvPr>
        </p:nvSpPr>
        <p:spPr/>
        <p:txBody>
          <a:bodyPr/>
          <a:lstStyle/>
          <a:p>
            <a:fld id="{E24EA1B6-51DB-4F41-BAD0-4E988AD6D701}" type="slidenum">
              <a:rPr lang="en-US" smtClean="0"/>
              <a:t>6</a:t>
            </a:fld>
            <a:endParaRPr lang="en-US"/>
          </a:p>
        </p:txBody>
      </p:sp>
    </p:spTree>
    <p:extLst>
      <p:ext uri="{BB962C8B-B14F-4D97-AF65-F5344CB8AC3E}">
        <p14:creationId xmlns:p14="http://schemas.microsoft.com/office/powerpoint/2010/main" val="13145300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p:txBody>
          <a:bodyPr>
            <a:normAutofit/>
          </a:bodyPr>
          <a:lstStyle/>
          <a:p>
            <a:pPr lvl="0" algn="just">
              <a:buClr>
                <a:srgbClr val="E48312"/>
              </a:buClr>
              <a:buFont typeface="Wingdings" panose="05000000000000000000" pitchFamily="2" charset="2"/>
              <a:buChar char="q"/>
            </a:pPr>
            <a:r>
              <a:rPr lang="en-US" sz="2400" dirty="0" smtClean="0">
                <a:solidFill>
                  <a:schemeClr val="tx1"/>
                </a:solidFill>
              </a:rPr>
              <a:t> </a:t>
            </a:r>
            <a:r>
              <a:rPr lang="en-US" sz="2400" dirty="0" smtClean="0">
                <a:solidFill>
                  <a:srgbClr val="FF0000"/>
                </a:solidFill>
              </a:rPr>
              <a:t>Derivation of </a:t>
            </a:r>
            <a:r>
              <a:rPr lang="en-US" sz="2400" dirty="0" err="1" smtClean="0">
                <a:solidFill>
                  <a:srgbClr val="FF0000"/>
                </a:solidFill>
              </a:rPr>
              <a:t>L</a:t>
            </a:r>
            <a:r>
              <a:rPr lang="en-US" sz="2400" baseline="-25000" dirty="0" err="1" smtClean="0">
                <a:solidFill>
                  <a:srgbClr val="FF0000"/>
                </a:solidFill>
              </a:rPr>
              <a:t>q</a:t>
            </a:r>
            <a:r>
              <a:rPr lang="en-US" sz="2400" dirty="0" smtClean="0">
                <a:solidFill>
                  <a:srgbClr val="FF0000"/>
                </a:solidFill>
              </a:rPr>
              <a:t>:</a:t>
            </a:r>
          </a:p>
          <a:p>
            <a:pPr algn="just">
              <a:buClr>
                <a:srgbClr val="E48312"/>
              </a:buClr>
              <a:buFont typeface="Wingdings" panose="05000000000000000000" pitchFamily="2" charset="2"/>
              <a:buChar char="Ø"/>
            </a:pPr>
            <a:r>
              <a:rPr lang="en-US" sz="2400" dirty="0" smtClean="0">
                <a:solidFill>
                  <a:srgbClr val="FF0000"/>
                </a:solidFill>
              </a:rPr>
              <a:t> </a:t>
            </a:r>
            <a:r>
              <a:rPr lang="en-US" sz="2400" spc="50" dirty="0">
                <a:solidFill>
                  <a:schemeClr val="tx1"/>
                </a:solidFill>
                <a:latin typeface="Calibri" panose="020F0502020204030204" pitchFamily="34" charset="0"/>
                <a:cs typeface="Calibri" panose="020F0502020204030204" pitchFamily="34" charset="0"/>
              </a:rPr>
              <a:t>Let, the system in state j=0,1,2,… with probability</a:t>
            </a:r>
            <a:r>
              <a:rPr lang="en-US" sz="2400" spc="50" dirty="0">
                <a:latin typeface="Times New Roman" panose="02020603050405020304" pitchFamily="18" charset="0"/>
                <a:cs typeface="Times New Roman" panose="02020603050405020304" pitchFamily="18" charset="0"/>
              </a:rPr>
              <a:t> </a:t>
            </a:r>
            <a:r>
              <a:rPr lang="en-US" sz="2400" spc="5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sz="2400" spc="50" baseline="-250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j</a:t>
            </a:r>
            <a:r>
              <a:rPr lang="en-US" sz="2400" spc="50" dirty="0">
                <a:solidFill>
                  <a:schemeClr val="tx1"/>
                </a:solidFill>
                <a:latin typeface="Calibri" panose="020F0502020204030204" pitchFamily="34" charset="0"/>
                <a:cs typeface="Calibri" panose="020F0502020204030204" pitchFamily="34" charset="0"/>
              </a:rPr>
              <a:t> </a:t>
            </a:r>
            <a:endParaRPr lang="en-US" sz="2400" spc="50" dirty="0" smtClean="0">
              <a:solidFill>
                <a:schemeClr val="tx1"/>
              </a:solidFill>
              <a:latin typeface="Calibri" panose="020F0502020204030204" pitchFamily="34" charset="0"/>
              <a:cs typeface="Calibri" panose="020F0502020204030204" pitchFamily="34" charset="0"/>
            </a:endParaRPr>
          </a:p>
          <a:p>
            <a:pPr algn="just">
              <a:buClr>
                <a:srgbClr val="E48312"/>
              </a:buClr>
              <a:buFont typeface="Wingdings" panose="05000000000000000000" pitchFamily="2" charset="2"/>
              <a:buChar char="Ø"/>
            </a:pPr>
            <a:r>
              <a:rPr lang="en-US" sz="2400" spc="50" dirty="0">
                <a:solidFill>
                  <a:schemeClr val="tx1"/>
                </a:solidFill>
                <a:latin typeface="Calibri" panose="020F0502020204030204" pitchFamily="34" charset="0"/>
                <a:cs typeface="Calibri" panose="020F0502020204030204" pitchFamily="34" charset="0"/>
              </a:rPr>
              <a:t> i.e. there are j </a:t>
            </a:r>
            <a:r>
              <a:rPr lang="en-US" sz="2400" spc="50" dirty="0" smtClean="0">
                <a:solidFill>
                  <a:schemeClr val="tx1"/>
                </a:solidFill>
                <a:latin typeface="Calibri" panose="020F0502020204030204" pitchFamily="34" charset="0"/>
                <a:cs typeface="Calibri" panose="020F0502020204030204" pitchFamily="34" charset="0"/>
              </a:rPr>
              <a:t>customers </a:t>
            </a:r>
            <a:r>
              <a:rPr lang="en-US" sz="2400" spc="50" dirty="0">
                <a:solidFill>
                  <a:schemeClr val="tx1"/>
                </a:solidFill>
                <a:latin typeface="Calibri" panose="020F0502020204030204" pitchFamily="34" charset="0"/>
                <a:cs typeface="Calibri" panose="020F0502020204030204" pitchFamily="34" charset="0"/>
              </a:rPr>
              <a:t>in the system now</a:t>
            </a:r>
          </a:p>
          <a:p>
            <a:pPr algn="just">
              <a:buClr>
                <a:srgbClr val="E48312"/>
              </a:buClr>
              <a:buFont typeface="Wingdings" panose="05000000000000000000" pitchFamily="2" charset="2"/>
              <a:buChar char="Ø"/>
            </a:pPr>
            <a:r>
              <a:rPr lang="en-US" sz="2400" spc="50" dirty="0" smtClean="0">
                <a:solidFill>
                  <a:schemeClr val="tx1"/>
                </a:solidFill>
                <a:latin typeface="Calibri" panose="020F0502020204030204" pitchFamily="34" charset="0"/>
                <a:cs typeface="Calibri" panose="020F0502020204030204" pitchFamily="34" charset="0"/>
              </a:rPr>
              <a:t> </a:t>
            </a:r>
            <a:r>
              <a:rPr lang="en-US" sz="2400" spc="50" dirty="0">
                <a:solidFill>
                  <a:schemeClr val="tx1"/>
                </a:solidFill>
                <a:latin typeface="Calibri" panose="020F0502020204030204" pitchFamily="34" charset="0"/>
                <a:cs typeface="Calibri" panose="020F0502020204030204" pitchFamily="34" charset="0"/>
              </a:rPr>
              <a:t>Since only 1 server, there are j-1 customer is waiting in </a:t>
            </a:r>
            <a:r>
              <a:rPr lang="en-US" sz="2400" spc="50" dirty="0" smtClean="0">
                <a:solidFill>
                  <a:schemeClr val="tx1"/>
                </a:solidFill>
                <a:latin typeface="Calibri" panose="020F0502020204030204" pitchFamily="34" charset="0"/>
                <a:cs typeface="Calibri" panose="020F0502020204030204" pitchFamily="34" charset="0"/>
              </a:rPr>
              <a:t>queue(Assuming 1</a:t>
            </a:r>
            <a:br>
              <a:rPr lang="en-US" sz="2400" spc="50" dirty="0" smtClean="0">
                <a:solidFill>
                  <a:schemeClr val="tx1"/>
                </a:solidFill>
                <a:latin typeface="Calibri" panose="020F0502020204030204" pitchFamily="34" charset="0"/>
                <a:cs typeface="Calibri" panose="020F0502020204030204" pitchFamily="34" charset="0"/>
              </a:rPr>
            </a:br>
            <a:r>
              <a:rPr lang="en-US" sz="2400" spc="50" dirty="0" smtClean="0">
                <a:solidFill>
                  <a:schemeClr val="tx1"/>
                </a:solidFill>
                <a:latin typeface="Calibri" panose="020F0502020204030204" pitchFamily="34" charset="0"/>
                <a:cs typeface="Calibri" panose="020F0502020204030204" pitchFamily="34" charset="0"/>
              </a:rPr>
              <a:t>   server can serve 1 customer only)</a:t>
            </a:r>
          </a:p>
          <a:p>
            <a:pPr marL="0" indent="0" algn="just">
              <a:buClr>
                <a:srgbClr val="E48312"/>
              </a:buClr>
              <a:buNone/>
            </a:pPr>
            <a:endParaRPr lang="en-US" sz="2400" spc="50" dirty="0">
              <a:solidFill>
                <a:schemeClr val="tx1"/>
              </a:solidFill>
              <a:latin typeface="Calibri" panose="020F0502020204030204" pitchFamily="34" charset="0"/>
              <a:cs typeface="Calibri" panose="020F0502020204030204" pitchFamily="34" charset="0"/>
            </a:endParaRPr>
          </a:p>
          <a:p>
            <a:pPr marL="0" indent="0" algn="just">
              <a:buClr>
                <a:srgbClr val="E48312"/>
              </a:buClr>
              <a:buNone/>
            </a:pPr>
            <a:endParaRPr lang="en-US" sz="2400" spc="50" dirty="0">
              <a:solidFill>
                <a:schemeClr val="tx1"/>
              </a:solidFill>
              <a:latin typeface="Calibri" panose="020F0502020204030204" pitchFamily="34" charset="0"/>
              <a:cs typeface="Calibri" panose="020F0502020204030204" pitchFamily="34" charset="0"/>
            </a:endParaRPr>
          </a:p>
          <a:p>
            <a:pPr lvl="0" algn="just">
              <a:buClr>
                <a:srgbClr val="E48312"/>
              </a:buClr>
              <a:buFont typeface="Wingdings" panose="05000000000000000000" pitchFamily="2" charset="2"/>
              <a:buChar char="Ø"/>
            </a:pPr>
            <a:endParaRPr lang="en-US" sz="2400" dirty="0" smtClean="0">
              <a:solidFill>
                <a:srgbClr val="FF0000"/>
              </a:solidFill>
            </a:endParaRPr>
          </a:p>
        </p:txBody>
      </p:sp>
      <p:graphicFrame>
        <p:nvGraphicFramePr>
          <p:cNvPr id="14" name="Object 5">
            <a:extLst>
              <a:ext uri="{FF2B5EF4-FFF2-40B4-BE49-F238E27FC236}">
                <a16:creationId xmlns="" xmlns:a16="http://schemas.microsoft.com/office/drawing/2014/main" id="{8C22820A-DEA0-481B-A099-BAFA68248451}"/>
              </a:ext>
            </a:extLst>
          </p:cNvPr>
          <p:cNvGraphicFramePr>
            <a:graphicFrameLocks noChangeAspect="1"/>
          </p:cNvGraphicFramePr>
          <p:nvPr>
            <p:extLst>
              <p:ext uri="{D42A27DB-BD31-4B8C-83A1-F6EECF244321}">
                <p14:modId xmlns:p14="http://schemas.microsoft.com/office/powerpoint/2010/main" val="2829316134"/>
              </p:ext>
            </p:extLst>
          </p:nvPr>
        </p:nvGraphicFramePr>
        <p:xfrm>
          <a:off x="1097281" y="4120542"/>
          <a:ext cx="10058400" cy="1324915"/>
        </p:xfrm>
        <a:graphic>
          <a:graphicData uri="http://schemas.openxmlformats.org/presentationml/2006/ole">
            <mc:AlternateContent xmlns:mc="http://schemas.openxmlformats.org/markup-compatibility/2006">
              <mc:Choice xmlns:v="urn:schemas-microsoft-com:vml" Requires="v">
                <p:oleObj spid="_x0000_s3152" name="Equation" r:id="rId3" imgW="3390840" imgH="736560" progId="Equation.3">
                  <p:embed/>
                </p:oleObj>
              </mc:Choice>
              <mc:Fallback>
                <p:oleObj name="Equation" r:id="rId3" imgW="3390840" imgH="7365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7281" y="4120542"/>
                        <a:ext cx="10058400" cy="1324915"/>
                      </a:xfrm>
                      <a:prstGeom prst="rect">
                        <a:avLst/>
                      </a:prstGeom>
                      <a:noFill/>
                    </p:spPr>
                  </p:pic>
                </p:oleObj>
              </mc:Fallback>
            </mc:AlternateContent>
          </a:graphicData>
        </a:graphic>
      </p:graphicFrame>
      <p:graphicFrame>
        <p:nvGraphicFramePr>
          <p:cNvPr id="15" name="Object 4">
            <a:extLst>
              <a:ext uri="{FF2B5EF4-FFF2-40B4-BE49-F238E27FC236}">
                <a16:creationId xmlns="" xmlns:a16="http://schemas.microsoft.com/office/drawing/2014/main" id="{CB60C1DA-F868-4E7C-B8D7-6EA1FF91BC92}"/>
              </a:ext>
            </a:extLst>
          </p:cNvPr>
          <p:cNvGraphicFramePr>
            <a:graphicFrameLocks noChangeAspect="1"/>
          </p:cNvGraphicFramePr>
          <p:nvPr>
            <p:extLst>
              <p:ext uri="{D42A27DB-BD31-4B8C-83A1-F6EECF244321}">
                <p14:modId xmlns:p14="http://schemas.microsoft.com/office/powerpoint/2010/main" val="1166550890"/>
              </p:ext>
            </p:extLst>
          </p:nvPr>
        </p:nvGraphicFramePr>
        <p:xfrm>
          <a:off x="1151870" y="5312434"/>
          <a:ext cx="5303521" cy="908050"/>
        </p:xfrm>
        <a:graphic>
          <a:graphicData uri="http://schemas.openxmlformats.org/presentationml/2006/ole">
            <mc:AlternateContent xmlns:mc="http://schemas.openxmlformats.org/markup-compatibility/2006">
              <mc:Choice xmlns:v="urn:schemas-microsoft-com:vml" Requires="v">
                <p:oleObj spid="_x0000_s3153" name="Equation" r:id="rId5" imgW="2082600" imgH="457200" progId="Equation.3">
                  <p:embed/>
                </p:oleObj>
              </mc:Choice>
              <mc:Fallback>
                <p:oleObj name="Equation" r:id="rId5" imgW="20826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1870" y="5312434"/>
                        <a:ext cx="5303521" cy="908050"/>
                      </a:xfrm>
                      <a:prstGeom prst="rect">
                        <a:avLst/>
                      </a:prstGeom>
                      <a:noFill/>
                      <a:extLst/>
                    </p:spPr>
                  </p:pic>
                </p:oleObj>
              </mc:Fallback>
            </mc:AlternateContent>
          </a:graphicData>
        </a:graphic>
      </p:graphicFrame>
      <p:sp>
        <p:nvSpPr>
          <p:cNvPr id="4" name="Slide Number Placeholder 3"/>
          <p:cNvSpPr>
            <a:spLocks noGrp="1"/>
          </p:cNvSpPr>
          <p:nvPr>
            <p:ph type="sldNum" sz="quarter" idx="12"/>
          </p:nvPr>
        </p:nvSpPr>
        <p:spPr/>
        <p:txBody>
          <a:bodyPr/>
          <a:lstStyle/>
          <a:p>
            <a:fld id="{E24EA1B6-51DB-4F41-BAD0-4E988AD6D701}" type="slidenum">
              <a:rPr lang="en-US" smtClean="0"/>
              <a:t>7</a:t>
            </a:fld>
            <a:endParaRPr lang="en-US"/>
          </a:p>
        </p:txBody>
      </p:sp>
    </p:spTree>
    <p:extLst>
      <p:ext uri="{BB962C8B-B14F-4D97-AF65-F5344CB8AC3E}">
        <p14:creationId xmlns:p14="http://schemas.microsoft.com/office/powerpoint/2010/main" val="16167658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p:txBody>
          <a:bodyPr>
            <a:normAutofit/>
          </a:bodyPr>
          <a:lstStyle/>
          <a:p>
            <a:pPr lvl="0" algn="just">
              <a:buClr>
                <a:srgbClr val="E48312"/>
              </a:buClr>
              <a:buFont typeface="Wingdings" panose="05000000000000000000" pitchFamily="2" charset="2"/>
              <a:buChar char="q"/>
            </a:pPr>
            <a:r>
              <a:rPr lang="en-US" sz="2400" dirty="0" smtClean="0">
                <a:solidFill>
                  <a:schemeClr val="tx1"/>
                </a:solidFill>
              </a:rPr>
              <a:t> </a:t>
            </a:r>
            <a:r>
              <a:rPr lang="en-US" sz="2400" dirty="0" smtClean="0">
                <a:solidFill>
                  <a:srgbClr val="FF0000"/>
                </a:solidFill>
              </a:rPr>
              <a:t>Derivation of L</a:t>
            </a:r>
            <a:r>
              <a:rPr lang="en-US" sz="2400" baseline="-25000" dirty="0">
                <a:solidFill>
                  <a:srgbClr val="FF0000"/>
                </a:solidFill>
              </a:rPr>
              <a:t>s</a:t>
            </a:r>
            <a:r>
              <a:rPr lang="en-US" sz="2400" dirty="0" smtClean="0">
                <a:solidFill>
                  <a:srgbClr val="FF0000"/>
                </a:solidFill>
              </a:rPr>
              <a:t>:</a:t>
            </a:r>
          </a:p>
          <a:p>
            <a:pPr lvl="0" algn="just">
              <a:buClr>
                <a:srgbClr val="E48312"/>
              </a:buClr>
              <a:buFont typeface="Wingdings" panose="05000000000000000000" pitchFamily="2" charset="2"/>
              <a:buChar char="Ø"/>
            </a:pPr>
            <a:r>
              <a:rPr lang="en-US" sz="2400" spc="50" dirty="0">
                <a:solidFill>
                  <a:srgbClr val="FF0000"/>
                </a:solidFill>
                <a:latin typeface="Calibri" panose="020F0502020204030204" pitchFamily="34" charset="0"/>
                <a:cs typeface="Calibri" panose="020F0502020204030204" pitchFamily="34" charset="0"/>
              </a:rPr>
              <a:t> </a:t>
            </a:r>
            <a:r>
              <a:rPr lang="en-US" sz="2400" spc="50" dirty="0" smtClean="0">
                <a:solidFill>
                  <a:schemeClr val="tx1"/>
                </a:solidFill>
                <a:latin typeface="Calibri" panose="020F0502020204030204" pitchFamily="34" charset="0"/>
                <a:cs typeface="Calibri" panose="020F0502020204030204" pitchFamily="34" charset="0"/>
              </a:rPr>
              <a:t>As we have already derived L and </a:t>
            </a:r>
            <a:r>
              <a:rPr lang="en-US" sz="2400" dirty="0" err="1">
                <a:solidFill>
                  <a:schemeClr val="tx1"/>
                </a:solidFill>
              </a:rPr>
              <a:t>L</a:t>
            </a:r>
            <a:r>
              <a:rPr lang="en-US" sz="2400" baseline="-25000" dirty="0" err="1">
                <a:solidFill>
                  <a:schemeClr val="tx1"/>
                </a:solidFill>
              </a:rPr>
              <a:t>q</a:t>
            </a:r>
            <a:r>
              <a:rPr lang="en-US" sz="2400" spc="50" dirty="0" smtClean="0">
                <a:solidFill>
                  <a:schemeClr val="tx1"/>
                </a:solidFill>
                <a:latin typeface="Calibri" panose="020F0502020204030204" pitchFamily="34" charset="0"/>
                <a:cs typeface="Calibri" panose="020F0502020204030204" pitchFamily="34" charset="0"/>
              </a:rPr>
              <a:t> , we can easily find </a:t>
            </a:r>
            <a:r>
              <a:rPr lang="en-US" sz="2400" dirty="0">
                <a:solidFill>
                  <a:schemeClr val="tx1"/>
                </a:solidFill>
              </a:rPr>
              <a:t>L</a:t>
            </a:r>
            <a:r>
              <a:rPr lang="en-US" sz="2400" baseline="-25000" dirty="0">
                <a:solidFill>
                  <a:schemeClr val="tx1"/>
                </a:solidFill>
              </a:rPr>
              <a:t>s</a:t>
            </a:r>
            <a:r>
              <a:rPr lang="en-US" sz="2400" spc="50" dirty="0" smtClean="0">
                <a:solidFill>
                  <a:schemeClr val="tx1"/>
                </a:solidFill>
                <a:latin typeface="Calibri" panose="020F0502020204030204" pitchFamily="34" charset="0"/>
                <a:cs typeface="Calibri" panose="020F0502020204030204" pitchFamily="34" charset="0"/>
              </a:rPr>
              <a:t> from this. </a:t>
            </a:r>
            <a:endParaRPr lang="en-US" sz="2400" spc="50" dirty="0">
              <a:solidFill>
                <a:schemeClr val="tx1"/>
              </a:solidFill>
              <a:latin typeface="Calibri" panose="020F0502020204030204" pitchFamily="34" charset="0"/>
              <a:cs typeface="Calibri" panose="020F0502020204030204" pitchFamily="34" charset="0"/>
            </a:endParaRPr>
          </a:p>
          <a:p>
            <a:pPr marL="0" indent="0" algn="just">
              <a:buClr>
                <a:srgbClr val="E48312"/>
              </a:buClr>
              <a:buNone/>
            </a:pPr>
            <a:endParaRPr lang="en-US" sz="2400" spc="50" dirty="0" smtClean="0">
              <a:solidFill>
                <a:schemeClr val="tx1"/>
              </a:solidFill>
              <a:latin typeface="Calibri" panose="020F0502020204030204" pitchFamily="34" charset="0"/>
              <a:cs typeface="Calibri" panose="020F0502020204030204" pitchFamily="34" charset="0"/>
            </a:endParaRPr>
          </a:p>
          <a:p>
            <a:pPr marL="0" indent="0" algn="just">
              <a:buClr>
                <a:srgbClr val="E48312"/>
              </a:buClr>
              <a:buNone/>
            </a:pPr>
            <a:endParaRPr lang="en-US" sz="2400" spc="50" dirty="0">
              <a:solidFill>
                <a:schemeClr val="tx1"/>
              </a:solidFill>
              <a:latin typeface="Calibri" panose="020F0502020204030204" pitchFamily="34" charset="0"/>
              <a:cs typeface="Calibri" panose="020F0502020204030204" pitchFamily="34" charset="0"/>
            </a:endParaRPr>
          </a:p>
          <a:p>
            <a:pPr marL="0" indent="0" algn="just">
              <a:buClr>
                <a:srgbClr val="E48312"/>
              </a:buClr>
              <a:buNone/>
            </a:pPr>
            <a:endParaRPr lang="en-US" sz="2400" spc="50" dirty="0" smtClean="0">
              <a:solidFill>
                <a:schemeClr val="tx1"/>
              </a:solidFill>
              <a:latin typeface="Calibri" panose="020F0502020204030204" pitchFamily="34" charset="0"/>
              <a:cs typeface="Calibri" panose="020F0502020204030204" pitchFamily="34" charset="0"/>
            </a:endParaRPr>
          </a:p>
          <a:p>
            <a:pPr algn="just">
              <a:buClr>
                <a:srgbClr val="E48312"/>
              </a:buClr>
              <a:buFont typeface="Wingdings" panose="05000000000000000000" pitchFamily="2" charset="2"/>
              <a:buChar char="Ø"/>
            </a:pPr>
            <a:r>
              <a:rPr lang="en-US" sz="2400" spc="50" dirty="0" smtClean="0">
                <a:solidFill>
                  <a:schemeClr val="tx1"/>
                </a:solidFill>
                <a:latin typeface="Calibri" panose="020F0502020204030204" pitchFamily="34" charset="0"/>
                <a:cs typeface="Calibri" panose="020F0502020204030204" pitchFamily="34" charset="0"/>
              </a:rPr>
              <a:t> </a:t>
            </a:r>
            <a:endParaRPr lang="en-US" sz="2400" spc="50" dirty="0">
              <a:solidFill>
                <a:schemeClr val="tx1"/>
              </a:solidFill>
              <a:latin typeface="Calibri" panose="020F0502020204030204" pitchFamily="34" charset="0"/>
              <a:cs typeface="Calibri" panose="020F0502020204030204" pitchFamily="34" charset="0"/>
            </a:endParaRPr>
          </a:p>
          <a:p>
            <a:pPr lvl="0" algn="just">
              <a:buClr>
                <a:srgbClr val="E48312"/>
              </a:buClr>
              <a:buFont typeface="Wingdings" panose="05000000000000000000" pitchFamily="2" charset="2"/>
              <a:buChar char="Ø"/>
            </a:pPr>
            <a:endParaRPr lang="en-US" sz="2400" dirty="0" smtClean="0">
              <a:solidFill>
                <a:srgbClr val="FF0000"/>
              </a:solidFill>
            </a:endParaRPr>
          </a:p>
        </p:txBody>
      </p:sp>
      <p:graphicFrame>
        <p:nvGraphicFramePr>
          <p:cNvPr id="6" name="Object 5">
            <a:extLst>
              <a:ext uri="{FF2B5EF4-FFF2-40B4-BE49-F238E27FC236}">
                <a16:creationId xmlns="" xmlns:a16="http://schemas.microsoft.com/office/drawing/2014/main" id="{49F5A4DF-88E3-40AE-B9B4-ED318932CE11}"/>
              </a:ext>
            </a:extLst>
          </p:cNvPr>
          <p:cNvGraphicFramePr>
            <a:graphicFrameLocks noChangeAspect="1"/>
          </p:cNvGraphicFramePr>
          <p:nvPr>
            <p:extLst>
              <p:ext uri="{D42A27DB-BD31-4B8C-83A1-F6EECF244321}">
                <p14:modId xmlns:p14="http://schemas.microsoft.com/office/powerpoint/2010/main" val="884344374"/>
              </p:ext>
            </p:extLst>
          </p:nvPr>
        </p:nvGraphicFramePr>
        <p:xfrm>
          <a:off x="1640606" y="2849245"/>
          <a:ext cx="7697337" cy="1151646"/>
        </p:xfrm>
        <a:graphic>
          <a:graphicData uri="http://schemas.openxmlformats.org/presentationml/2006/ole">
            <mc:AlternateContent xmlns:mc="http://schemas.openxmlformats.org/markup-compatibility/2006">
              <mc:Choice xmlns:v="urn:schemas-microsoft-com:vml" Requires="v">
                <p:oleObj spid="_x0000_s4172" name="Equation" r:id="rId3" imgW="2501640" imgH="444240" progId="Equation.3">
                  <p:embed/>
                </p:oleObj>
              </mc:Choice>
              <mc:Fallback>
                <p:oleObj name="Equation" r:id="rId3" imgW="2501640" imgH="444240" progId="Equation.3">
                  <p:embed/>
                  <p:pic>
                    <p:nvPicPr>
                      <p:cNvPr id="0" name=""/>
                      <p:cNvPicPr>
                        <a:picLocks noChangeAspect="1" noChangeArrowheads="1"/>
                      </p:cNvPicPr>
                      <p:nvPr/>
                    </p:nvPicPr>
                    <p:blipFill>
                      <a:blip r:embed="rId4"/>
                      <a:srcRect/>
                      <a:stretch>
                        <a:fillRect/>
                      </a:stretch>
                    </p:blipFill>
                    <p:spPr bwMode="auto">
                      <a:xfrm>
                        <a:off x="1640606" y="2849245"/>
                        <a:ext cx="7697337" cy="1151646"/>
                      </a:xfrm>
                      <a:prstGeom prst="rect">
                        <a:avLst/>
                      </a:prstGeom>
                      <a:noFill/>
                      <a:extLst/>
                    </p:spPr>
                  </p:pic>
                </p:oleObj>
              </mc:Fallback>
            </mc:AlternateContent>
          </a:graphicData>
        </a:graphic>
      </p:graphicFrame>
      <p:graphicFrame>
        <p:nvGraphicFramePr>
          <p:cNvPr id="7" name="Object 4">
            <a:extLst>
              <a:ext uri="{FF2B5EF4-FFF2-40B4-BE49-F238E27FC236}">
                <a16:creationId xmlns="" xmlns:a16="http://schemas.microsoft.com/office/drawing/2014/main" id="{8C356F87-6FC2-4961-8E7F-F80A37854B3D}"/>
              </a:ext>
            </a:extLst>
          </p:cNvPr>
          <p:cNvGraphicFramePr>
            <a:graphicFrameLocks noChangeAspect="1"/>
          </p:cNvGraphicFramePr>
          <p:nvPr>
            <p:extLst>
              <p:ext uri="{D42A27DB-BD31-4B8C-83A1-F6EECF244321}">
                <p14:modId xmlns:p14="http://schemas.microsoft.com/office/powerpoint/2010/main" val="735925743"/>
              </p:ext>
            </p:extLst>
          </p:nvPr>
        </p:nvGraphicFramePr>
        <p:xfrm>
          <a:off x="1640606" y="4109265"/>
          <a:ext cx="2549525" cy="1000125"/>
        </p:xfrm>
        <a:graphic>
          <a:graphicData uri="http://schemas.openxmlformats.org/presentationml/2006/ole">
            <mc:AlternateContent xmlns:mc="http://schemas.openxmlformats.org/markup-compatibility/2006">
              <mc:Choice xmlns:v="urn:schemas-microsoft-com:vml" Requires="v">
                <p:oleObj spid="_x0000_s4173" name="Equation" r:id="rId5" imgW="1066680" imgH="419040" progId="Equation.3">
                  <p:embed/>
                </p:oleObj>
              </mc:Choice>
              <mc:Fallback>
                <p:oleObj name="Equation" r:id="rId5" imgW="1066680" imgH="419040" progId="Equation.3">
                  <p:embed/>
                  <p:pic>
                    <p:nvPicPr>
                      <p:cNvPr id="0" name=""/>
                      <p:cNvPicPr>
                        <a:picLocks noChangeAspect="1" noChangeArrowheads="1"/>
                      </p:cNvPicPr>
                      <p:nvPr/>
                    </p:nvPicPr>
                    <p:blipFill>
                      <a:blip r:embed="rId6"/>
                      <a:srcRect/>
                      <a:stretch>
                        <a:fillRect/>
                      </a:stretch>
                    </p:blipFill>
                    <p:spPr bwMode="auto">
                      <a:xfrm>
                        <a:off x="1640606" y="4109265"/>
                        <a:ext cx="2549525" cy="1000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E24EA1B6-51DB-4F41-BAD0-4E988AD6D701}" type="slidenum">
              <a:rPr lang="en-US" smtClean="0"/>
              <a:t>8</a:t>
            </a:fld>
            <a:endParaRPr lang="en-US"/>
          </a:p>
        </p:txBody>
      </p:sp>
    </p:spTree>
    <p:extLst>
      <p:ext uri="{BB962C8B-B14F-4D97-AF65-F5344CB8AC3E}">
        <p14:creationId xmlns:p14="http://schemas.microsoft.com/office/powerpoint/2010/main" val="26203785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M/M/1/GD/∞/∞ Queueing System(Cont..)</a:t>
            </a:r>
            <a:endParaRPr lang="en-US" dirty="0"/>
          </a:p>
        </p:txBody>
      </p:sp>
      <p:sp>
        <p:nvSpPr>
          <p:cNvPr id="3" name="Content Placeholder 2"/>
          <p:cNvSpPr>
            <a:spLocks noGrp="1"/>
          </p:cNvSpPr>
          <p:nvPr>
            <p:ph idx="1"/>
          </p:nvPr>
        </p:nvSpPr>
        <p:spPr/>
        <p:txBody>
          <a:bodyPr>
            <a:normAutofit/>
          </a:bodyPr>
          <a:lstStyle/>
          <a:p>
            <a:pPr lvl="0" algn="just">
              <a:buClr>
                <a:srgbClr val="E48312"/>
              </a:buClr>
              <a:buFont typeface="Wingdings" panose="05000000000000000000" pitchFamily="2" charset="2"/>
              <a:buChar char="q"/>
            </a:pPr>
            <a:r>
              <a:rPr lang="en-US" sz="2400" dirty="0" smtClean="0">
                <a:solidFill>
                  <a:schemeClr val="tx1"/>
                </a:solidFill>
              </a:rPr>
              <a:t> </a:t>
            </a:r>
            <a:r>
              <a:rPr lang="en-US" sz="2400" dirty="0" smtClean="0">
                <a:solidFill>
                  <a:srgbClr val="FF0000"/>
                </a:solidFill>
              </a:rPr>
              <a:t>Example(Winston):</a:t>
            </a:r>
          </a:p>
          <a:p>
            <a:pPr marL="0" lvl="0" indent="0" algn="just">
              <a:lnSpc>
                <a:spcPct val="100000"/>
              </a:lnSpc>
              <a:buClr>
                <a:srgbClr val="E48312"/>
              </a:buClr>
              <a:buNone/>
            </a:pPr>
            <a:r>
              <a:rPr lang="en-US" dirty="0">
                <a:solidFill>
                  <a:schemeClr val="tx1"/>
                </a:solidFill>
              </a:rPr>
              <a:t>An average of 10 cars per hour arrive at a single-server drive-in teller. Assume that </a:t>
            </a:r>
            <a:r>
              <a:rPr lang="en-US" dirty="0" smtClean="0">
                <a:solidFill>
                  <a:schemeClr val="tx1"/>
                </a:solidFill>
              </a:rPr>
              <a:t>the average </a:t>
            </a:r>
            <a:r>
              <a:rPr lang="en-US" dirty="0">
                <a:solidFill>
                  <a:schemeClr val="tx1"/>
                </a:solidFill>
              </a:rPr>
              <a:t>service time for each customer is 4 minutes, and both </a:t>
            </a:r>
            <a:r>
              <a:rPr lang="en-US" dirty="0" smtClean="0">
                <a:solidFill>
                  <a:schemeClr val="tx1"/>
                </a:solidFill>
              </a:rPr>
              <a:t>inter arrival </a:t>
            </a:r>
            <a:r>
              <a:rPr lang="en-US" dirty="0">
                <a:solidFill>
                  <a:schemeClr val="tx1"/>
                </a:solidFill>
              </a:rPr>
              <a:t>times and </a:t>
            </a:r>
            <a:r>
              <a:rPr lang="en-US" dirty="0" smtClean="0">
                <a:solidFill>
                  <a:schemeClr val="tx1"/>
                </a:solidFill>
              </a:rPr>
              <a:t>service </a:t>
            </a:r>
            <a:r>
              <a:rPr lang="en-US" dirty="0">
                <a:solidFill>
                  <a:schemeClr val="tx1"/>
                </a:solidFill>
              </a:rPr>
              <a:t>times are exponential. Answer the following questions</a:t>
            </a:r>
            <a:r>
              <a:rPr lang="en-US" dirty="0" smtClean="0">
                <a:solidFill>
                  <a:schemeClr val="tx1"/>
                </a:solidFill>
              </a:rPr>
              <a:t>:</a:t>
            </a:r>
          </a:p>
          <a:p>
            <a:pPr lvl="0" algn="just">
              <a:lnSpc>
                <a:spcPct val="100000"/>
              </a:lnSpc>
              <a:buClr>
                <a:srgbClr val="E48312"/>
              </a:buClr>
              <a:buFont typeface="Wingdings" panose="05000000000000000000" pitchFamily="2" charset="2"/>
              <a:buChar char="Ø"/>
            </a:pPr>
            <a:r>
              <a:rPr lang="en-US" dirty="0">
                <a:solidFill>
                  <a:schemeClr val="tx1"/>
                </a:solidFill>
              </a:rPr>
              <a:t> </a:t>
            </a:r>
            <a:r>
              <a:rPr lang="en-US" dirty="0" smtClean="0">
                <a:solidFill>
                  <a:schemeClr val="tx1"/>
                </a:solidFill>
              </a:rPr>
              <a:t>What is the probability that the teller is idle?</a:t>
            </a:r>
          </a:p>
          <a:p>
            <a:pPr algn="just">
              <a:buFont typeface="Wingdings" panose="05000000000000000000" pitchFamily="2" charset="2"/>
              <a:buChar char="ü"/>
            </a:pPr>
            <a:r>
              <a:rPr lang="en-US" dirty="0" smtClean="0">
                <a:solidFill>
                  <a:srgbClr val="FF0000"/>
                </a:solidFill>
              </a:rPr>
              <a:t> Solution: </a:t>
            </a:r>
            <a:r>
              <a:rPr lang="en-US" dirty="0">
                <a:solidFill>
                  <a:schemeClr val="tx1"/>
                </a:solidFill>
              </a:rPr>
              <a:t>We have an </a:t>
            </a:r>
            <a:r>
              <a:rPr lang="en-US" i="1" dirty="0">
                <a:solidFill>
                  <a:schemeClr val="tx1"/>
                </a:solidFill>
              </a:rPr>
              <a:t>M/M/1/GD/</a:t>
            </a:r>
            <a:r>
              <a:rPr lang="en-US" i="1" dirty="0">
                <a:solidFill>
                  <a:schemeClr val="tx1"/>
                </a:solidFill>
                <a:cs typeface="Times New Roman" pitchFamily="18" charset="0"/>
              </a:rPr>
              <a:t>∞/∞ </a:t>
            </a:r>
            <a:r>
              <a:rPr lang="en-US" dirty="0">
                <a:solidFill>
                  <a:schemeClr val="tx1"/>
                </a:solidFill>
                <a:cs typeface="Times New Roman" pitchFamily="18" charset="0"/>
              </a:rPr>
              <a:t>system </a:t>
            </a:r>
            <a:r>
              <a:rPr lang="en-US" dirty="0" smtClean="0">
                <a:solidFill>
                  <a:schemeClr val="tx1"/>
                </a:solidFill>
                <a:cs typeface="Times New Roman" pitchFamily="18" charset="0"/>
              </a:rPr>
              <a:t>with</a:t>
            </a:r>
          </a:p>
          <a:p>
            <a:pPr algn="just"/>
            <a:r>
              <a:rPr lang="el-GR" dirty="0" smtClean="0">
                <a:solidFill>
                  <a:schemeClr val="tx1"/>
                </a:solidFill>
                <a:cs typeface="Times New Roman" pitchFamily="18" charset="0"/>
              </a:rPr>
              <a:t>λ</a:t>
            </a:r>
            <a:r>
              <a:rPr lang="en-US" dirty="0" smtClean="0">
                <a:solidFill>
                  <a:schemeClr val="tx1"/>
                </a:solidFill>
                <a:cs typeface="Times New Roman" pitchFamily="18" charset="0"/>
              </a:rPr>
              <a:t> </a:t>
            </a:r>
            <a:r>
              <a:rPr lang="en-US" dirty="0">
                <a:solidFill>
                  <a:schemeClr val="tx1"/>
                </a:solidFill>
                <a:cs typeface="Times New Roman" pitchFamily="18" charset="0"/>
              </a:rPr>
              <a:t>= </a:t>
            </a:r>
            <a:r>
              <a:rPr lang="en-US" dirty="0" smtClean="0">
                <a:solidFill>
                  <a:schemeClr val="tx1"/>
                </a:solidFill>
                <a:cs typeface="Times New Roman" pitchFamily="18" charset="0"/>
              </a:rPr>
              <a:t>10 </a:t>
            </a:r>
            <a:r>
              <a:rPr lang="en-US" dirty="0">
                <a:solidFill>
                  <a:schemeClr val="tx1"/>
                </a:solidFill>
                <a:cs typeface="Times New Roman" pitchFamily="18" charset="0"/>
              </a:rPr>
              <a:t>cars per </a:t>
            </a:r>
            <a:r>
              <a:rPr lang="en-US" dirty="0" smtClean="0">
                <a:solidFill>
                  <a:schemeClr val="tx1"/>
                </a:solidFill>
                <a:cs typeface="Times New Roman" pitchFamily="18" charset="0"/>
              </a:rPr>
              <a:t>hour, µ </a:t>
            </a:r>
            <a:r>
              <a:rPr lang="en-US" dirty="0">
                <a:solidFill>
                  <a:schemeClr val="tx1"/>
                </a:solidFill>
                <a:cs typeface="Times New Roman" pitchFamily="18" charset="0"/>
              </a:rPr>
              <a:t>= 60/4=15 cars per </a:t>
            </a:r>
            <a:r>
              <a:rPr lang="en-US" dirty="0" smtClean="0">
                <a:solidFill>
                  <a:schemeClr val="tx1"/>
                </a:solidFill>
                <a:cs typeface="Times New Roman" pitchFamily="18" charset="0"/>
              </a:rPr>
              <a:t>hour,   </a:t>
            </a:r>
            <a:r>
              <a:rPr lang="en-US" dirty="0" smtClean="0">
                <a:solidFill>
                  <a:schemeClr val="tx1"/>
                </a:solidFill>
                <a:cs typeface="Times New Roman" pitchFamily="18" charset="0"/>
                <a:sym typeface="Symbol" panose="05050102010706020507" pitchFamily="18" charset="2"/>
              </a:rPr>
              <a:t></a:t>
            </a:r>
            <a:r>
              <a:rPr lang="en-US" dirty="0" smtClean="0">
                <a:solidFill>
                  <a:schemeClr val="tx1"/>
                </a:solidFill>
                <a:cs typeface="Times New Roman" pitchFamily="18" charset="0"/>
              </a:rPr>
              <a:t> </a:t>
            </a:r>
            <a:r>
              <a:rPr lang="en-US" dirty="0">
                <a:solidFill>
                  <a:schemeClr val="tx1"/>
                </a:solidFill>
                <a:cs typeface="Times New Roman" pitchFamily="18" charset="0"/>
              </a:rPr>
              <a:t>= </a:t>
            </a:r>
            <a:r>
              <a:rPr lang="en-US" dirty="0" smtClean="0">
                <a:solidFill>
                  <a:schemeClr val="tx1"/>
                </a:solidFill>
                <a:cs typeface="Times New Roman" pitchFamily="18" charset="0"/>
              </a:rPr>
              <a:t>10/15 </a:t>
            </a:r>
            <a:r>
              <a:rPr lang="en-US" dirty="0">
                <a:solidFill>
                  <a:schemeClr val="tx1"/>
                </a:solidFill>
                <a:cs typeface="Times New Roman" pitchFamily="18" charset="0"/>
              </a:rPr>
              <a:t>= </a:t>
            </a:r>
            <a:r>
              <a:rPr lang="en-US" dirty="0" smtClean="0">
                <a:solidFill>
                  <a:schemeClr val="tx1"/>
                </a:solidFill>
                <a:cs typeface="Times New Roman" pitchFamily="18" charset="0"/>
              </a:rPr>
              <a:t>2/3</a:t>
            </a:r>
          </a:p>
          <a:p>
            <a:pPr algn="just"/>
            <a:r>
              <a:rPr lang="en-US" dirty="0">
                <a:solidFill>
                  <a:schemeClr val="tx1"/>
                </a:solidFill>
                <a:cs typeface="Times New Roman" pitchFamily="18" charset="0"/>
              </a:rPr>
              <a:t>Idle probability	</a:t>
            </a:r>
            <a:r>
              <a:rPr lang="en-US" dirty="0">
                <a:solidFill>
                  <a:schemeClr val="tx1"/>
                </a:solidFill>
                <a:cs typeface="Times New Roman" pitchFamily="18" charset="0"/>
                <a:sym typeface="Symbol" panose="05050102010706020507" pitchFamily="18" charset="2"/>
              </a:rPr>
              <a:t></a:t>
            </a:r>
            <a:r>
              <a:rPr lang="en-US" baseline="-25000" dirty="0">
                <a:solidFill>
                  <a:schemeClr val="tx1"/>
                </a:solidFill>
                <a:cs typeface="Times New Roman" pitchFamily="18" charset="0"/>
                <a:sym typeface="Symbol" panose="05050102010706020507" pitchFamily="18" charset="2"/>
              </a:rPr>
              <a:t>0</a:t>
            </a:r>
            <a:r>
              <a:rPr lang="en-US" dirty="0">
                <a:solidFill>
                  <a:schemeClr val="tx1"/>
                </a:solidFill>
                <a:cs typeface="Times New Roman" pitchFamily="18" charset="0"/>
                <a:sym typeface="Symbol" panose="05050102010706020507" pitchFamily="18" charset="2"/>
              </a:rPr>
              <a:t> = 1   = </a:t>
            </a:r>
            <a:r>
              <a:rPr lang="en-US" dirty="0" smtClean="0">
                <a:solidFill>
                  <a:schemeClr val="tx1"/>
                </a:solidFill>
                <a:cs typeface="Times New Roman" pitchFamily="18" charset="0"/>
                <a:sym typeface="Symbol" panose="05050102010706020507" pitchFamily="18" charset="2"/>
              </a:rPr>
              <a:t>1 – 2/3 = 1/3</a:t>
            </a:r>
            <a:endParaRPr lang="en-US" dirty="0">
              <a:solidFill>
                <a:schemeClr val="tx1"/>
              </a:solidFill>
              <a:cs typeface="Times New Roman" pitchFamily="18" charset="0"/>
              <a:sym typeface="Symbol" panose="05050102010706020507" pitchFamily="18" charset="2"/>
            </a:endParaRPr>
          </a:p>
          <a:p>
            <a:pPr algn="just"/>
            <a:endParaRPr lang="en-US" dirty="0" smtClean="0">
              <a:solidFill>
                <a:schemeClr val="tx1"/>
              </a:solidFill>
              <a:cs typeface="Times New Roman" pitchFamily="18" charset="0"/>
            </a:endParaRPr>
          </a:p>
          <a:p>
            <a:endParaRPr lang="en-US" dirty="0">
              <a:solidFill>
                <a:schemeClr val="tx1"/>
              </a:solidFill>
              <a:cs typeface="Times New Roman" pitchFamily="18" charset="0"/>
            </a:endParaRPr>
          </a:p>
          <a:p>
            <a:pPr marL="0" lvl="0" indent="0" algn="just">
              <a:lnSpc>
                <a:spcPct val="100000"/>
              </a:lnSpc>
              <a:buClr>
                <a:srgbClr val="E48312"/>
              </a:buClr>
              <a:buNone/>
            </a:pP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fld id="{E24EA1B6-51DB-4F41-BAD0-4E988AD6D701}" type="slidenum">
              <a:rPr lang="en-US" smtClean="0"/>
              <a:t>9</a:t>
            </a:fld>
            <a:endParaRPr lang="en-US"/>
          </a:p>
        </p:txBody>
      </p:sp>
    </p:spTree>
    <p:extLst>
      <p:ext uri="{BB962C8B-B14F-4D97-AF65-F5344CB8AC3E}">
        <p14:creationId xmlns:p14="http://schemas.microsoft.com/office/powerpoint/2010/main" val="391497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1783</TotalTime>
  <Words>2103</Words>
  <Application>Microsoft Office PowerPoint</Application>
  <PresentationFormat>Widescreen</PresentationFormat>
  <Paragraphs>437</Paragraphs>
  <Slides>42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AkzidenzGroteskBE-BoldIt</vt:lpstr>
      <vt:lpstr>Calibri</vt:lpstr>
      <vt:lpstr>Calibri Light</vt:lpstr>
      <vt:lpstr>Franklin Gothic Book</vt:lpstr>
      <vt:lpstr>MathematicalPi-Four</vt:lpstr>
      <vt:lpstr>Symbol</vt:lpstr>
      <vt:lpstr>Times New Roman</vt:lpstr>
      <vt:lpstr>Wingdings</vt:lpstr>
      <vt:lpstr>Retrospect</vt:lpstr>
      <vt:lpstr>Equation</vt:lpstr>
      <vt:lpstr>Queueing Models</vt:lpstr>
      <vt:lpstr>M/M/1/GD/∞/∞ Queueing System</vt:lpstr>
      <vt:lpstr>M/M/1/GD/∞/∞ Queueing System(Cont..)</vt:lpstr>
      <vt:lpstr>M/M/1/GD/∞/∞ Queueing System(Cont..)</vt:lpstr>
      <vt:lpstr>M/M/1/GD/∞/∞ Queueing System(Cont..)</vt:lpstr>
      <vt:lpstr>M/M/1/GD/∞/∞ Queueing System(Cont..)</vt:lpstr>
      <vt:lpstr>M/M/1/GD/∞/∞ Queueing System(Cont..)</vt:lpstr>
      <vt:lpstr>M/M/1/GD/∞/∞ Queueing System(Cont..)</vt:lpstr>
      <vt:lpstr>M/M/1/GD/∞/∞ Queueing System(Cont..)</vt:lpstr>
      <vt:lpstr>M/M/1/GD/∞/∞ Queueing System(Cont..)</vt:lpstr>
      <vt:lpstr>M/M/1/GD/∞/∞ Queueing System(Cont..)</vt:lpstr>
      <vt:lpstr>M/M/1/GD/∞/∞ Queueing System(Cont..)</vt:lpstr>
      <vt:lpstr>M/M/1/GD/∞/∞ Queueing System(Cont..)</vt:lpstr>
      <vt:lpstr>M/M/1/GD/∞/∞ Queueing System(Cont..)</vt:lpstr>
      <vt:lpstr>M/M/1/GD/∞/∞ Queueing System(Cont..)</vt:lpstr>
      <vt:lpstr>M/M/s/GD/∞/∞ Queueing System</vt:lpstr>
      <vt:lpstr>M/M/s/GD/∞/∞ Queueing System(Cont..)</vt:lpstr>
      <vt:lpstr>M/M/s/GD/∞/∞ Queueing System(Cont..)</vt:lpstr>
      <vt:lpstr>M/M/s/GD/∞/∞ Queueing System(Cont..)</vt:lpstr>
      <vt:lpstr>M/M/s/GD/∞/∞ Queueing System(Cont..)</vt:lpstr>
      <vt:lpstr>M/M/s/GD/∞/∞ Queueing System(Cont..)</vt:lpstr>
      <vt:lpstr>M/M/s/GD/∞/∞ Queueing System(Cont..)</vt:lpstr>
      <vt:lpstr>M/M/s/GD/∞/∞ Queueing System(Cont..)</vt:lpstr>
      <vt:lpstr>M/M/s/GD/∞/∞ Queueing System(Cont..)</vt:lpstr>
      <vt:lpstr>M/M/1/GD/n/∞ Queueing System</vt:lpstr>
      <vt:lpstr>M/M/1/GD/n/∞ Queueing System(Cont..)</vt:lpstr>
      <vt:lpstr>M/M/1/GD/n/∞ Queueing System(Cont..)</vt:lpstr>
      <vt:lpstr>M/M/1/GD/n/∞ Queueing System(Cont..)</vt:lpstr>
      <vt:lpstr>M/M/1/GD/n/∞ Queueing System(Cont..)</vt:lpstr>
      <vt:lpstr>M/M/1/GD/n/∞ Queueing System(Cont..)</vt:lpstr>
      <vt:lpstr>M/M/1/GD/n/∞ Queueing System(Cont..)</vt:lpstr>
      <vt:lpstr>M/G/1/GD/ ∞ /∞ Queueing System</vt:lpstr>
      <vt:lpstr>M/G/1/GD/ ∞ /∞ Queueing System(Cont..)</vt:lpstr>
      <vt:lpstr>M/G/1/GD/ ∞ /∞ Queueing System(Cont..)</vt:lpstr>
      <vt:lpstr>M/G/1/GD/ ∞ /∞ Queueing System(Cont..)</vt:lpstr>
      <vt:lpstr>M/G/1/GD/ ∞ /∞ Queueing System(Cont..)</vt:lpstr>
      <vt:lpstr>M/G/1/GD/ ∞ /∞ Queueing System(Cont..)</vt:lpstr>
      <vt:lpstr>M/G/1/GD/ ∞ /∞ Queueing System(Cont..)</vt:lpstr>
      <vt:lpstr>M/G/1/GD/ ∞ /∞ Queueing System(Cont..)</vt:lpstr>
      <vt:lpstr>Problems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Queueing Models</dc:title>
  <dc:creator>Shovon Bhowmik</dc:creator>
  <cp:lastModifiedBy>Shovon Bhowmik</cp:lastModifiedBy>
  <cp:revision>77</cp:revision>
  <dcterms:created xsi:type="dcterms:W3CDTF">2019-05-19T14:41:03Z</dcterms:created>
  <dcterms:modified xsi:type="dcterms:W3CDTF">2019-06-24T05:44:47Z</dcterms:modified>
</cp:coreProperties>
</file>