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51.wmf"/><Relationship Id="rId1" Type="http://schemas.openxmlformats.org/officeDocument/2006/relationships/image" Target="../media/image55.wmf"/><Relationship Id="rId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BEC56-93EA-48FB-BABA-D0147AE2BBA8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9F9DE-3B7A-4524-B4BA-D56515853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94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9F9DE-3B7A-4524-B4BA-D565158535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6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0DE57-E0CE-4F0E-A392-F9F0978384BE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12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FE828-CFAD-446B-9B9D-00D1A9B9E676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1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4F2C7-B6D6-4E4A-B4B5-7EC6CBBD5DBC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3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443F-49AB-422E-8021-0D07FF7A4400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D041E-A38C-4154-8B2A-30600EAF27F9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124F-2F52-4012-A419-D60C79B2DE9B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8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0D143-B816-4DB8-8516-CC43BF1F0D27}" type="datetime1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85878-F966-4C0B-8388-A57ECF02454C}" type="datetime1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652-B1E6-45DF-A1CB-65B9DBA77F73}" type="datetime1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AAB121-7F89-4633-86BE-681AE9D7B1A1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42A3C-0E0A-43F8-BF96-9AD2D9053640}" type="datetime1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4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94D6E2-6FFD-44DF-8C88-3A01959447C0}" type="datetime1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428F7A-84F3-4D6B-B23A-3D98F043D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9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33.wmf"/><Relationship Id="rId3" Type="http://schemas.openxmlformats.org/officeDocument/2006/relationships/image" Target="../media/image36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png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32.wmf"/><Relationship Id="rId23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oleObject" Target="../embeddings/oleObject10.bin"/><Relationship Id="rId22" Type="http://schemas.openxmlformats.org/officeDocument/2006/relationships/image" Target="../media/image3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5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microsoft.com/office/2007/relationships/hdphoto" Target="../media/hdphoto1.wdp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wmf"/><Relationship Id="rId11" Type="http://schemas.openxmlformats.org/officeDocument/2006/relationships/image" Target="../media/image56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52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63.png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0.wmf"/><Relationship Id="rId10" Type="http://schemas.openxmlformats.org/officeDocument/2006/relationships/image" Target="../media/image64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27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72.png"/><Relationship Id="rId4" Type="http://schemas.openxmlformats.org/officeDocument/2006/relationships/image" Target="../media/image69.wmf"/><Relationship Id="rId9" Type="http://schemas.openxmlformats.org/officeDocument/2006/relationships/image" Target="../media/image7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png"/><Relationship Id="rId5" Type="http://schemas.openxmlformats.org/officeDocument/2006/relationships/image" Target="../media/image74.wmf"/><Relationship Id="rId4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36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80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Queueing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Shovan</a:t>
            </a:r>
            <a:r>
              <a:rPr lang="en-US" dirty="0" smtClean="0"/>
              <a:t> Bhowmik</a:t>
            </a:r>
          </a:p>
          <a:p>
            <a:r>
              <a:rPr lang="en-US" dirty="0" smtClean="0"/>
              <a:t>Lecturer</a:t>
            </a:r>
          </a:p>
          <a:p>
            <a:r>
              <a:rPr lang="en-US" dirty="0" smtClean="0"/>
              <a:t>Dept. of </a:t>
            </a:r>
            <a:r>
              <a:rPr lang="en-US" dirty="0" err="1" smtClean="0"/>
              <a:t>cse</a:t>
            </a:r>
            <a:r>
              <a:rPr lang="en-US" dirty="0" smtClean="0"/>
              <a:t>, </a:t>
            </a:r>
            <a:r>
              <a:rPr lang="en-US" dirty="0" err="1" smtClean="0"/>
              <a:t>baiust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87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Queues in Series Networks(Cont..)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K – Stage queueing system: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BE08571-3BF2-4FE6-B8A0-D1A471C7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46" y="2464719"/>
            <a:ext cx="8186534" cy="3704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280" y="3825753"/>
            <a:ext cx="1269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Streams of arrivals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250820" y="4123652"/>
            <a:ext cx="485253" cy="140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Queues in Series Networks(Cont..)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Theorem: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If: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1. inter-arrival </a:t>
            </a:r>
            <a:r>
              <a:rPr lang="en-US" sz="2400" dirty="0">
                <a:solidFill>
                  <a:schemeClr val="tx1"/>
                </a:solidFill>
              </a:rPr>
              <a:t>times for a series queuing system are exponential with rate </a:t>
            </a:r>
            <a:r>
              <a:rPr lang="en-US" sz="2400" dirty="0" smtClean="0">
                <a:solidFill>
                  <a:schemeClr val="tx1"/>
                </a:solidFill>
              </a:rPr>
              <a:t>λ,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2. service </a:t>
            </a:r>
            <a:r>
              <a:rPr lang="en-US" sz="2400" dirty="0">
                <a:solidFill>
                  <a:schemeClr val="tx1"/>
                </a:solidFill>
              </a:rPr>
              <a:t>times for each stage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server are </a:t>
            </a:r>
            <a:r>
              <a:rPr lang="en-US" sz="2400" dirty="0" smtClean="0">
                <a:solidFill>
                  <a:schemeClr val="tx1"/>
                </a:solidFill>
              </a:rPr>
              <a:t>exponential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3. each </a:t>
            </a:r>
            <a:r>
              <a:rPr lang="en-US" sz="2400" dirty="0">
                <a:solidFill>
                  <a:schemeClr val="tx1"/>
                </a:solidFill>
              </a:rPr>
              <a:t>stage has an infinite-capacity waiting </a:t>
            </a:r>
            <a:r>
              <a:rPr lang="en-US" sz="2400" dirty="0" smtClean="0">
                <a:solidFill>
                  <a:schemeClr val="tx1"/>
                </a:solidFill>
              </a:rPr>
              <a:t>room 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dirty="0" smtClean="0">
                <a:solidFill>
                  <a:schemeClr val="tx1"/>
                </a:solidFill>
              </a:rPr>
              <a:t>inter-arrival </a:t>
            </a:r>
            <a:r>
              <a:rPr lang="en-US" sz="2400" dirty="0">
                <a:solidFill>
                  <a:schemeClr val="tx1"/>
                </a:solidFill>
              </a:rPr>
              <a:t>times for arrivals to each stage of the queuing system are exponential </a:t>
            </a:r>
            <a:r>
              <a:rPr lang="en-US" sz="2400" dirty="0" smtClean="0">
                <a:solidFill>
                  <a:schemeClr val="tx1"/>
                </a:solidFill>
              </a:rPr>
              <a:t>with arrival </a:t>
            </a:r>
            <a:r>
              <a:rPr lang="en-US" sz="2400" dirty="0">
                <a:solidFill>
                  <a:schemeClr val="tx1"/>
                </a:solidFill>
              </a:rPr>
              <a:t>rate λ.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Queues in Series Networks(Cont..)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Example: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last two </a:t>
            </a:r>
            <a:r>
              <a:rPr lang="en-US" sz="2400" dirty="0" smtClean="0">
                <a:solidFill>
                  <a:schemeClr val="tx1"/>
                </a:solidFill>
              </a:rPr>
              <a:t>works </a:t>
            </a:r>
            <a:r>
              <a:rPr lang="en-US" sz="2400" dirty="0">
                <a:solidFill>
                  <a:schemeClr val="tx1"/>
                </a:solidFill>
              </a:rPr>
              <a:t>in a car manufacturing process are installing the </a:t>
            </a:r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and putting </a:t>
            </a:r>
            <a:r>
              <a:rPr lang="en-US" sz="2400" dirty="0">
                <a:solidFill>
                  <a:schemeClr val="tx1"/>
                </a:solidFill>
              </a:rPr>
              <a:t>on the tires. An average of 54 cars per hour arrive requiring </a:t>
            </a:r>
            <a:r>
              <a:rPr lang="en-US" sz="2400" dirty="0" smtClean="0">
                <a:solidFill>
                  <a:schemeClr val="tx1"/>
                </a:solidFill>
              </a:rPr>
              <a:t>these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two tasks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One worker is available to install the engine and can service an average of </a:t>
            </a:r>
            <a:r>
              <a:rPr lang="en-US" sz="2400" dirty="0" smtClean="0">
                <a:solidFill>
                  <a:schemeClr val="tx1"/>
                </a:solidFill>
              </a:rPr>
              <a:t>60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cars </a:t>
            </a:r>
            <a:r>
              <a:rPr lang="en-US" sz="2400" dirty="0">
                <a:solidFill>
                  <a:schemeClr val="tx1"/>
                </a:solidFill>
              </a:rPr>
              <a:t>per hour.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After the engine is installed, the car goes to the tire station and waits for </a:t>
            </a:r>
            <a:r>
              <a:rPr lang="en-US" sz="2400" dirty="0" smtClean="0">
                <a:solidFill>
                  <a:schemeClr val="tx1"/>
                </a:solidFill>
              </a:rPr>
              <a:t>its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tires </a:t>
            </a:r>
            <a:r>
              <a:rPr lang="en-US" sz="2400" dirty="0">
                <a:solidFill>
                  <a:schemeClr val="tx1"/>
                </a:solidFill>
              </a:rPr>
              <a:t>to be attached. Three workers serve at the tire station. Each works on </a:t>
            </a:r>
            <a:r>
              <a:rPr lang="en-US" sz="2400" dirty="0" smtClean="0">
                <a:solidFill>
                  <a:schemeClr val="tx1"/>
                </a:solidFill>
              </a:rPr>
              <a:t>one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car </a:t>
            </a:r>
            <a:r>
              <a:rPr lang="en-US" sz="2400" dirty="0">
                <a:solidFill>
                  <a:schemeClr val="tx1"/>
                </a:solidFill>
              </a:rPr>
              <a:t>at a time and can put tires on a car in an average of 3 minutes.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Queues in Series Networks(Cont..)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Example(Cont..):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Both </a:t>
            </a:r>
            <a:r>
              <a:rPr lang="en-US" sz="2400" dirty="0" smtClean="0">
                <a:solidFill>
                  <a:schemeClr val="tx1"/>
                </a:solidFill>
              </a:rPr>
              <a:t>inter - arrival </a:t>
            </a:r>
            <a:r>
              <a:rPr lang="en-US" sz="2400" dirty="0">
                <a:solidFill>
                  <a:schemeClr val="tx1"/>
                </a:solidFill>
              </a:rPr>
              <a:t>times and service times are exponential.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B050"/>
                </a:solidFill>
              </a:rPr>
              <a:t> Determine the mean queue length at each work station.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00B050"/>
                </a:solidFill>
              </a:rPr>
              <a:t> Determine </a:t>
            </a:r>
            <a:r>
              <a:rPr lang="en-US" sz="2400" dirty="0">
                <a:solidFill>
                  <a:srgbClr val="00B050"/>
                </a:solidFill>
              </a:rPr>
              <a:t>the total expected time that a car spends waiting for </a:t>
            </a:r>
            <a:r>
              <a:rPr lang="en-US" sz="2400" dirty="0" smtClean="0">
                <a:solidFill>
                  <a:srgbClr val="00B050"/>
                </a:solidFill>
              </a:rPr>
              <a:t>service.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Solution: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a series queuing system </a:t>
            </a:r>
            <a:r>
              <a:rPr lang="en-US" dirty="0" smtClean="0">
                <a:solidFill>
                  <a:schemeClr val="tx1"/>
                </a:solidFill>
              </a:rPr>
              <a:t>with </a:t>
            </a:r>
            <a:r>
              <a:rPr 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 = </a:t>
            </a:r>
            <a:r>
              <a:rPr lang="en-US" dirty="0" smtClean="0">
                <a:solidFill>
                  <a:schemeClr val="tx1"/>
                </a:solidFill>
              </a:rPr>
              <a:t>54 </a:t>
            </a:r>
            <a:r>
              <a:rPr lang="en-US" dirty="0">
                <a:solidFill>
                  <a:schemeClr val="tx1"/>
                </a:solidFill>
              </a:rPr>
              <a:t>cars per hour, </a:t>
            </a:r>
            <a:r>
              <a:rPr lang="en-US" i="1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1,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= 60 cars per </a:t>
            </a:r>
            <a:r>
              <a:rPr lang="en-US" dirty="0" smtClean="0">
                <a:solidFill>
                  <a:schemeClr val="tx1"/>
                </a:solidFill>
              </a:rPr>
              <a:t>hour,</a:t>
            </a:r>
          </a:p>
          <a:p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 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 3, and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 20 cars per hour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Since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 </a:t>
            </a:r>
            <a:r>
              <a:rPr lang="en-US" i="1" dirty="0">
                <a:solidFill>
                  <a:schemeClr val="tx1"/>
                </a:solidFill>
              </a:rPr>
              <a:t>&lt;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 </a:t>
            </a:r>
            <a:r>
              <a:rPr lang="en-US" i="1" dirty="0" smtClean="0">
                <a:solidFill>
                  <a:schemeClr val="tx1"/>
                </a:solidFill>
              </a:rPr>
              <a:t>&lt; 3</a:t>
            </a:r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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, neither queue will “blow </a:t>
            </a:r>
            <a:r>
              <a:rPr lang="en-US" dirty="0" smtClean="0">
                <a:solidFill>
                  <a:schemeClr val="tx1"/>
                </a:solidFill>
              </a:rPr>
              <a:t>up” </a:t>
            </a:r>
            <a:endParaRPr lang="en-US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Queues in Series Networks(Cont..)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Solution(Cont..): </a:t>
            </a:r>
            <a:r>
              <a:rPr lang="en-US" sz="2400" dirty="0">
                <a:solidFill>
                  <a:schemeClr val="tx1"/>
                </a:solidFill>
              </a:rPr>
              <a:t>For stage 1 (engine),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 = 54/60 = 0.9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/>
              <a:t>   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43B2FD-C16B-488A-92B4-5271E9947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64" y="2378117"/>
            <a:ext cx="6098272" cy="864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767E174-A118-4E0A-974C-56C49E5EC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964" y="3347527"/>
            <a:ext cx="4777779" cy="81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Queues in Series Networks(Cont..)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Solution(Cont..): </a:t>
            </a:r>
            <a:r>
              <a:rPr lang="en-US" sz="2400" dirty="0">
                <a:solidFill>
                  <a:schemeClr val="tx1"/>
                </a:solidFill>
              </a:rPr>
              <a:t>For stage 2 (Tires),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 = 54/(3*20) 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0.9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/>
              <a:t>    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3B8EE0CA-1081-4F2B-8B99-6910DBD1F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138"/>
              </p:ext>
            </p:extLst>
          </p:nvPr>
        </p:nvGraphicFramePr>
        <p:xfrm>
          <a:off x="1370235" y="2219829"/>
          <a:ext cx="2834456" cy="83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1371600" imgH="444240" progId="Equation.3">
                  <p:embed/>
                </p:oleObj>
              </mc:Choice>
              <mc:Fallback>
                <p:oleObj name="Equation" r:id="rId3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5" y="2219829"/>
                        <a:ext cx="2834456" cy="8399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xmlns="" id="{002FAE37-0E56-49B6-BAB3-2B3343D441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647125"/>
              </p:ext>
            </p:extLst>
          </p:nvPr>
        </p:nvGraphicFramePr>
        <p:xfrm>
          <a:off x="5533907" y="2219829"/>
          <a:ext cx="5162602" cy="1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Equation" r:id="rId5" imgW="2450880" imgH="761760" progId="Equation.3">
                  <p:embed/>
                </p:oleObj>
              </mc:Choice>
              <mc:Fallback>
                <p:oleObj name="Equation" r:id="rId5" imgW="2450880" imgH="761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907" y="2219829"/>
                        <a:ext cx="5162602" cy="1378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xmlns="" id="{97A46441-5BBD-4780-93D3-B137E8811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565641"/>
              </p:ext>
            </p:extLst>
          </p:nvPr>
        </p:nvGraphicFramePr>
        <p:xfrm>
          <a:off x="1370235" y="3887895"/>
          <a:ext cx="36734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Equation" r:id="rId7" imgW="1638000" imgH="393480" progId="Equation.3">
                  <p:embed/>
                </p:oleObj>
              </mc:Choice>
              <mc:Fallback>
                <p:oleObj name="Equation" r:id="rId7" imgW="1638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235" y="3887895"/>
                        <a:ext cx="3673475" cy="806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9ED1A555-D0B9-4FA0-B9DF-9994D7A76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53113"/>
              </p:ext>
            </p:extLst>
          </p:nvPr>
        </p:nvGraphicFramePr>
        <p:xfrm>
          <a:off x="5596409" y="3942589"/>
          <a:ext cx="2874962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9" imgW="1282680" imgH="393480" progId="Equation.3">
                  <p:embed/>
                </p:oleObj>
              </mc:Choice>
              <mc:Fallback>
                <p:oleObj name="Equation" r:id="rId9" imgW="1282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6409" y="3942589"/>
                        <a:ext cx="2874962" cy="8064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2FD37E3-5058-44F6-8630-56A79E35B0E8}"/>
              </a:ext>
            </a:extLst>
          </p:cNvPr>
          <p:cNvSpPr/>
          <p:nvPr/>
        </p:nvSpPr>
        <p:spPr>
          <a:xfrm>
            <a:off x="1264801" y="5093349"/>
            <a:ext cx="445027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expected waiting time  </a:t>
            </a:r>
            <a:r>
              <a:rPr lang="en-US" sz="24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0.15 +0.137 = 0.287 hour </a:t>
            </a:r>
          </a:p>
        </p:txBody>
      </p:sp>
    </p:spTree>
    <p:extLst>
      <p:ext uri="{BB962C8B-B14F-4D97-AF65-F5344CB8AC3E}">
        <p14:creationId xmlns:p14="http://schemas.microsoft.com/office/powerpoint/2010/main" val="48458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Tandem network of M/M/1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M/M/1 queue, Poisson(λ) </a:t>
            </a:r>
            <a:r>
              <a:rPr lang="fr-FR" sz="2400" dirty="0" err="1" smtClean="0">
                <a:solidFill>
                  <a:schemeClr val="tx1"/>
                </a:solidFill>
              </a:rPr>
              <a:t>arrivals</a:t>
            </a:r>
            <a:r>
              <a:rPr lang="fr-FR" sz="2400" dirty="0" smtClean="0">
                <a:solidFill>
                  <a:schemeClr val="tx1"/>
                </a:solidFill>
              </a:rPr>
              <a:t> , </a:t>
            </a:r>
            <a:r>
              <a:rPr lang="fr-FR" sz="2400" dirty="0" err="1" smtClean="0">
                <a:solidFill>
                  <a:schemeClr val="tx1"/>
                </a:solidFill>
              </a:rPr>
              <a:t>exponential</a:t>
            </a:r>
            <a:r>
              <a:rPr lang="fr-FR" sz="2400" dirty="0" smtClean="0">
                <a:solidFill>
                  <a:schemeClr val="tx1"/>
                </a:solidFill>
              </a:rPr>
              <a:t> (</a:t>
            </a:r>
            <a:r>
              <a:rPr lang="fr-FR" sz="2400" dirty="0">
                <a:solidFill>
                  <a:schemeClr val="tx1"/>
                </a:solidFill>
              </a:rPr>
              <a:t>μ) </a:t>
            </a:r>
            <a:r>
              <a:rPr lang="fr-FR" sz="2400" dirty="0" smtClean="0">
                <a:solidFill>
                  <a:schemeClr val="tx1"/>
                </a:solidFill>
              </a:rPr>
              <a:t>service</a:t>
            </a:r>
            <a:endParaRPr lang="fr-FR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Equilibrium </a:t>
            </a:r>
            <a:r>
              <a:rPr lang="en-US" sz="2400" dirty="0" smtClean="0">
                <a:solidFill>
                  <a:srgbClr val="FF0000"/>
                </a:solidFill>
              </a:rPr>
              <a:t>distribution: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For a k queue tandem system with Poisson arrival and </a:t>
            </a:r>
            <a:r>
              <a:rPr lang="en-US" sz="2400" dirty="0" smtClean="0">
                <a:solidFill>
                  <a:schemeClr val="tx1"/>
                </a:solidFill>
              </a:rPr>
              <a:t>exponential service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times: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Above formula is true when there are feedbacks among different queues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Each </a:t>
            </a:r>
            <a:r>
              <a:rPr lang="en-US" sz="2400" dirty="0">
                <a:solidFill>
                  <a:schemeClr val="tx1"/>
                </a:solidFill>
              </a:rPr>
              <a:t>queue behaves as M/M/1 queue in isolation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CBF95882-8F3F-4FD7-A99C-FB1926CF8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742833"/>
              </p:ext>
            </p:extLst>
          </p:nvPr>
        </p:nvGraphicFramePr>
        <p:xfrm>
          <a:off x="2733438" y="2921291"/>
          <a:ext cx="6533392" cy="5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3" imgW="2692080" imgH="253800" progId="Equation.3">
                  <p:embed/>
                </p:oleObj>
              </mc:Choice>
              <mc:Fallback>
                <p:oleObj name="Equation" r:id="rId3" imgW="2692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38" y="2921291"/>
                        <a:ext cx="6533392" cy="55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xmlns="" id="{07530CD6-6D92-485A-ACE0-EF7B43765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350203"/>
              </p:ext>
            </p:extLst>
          </p:nvPr>
        </p:nvGraphicFramePr>
        <p:xfrm>
          <a:off x="2362378" y="4402611"/>
          <a:ext cx="7275512" cy="93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5" imgW="2793960" imgH="431640" progId="Equation.3">
                  <p:embed/>
                </p:oleObj>
              </mc:Choice>
              <mc:Fallback>
                <p:oleObj name="Equation" r:id="rId5" imgW="2793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378" y="4402611"/>
                        <a:ext cx="7275512" cy="933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Tandem network of M/M/1 Queues(Cont..)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Feed </a:t>
            </a:r>
            <a:r>
              <a:rPr lang="en-US" sz="2400" dirty="0">
                <a:solidFill>
                  <a:schemeClr val="tx1"/>
                </a:solidFill>
              </a:rPr>
              <a:t>forward network of M/M/1 </a:t>
            </a:r>
            <a:r>
              <a:rPr lang="en-US" sz="2400" dirty="0" smtClean="0">
                <a:solidFill>
                  <a:schemeClr val="tx1"/>
                </a:solidFill>
              </a:rPr>
              <a:t>queues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xmlns="" id="{A2055B84-4F5B-434D-864F-D5295304B05A}"/>
              </a:ext>
            </a:extLst>
          </p:cNvPr>
          <p:cNvGrpSpPr>
            <a:grpSpLocks/>
          </p:cNvGrpSpPr>
          <p:nvPr/>
        </p:nvGrpSpPr>
        <p:grpSpPr bwMode="auto">
          <a:xfrm>
            <a:off x="7364548" y="2493209"/>
            <a:ext cx="3323492" cy="577362"/>
            <a:chOff x="630" y="904"/>
            <a:chExt cx="3079" cy="220"/>
          </a:xfrm>
        </p:grpSpPr>
        <p:sp>
          <p:nvSpPr>
            <p:cNvPr id="7" name="Line 7">
              <a:extLst>
                <a:ext uri="{FF2B5EF4-FFF2-40B4-BE49-F238E27FC236}">
                  <a16:creationId xmlns:a16="http://schemas.microsoft.com/office/drawing/2014/main" xmlns="" id="{1B078320-D7CF-42CE-99BD-7237153AF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904"/>
              <a:ext cx="9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xmlns="" id="{EE8CD909-C1BD-48FF-8307-2A7F347E3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90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xmlns="" id="{27D8FB6B-518B-491C-9601-B53769B5E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904"/>
              <a:ext cx="0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xmlns="" id="{0631D529-54F5-4967-8ECC-D062167F5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12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1" name="Oval 11">
              <a:extLst>
                <a:ext uri="{FF2B5EF4-FFF2-40B4-BE49-F238E27FC236}">
                  <a16:creationId xmlns:a16="http://schemas.microsoft.com/office/drawing/2014/main" xmlns="" id="{9E8CB5AD-8DF0-49C2-A5C0-6F51F28B4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904"/>
              <a:ext cx="458" cy="2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527" tIns="41031" rIns="83527" bIns="41031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215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xmlns="" id="{1125749B-D357-47B4-9638-CC83E4FBC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029"/>
              <a:ext cx="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xmlns="" id="{A21600AD-3AD9-4ED7-97BF-258C41C73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1029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xmlns="" id="{B3A6D938-6BEF-40A6-82E3-4252D2B16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xmlns="" id="{3477D9D3-C7DA-4874-9B92-F962DE393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xmlns="" id="{AE9E7D60-E5BB-443D-BE89-6B1504A73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xmlns="" id="{C5303BDC-866D-49F8-8CC6-41D62357D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</p:grpSp>
      <p:sp>
        <p:nvSpPr>
          <p:cNvPr id="18" name="Line 20">
            <a:extLst>
              <a:ext uri="{FF2B5EF4-FFF2-40B4-BE49-F238E27FC236}">
                <a16:creationId xmlns:a16="http://schemas.microsoft.com/office/drawing/2014/main" xmlns="" id="{7BFA5FFA-2876-497D-979D-729D09215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5168" y="3025144"/>
            <a:ext cx="120161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xmlns="" id="{52F0F94B-ECD4-42EC-9AD5-6668CD155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5168" y="3602506"/>
            <a:ext cx="120161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xmlns="" id="{1061AA4E-326F-40BE-9FB8-AE1A7BC4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587" y="3025144"/>
            <a:ext cx="495300" cy="5773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527" tIns="41031" rIns="83527" bIns="41031" anchor="ctr"/>
          <a:lstStyle>
            <a:lvl1pPr>
              <a:lnSpc>
                <a:spcPct val="8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lnSpc>
                <a:spcPct val="8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215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xmlns="" id="{167028A5-343D-4109-A426-8FD5FDE91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33" y="2825852"/>
            <a:ext cx="379535" cy="52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xmlns="" id="{B00C3EB3-A040-401E-8D1C-B94CF0621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3886" y="2825852"/>
            <a:ext cx="310662" cy="52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xmlns="" id="{60ECFAE8-402D-4313-B39D-9FA86BC64A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1821" y="3025144"/>
            <a:ext cx="0" cy="57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xmlns="" id="{243E1F61-1E5A-4B99-85AA-38BB4DCA8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5768" y="3025144"/>
            <a:ext cx="0" cy="57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xmlns="" id="{F0B0E7AA-DCB2-4953-A0DF-D158449E8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0806" y="3025144"/>
            <a:ext cx="0" cy="57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xmlns="" id="{530CC1ED-9706-44DF-B5E8-801A3E398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325" y="3025144"/>
            <a:ext cx="0" cy="577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xmlns="" id="{E8308420-E2F5-4EE7-A150-8492B595D07B}"/>
              </a:ext>
            </a:extLst>
          </p:cNvPr>
          <p:cNvGrpSpPr>
            <a:grpSpLocks/>
          </p:cNvGrpSpPr>
          <p:nvPr/>
        </p:nvGrpSpPr>
        <p:grpSpPr bwMode="auto">
          <a:xfrm>
            <a:off x="7364548" y="3510186"/>
            <a:ext cx="3323492" cy="577362"/>
            <a:chOff x="630" y="904"/>
            <a:chExt cx="3079" cy="220"/>
          </a:xfrm>
        </p:grpSpPr>
        <p:sp>
          <p:nvSpPr>
            <p:cNvPr id="28" name="Line 31">
              <a:extLst>
                <a:ext uri="{FF2B5EF4-FFF2-40B4-BE49-F238E27FC236}">
                  <a16:creationId xmlns:a16="http://schemas.microsoft.com/office/drawing/2014/main" xmlns="" id="{2A3AFD9D-5455-4EB6-B25C-EA95619C0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904"/>
              <a:ext cx="9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xmlns="" id="{8B6E7B51-E27D-4EF5-8B97-3DF350A55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90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xmlns="" id="{FECE6AE9-15B2-4C2D-9520-B5D3C1A58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904"/>
              <a:ext cx="0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xmlns="" id="{828BF9FC-FE83-4AE9-8463-2250E2F83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12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xmlns="" id="{C2042E58-46DC-42E8-A0EE-26EC5E1A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904"/>
              <a:ext cx="458" cy="2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527" tIns="41031" rIns="83527" bIns="41031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215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xmlns="" id="{EC6140B8-BE40-4121-8DA1-5A68BC02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029"/>
              <a:ext cx="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xmlns="" id="{22786C30-10DF-4D90-B0C4-6B9014B74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1029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xmlns="" id="{EC36FEBE-0809-4D44-BFA3-82D050C11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xmlns="" id="{97781B80-E203-4EA6-9DE1-6330B321E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xmlns="" id="{3B622D96-CFBD-4F1B-89B7-D238CA869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38" name="Line 41">
              <a:extLst>
                <a:ext uri="{FF2B5EF4-FFF2-40B4-BE49-F238E27FC236}">
                  <a16:creationId xmlns:a16="http://schemas.microsoft.com/office/drawing/2014/main" xmlns="" id="{6DB4CCB5-0F1D-439E-A843-575C8FFDE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</p:grpSp>
      <p:grpSp>
        <p:nvGrpSpPr>
          <p:cNvPr id="39" name="Group 42">
            <a:extLst>
              <a:ext uri="{FF2B5EF4-FFF2-40B4-BE49-F238E27FC236}">
                <a16:creationId xmlns:a16="http://schemas.microsoft.com/office/drawing/2014/main" xmlns="" id="{22EE4610-C0A6-4967-9A71-3C5302102B8E}"/>
              </a:ext>
            </a:extLst>
          </p:cNvPr>
          <p:cNvGrpSpPr>
            <a:grpSpLocks/>
          </p:cNvGrpSpPr>
          <p:nvPr/>
        </p:nvGrpSpPr>
        <p:grpSpPr bwMode="auto">
          <a:xfrm>
            <a:off x="1582140" y="3510186"/>
            <a:ext cx="3323492" cy="577362"/>
            <a:chOff x="630" y="904"/>
            <a:chExt cx="3079" cy="220"/>
          </a:xfrm>
        </p:grpSpPr>
        <p:sp>
          <p:nvSpPr>
            <p:cNvPr id="40" name="Line 43">
              <a:extLst>
                <a:ext uri="{FF2B5EF4-FFF2-40B4-BE49-F238E27FC236}">
                  <a16:creationId xmlns:a16="http://schemas.microsoft.com/office/drawing/2014/main" xmlns="" id="{C21928D0-3640-4B1A-9361-E303E4BED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904"/>
              <a:ext cx="9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1" name="Line 44">
              <a:extLst>
                <a:ext uri="{FF2B5EF4-FFF2-40B4-BE49-F238E27FC236}">
                  <a16:creationId xmlns:a16="http://schemas.microsoft.com/office/drawing/2014/main" xmlns="" id="{C34DD778-DF5D-4BD4-9BFA-3EF0EFE6E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90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2" name="Line 45">
              <a:extLst>
                <a:ext uri="{FF2B5EF4-FFF2-40B4-BE49-F238E27FC236}">
                  <a16:creationId xmlns:a16="http://schemas.microsoft.com/office/drawing/2014/main" xmlns="" id="{71AC6C07-400B-4F14-8B43-97AE76DD97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904"/>
              <a:ext cx="0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xmlns="" id="{F82DC9A5-379C-4AB8-8E3A-B93D53174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12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4" name="Oval 47">
              <a:extLst>
                <a:ext uri="{FF2B5EF4-FFF2-40B4-BE49-F238E27FC236}">
                  <a16:creationId xmlns:a16="http://schemas.microsoft.com/office/drawing/2014/main" xmlns="" id="{6EE438EE-EB0B-425B-B460-FC62648E9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904"/>
              <a:ext cx="458" cy="2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527" tIns="41031" rIns="83527" bIns="41031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215"/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xmlns="" id="{918946DC-41F1-4171-AD44-74C6E1691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029"/>
              <a:ext cx="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xmlns="" id="{28216664-83C3-4A09-A348-B991350F5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1029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xmlns="" id="{0736A115-5FAF-4A49-BE93-656C89D8D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8" name="Line 51">
              <a:extLst>
                <a:ext uri="{FF2B5EF4-FFF2-40B4-BE49-F238E27FC236}">
                  <a16:creationId xmlns:a16="http://schemas.microsoft.com/office/drawing/2014/main" xmlns="" id="{7C22B4D1-0DC5-4847-9215-B283DCA05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49" name="Line 52">
              <a:extLst>
                <a:ext uri="{FF2B5EF4-FFF2-40B4-BE49-F238E27FC236}">
                  <a16:creationId xmlns:a16="http://schemas.microsoft.com/office/drawing/2014/main" xmlns="" id="{C330828D-B529-4FFC-9842-A71FCE159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0" name="Line 53">
              <a:extLst>
                <a:ext uri="{FF2B5EF4-FFF2-40B4-BE49-F238E27FC236}">
                  <a16:creationId xmlns:a16="http://schemas.microsoft.com/office/drawing/2014/main" xmlns="" id="{DE60CFB3-2B5D-4B67-BC94-A4D0F9066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xmlns="" id="{ED4CACEF-87CE-4D64-A17F-1A102DD349A1}"/>
              </a:ext>
            </a:extLst>
          </p:cNvPr>
          <p:cNvGrpSpPr>
            <a:grpSpLocks/>
          </p:cNvGrpSpPr>
          <p:nvPr/>
        </p:nvGrpSpPr>
        <p:grpSpPr bwMode="auto">
          <a:xfrm>
            <a:off x="1582140" y="2493209"/>
            <a:ext cx="3323492" cy="577362"/>
            <a:chOff x="630" y="904"/>
            <a:chExt cx="3079" cy="220"/>
          </a:xfrm>
        </p:grpSpPr>
        <p:sp>
          <p:nvSpPr>
            <p:cNvPr id="52" name="Line 55">
              <a:extLst>
                <a:ext uri="{FF2B5EF4-FFF2-40B4-BE49-F238E27FC236}">
                  <a16:creationId xmlns:a16="http://schemas.microsoft.com/office/drawing/2014/main" xmlns="" id="{B13DB0C6-D4CC-47BD-B126-6F7631141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9" y="904"/>
              <a:ext cx="91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xmlns="" id="{7F0F2F30-D84A-4E5F-A40D-CCF54EDD6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90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xmlns="" id="{E73EAD72-EE3B-4394-A7B3-4477937F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4" y="904"/>
              <a:ext cx="0" cy="22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xmlns="" id="{52F2ADC8-52D8-4006-94A9-315A78023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124"/>
              <a:ext cx="11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6" name="Oval 59">
              <a:extLst>
                <a:ext uri="{FF2B5EF4-FFF2-40B4-BE49-F238E27FC236}">
                  <a16:creationId xmlns:a16="http://schemas.microsoft.com/office/drawing/2014/main" xmlns="" id="{4AC07A58-3EAC-4237-A9FE-F43DE84A3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904"/>
              <a:ext cx="458" cy="22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83527" tIns="41031" rIns="83527" bIns="41031" anchor="ctr"/>
            <a:lstStyle>
              <a:lvl1pPr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lnSpc>
                  <a:spcPct val="8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Century Schoolbook" panose="020406040505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2215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xmlns="" id="{05960D01-AC80-40BB-8F1B-A531E34E35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029"/>
              <a:ext cx="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8" name="Line 61">
              <a:extLst>
                <a:ext uri="{FF2B5EF4-FFF2-40B4-BE49-F238E27FC236}">
                  <a16:creationId xmlns:a16="http://schemas.microsoft.com/office/drawing/2014/main" xmlns="" id="{64B8A162-C76D-41A3-98F2-9D9A6CE4C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9" y="1029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59" name="Line 62">
              <a:extLst>
                <a:ext uri="{FF2B5EF4-FFF2-40B4-BE49-F238E27FC236}">
                  <a16:creationId xmlns:a16="http://schemas.microsoft.com/office/drawing/2014/main" xmlns="" id="{F036F0E2-88AB-4EED-A102-58FCABB60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1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60" name="Line 63">
              <a:extLst>
                <a:ext uri="{FF2B5EF4-FFF2-40B4-BE49-F238E27FC236}">
                  <a16:creationId xmlns:a16="http://schemas.microsoft.com/office/drawing/2014/main" xmlns="" id="{0F3E19E2-AAF7-4329-9B76-6754EFF06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61" name="Line 64">
              <a:extLst>
                <a:ext uri="{FF2B5EF4-FFF2-40B4-BE49-F238E27FC236}">
                  <a16:creationId xmlns:a16="http://schemas.microsoft.com/office/drawing/2014/main" xmlns="" id="{42445BBB-8CB7-4474-820D-2D53D6081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  <p:sp>
          <p:nvSpPr>
            <p:cNvPr id="62" name="Line 65">
              <a:extLst>
                <a:ext uri="{FF2B5EF4-FFF2-40B4-BE49-F238E27FC236}">
                  <a16:creationId xmlns:a16="http://schemas.microsoft.com/office/drawing/2014/main" xmlns="" id="{478B8116-C46D-4923-A667-5C629D035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904"/>
              <a:ext cx="0" cy="2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3527" tIns="41031" rIns="83527" bIns="41031"/>
            <a:lstStyle/>
            <a:p>
              <a:endParaRPr lang="en-US" sz="2215"/>
            </a:p>
          </p:txBody>
        </p:sp>
      </p:grpSp>
      <p:sp>
        <p:nvSpPr>
          <p:cNvPr id="63" name="Line 77">
            <a:extLst>
              <a:ext uri="{FF2B5EF4-FFF2-40B4-BE49-F238E27FC236}">
                <a16:creationId xmlns:a16="http://schemas.microsoft.com/office/drawing/2014/main" xmlns="" id="{AEBD6AAA-3B23-48F9-A3BE-7AD9CCF50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3371" y="3356321"/>
            <a:ext cx="379535" cy="52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64" name="Line 78">
            <a:extLst>
              <a:ext uri="{FF2B5EF4-FFF2-40B4-BE49-F238E27FC236}">
                <a16:creationId xmlns:a16="http://schemas.microsoft.com/office/drawing/2014/main" xmlns="" id="{981F3A74-3044-4250-AFA2-36C6E1A0CE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05632" y="3290378"/>
            <a:ext cx="310662" cy="527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3527" tIns="41031" rIns="83527" bIns="41031"/>
          <a:lstStyle/>
          <a:p>
            <a:endParaRPr lang="en-US" sz="2215"/>
          </a:p>
        </p:txBody>
      </p:sp>
      <p:sp>
        <p:nvSpPr>
          <p:cNvPr id="65" name="Text Box 86">
            <a:extLst>
              <a:ext uri="{FF2B5EF4-FFF2-40B4-BE49-F238E27FC236}">
                <a16:creationId xmlns:a16="http://schemas.microsoft.com/office/drawing/2014/main" xmlns="" id="{3865B58F-0D07-47F4-8763-0C40158D2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879" y="3603970"/>
            <a:ext cx="327383" cy="3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527" tIns="41031" rIns="83527" bIns="41031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215"/>
              <a:t>2</a:t>
            </a:r>
          </a:p>
        </p:txBody>
      </p:sp>
      <p:sp>
        <p:nvSpPr>
          <p:cNvPr id="66" name="Text Box 85">
            <a:extLst>
              <a:ext uri="{FF2B5EF4-FFF2-40B4-BE49-F238E27FC236}">
                <a16:creationId xmlns:a16="http://schemas.microsoft.com/office/drawing/2014/main" xmlns="" id="{1C2A6ACB-E4D1-4A7E-8129-D121A8253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294" y="2618145"/>
            <a:ext cx="327383" cy="3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527" tIns="41031" rIns="83527" bIns="41031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215" dirty="0"/>
              <a:t>1</a:t>
            </a:r>
          </a:p>
        </p:txBody>
      </p:sp>
      <p:sp>
        <p:nvSpPr>
          <p:cNvPr id="67" name="Text Box 87">
            <a:extLst>
              <a:ext uri="{FF2B5EF4-FFF2-40B4-BE49-F238E27FC236}">
                <a16:creationId xmlns:a16="http://schemas.microsoft.com/office/drawing/2014/main" xmlns="" id="{E5F26420-2827-471E-9B56-E0A3382AC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078" y="2681157"/>
            <a:ext cx="327383" cy="3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527" tIns="41031" rIns="83527" bIns="41031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215"/>
              <a:t>4</a:t>
            </a:r>
          </a:p>
        </p:txBody>
      </p:sp>
      <p:sp>
        <p:nvSpPr>
          <p:cNvPr id="68" name="Text Box 88">
            <a:extLst>
              <a:ext uri="{FF2B5EF4-FFF2-40B4-BE49-F238E27FC236}">
                <a16:creationId xmlns:a16="http://schemas.microsoft.com/office/drawing/2014/main" xmlns="" id="{E67601F4-EFB4-43BE-A161-5487852C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113" y="3192576"/>
            <a:ext cx="327383" cy="3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527" tIns="41031" rIns="83527" bIns="41031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215"/>
              <a:t>3</a:t>
            </a:r>
          </a:p>
        </p:txBody>
      </p:sp>
      <p:sp>
        <p:nvSpPr>
          <p:cNvPr id="69" name="Text Box 89">
            <a:extLst>
              <a:ext uri="{FF2B5EF4-FFF2-40B4-BE49-F238E27FC236}">
                <a16:creationId xmlns:a16="http://schemas.microsoft.com/office/drawing/2014/main" xmlns="" id="{36BB70BB-9849-4F14-9CC5-322F88F6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078" y="3658568"/>
            <a:ext cx="327383" cy="35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527" tIns="41031" rIns="83527" bIns="41031">
            <a:spAutoFit/>
          </a:bodyPr>
          <a:lstStyle>
            <a:lvl1pPr marL="342900" indent="-3429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3pPr>
            <a:lvl4pPr marL="1600200" indent="-228600" defTabSz="762000">
              <a:spcBef>
                <a:spcPct val="20000"/>
              </a:spcBef>
              <a:defRPr sz="16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4pPr>
            <a:lvl5pPr marL="2057400" indent="-228600" defTabSz="762000">
              <a:spcBef>
                <a:spcPct val="20000"/>
              </a:spcBef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entury Schoolbook" panose="020406040505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215"/>
              <a:t>5</a:t>
            </a:r>
          </a:p>
        </p:txBody>
      </p:sp>
      <p:graphicFrame>
        <p:nvGraphicFramePr>
          <p:cNvPr id="70" name="Object 2">
            <a:extLst>
              <a:ext uri="{FF2B5EF4-FFF2-40B4-BE49-F238E27FC236}">
                <a16:creationId xmlns:a16="http://schemas.microsoft.com/office/drawing/2014/main" xmlns="" id="{C5558581-680A-4506-A239-42B1E342F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871684"/>
              </p:ext>
            </p:extLst>
          </p:nvPr>
        </p:nvGraphicFramePr>
        <p:xfrm>
          <a:off x="1819102" y="4152167"/>
          <a:ext cx="4138387" cy="1585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Equation" r:id="rId3" imgW="1790640" imgH="685800" progId="Equation.3">
                  <p:embed/>
                </p:oleObj>
              </mc:Choice>
              <mc:Fallback>
                <p:oleObj name="Equation" r:id="rId3" imgW="179064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102" y="4152167"/>
                        <a:ext cx="4138387" cy="1585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">
            <a:extLst>
              <a:ext uri="{FF2B5EF4-FFF2-40B4-BE49-F238E27FC236}">
                <a16:creationId xmlns:a16="http://schemas.microsoft.com/office/drawing/2014/main" xmlns="" id="{3E9C16F2-1496-4A91-BBD1-B57AB18AE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023022"/>
              </p:ext>
            </p:extLst>
          </p:nvPr>
        </p:nvGraphicFramePr>
        <p:xfrm>
          <a:off x="1750822" y="5577118"/>
          <a:ext cx="7169150" cy="78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5" imgW="2692400" imgH="431800" progId="Equation.3">
                  <p:embed/>
                </p:oleObj>
              </mc:Choice>
              <mc:Fallback>
                <p:oleObj name="Equation" r:id="rId5" imgW="2692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822" y="5577118"/>
                        <a:ext cx="7169150" cy="787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">
            <a:extLst>
              <a:ext uri="{FF2B5EF4-FFF2-40B4-BE49-F238E27FC236}">
                <a16:creationId xmlns:a16="http://schemas.microsoft.com/office/drawing/2014/main" xmlns="" id="{9A0EF12F-E7EF-45A4-AB74-25CA5B246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41497"/>
              </p:ext>
            </p:extLst>
          </p:nvPr>
        </p:nvGraphicFramePr>
        <p:xfrm>
          <a:off x="9079180" y="4415595"/>
          <a:ext cx="1988010" cy="175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7" imgW="774364" imgH="685502" progId="Equation.3">
                  <p:embed/>
                </p:oleObj>
              </mc:Choice>
              <mc:Fallback>
                <p:oleObj name="Equation" r:id="rId7" imgW="774364" imgH="6855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9180" y="4415595"/>
                        <a:ext cx="1988010" cy="175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Queueing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Considering an open network: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Assume arbitrary network of </a:t>
            </a:r>
            <a:r>
              <a:rPr lang="en-US" sz="2400" dirty="0" smtClean="0">
                <a:solidFill>
                  <a:schemeClr val="tx1"/>
                </a:solidFill>
              </a:rPr>
              <a:t>M queues </a:t>
            </a:r>
            <a:r>
              <a:rPr lang="en-US" sz="2400" dirty="0">
                <a:solidFill>
                  <a:schemeClr val="tx1"/>
                </a:solidFill>
              </a:rPr>
              <a:t>with infinite waiting </a:t>
            </a:r>
            <a:r>
              <a:rPr lang="en-US" sz="2400" dirty="0" smtClean="0">
                <a:solidFill>
                  <a:schemeClr val="tx1"/>
                </a:solidFill>
              </a:rPr>
              <a:t>space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Jobs arrive from external sources, served and then depart. </a:t>
            </a:r>
            <a:r>
              <a:rPr lang="en-US" sz="2400" dirty="0" smtClean="0">
                <a:solidFill>
                  <a:schemeClr val="tx1"/>
                </a:solidFill>
              </a:rPr>
              <a:t>Note: customers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might </a:t>
            </a:r>
            <a:r>
              <a:rPr lang="en-US" sz="2400" dirty="0">
                <a:solidFill>
                  <a:schemeClr val="tx1"/>
                </a:solidFill>
              </a:rPr>
              <a:t>visit several queues before departing </a:t>
            </a:r>
            <a:r>
              <a:rPr lang="en-US" sz="2400" dirty="0" smtClean="0">
                <a:solidFill>
                  <a:schemeClr val="tx1"/>
                </a:solidFill>
              </a:rPr>
              <a:t>including </a:t>
            </a:r>
            <a:r>
              <a:rPr lang="en-US" sz="2400" dirty="0">
                <a:solidFill>
                  <a:schemeClr val="tx1"/>
                </a:solidFill>
              </a:rPr>
              <a:t>possibly visiting </a:t>
            </a:r>
            <a:r>
              <a:rPr lang="en-US" sz="2400" dirty="0" smtClean="0">
                <a:solidFill>
                  <a:schemeClr val="tx1"/>
                </a:solidFill>
              </a:rPr>
              <a:t>some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queues </a:t>
            </a:r>
            <a:r>
              <a:rPr lang="en-US" sz="2400" dirty="0">
                <a:solidFill>
                  <a:schemeClr val="tx1"/>
                </a:solidFill>
              </a:rPr>
              <a:t>more than once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Service time of queue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non-negative generally distributed with </a:t>
            </a:r>
            <a:r>
              <a:rPr lang="en-US" sz="2400" dirty="0" smtClean="0">
                <a:solidFill>
                  <a:schemeClr val="tx1"/>
                </a:solidFill>
              </a:rPr>
              <a:t>rate </a:t>
            </a:r>
            <a:r>
              <a:rPr lang="en-US" sz="2400" dirty="0"/>
              <a:t>µ</a:t>
            </a:r>
            <a:r>
              <a:rPr lang="en-US" sz="2400" baseline="-25000" dirty="0" err="1"/>
              <a:t>i</a:t>
            </a:r>
            <a:endParaRPr lang="en-US" sz="24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Arrivals from outside the network to queue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occur according to </a:t>
            </a:r>
            <a:r>
              <a:rPr lang="en-US" sz="2400" dirty="0" smtClean="0">
                <a:solidFill>
                  <a:schemeClr val="tx1"/>
                </a:solidFill>
              </a:rPr>
              <a:t>general </a:t>
            </a:r>
            <a:r>
              <a:rPr lang="en-US" sz="2400" dirty="0" err="1" smtClean="0">
                <a:solidFill>
                  <a:schemeClr val="tx1"/>
                </a:solidFill>
              </a:rPr>
              <a:t>i.i.d</a:t>
            </a: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process with </a:t>
            </a:r>
            <a:r>
              <a:rPr lang="en-US" sz="2400" dirty="0">
                <a:solidFill>
                  <a:schemeClr val="tx1"/>
                </a:solidFill>
              </a:rPr>
              <a:t>mean </a:t>
            </a:r>
            <a:r>
              <a:rPr lang="en-US" sz="2400" dirty="0" smtClean="0">
                <a:solidFill>
                  <a:schemeClr val="tx1"/>
                </a:solidFill>
              </a:rPr>
              <a:t>rate </a:t>
            </a:r>
            <a:r>
              <a:rPr lang="en-US" sz="2400" dirty="0" err="1" smtClean="0">
                <a:solidFill>
                  <a:schemeClr val="tx1"/>
                </a:solidFill>
              </a:rPr>
              <a:t>γ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The total mean customer arrival rate to queue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is denoted </a:t>
            </a:r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dirty="0"/>
              <a:t>𝛌</a:t>
            </a:r>
            <a:r>
              <a:rPr lang="en-US" sz="2400" baseline="-25000" dirty="0" err="1"/>
              <a:t>i</a:t>
            </a:r>
            <a:endParaRPr lang="en-US" sz="2400" dirty="0"/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Queues are generally G/G/1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18</a:t>
            </a:fld>
            <a:endParaRPr lang="en-US"/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4" y="4844955"/>
            <a:ext cx="2975213" cy="141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Queueing 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 arbitrary queue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can be represented as: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33" y="2320831"/>
            <a:ext cx="9831847" cy="2762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86" y="5218564"/>
            <a:ext cx="9599693" cy="104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of Queues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dirty="0">
                <a:solidFill>
                  <a:srgbClr val="FF0000"/>
                </a:solidFill>
              </a:rPr>
              <a:t>queueing network</a:t>
            </a:r>
            <a:r>
              <a:rPr lang="en-US" altLang="en-US" sz="2200" dirty="0">
                <a:solidFill>
                  <a:schemeClr val="tx1"/>
                </a:solidFill>
              </a:rPr>
              <a:t> is a system composed of several interconnected </a:t>
            </a:r>
            <a:r>
              <a:rPr lang="en-US" altLang="en-US" sz="2200" dirty="0" smtClean="0">
                <a:solidFill>
                  <a:schemeClr val="tx1"/>
                </a:solidFill>
              </a:rPr>
              <a:t>stations,</a:t>
            </a:r>
            <a:br>
              <a:rPr lang="en-US" altLang="en-US" sz="2200" dirty="0" smtClean="0">
                <a:solidFill>
                  <a:schemeClr val="tx1"/>
                </a:solidFill>
              </a:rPr>
            </a:br>
            <a:r>
              <a:rPr lang="en-US" altLang="en-US" sz="2200" dirty="0" smtClean="0">
                <a:solidFill>
                  <a:schemeClr val="tx1"/>
                </a:solidFill>
              </a:rPr>
              <a:t>    each </a:t>
            </a:r>
            <a:r>
              <a:rPr lang="en-US" altLang="en-US" sz="2200" dirty="0">
                <a:solidFill>
                  <a:schemeClr val="tx1"/>
                </a:solidFill>
              </a:rPr>
              <a:t>with a queue</a:t>
            </a:r>
            <a:r>
              <a:rPr lang="en-US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</a:rPr>
              <a:t> Many communication systems must be modeled as a </a:t>
            </a:r>
            <a:r>
              <a:rPr lang="en-US" altLang="en-US" sz="2200" dirty="0" smtClean="0">
                <a:solidFill>
                  <a:schemeClr val="tx1"/>
                </a:solidFill>
              </a:rPr>
              <a:t>set </a:t>
            </a:r>
            <a:r>
              <a:rPr lang="en-US" altLang="en-US" sz="2200" dirty="0">
                <a:solidFill>
                  <a:schemeClr val="tx1"/>
                </a:solidFill>
              </a:rPr>
              <a:t>of </a:t>
            </a:r>
            <a:r>
              <a:rPr lang="en-US" altLang="en-US" sz="2200" dirty="0" smtClean="0">
                <a:solidFill>
                  <a:schemeClr val="tx1"/>
                </a:solidFill>
              </a:rPr>
              <a:t>interconnected</a:t>
            </a:r>
            <a:br>
              <a:rPr lang="en-US" altLang="en-US" sz="2200" dirty="0" smtClean="0">
                <a:solidFill>
                  <a:schemeClr val="tx1"/>
                </a:solidFill>
              </a:rPr>
            </a:br>
            <a:r>
              <a:rPr lang="en-US" altLang="en-US" sz="2200" dirty="0" smtClean="0">
                <a:solidFill>
                  <a:schemeClr val="tx1"/>
                </a:solidFill>
              </a:rPr>
              <a:t>    queues – which </a:t>
            </a:r>
            <a:r>
              <a:rPr lang="en-US" altLang="en-US" sz="2200" dirty="0">
                <a:solidFill>
                  <a:schemeClr val="tx1"/>
                </a:solidFill>
              </a:rPr>
              <a:t>is termed </a:t>
            </a:r>
            <a:r>
              <a:rPr lang="en-US" altLang="en-US" sz="2200" dirty="0" smtClean="0">
                <a:solidFill>
                  <a:schemeClr val="tx1"/>
                </a:solidFill>
              </a:rPr>
              <a:t>a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</a:rPr>
              <a:t>queueing </a:t>
            </a:r>
            <a:r>
              <a:rPr lang="en-US" altLang="en-US" sz="2200" dirty="0">
                <a:solidFill>
                  <a:schemeClr val="tx1"/>
                </a:solidFill>
              </a:rPr>
              <a:t>network</a:t>
            </a:r>
            <a:r>
              <a:rPr lang="en-US" altLang="en-US" sz="22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chemeClr val="tx1"/>
                </a:solidFill>
              </a:rPr>
              <a:t> Customers, upon the completion of their service at a station, moves </a:t>
            </a:r>
            <a:r>
              <a:rPr lang="en-US" altLang="en-US" sz="2200" dirty="0" smtClean="0">
                <a:solidFill>
                  <a:schemeClr val="tx1"/>
                </a:solidFill>
              </a:rPr>
              <a:t>to</a:t>
            </a:r>
            <a:br>
              <a:rPr lang="en-US" altLang="en-US" sz="2200" dirty="0" smtClean="0">
                <a:solidFill>
                  <a:schemeClr val="tx1"/>
                </a:solidFill>
              </a:rPr>
            </a:br>
            <a:r>
              <a:rPr lang="en-US" altLang="en-US" sz="2200" dirty="0" smtClean="0">
                <a:solidFill>
                  <a:schemeClr val="tx1"/>
                </a:solidFill>
              </a:rPr>
              <a:t>    another </a:t>
            </a:r>
            <a:r>
              <a:rPr lang="en-US" altLang="en-US" sz="2200" dirty="0">
                <a:solidFill>
                  <a:schemeClr val="tx1"/>
                </a:solidFill>
              </a:rPr>
              <a:t>station for additional service or leave the system </a:t>
            </a:r>
            <a:r>
              <a:rPr lang="en-US" altLang="en-US" sz="2200" dirty="0" smtClean="0">
                <a:solidFill>
                  <a:schemeClr val="tx1"/>
                </a:solidFill>
              </a:rPr>
              <a:t>according to some</a:t>
            </a:r>
            <a:br>
              <a:rPr lang="en-US" altLang="en-US" sz="2200" dirty="0" smtClean="0">
                <a:solidFill>
                  <a:schemeClr val="tx1"/>
                </a:solidFill>
              </a:rPr>
            </a:br>
            <a:r>
              <a:rPr lang="en-US" altLang="en-US" sz="2200" dirty="0" smtClean="0">
                <a:solidFill>
                  <a:schemeClr val="tx1"/>
                </a:solidFill>
              </a:rPr>
              <a:t>    routing </a:t>
            </a:r>
            <a:r>
              <a:rPr lang="en-US" altLang="en-US" sz="2200" dirty="0">
                <a:solidFill>
                  <a:schemeClr val="tx1"/>
                </a:solidFill>
              </a:rPr>
              <a:t>rules (deterministic or probabilistic).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33" y="4449170"/>
            <a:ext cx="7970293" cy="181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9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Queueing 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Here,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Let, </a:t>
            </a:r>
            <a:r>
              <a:rPr lang="en-US" sz="2400" dirty="0" smtClean="0"/>
              <a:t>𝛌</a:t>
            </a:r>
            <a:r>
              <a:rPr lang="en-US" sz="2400" baseline="-25000" dirty="0"/>
              <a:t>i</a:t>
            </a:r>
            <a:r>
              <a:rPr lang="en-US" sz="2400" dirty="0" smtClean="0"/>
              <a:t> be the total mean customer arrival rate to queue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033" y="1761926"/>
            <a:ext cx="6199296" cy="681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3191130"/>
            <a:ext cx="8843750" cy="1289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310" y="5071430"/>
            <a:ext cx="8598232" cy="6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Queueing 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flow conservation equation can be written in matrix vector form as: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This equation relates external arrival rates and routing to determine the total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flow at each queue.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526" y="2397029"/>
            <a:ext cx="7663644" cy="10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Queueing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It is a special class of open queueing network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Properties: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Network of M Queues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There is only one class of customers in the network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job can leave the network from any node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All outside arrivals to each queuing station in the network must follow a </a:t>
            </a:r>
            <a:r>
              <a:rPr lang="en-US" sz="2400" dirty="0" smtClean="0">
                <a:solidFill>
                  <a:schemeClr val="tx1"/>
                </a:solidFill>
              </a:rPr>
              <a:t>Poisson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process.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All service times are exponentially distributed with rate          at queue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The service discipline at all nodes is FCFS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895" y="4807720"/>
            <a:ext cx="5946977" cy="4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54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 Queueing 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4" y="1791952"/>
            <a:ext cx="10058400" cy="449966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0000"/>
                </a:solidFill>
              </a:rPr>
              <a:t> Properties(Cont..):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All external customer arrival processes are Poisson processes </a:t>
            </a:r>
            <a:r>
              <a:rPr lang="en-US" sz="2400" dirty="0" smtClean="0">
                <a:solidFill>
                  <a:schemeClr val="tx1"/>
                </a:solidFill>
              </a:rPr>
              <a:t>with rate </a:t>
            </a:r>
            <a:r>
              <a:rPr lang="en-US" sz="2400" dirty="0" err="1" smtClean="0"/>
              <a:t>γ</a:t>
            </a:r>
            <a:r>
              <a:rPr lang="en-US" sz="2400" baseline="-25000" dirty="0" err="1" smtClean="0"/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at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queue 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All queues must have unlimited capacity.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When a job leaves one station, the probability that it will go to another </a:t>
            </a:r>
            <a:r>
              <a:rPr lang="en-US" sz="2400" dirty="0" smtClean="0">
                <a:solidFill>
                  <a:schemeClr val="tx1"/>
                </a:solidFill>
              </a:rPr>
              <a:t>station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is </a:t>
            </a:r>
            <a:r>
              <a:rPr lang="en-US" sz="2400" dirty="0">
                <a:solidFill>
                  <a:schemeClr val="tx1"/>
                </a:solidFill>
              </a:rPr>
              <a:t>independent of its past history and is independent of the location of </a:t>
            </a:r>
            <a:r>
              <a:rPr lang="en-US" sz="2400" dirty="0" smtClean="0">
                <a:solidFill>
                  <a:schemeClr val="tx1"/>
                </a:solidFill>
              </a:rPr>
              <a:t>any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other </a:t>
            </a:r>
            <a:r>
              <a:rPr lang="en-US" sz="2400" dirty="0">
                <a:solidFill>
                  <a:schemeClr val="tx1"/>
                </a:solidFill>
              </a:rPr>
              <a:t>job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In essence, a Jackson network is a collection of connected </a:t>
            </a:r>
            <a:r>
              <a:rPr lang="en-US" altLang="en-US" sz="2400" dirty="0" smtClean="0">
                <a:solidFill>
                  <a:schemeClr val="tx1"/>
                </a:solidFill>
              </a:rPr>
              <a:t>M/M/1 or M/M/s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queues with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known </a:t>
            </a:r>
            <a:r>
              <a:rPr lang="en-US" altLang="en-US" sz="2400" dirty="0">
                <a:solidFill>
                  <a:schemeClr val="tx1"/>
                </a:solidFill>
              </a:rPr>
              <a:t>parameters.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Jackson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636" y="1791952"/>
            <a:ext cx="10058400" cy="449966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Merging of independent Poisson </a:t>
            </a:r>
            <a:r>
              <a:rPr lang="en-US" dirty="0" smtClean="0">
                <a:solidFill>
                  <a:schemeClr val="tx1"/>
                </a:solidFill>
              </a:rPr>
              <a:t>processes is </a:t>
            </a:r>
            <a:r>
              <a:rPr lang="en-US" dirty="0">
                <a:solidFill>
                  <a:schemeClr val="tx1"/>
                </a:solidFill>
              </a:rPr>
              <a:t>Poisson with rate equal to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sum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the individual </a:t>
            </a:r>
            <a:r>
              <a:rPr lang="en-US" dirty="0">
                <a:solidFill>
                  <a:schemeClr val="tx1"/>
                </a:solidFill>
              </a:rPr>
              <a:t>rates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The departure process of an </a:t>
            </a:r>
            <a:r>
              <a:rPr lang="en-US" dirty="0" smtClean="0">
                <a:solidFill>
                  <a:schemeClr val="tx1"/>
                </a:solidFill>
              </a:rPr>
              <a:t>M/M/1 or M/M/s </a:t>
            </a:r>
            <a:r>
              <a:rPr lang="en-US" dirty="0">
                <a:solidFill>
                  <a:schemeClr val="tx1"/>
                </a:solidFill>
              </a:rPr>
              <a:t>queue </a:t>
            </a:r>
            <a:r>
              <a:rPr lang="en-US" dirty="0" smtClean="0">
                <a:solidFill>
                  <a:schemeClr val="tx1"/>
                </a:solidFill>
              </a:rPr>
              <a:t>is Poisson </a:t>
            </a:r>
            <a:r>
              <a:rPr lang="en-US" dirty="0">
                <a:solidFill>
                  <a:schemeClr val="tx1"/>
                </a:solidFill>
              </a:rPr>
              <a:t>with rate equal to </a:t>
            </a:r>
            <a:r>
              <a:rPr lang="en-US" dirty="0" smtClean="0">
                <a:solidFill>
                  <a:schemeClr val="tx1"/>
                </a:solidFill>
              </a:rPr>
              <a:t>input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   rate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the queue </a:t>
            </a:r>
            <a:r>
              <a:rPr lang="en-US" dirty="0" smtClean="0"/>
              <a:t>𝛌.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Probabilistic splitting of a Poisson </a:t>
            </a:r>
            <a:r>
              <a:rPr lang="en-US" dirty="0" smtClean="0">
                <a:solidFill>
                  <a:schemeClr val="tx1"/>
                </a:solidFill>
              </a:rPr>
              <a:t>process results </a:t>
            </a:r>
            <a:r>
              <a:rPr lang="en-US" dirty="0">
                <a:solidFill>
                  <a:schemeClr val="tx1"/>
                </a:solidFill>
              </a:rPr>
              <a:t>in a Poisson process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Mean delays at each node can be added to determine mean system(Network) delay.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121" y="4362449"/>
            <a:ext cx="4950043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648" y="4362449"/>
            <a:ext cx="4409388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Jackson 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168" y="1791952"/>
            <a:ext cx="10058400" cy="44996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55A9190A-EC00-43A1-A67B-1C83B584D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890" y="1905526"/>
            <a:ext cx="9872790" cy="419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23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Input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576" y="1791952"/>
            <a:ext cx="10058400" cy="449966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Let,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err="1" smtClean="0">
                <a:solidFill>
                  <a:schemeClr val="tx1"/>
                </a:solidFill>
              </a:rPr>
              <a:t>γ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  = </a:t>
            </a:r>
            <a:r>
              <a:rPr lang="en-US" sz="2400" dirty="0">
                <a:solidFill>
                  <a:schemeClr val="tx1"/>
                </a:solidFill>
              </a:rPr>
              <a:t>external arrival rate to station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1, . . . , </a:t>
            </a:r>
            <a:r>
              <a:rPr lang="en-US" sz="2400" dirty="0" smtClean="0">
                <a:solidFill>
                  <a:schemeClr val="tx1"/>
                </a:solidFill>
              </a:rPr>
              <a:t>k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altLang="en-US" sz="2400" i="1" dirty="0" err="1" smtClean="0">
                <a:solidFill>
                  <a:schemeClr val="tx1"/>
                </a:solidFill>
                <a:cs typeface="Times" panose="02020603050405020304" pitchFamily="18" charset="0"/>
              </a:rPr>
              <a:t>P</a:t>
            </a:r>
            <a:r>
              <a:rPr lang="en-US" altLang="en-US" sz="2400" i="1" baseline="-25000" dirty="0" err="1" smtClean="0">
                <a:solidFill>
                  <a:schemeClr val="tx1"/>
                </a:solidFill>
              </a:rPr>
              <a:t>ij</a:t>
            </a:r>
            <a:r>
              <a:rPr lang="en-US" altLang="en-US" sz="2400" dirty="0" smtClean="0">
                <a:solidFill>
                  <a:schemeClr val="tx1"/>
                </a:solidFill>
              </a:rPr>
              <a:t> = probability </a:t>
            </a:r>
            <a:r>
              <a:rPr lang="en-US" altLang="en-US" sz="2400" dirty="0">
                <a:solidFill>
                  <a:schemeClr val="tx1"/>
                </a:solidFill>
              </a:rPr>
              <a:t>of going from station </a:t>
            </a:r>
            <a:r>
              <a:rPr lang="en-US" altLang="en-US" sz="2400" i="1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to </a:t>
            </a:r>
            <a:r>
              <a:rPr lang="en-US" altLang="en-US" sz="2400" i="1" dirty="0">
                <a:solidFill>
                  <a:schemeClr val="tx1"/>
                </a:solidFill>
              </a:rPr>
              <a:t>j</a:t>
            </a:r>
            <a:r>
              <a:rPr lang="en-US" altLang="en-US" sz="2400" dirty="0">
                <a:solidFill>
                  <a:schemeClr val="tx1"/>
                </a:solidFill>
              </a:rPr>
              <a:t> in </a:t>
            </a:r>
            <a:r>
              <a:rPr lang="en-US" altLang="en-US" sz="2400" dirty="0" smtClean="0">
                <a:solidFill>
                  <a:schemeClr val="tx1"/>
                </a:solidFill>
              </a:rPr>
              <a:t>network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</a:t>
            </a:r>
            <a:r>
              <a:rPr lang="en-US" sz="2400" dirty="0" smtClean="0"/>
              <a:t>𝛌 </a:t>
            </a:r>
            <a:r>
              <a:rPr lang="en-US" altLang="en-US" sz="2400" i="1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 = </a:t>
            </a:r>
            <a:r>
              <a:rPr lang="en-US" altLang="en-US" sz="24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total </a:t>
            </a:r>
            <a:r>
              <a:rPr lang="en-US" altLang="en-US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input to station </a:t>
            </a:r>
            <a:r>
              <a:rPr lang="en-US" altLang="en-US" sz="2400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 In steady state there must be flow balance at each station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The flow conservation equation or input equation is: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CCA9E773-45F1-49FD-8FC9-8A07ADC4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468" y="5230504"/>
            <a:ext cx="48768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800" i="1" dirty="0">
                <a:latin typeface="Symbol" panose="05050102010706020507" pitchFamily="18" charset="2"/>
              </a:rPr>
              <a:t>l</a:t>
            </a:r>
            <a:r>
              <a:rPr lang="en-US" altLang="en-US" sz="2800" i="1" baseline="-25000" dirty="0">
                <a:latin typeface="Bookman Old Style" panose="02050604050505020204" pitchFamily="18" charset="0"/>
              </a:rPr>
              <a:t>i</a:t>
            </a:r>
            <a:r>
              <a:rPr lang="en-US" altLang="en-US" sz="2800" i="1" dirty="0">
                <a:latin typeface="Bookman Old Style" panose="02050604050505020204" pitchFamily="18" charset="0"/>
              </a:rPr>
              <a:t> = </a:t>
            </a:r>
            <a:r>
              <a:rPr lang="en-US" sz="2800" dirty="0" err="1"/>
              <a:t>γ</a:t>
            </a:r>
            <a:r>
              <a:rPr lang="en-US" altLang="en-US" sz="2800" i="1" baseline="-25000" dirty="0" err="1" smtClean="0">
                <a:latin typeface="Bookman Old Style" panose="02050604050505020204" pitchFamily="18" charset="0"/>
              </a:rPr>
              <a:t>i</a:t>
            </a:r>
            <a:r>
              <a:rPr lang="en-US" altLang="en-US" sz="2800" i="1" dirty="0" smtClean="0">
                <a:latin typeface="Bookman Old Style" panose="02050604050505020204" pitchFamily="18" charset="0"/>
              </a:rPr>
              <a:t> </a:t>
            </a:r>
            <a:r>
              <a:rPr lang="en-US" altLang="en-US" sz="2800" i="1" dirty="0">
                <a:latin typeface="Bookman Old Style" panose="02050604050505020204" pitchFamily="18" charset="0"/>
              </a:rPr>
              <a:t>+ </a:t>
            </a:r>
            <a:r>
              <a:rPr lang="en-US" altLang="en-US" sz="3200" dirty="0">
                <a:latin typeface="Symbol" panose="05050102010706020507" pitchFamily="18" charset="2"/>
              </a:rPr>
              <a:t>S</a:t>
            </a:r>
            <a:r>
              <a:rPr lang="en-US" altLang="en-US" sz="2800" dirty="0">
                <a:latin typeface="Symbol" panose="05050102010706020507" pitchFamily="18" charset="2"/>
              </a:rPr>
              <a:t> </a:t>
            </a:r>
            <a:r>
              <a:rPr lang="en-US" altLang="en-US" sz="2800" i="1" dirty="0" err="1">
                <a:latin typeface="Bookman Old Style" panose="02050604050505020204" pitchFamily="18" charset="0"/>
              </a:rPr>
              <a:t>P</a:t>
            </a:r>
            <a:r>
              <a:rPr lang="en-US" altLang="en-US" sz="2800" i="1" baseline="-25000" dirty="0" err="1">
                <a:latin typeface="Bookman Old Style" panose="02050604050505020204" pitchFamily="18" charset="0"/>
              </a:rPr>
              <a:t>mi</a:t>
            </a:r>
            <a:r>
              <a:rPr lang="en-US" altLang="en-US" sz="2800" i="1" baseline="-25000" dirty="0">
                <a:latin typeface="Bookman Old Style" panose="02050604050505020204" pitchFamily="18" charset="0"/>
              </a:rPr>
              <a:t> </a:t>
            </a:r>
            <a:r>
              <a:rPr lang="en-US" altLang="en-US" sz="2800" i="1" dirty="0">
                <a:latin typeface="Symbol" panose="05050102010706020507" pitchFamily="18" charset="2"/>
              </a:rPr>
              <a:t>l</a:t>
            </a:r>
            <a:r>
              <a:rPr lang="en-US" altLang="en-US" sz="2800" i="1" baseline="-25000" dirty="0">
                <a:latin typeface="Bookman Old Style" panose="02050604050505020204" pitchFamily="18" charset="0"/>
              </a:rPr>
              <a:t>m </a:t>
            </a:r>
            <a:r>
              <a:rPr lang="en-US" altLang="en-US" sz="2800" dirty="0">
                <a:latin typeface="Times" panose="02020603050405020304" pitchFamily="18" charset="0"/>
              </a:rPr>
              <a:t>,  </a:t>
            </a:r>
            <a:r>
              <a:rPr lang="en-US" altLang="en-US" sz="2800" i="1" dirty="0" err="1">
                <a:latin typeface="Times" panose="02020603050405020304" pitchFamily="18" charset="0"/>
              </a:rPr>
              <a:t>i</a:t>
            </a:r>
            <a:r>
              <a:rPr lang="en-US" altLang="en-US" sz="2800" i="1" dirty="0">
                <a:latin typeface="Times" panose="02020603050405020304" pitchFamily="18" charset="0"/>
              </a:rPr>
              <a:t> =</a:t>
            </a:r>
            <a:r>
              <a:rPr lang="en-US" altLang="en-US" sz="2800" dirty="0">
                <a:latin typeface="Times" panose="02020603050405020304" pitchFamily="18" charset="0"/>
              </a:rPr>
              <a:t> 1, . . . , </a:t>
            </a:r>
            <a:r>
              <a:rPr lang="en-US" altLang="en-US" sz="2800" i="1" dirty="0">
                <a:latin typeface="Times" panose="02020603050405020304" pitchFamily="18" charset="0"/>
              </a:rPr>
              <a:t>k</a:t>
            </a:r>
            <a:r>
              <a:rPr lang="en-US" altLang="en-US" sz="3900" dirty="0">
                <a:latin typeface="Times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05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576" y="1791952"/>
            <a:ext cx="10058400" cy="4499667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 If in an open network </a:t>
            </a:r>
            <a:r>
              <a:rPr lang="en-US" alt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𝛌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&lt; </a:t>
            </a:r>
            <a:r>
              <a:rPr lang="en-US" sz="2400" dirty="0" smtClean="0">
                <a:solidFill>
                  <a:schemeClr val="tx1"/>
                </a:solidFill>
              </a:rPr>
              <a:t>µ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 )  holds </a:t>
            </a:r>
            <a:r>
              <a:rPr lang="en-US" altLang="en-US" sz="2400" dirty="0">
                <a:solidFill>
                  <a:schemeClr val="tx1"/>
                </a:solidFill>
              </a:rPr>
              <a:t>for all queues </a:t>
            </a:r>
            <a:r>
              <a:rPr lang="en-US" altLang="en-US" sz="2400" dirty="0" err="1">
                <a:solidFill>
                  <a:schemeClr val="tx1"/>
                </a:solidFill>
              </a:rPr>
              <a:t>i</a:t>
            </a:r>
            <a:r>
              <a:rPr lang="en-US" altLang="en-US" sz="2400" dirty="0">
                <a:solidFill>
                  <a:schemeClr val="tx1"/>
                </a:solidFill>
              </a:rPr>
              <a:t>=1,…,</a:t>
            </a:r>
            <a:r>
              <a:rPr lang="en-US" altLang="en-US" sz="2400" dirty="0" smtClean="0">
                <a:solidFill>
                  <a:schemeClr val="tx1"/>
                </a:solidFill>
              </a:rPr>
              <a:t>M then the arrival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rate </a:t>
            </a:r>
            <a:r>
              <a:rPr lang="en-US" sz="2400" dirty="0"/>
              <a:t>𝛌</a:t>
            </a:r>
            <a:r>
              <a:rPr lang="en-US" sz="2400" baseline="-25000" dirty="0" err="1"/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can be computed </a:t>
            </a:r>
            <a:r>
              <a:rPr lang="en-US" altLang="en-US" sz="2400" dirty="0" smtClean="0">
                <a:solidFill>
                  <a:schemeClr val="tx1"/>
                </a:solidFill>
              </a:rPr>
              <a:t>by: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solidFill>
                  <a:schemeClr val="tx1"/>
                </a:solidFill>
              </a:rPr>
              <a:t> The </a:t>
            </a:r>
            <a:r>
              <a:rPr lang="en-US" altLang="en-US" sz="2400" dirty="0">
                <a:solidFill>
                  <a:schemeClr val="tx1"/>
                </a:solidFill>
              </a:rPr>
              <a:t>steady-state probability of the network can be expressed as the </a:t>
            </a:r>
            <a:r>
              <a:rPr lang="en-US" altLang="en-US" sz="2400" dirty="0" smtClean="0">
                <a:solidFill>
                  <a:schemeClr val="tx1"/>
                </a:solidFill>
              </a:rPr>
              <a:t>product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of </a:t>
            </a:r>
            <a:r>
              <a:rPr lang="en-US" altLang="en-US" sz="2400" dirty="0">
                <a:solidFill>
                  <a:schemeClr val="tx1"/>
                </a:solidFill>
              </a:rPr>
              <a:t>the state probabilities of the individual queues</a:t>
            </a:r>
            <a:r>
              <a:rPr lang="en-US" alt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alt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chemeClr val="tx1"/>
                </a:solidFill>
              </a:rPr>
              <a:t> The nodes of the network can be considered </a:t>
            </a:r>
            <a:r>
              <a:rPr lang="en-US" altLang="en-US" sz="2400" dirty="0" smtClean="0">
                <a:solidFill>
                  <a:schemeClr val="tx1"/>
                </a:solidFill>
              </a:rPr>
              <a:t>as </a:t>
            </a:r>
            <a:r>
              <a:rPr lang="en-US" altLang="en-US" sz="2400" dirty="0">
                <a:solidFill>
                  <a:schemeClr val="tx1"/>
                </a:solidFill>
              </a:rPr>
              <a:t>independent </a:t>
            </a:r>
            <a:r>
              <a:rPr lang="en-US" altLang="en-US" sz="2400" dirty="0" smtClean="0">
                <a:solidFill>
                  <a:schemeClr val="tx1"/>
                </a:solidFill>
              </a:rPr>
              <a:t> M/M/1 or</a:t>
            </a:r>
            <a:br>
              <a:rPr lang="en-US" altLang="en-US" sz="2400" dirty="0" smtClean="0">
                <a:solidFill>
                  <a:schemeClr val="tx1"/>
                </a:solidFill>
              </a:rPr>
            </a:br>
            <a:r>
              <a:rPr lang="en-US" altLang="en-US" sz="2400" dirty="0" smtClean="0">
                <a:solidFill>
                  <a:schemeClr val="tx1"/>
                </a:solidFill>
              </a:rPr>
              <a:t>    M/M/s queues with </a:t>
            </a:r>
            <a:r>
              <a:rPr lang="en-US" altLang="en-US" sz="2400" dirty="0">
                <a:solidFill>
                  <a:schemeClr val="tx1"/>
                </a:solidFill>
              </a:rPr>
              <a:t>arrival rate </a:t>
            </a:r>
            <a:r>
              <a:rPr lang="en-US" sz="2400" dirty="0"/>
              <a:t>𝛌</a:t>
            </a:r>
            <a:r>
              <a:rPr lang="en-US" sz="2400" baseline="-25000" dirty="0" err="1"/>
              <a:t>i</a:t>
            </a:r>
            <a:r>
              <a:rPr lang="en-US" altLang="en-US" sz="2400" dirty="0" smtClean="0">
                <a:solidFill>
                  <a:schemeClr val="tx1"/>
                </a:solidFill>
              </a:rPr>
              <a:t>  and </a:t>
            </a:r>
            <a:r>
              <a:rPr lang="en-US" altLang="en-US" sz="2400" dirty="0">
                <a:solidFill>
                  <a:schemeClr val="tx1"/>
                </a:solidFill>
              </a:rPr>
              <a:t>service </a:t>
            </a:r>
            <a:r>
              <a:rPr lang="en-US" altLang="en-US" sz="2400" dirty="0" smtClean="0">
                <a:solidFill>
                  <a:schemeClr val="tx1"/>
                </a:solidFill>
              </a:rPr>
              <a:t>rate </a:t>
            </a:r>
            <a:r>
              <a:rPr lang="en-US" sz="2400" dirty="0" smtClean="0">
                <a:solidFill>
                  <a:schemeClr val="tx1"/>
                </a:solidFill>
              </a:rPr>
              <a:t>µ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i</a:t>
            </a: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730" y="2596699"/>
            <a:ext cx="3971499" cy="7333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213" y="4363160"/>
            <a:ext cx="6687402" cy="6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of a Feed Back Network to Feed Forward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576" y="1791952"/>
            <a:ext cx="10058400" cy="44996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3" name="Slide Number Placeholder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255" y="1791952"/>
            <a:ext cx="3662228" cy="2580502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261" y="1865409"/>
            <a:ext cx="3178101" cy="5665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261" y="2513896"/>
            <a:ext cx="3724275" cy="295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698" y="2484487"/>
            <a:ext cx="1028700" cy="342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545" y="2915515"/>
            <a:ext cx="1304925" cy="3333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3545" y="3450380"/>
            <a:ext cx="1047750" cy="40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7710" y="3977724"/>
            <a:ext cx="192405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7003" y="4755623"/>
            <a:ext cx="1085850" cy="704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7710" y="5560614"/>
            <a:ext cx="3038475" cy="695325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381977" y="3002657"/>
            <a:ext cx="4301863" cy="1451244"/>
            <a:chOff x="3781963" y="5433916"/>
            <a:chExt cx="4301863" cy="1451244"/>
          </a:xfrm>
        </p:grpSpPr>
        <p:sp>
          <p:nvSpPr>
            <p:cNvPr id="17" name="TextBox 16"/>
            <p:cNvSpPr txBox="1"/>
            <p:nvPr/>
          </p:nvSpPr>
          <p:spPr>
            <a:xfrm>
              <a:off x="3781963" y="5553781"/>
              <a:ext cx="6623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W=</a:t>
              </a:r>
              <a:endParaRPr lang="en-US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00345" y="5433916"/>
              <a:ext cx="3683481" cy="68376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63407" y="6144836"/>
              <a:ext cx="2763181" cy="740324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472519" y="4755623"/>
            <a:ext cx="1860127" cy="452437"/>
            <a:chOff x="7053464" y="4369501"/>
            <a:chExt cx="1860127" cy="452437"/>
          </a:xfrm>
        </p:grpSpPr>
        <p:graphicFrame>
          <p:nvGraphicFramePr>
            <p:cNvPr id="21" name="Object 4">
              <a:extLst>
                <a:ext uri="{FF2B5EF4-FFF2-40B4-BE49-F238E27FC236}">
                  <a16:creationId xmlns:a16="http://schemas.microsoft.com/office/drawing/2014/main" xmlns="" id="{8C356F87-6FC2-4961-8E7F-F80A37854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699043"/>
                </p:ext>
              </p:extLst>
            </p:nvPr>
          </p:nvGraphicFramePr>
          <p:xfrm>
            <a:off x="7053464" y="4369501"/>
            <a:ext cx="782637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Equation" r:id="rId14" imgW="393480" imgH="228600" progId="Equation.DSMT4">
                    <p:embed/>
                  </p:oleObj>
                </mc:Choice>
                <mc:Fallback>
                  <p:oleObj name="Equation" r:id="rId14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3464" y="4369501"/>
                          <a:ext cx="782637" cy="4524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844852" y="4369502"/>
              <a:ext cx="1068739" cy="364076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309319" y="5155475"/>
            <a:ext cx="6141106" cy="1015236"/>
            <a:chOff x="2961176" y="2749270"/>
            <a:chExt cx="6141106" cy="1015236"/>
          </a:xfrm>
        </p:grpSpPr>
        <p:graphicFrame>
          <p:nvGraphicFramePr>
            <p:cNvPr id="24" name="Object 4">
              <a:extLst>
                <a:ext uri="{FF2B5EF4-FFF2-40B4-BE49-F238E27FC236}">
                  <a16:creationId xmlns:a16="http://schemas.microsoft.com/office/drawing/2014/main" xmlns="" id="{FA6BD168-65FF-42E7-B3D8-D278AE7F19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3457579"/>
                </p:ext>
              </p:extLst>
            </p:nvPr>
          </p:nvGraphicFramePr>
          <p:xfrm>
            <a:off x="4699999" y="2763795"/>
            <a:ext cx="3669733" cy="830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17" imgW="2019240" imgH="457200" progId="Equation.DSMT4">
                    <p:embed/>
                  </p:oleObj>
                </mc:Choice>
                <mc:Fallback>
                  <p:oleObj name="Equation" r:id="rId17" imgW="20192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9999" y="2763795"/>
                          <a:ext cx="3669733" cy="83079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4">
              <a:extLst>
                <a:ext uri="{FF2B5EF4-FFF2-40B4-BE49-F238E27FC236}">
                  <a16:creationId xmlns:a16="http://schemas.microsoft.com/office/drawing/2014/main" xmlns="" id="{8C356F87-6FC2-4961-8E7F-F80A37854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4901173"/>
                </p:ext>
              </p:extLst>
            </p:nvPr>
          </p:nvGraphicFramePr>
          <p:xfrm>
            <a:off x="7315991" y="3063782"/>
            <a:ext cx="1786291" cy="700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4" name="Equation" r:id="rId19" imgW="1066680" imgH="419040" progId="Equation.3">
                    <p:embed/>
                  </p:oleObj>
                </mc:Choice>
                <mc:Fallback>
                  <p:oleObj name="Equation" r:id="rId19" imgW="106668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991" y="3063782"/>
                          <a:ext cx="1786291" cy="70072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2961176" y="2749270"/>
              <a:ext cx="1576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For, M/M/1</a:t>
              </a:r>
              <a:endParaRPr lang="en-US" sz="2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67684" y="4703038"/>
            <a:ext cx="1878433" cy="452437"/>
            <a:chOff x="5724525" y="4360863"/>
            <a:chExt cx="1878433" cy="452437"/>
          </a:xfrm>
        </p:grpSpPr>
        <p:graphicFrame>
          <p:nvGraphicFramePr>
            <p:cNvPr id="28" name="Object 4">
              <a:extLst>
                <a:ext uri="{FF2B5EF4-FFF2-40B4-BE49-F238E27FC236}">
                  <a16:creationId xmlns:a16="http://schemas.microsoft.com/office/drawing/2014/main" xmlns="" id="{8C356F87-6FC2-4961-8E7F-F80A37854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6465813"/>
                </p:ext>
              </p:extLst>
            </p:nvPr>
          </p:nvGraphicFramePr>
          <p:xfrm>
            <a:off x="5724525" y="4360863"/>
            <a:ext cx="757238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" name="Equation" r:id="rId21" imgW="380880" imgH="228600" progId="Equation.DSMT4">
                    <p:embed/>
                  </p:oleObj>
                </mc:Choice>
                <mc:Fallback>
                  <p:oleObj name="Equation" r:id="rId21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4525" y="4360863"/>
                          <a:ext cx="757238" cy="45243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440292" y="4363055"/>
              <a:ext cx="1162666" cy="361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49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Problem: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high performance computation center is composed of 3 work </a:t>
            </a:r>
            <a:r>
              <a:rPr lang="en-US" sz="2400" dirty="0" smtClean="0">
                <a:solidFill>
                  <a:schemeClr val="tx1"/>
                </a:solidFill>
              </a:rPr>
              <a:t>stations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comprising</a:t>
            </a:r>
            <a:r>
              <a:rPr lang="en-US" sz="2400" dirty="0">
                <a:solidFill>
                  <a:schemeClr val="tx1"/>
                </a:solidFill>
              </a:rPr>
              <a:t>: (1) input processors, (2) central computers, and (3) a print center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All jobs submitted must first pass through an input processor for </a:t>
            </a:r>
            <a:r>
              <a:rPr lang="en-US" sz="2400" dirty="0" smtClean="0">
                <a:solidFill>
                  <a:schemeClr val="tx1"/>
                </a:solidFill>
              </a:rPr>
              <a:t>error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checking </a:t>
            </a:r>
            <a:r>
              <a:rPr lang="en-US" sz="2400" dirty="0">
                <a:solidFill>
                  <a:schemeClr val="tx1"/>
                </a:solidFill>
              </a:rPr>
              <a:t>before moving on to a central processor </a:t>
            </a:r>
            <a:r>
              <a:rPr lang="en-US" sz="2400" dirty="0" smtClean="0">
                <a:solidFill>
                  <a:schemeClr val="tx1"/>
                </a:solidFill>
              </a:rPr>
              <a:t>-&gt; </a:t>
            </a:r>
            <a:r>
              <a:rPr lang="en-US" sz="2400" dirty="0">
                <a:solidFill>
                  <a:schemeClr val="tx1"/>
                </a:solidFill>
              </a:rPr>
              <a:t>80% go through and </a:t>
            </a:r>
            <a:r>
              <a:rPr lang="en-US" sz="2400" dirty="0" smtClean="0">
                <a:solidFill>
                  <a:schemeClr val="tx1"/>
                </a:solidFill>
              </a:rPr>
              <a:t>20%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are </a:t>
            </a:r>
            <a:r>
              <a:rPr lang="en-US" sz="2400" dirty="0">
                <a:solidFill>
                  <a:schemeClr val="tx1"/>
                </a:solidFill>
              </a:rPr>
              <a:t>rejected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Of the jobs that pass through the central processor, 40% are routed to </a:t>
            </a:r>
            <a:r>
              <a:rPr lang="en-US" sz="2400" dirty="0" smtClean="0">
                <a:solidFill>
                  <a:schemeClr val="tx1"/>
                </a:solidFill>
              </a:rPr>
              <a:t>a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printer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Jobs arrive randomly at the computation center at an average rate of </a:t>
            </a:r>
            <a:r>
              <a:rPr lang="en-US" sz="2400" dirty="0" smtClean="0">
                <a:solidFill>
                  <a:schemeClr val="tx1"/>
                </a:solidFill>
              </a:rPr>
              <a:t>10/min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which is a </a:t>
            </a:r>
            <a:r>
              <a:rPr lang="en-US" sz="2400" dirty="0" err="1" smtClean="0">
                <a:solidFill>
                  <a:schemeClr val="tx1"/>
                </a:solidFill>
              </a:rPr>
              <a:t>poisson</a:t>
            </a:r>
            <a:r>
              <a:rPr lang="en-US" sz="2400" dirty="0" smtClean="0">
                <a:solidFill>
                  <a:schemeClr val="tx1"/>
                </a:solidFill>
              </a:rPr>
              <a:t> arrival. To </a:t>
            </a:r>
            <a:r>
              <a:rPr lang="en-US" sz="2400" dirty="0">
                <a:solidFill>
                  <a:schemeClr val="tx1"/>
                </a:solidFill>
              </a:rPr>
              <a:t>handle the load, each station may have </a:t>
            </a:r>
            <a:r>
              <a:rPr lang="en-US" sz="2400" dirty="0" smtClean="0">
                <a:solidFill>
                  <a:schemeClr val="tx1"/>
                </a:solidFill>
              </a:rPr>
              <a:t>several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parallel </a:t>
            </a:r>
            <a:r>
              <a:rPr lang="en-US" sz="2400" dirty="0">
                <a:solidFill>
                  <a:schemeClr val="tx1"/>
                </a:solidFill>
              </a:rPr>
              <a:t>processors.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Queueing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Systems modeled by queueing networks can roughly </a:t>
            </a:r>
            <a:r>
              <a:rPr lang="en-US" sz="2400" dirty="0" smtClean="0">
                <a:solidFill>
                  <a:schemeClr val="tx1"/>
                </a:solidFill>
              </a:rPr>
              <a:t>be </a:t>
            </a:r>
            <a:r>
              <a:rPr lang="en-US" sz="2400" dirty="0">
                <a:solidFill>
                  <a:schemeClr val="tx1"/>
                </a:solidFill>
              </a:rPr>
              <a:t>grouped into </a:t>
            </a:r>
            <a:r>
              <a:rPr lang="en-US" sz="2400" dirty="0" smtClean="0">
                <a:solidFill>
                  <a:schemeClr val="tx1"/>
                </a:solidFill>
              </a:rPr>
              <a:t>four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categories: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Open networks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Closed </a:t>
            </a:r>
            <a:r>
              <a:rPr lang="en-US" altLang="en-US" sz="2400" dirty="0">
                <a:solidFill>
                  <a:schemeClr val="tx1"/>
                </a:solidFill>
              </a:rPr>
              <a:t>networks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Networks </a:t>
            </a:r>
            <a:r>
              <a:rPr lang="en-US" altLang="en-US" sz="2400" dirty="0">
                <a:solidFill>
                  <a:schemeClr val="tx1"/>
                </a:solidFill>
              </a:rPr>
              <a:t>with population constraints (Loss Networks)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Mixed networks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7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5151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Problem(Cont..):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time for the three steps have exponential distributions with </a:t>
            </a:r>
            <a:r>
              <a:rPr lang="en-US" sz="2400" dirty="0" smtClean="0">
                <a:solidFill>
                  <a:schemeClr val="tx1"/>
                </a:solidFill>
              </a:rPr>
              <a:t>mean service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time </a:t>
            </a:r>
            <a:r>
              <a:rPr lang="en-US" sz="2400" dirty="0">
                <a:solidFill>
                  <a:schemeClr val="tx1"/>
                </a:solidFill>
              </a:rPr>
              <a:t>as follows: </a:t>
            </a:r>
            <a:r>
              <a:rPr lang="en-US" sz="2400" dirty="0" smtClean="0">
                <a:solidFill>
                  <a:schemeClr val="tx1"/>
                </a:solidFill>
              </a:rPr>
              <a:t>10 </a:t>
            </a:r>
            <a:r>
              <a:rPr lang="en-US" sz="2400" dirty="0">
                <a:solidFill>
                  <a:schemeClr val="tx1"/>
                </a:solidFill>
              </a:rPr>
              <a:t>seconds for an input </a:t>
            </a:r>
            <a:r>
              <a:rPr lang="en-US" sz="2400" dirty="0" smtClean="0">
                <a:solidFill>
                  <a:schemeClr val="tx1"/>
                </a:solidFill>
              </a:rPr>
              <a:t>processor, 3 </a:t>
            </a:r>
            <a:r>
              <a:rPr lang="en-US" sz="2400" dirty="0">
                <a:solidFill>
                  <a:schemeClr val="tx1"/>
                </a:solidFill>
              </a:rPr>
              <a:t>seconds for a </a:t>
            </a:r>
            <a:r>
              <a:rPr lang="en-US" sz="2400" dirty="0" smtClean="0">
                <a:solidFill>
                  <a:schemeClr val="tx1"/>
                </a:solidFill>
              </a:rPr>
              <a:t>central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processor and 70 </a:t>
            </a:r>
            <a:r>
              <a:rPr lang="en-US" sz="2400" dirty="0">
                <a:solidFill>
                  <a:schemeClr val="tx1"/>
                </a:solidFill>
              </a:rPr>
              <a:t>seconds for a print </a:t>
            </a:r>
            <a:r>
              <a:rPr lang="en-US" sz="2400" dirty="0" smtClean="0">
                <a:solidFill>
                  <a:schemeClr val="tx1"/>
                </a:solidFill>
              </a:rPr>
              <a:t>processor. All </a:t>
            </a:r>
            <a:r>
              <a:rPr lang="en-US" sz="2400" dirty="0">
                <a:solidFill>
                  <a:schemeClr val="tx1"/>
                </a:solidFill>
              </a:rPr>
              <a:t>queues are assumed </a:t>
            </a:r>
            <a:r>
              <a:rPr lang="en-US" sz="2400" dirty="0" smtClean="0">
                <a:solidFill>
                  <a:schemeClr val="tx1"/>
                </a:solidFill>
              </a:rPr>
              <a:t>to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have </a:t>
            </a:r>
            <a:r>
              <a:rPr lang="en-US" sz="2400" dirty="0">
                <a:solidFill>
                  <a:schemeClr val="tx1"/>
                </a:solidFill>
              </a:rPr>
              <a:t>unlimited capacity.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A6D22780-F87E-40AD-BA1B-6D6CAB5CA43A}"/>
              </a:ext>
            </a:extLst>
          </p:cNvPr>
          <p:cNvGrpSpPr/>
          <p:nvPr/>
        </p:nvGrpSpPr>
        <p:grpSpPr>
          <a:xfrm>
            <a:off x="1729366" y="4093106"/>
            <a:ext cx="3519343" cy="1666819"/>
            <a:chOff x="231717" y="2406650"/>
            <a:chExt cx="3519343" cy="1666819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77A2DF78-8DA9-40B2-80DC-EFD59A066A91}"/>
                </a:ext>
              </a:extLst>
            </p:cNvPr>
            <p:cNvSpPr/>
            <p:nvPr/>
          </p:nvSpPr>
          <p:spPr>
            <a:xfrm>
              <a:off x="1927514" y="3303154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IOP</a:t>
              </a:r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0AF556EF-6A76-4BF0-9C09-62AC080F56A8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="" xmlns:a16="http://schemas.microsoft.com/office/drawing/2014/main" id="{4DB1FCEC-A964-4155-BEED-CB6EBFD84B38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="" xmlns:a16="http://schemas.microsoft.com/office/drawing/2014/main" id="{0FCC80CB-383B-44BA-8974-EC374B68D4B9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="" xmlns:a16="http://schemas.microsoft.com/office/drawing/2014/main" id="{995B2BCB-4B39-4A3C-ACB2-CFE90112F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94911B2-8BE2-4728-88AB-7F54D7625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E4D611DC-0AF7-46A9-AE16-8263F4DF4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55D08DD2-ECA2-4921-845D-55369B15E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360FD8E3-CF2B-4F55-BD4F-9ABCB6BD438E}"/>
                </a:ext>
              </a:extLst>
            </p:cNvPr>
            <p:cNvSpPr/>
            <p:nvPr/>
          </p:nvSpPr>
          <p:spPr>
            <a:xfrm>
              <a:off x="1927514" y="2453409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IOP</a:t>
              </a:r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7C02B259-7034-4155-B75A-27B05D293BD5}"/>
                </a:ext>
              </a:extLst>
            </p:cNvPr>
            <p:cNvSpPr/>
            <p:nvPr/>
          </p:nvSpPr>
          <p:spPr>
            <a:xfrm>
              <a:off x="1927514" y="2878282"/>
              <a:ext cx="587664" cy="5056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:</a:t>
              </a:r>
            </a:p>
            <a:p>
              <a:pPr algn="ctr"/>
              <a:r>
                <a:rPr lang="en-US" sz="1200" dirty="0"/>
                <a:t>: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00952CA2-04FC-4E55-8B67-9E0630DFE7EB}"/>
                </a:ext>
              </a:extLst>
            </p:cNvPr>
            <p:cNvSpPr/>
            <p:nvPr/>
          </p:nvSpPr>
          <p:spPr>
            <a:xfrm>
              <a:off x="730250" y="2406650"/>
              <a:ext cx="227965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="" xmlns:a16="http://schemas.microsoft.com/office/drawing/2014/main" id="{54F3B7E0-CA86-46E0-A07F-19DD8B8041A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1635125" y="2706255"/>
              <a:ext cx="292389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52182A41-7154-4ADB-B39D-3359FB65506A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635125" y="3176154"/>
              <a:ext cx="292389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2B2DCE28-735D-482C-BC18-9910700BC8B9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515177" y="2706255"/>
              <a:ext cx="32004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A26F7E18-1DB9-42AE-8684-D2103F91BC9D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2515178" y="3101108"/>
              <a:ext cx="32004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9F372C04-E8A9-4957-BD0C-90FE0AC027B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217" y="3120619"/>
              <a:ext cx="91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="" xmlns:a16="http://schemas.microsoft.com/office/drawing/2014/main" id="{BCE2A824-6704-41E9-849D-D9368068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717" y="3130550"/>
              <a:ext cx="701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9F372C04-E8A9-4957-BD0C-90FE0AC027B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810" y="3130550"/>
              <a:ext cx="0" cy="94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E439A732-8B03-4962-81ED-497FB589E255}"/>
              </a:ext>
            </a:extLst>
          </p:cNvPr>
          <p:cNvGrpSpPr/>
          <p:nvPr/>
        </p:nvGrpSpPr>
        <p:grpSpPr>
          <a:xfrm>
            <a:off x="5118707" y="4093106"/>
            <a:ext cx="2617413" cy="1666819"/>
            <a:chOff x="730250" y="2406650"/>
            <a:chExt cx="2617413" cy="1666819"/>
          </a:xfrm>
        </p:grpSpPr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EFD73F3B-35E8-4AED-8F5D-3EDA2EDFF1E3}"/>
                </a:ext>
              </a:extLst>
            </p:cNvPr>
            <p:cNvSpPr/>
            <p:nvPr/>
          </p:nvSpPr>
          <p:spPr>
            <a:xfrm>
              <a:off x="1937039" y="2877704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sym typeface="Symbol" panose="05050102010706020507" pitchFamily="18" charset="2"/>
                </a:rPr>
                <a:t></a:t>
              </a:r>
              <a:r>
                <a:rPr lang="en-US" sz="1800" dirty="0"/>
                <a:t>P</a:t>
              </a:r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="" xmlns:a16="http://schemas.microsoft.com/office/drawing/2014/main" id="{0ADC6C40-953D-4AE2-9E47-9DB8790177D9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0DF4E518-0FDB-4F9B-80ED-BC25706797BB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2CC0488D-C408-4103-BC02-47831526AD3A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="" xmlns:a16="http://schemas.microsoft.com/office/drawing/2014/main" id="{8623155F-E8CE-4271-8909-0654A303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="" xmlns:a16="http://schemas.microsoft.com/office/drawing/2014/main" id="{7988157E-FB75-47CD-B7BB-411005DA3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="" xmlns:a16="http://schemas.microsoft.com/office/drawing/2014/main" id="{81FF7633-AE76-4500-B1E9-1565DB535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="" xmlns:a16="http://schemas.microsoft.com/office/drawing/2014/main" id="{016F36A2-0039-4247-8A45-07D48DF69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890FFF40-D75C-4500-B67E-454C8C43B159}"/>
                </a:ext>
              </a:extLst>
            </p:cNvPr>
            <p:cNvSpPr/>
            <p:nvPr/>
          </p:nvSpPr>
          <p:spPr>
            <a:xfrm>
              <a:off x="730250" y="2406650"/>
              <a:ext cx="2050242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5E7E1BF4-2059-461A-BB29-23F25464CE65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1644650" y="3117735"/>
              <a:ext cx="292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="" xmlns:a16="http://schemas.microsoft.com/office/drawing/2014/main" id="{FF24B692-5A3B-4A5D-ABD5-FEB9DDA05CC9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2524703" y="3120620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FF24B692-5A3B-4A5D-ABD5-FEB9DDA05CC9}"/>
                </a:ext>
              </a:extLst>
            </p:cNvPr>
            <p:cNvCxnSpPr>
              <a:cxnSpLocks/>
            </p:cNvCxnSpPr>
            <p:nvPr/>
          </p:nvCxnSpPr>
          <p:spPr>
            <a:xfrm>
              <a:off x="2974802" y="3130550"/>
              <a:ext cx="0" cy="94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2DE69105-2B08-4196-BF57-509F52956076}"/>
              </a:ext>
            </a:extLst>
          </p:cNvPr>
          <p:cNvGrpSpPr/>
          <p:nvPr/>
        </p:nvGrpSpPr>
        <p:grpSpPr>
          <a:xfrm>
            <a:off x="7512946" y="3356694"/>
            <a:ext cx="3566455" cy="2920621"/>
            <a:chOff x="730250" y="2406650"/>
            <a:chExt cx="2806353" cy="1447800"/>
          </a:xfrm>
        </p:grpSpPr>
        <p:sp>
          <p:nvSpPr>
            <p:cNvPr id="38" name="Oval 37">
              <a:extLst>
                <a:ext uri="{FF2B5EF4-FFF2-40B4-BE49-F238E27FC236}">
                  <a16:creationId xmlns="" xmlns:a16="http://schemas.microsoft.com/office/drawing/2014/main" id="{F01D1D22-C4A6-49F0-B464-2742C35244F8}"/>
                </a:ext>
              </a:extLst>
            </p:cNvPr>
            <p:cNvSpPr/>
            <p:nvPr/>
          </p:nvSpPr>
          <p:spPr>
            <a:xfrm>
              <a:off x="1962213" y="3534259"/>
              <a:ext cx="587664" cy="2808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PrP</a:t>
              </a:r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24DED9CB-6F6F-4053-B7FF-E706F08CDB52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="" xmlns:a16="http://schemas.microsoft.com/office/drawing/2014/main" id="{7073AA04-CAAB-4396-BF31-FA595366E52E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="" xmlns:a16="http://schemas.microsoft.com/office/drawing/2014/main" id="{C2D41BD7-D84B-42E7-81B0-1A1F25CFD9B6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="" xmlns:a16="http://schemas.microsoft.com/office/drawing/2014/main" id="{81126404-19D1-4509-91B0-CC0E1C4AC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="" xmlns:a16="http://schemas.microsoft.com/office/drawing/2014/main" id="{CD2FBC16-2762-41C7-9856-B93150BE1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="" xmlns:a16="http://schemas.microsoft.com/office/drawing/2014/main" id="{ECEE5833-BA09-493B-A2A0-967E1D787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="" xmlns:a16="http://schemas.microsoft.com/office/drawing/2014/main" id="{4AFBE376-EB5B-40CA-AA66-2B5D5E759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="" xmlns:a16="http://schemas.microsoft.com/office/drawing/2014/main" id="{3AB2316A-768A-4195-8A2B-9E786544E311}"/>
                </a:ext>
              </a:extLst>
            </p:cNvPr>
            <p:cNvSpPr/>
            <p:nvPr/>
          </p:nvSpPr>
          <p:spPr>
            <a:xfrm>
              <a:off x="1918551" y="2500983"/>
              <a:ext cx="587664" cy="270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PrP</a:t>
              </a:r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="" xmlns:a16="http://schemas.microsoft.com/office/drawing/2014/main" id="{C4EBC7F4-36A1-442D-813B-653A972AF2D7}"/>
                </a:ext>
              </a:extLst>
            </p:cNvPr>
            <p:cNvSpPr/>
            <p:nvPr/>
          </p:nvSpPr>
          <p:spPr>
            <a:xfrm>
              <a:off x="1927514" y="2878282"/>
              <a:ext cx="587664" cy="5056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:</a:t>
              </a:r>
            </a:p>
            <a:p>
              <a:pPr algn="ctr"/>
              <a:r>
                <a:rPr lang="en-US" sz="1200" dirty="0"/>
                <a:t>: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AC69FCB1-40E9-4E7A-8E14-52217445E15D}"/>
                </a:ext>
              </a:extLst>
            </p:cNvPr>
            <p:cNvSpPr/>
            <p:nvPr/>
          </p:nvSpPr>
          <p:spPr>
            <a:xfrm>
              <a:off x="730250" y="2406650"/>
              <a:ext cx="227965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="" xmlns:a16="http://schemas.microsoft.com/office/drawing/2014/main" id="{766F1737-615A-41CE-9D3C-8FAE4112C9AE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1626162" y="2636343"/>
              <a:ext cx="292389" cy="48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="" xmlns:a16="http://schemas.microsoft.com/office/drawing/2014/main" id="{9601246A-306A-4946-8481-1D6B88FD1FEB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1633440" y="3115956"/>
              <a:ext cx="328774" cy="5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0CEDF32E-0AE3-41BC-8EE4-864E9D761F71}"/>
                </a:ext>
              </a:extLst>
            </p:cNvPr>
            <p:cNvCxnSpPr>
              <a:cxnSpLocks/>
            </p:cNvCxnSpPr>
            <p:nvPr/>
          </p:nvCxnSpPr>
          <p:spPr>
            <a:xfrm>
              <a:off x="2517139" y="2617639"/>
              <a:ext cx="320038" cy="493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="" xmlns:a16="http://schemas.microsoft.com/office/drawing/2014/main" id="{CFAD7D21-BB49-495B-AD8B-1E695BFC7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6609" y="3172713"/>
              <a:ext cx="328795" cy="476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7CC1CDD4-7864-4A34-A5EC-7516D5610273}"/>
                </a:ext>
              </a:extLst>
            </p:cNvPr>
            <p:cNvCxnSpPr>
              <a:cxnSpLocks/>
            </p:cNvCxnSpPr>
            <p:nvPr/>
          </p:nvCxnSpPr>
          <p:spPr>
            <a:xfrm>
              <a:off x="2865404" y="3136251"/>
              <a:ext cx="671199" cy="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F01D1D22-C4A6-49F0-B464-2742C35244F8}"/>
              </a:ext>
            </a:extLst>
          </p:cNvPr>
          <p:cNvSpPr/>
          <p:nvPr/>
        </p:nvSpPr>
        <p:spPr>
          <a:xfrm>
            <a:off x="9056016" y="5032302"/>
            <a:ext cx="746833" cy="5666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err="1"/>
              <a:t>PrP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9601246A-306A-4946-8481-1D6B88FD1FEB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8684433" y="4743535"/>
            <a:ext cx="371583" cy="5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="" xmlns:a16="http://schemas.microsoft.com/office/drawing/2014/main" id="{CFAD7D21-BB49-495B-AD8B-1E695BFC75AA}"/>
              </a:ext>
            </a:extLst>
          </p:cNvPr>
          <p:cNvCxnSpPr>
            <a:cxnSpLocks/>
            <a:stCxn id="60" idx="6"/>
          </p:cNvCxnSpPr>
          <p:nvPr/>
        </p:nvCxnSpPr>
        <p:spPr>
          <a:xfrm flipV="1">
            <a:off x="9802849" y="4874794"/>
            <a:ext cx="395259" cy="4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="" xmlns:a16="http://schemas.microsoft.com/office/drawing/2014/main" id="{F01D1D22-C4A6-49F0-B464-2742C35244F8}"/>
              </a:ext>
            </a:extLst>
          </p:cNvPr>
          <p:cNvSpPr/>
          <p:nvPr/>
        </p:nvSpPr>
        <p:spPr>
          <a:xfrm>
            <a:off x="9051990" y="4103063"/>
            <a:ext cx="746833" cy="5666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err="1"/>
              <a:t>PrP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9601246A-306A-4946-8481-1D6B88FD1FEB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8657844" y="4386385"/>
            <a:ext cx="394146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CFAD7D21-BB49-495B-AD8B-1E695BFC75AA}"/>
              </a:ext>
            </a:extLst>
          </p:cNvPr>
          <p:cNvCxnSpPr>
            <a:cxnSpLocks/>
            <a:stCxn id="70" idx="6"/>
          </p:cNvCxnSpPr>
          <p:nvPr/>
        </p:nvCxnSpPr>
        <p:spPr>
          <a:xfrm>
            <a:off x="9798823" y="4386385"/>
            <a:ext cx="300945" cy="43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Problem(Cont..):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31</a:t>
            </a:fld>
            <a:endParaRPr lang="en-US"/>
          </a:p>
        </p:txBody>
      </p:sp>
      <p:sp>
        <p:nvSpPr>
          <p:cNvPr id="54" name="Rectangle 4">
            <a:extLst>
              <a:ext uri="{FF2B5EF4-FFF2-40B4-BE49-F238E27FC236}">
                <a16:creationId xmlns="" xmlns:a16="http://schemas.microsoft.com/office/drawing/2014/main" id="{0A2B9334-A914-42AD-957E-E46F275B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276727"/>
            <a:ext cx="9420391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solidFill>
                  <a:srgbClr val="00B050"/>
                </a:solidFill>
                <a:latin typeface="Bookman Old Style" panose="02050604050505020204" pitchFamily="18" charset="0"/>
              </a:rPr>
              <a:t>Goal </a:t>
            </a:r>
          </a:p>
          <a:p>
            <a:pPr algn="just">
              <a:spcBef>
                <a:spcPct val="50000"/>
              </a:spcBef>
            </a:pPr>
            <a:r>
              <a:rPr lang="en-US" altLang="en-US" sz="2200" dirty="0"/>
              <a:t>Model system as a Jackson network. Find the minimum number of processors of each type and compute the average time require for a job to pass through the system. 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A6D22780-F87E-40AD-BA1B-6D6CAB5CA43A}"/>
              </a:ext>
            </a:extLst>
          </p:cNvPr>
          <p:cNvGrpSpPr/>
          <p:nvPr/>
        </p:nvGrpSpPr>
        <p:grpSpPr>
          <a:xfrm>
            <a:off x="1429110" y="2564560"/>
            <a:ext cx="3519343" cy="1666819"/>
            <a:chOff x="231717" y="2406650"/>
            <a:chExt cx="3519343" cy="1666819"/>
          </a:xfrm>
        </p:grpSpPr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77A2DF78-8DA9-40B2-80DC-EFD59A066A91}"/>
                </a:ext>
              </a:extLst>
            </p:cNvPr>
            <p:cNvSpPr/>
            <p:nvPr/>
          </p:nvSpPr>
          <p:spPr>
            <a:xfrm>
              <a:off x="1927514" y="3303154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IOP</a:t>
              </a:r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="" xmlns:a16="http://schemas.microsoft.com/office/drawing/2014/main" id="{0AF556EF-6A76-4BF0-9C09-62AC080F56A8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="" xmlns:a16="http://schemas.microsoft.com/office/drawing/2014/main" id="{4DB1FCEC-A964-4155-BEED-CB6EBFD84B38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="" xmlns:a16="http://schemas.microsoft.com/office/drawing/2014/main" id="{0FCC80CB-383B-44BA-8974-EC374B68D4B9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="" xmlns:a16="http://schemas.microsoft.com/office/drawing/2014/main" id="{995B2BCB-4B39-4A3C-ACB2-CFE90112F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="" xmlns:a16="http://schemas.microsoft.com/office/drawing/2014/main" id="{C94911B2-8BE2-4728-88AB-7F54D7625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="" xmlns:a16="http://schemas.microsoft.com/office/drawing/2014/main" id="{E4D611DC-0AF7-46A9-AE16-8263F4DF4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="" xmlns:a16="http://schemas.microsoft.com/office/drawing/2014/main" id="{55D08DD2-ECA2-4921-845D-55369B15E3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="" xmlns:a16="http://schemas.microsoft.com/office/drawing/2014/main" id="{360FD8E3-CF2B-4F55-BD4F-9ABCB6BD438E}"/>
                </a:ext>
              </a:extLst>
            </p:cNvPr>
            <p:cNvSpPr/>
            <p:nvPr/>
          </p:nvSpPr>
          <p:spPr>
            <a:xfrm>
              <a:off x="1927514" y="2453409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IOP</a:t>
              </a:r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7C02B259-7034-4155-B75A-27B05D293BD5}"/>
                </a:ext>
              </a:extLst>
            </p:cNvPr>
            <p:cNvSpPr/>
            <p:nvPr/>
          </p:nvSpPr>
          <p:spPr>
            <a:xfrm>
              <a:off x="1927514" y="2878282"/>
              <a:ext cx="587664" cy="5056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:</a:t>
              </a:r>
            </a:p>
            <a:p>
              <a:pPr algn="ctr"/>
              <a:r>
                <a:rPr lang="en-US" sz="1200" dirty="0"/>
                <a:t>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00952CA2-04FC-4E55-8B67-9E0630DFE7EB}"/>
                </a:ext>
              </a:extLst>
            </p:cNvPr>
            <p:cNvSpPr/>
            <p:nvPr/>
          </p:nvSpPr>
          <p:spPr>
            <a:xfrm>
              <a:off x="730250" y="2406650"/>
              <a:ext cx="227965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54F3B7E0-CA86-46E0-A07F-19DD8B8041A7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1635125" y="2706255"/>
              <a:ext cx="292389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52182A41-7154-4ADB-B39D-3359FB65506A}"/>
                </a:ext>
              </a:extLst>
            </p:cNvPr>
            <p:cNvCxnSpPr>
              <a:cxnSpLocks/>
              <a:endCxn id="56" idx="2"/>
            </p:cNvCxnSpPr>
            <p:nvPr/>
          </p:nvCxnSpPr>
          <p:spPr>
            <a:xfrm>
              <a:off x="1635125" y="3176154"/>
              <a:ext cx="292389" cy="36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2B2DCE28-735D-482C-BC18-9910700BC8B9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>
              <a:off x="2515177" y="2706255"/>
              <a:ext cx="32004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="" xmlns:a16="http://schemas.microsoft.com/office/drawing/2014/main" id="{A26F7E18-1DB9-42AE-8684-D2103F91BC9D}"/>
                </a:ext>
              </a:extLst>
            </p:cNvPr>
            <p:cNvCxnSpPr>
              <a:cxnSpLocks/>
              <a:stCxn id="56" idx="6"/>
            </p:cNvCxnSpPr>
            <p:nvPr/>
          </p:nvCxnSpPr>
          <p:spPr>
            <a:xfrm flipV="1">
              <a:off x="2515178" y="3101108"/>
              <a:ext cx="320040" cy="4114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9F372C04-E8A9-4957-BD0C-90FE0AC027B7}"/>
                </a:ext>
              </a:extLst>
            </p:cNvPr>
            <p:cNvCxnSpPr>
              <a:cxnSpLocks/>
            </p:cNvCxnSpPr>
            <p:nvPr/>
          </p:nvCxnSpPr>
          <p:spPr>
            <a:xfrm>
              <a:off x="2835217" y="3120619"/>
              <a:ext cx="915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="" xmlns:a16="http://schemas.microsoft.com/office/drawing/2014/main" id="{BCE2A824-6704-41E9-849D-D9368068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717" y="3130550"/>
              <a:ext cx="7013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="" xmlns:a16="http://schemas.microsoft.com/office/drawing/2014/main" id="{9F372C04-E8A9-4957-BD0C-90FE0AC027B7}"/>
                </a:ext>
              </a:extLst>
            </p:cNvPr>
            <p:cNvCxnSpPr>
              <a:cxnSpLocks/>
            </p:cNvCxnSpPr>
            <p:nvPr/>
          </p:nvCxnSpPr>
          <p:spPr>
            <a:xfrm>
              <a:off x="3274810" y="3130550"/>
              <a:ext cx="0" cy="94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="" xmlns:a16="http://schemas.microsoft.com/office/drawing/2014/main" id="{E439A732-8B03-4962-81ED-497FB589E255}"/>
              </a:ext>
            </a:extLst>
          </p:cNvPr>
          <p:cNvGrpSpPr/>
          <p:nvPr/>
        </p:nvGrpSpPr>
        <p:grpSpPr>
          <a:xfrm>
            <a:off x="4818451" y="2564560"/>
            <a:ext cx="2617413" cy="1666819"/>
            <a:chOff x="730250" y="2406650"/>
            <a:chExt cx="2617413" cy="1666819"/>
          </a:xfrm>
        </p:grpSpPr>
        <p:sp>
          <p:nvSpPr>
            <p:cNvPr id="75" name="Oval 74">
              <a:extLst>
                <a:ext uri="{FF2B5EF4-FFF2-40B4-BE49-F238E27FC236}">
                  <a16:creationId xmlns="" xmlns:a16="http://schemas.microsoft.com/office/drawing/2014/main" id="{EFD73F3B-35E8-4AED-8F5D-3EDA2EDFF1E3}"/>
                </a:ext>
              </a:extLst>
            </p:cNvPr>
            <p:cNvSpPr/>
            <p:nvPr/>
          </p:nvSpPr>
          <p:spPr>
            <a:xfrm>
              <a:off x="1937039" y="2877704"/>
              <a:ext cx="587664" cy="50569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>
                  <a:sym typeface="Symbol" panose="05050102010706020507" pitchFamily="18" charset="2"/>
                </a:rPr>
                <a:t></a:t>
              </a:r>
              <a:r>
                <a:rPr lang="en-US" sz="1800" dirty="0"/>
                <a:t>P</a:t>
              </a:r>
              <a:endParaRPr lang="en-US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="" xmlns:a16="http://schemas.microsoft.com/office/drawing/2014/main" id="{0ADC6C40-953D-4AE2-9E47-9DB8790177D9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="" xmlns:a16="http://schemas.microsoft.com/office/drawing/2014/main" id="{0DF4E518-0FDB-4F9B-80ED-BC25706797BB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="" xmlns:a16="http://schemas.microsoft.com/office/drawing/2014/main" id="{2CC0488D-C408-4103-BC02-47831526AD3A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="" xmlns:a16="http://schemas.microsoft.com/office/drawing/2014/main" id="{8623155F-E8CE-4271-8909-0654A3032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="" xmlns:a16="http://schemas.microsoft.com/office/drawing/2014/main" id="{7988157E-FB75-47CD-B7BB-411005DA3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="" xmlns:a16="http://schemas.microsoft.com/office/drawing/2014/main" id="{81FF7633-AE76-4500-B1E9-1565DB535B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="" xmlns:a16="http://schemas.microsoft.com/office/drawing/2014/main" id="{016F36A2-0039-4247-8A45-07D48DF69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7" name="Rectangle 76">
              <a:extLst>
                <a:ext uri="{FF2B5EF4-FFF2-40B4-BE49-F238E27FC236}">
                  <a16:creationId xmlns="" xmlns:a16="http://schemas.microsoft.com/office/drawing/2014/main" id="{890FFF40-D75C-4500-B67E-454C8C43B159}"/>
                </a:ext>
              </a:extLst>
            </p:cNvPr>
            <p:cNvSpPr/>
            <p:nvPr/>
          </p:nvSpPr>
          <p:spPr>
            <a:xfrm>
              <a:off x="730250" y="2406650"/>
              <a:ext cx="2050242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="" xmlns:a16="http://schemas.microsoft.com/office/drawing/2014/main" id="{5E7E1BF4-2059-461A-BB29-23F25464CE65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1644650" y="3117735"/>
              <a:ext cx="292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="" xmlns:a16="http://schemas.microsoft.com/office/drawing/2014/main" id="{FF24B692-5A3B-4A5D-ABD5-FEB9DDA05CC9}"/>
                </a:ext>
              </a:extLst>
            </p:cNvPr>
            <p:cNvCxnSpPr>
              <a:cxnSpLocks/>
              <a:stCxn id="75" idx="6"/>
            </p:cNvCxnSpPr>
            <p:nvPr/>
          </p:nvCxnSpPr>
          <p:spPr>
            <a:xfrm flipV="1">
              <a:off x="2524703" y="3120620"/>
              <a:ext cx="8229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="" xmlns:a16="http://schemas.microsoft.com/office/drawing/2014/main" id="{FF24B692-5A3B-4A5D-ABD5-FEB9DDA05CC9}"/>
                </a:ext>
              </a:extLst>
            </p:cNvPr>
            <p:cNvCxnSpPr>
              <a:cxnSpLocks/>
            </p:cNvCxnSpPr>
            <p:nvPr/>
          </p:nvCxnSpPr>
          <p:spPr>
            <a:xfrm>
              <a:off x="2974802" y="3130550"/>
              <a:ext cx="0" cy="9429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="" xmlns:a16="http://schemas.microsoft.com/office/drawing/2014/main" id="{2DE69105-2B08-4196-BF57-509F52956076}"/>
              </a:ext>
            </a:extLst>
          </p:cNvPr>
          <p:cNvGrpSpPr/>
          <p:nvPr/>
        </p:nvGrpSpPr>
        <p:grpSpPr>
          <a:xfrm>
            <a:off x="7212690" y="1828148"/>
            <a:ext cx="3553583" cy="2920621"/>
            <a:chOff x="730250" y="2406650"/>
            <a:chExt cx="2796224" cy="1447800"/>
          </a:xfrm>
        </p:grpSpPr>
        <p:sp>
          <p:nvSpPr>
            <p:cNvPr id="88" name="Oval 87">
              <a:extLst>
                <a:ext uri="{FF2B5EF4-FFF2-40B4-BE49-F238E27FC236}">
                  <a16:creationId xmlns="" xmlns:a16="http://schemas.microsoft.com/office/drawing/2014/main" id="{F01D1D22-C4A6-49F0-B464-2742C35244F8}"/>
                </a:ext>
              </a:extLst>
            </p:cNvPr>
            <p:cNvSpPr/>
            <p:nvPr/>
          </p:nvSpPr>
          <p:spPr>
            <a:xfrm>
              <a:off x="1962213" y="3534259"/>
              <a:ext cx="587664" cy="28089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PrP</a:t>
              </a:r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="" xmlns:a16="http://schemas.microsoft.com/office/drawing/2014/main" id="{24DED9CB-6F6F-4053-B7FF-E706F08CDB52}"/>
                </a:ext>
              </a:extLst>
            </p:cNvPr>
            <p:cNvGrpSpPr/>
            <p:nvPr/>
          </p:nvGrpSpPr>
          <p:grpSpPr>
            <a:xfrm>
              <a:off x="854075" y="2997777"/>
              <a:ext cx="781050" cy="266700"/>
              <a:chOff x="885825" y="3028950"/>
              <a:chExt cx="781050" cy="2667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="" xmlns:a16="http://schemas.microsoft.com/office/drawing/2014/main" id="{7073AA04-CAAB-4396-BF31-FA595366E52E}"/>
                  </a:ext>
                </a:extLst>
              </p:cNvPr>
              <p:cNvCxnSpPr/>
              <p:nvPr/>
            </p:nvCxnSpPr>
            <p:spPr>
              <a:xfrm>
                <a:off x="885825" y="30289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="" xmlns:a16="http://schemas.microsoft.com/office/drawing/2014/main" id="{C2D41BD7-D84B-42E7-81B0-1A1F25CFD9B6}"/>
                  </a:ext>
                </a:extLst>
              </p:cNvPr>
              <p:cNvCxnSpPr/>
              <p:nvPr/>
            </p:nvCxnSpPr>
            <p:spPr>
              <a:xfrm>
                <a:off x="885825" y="3295650"/>
                <a:ext cx="78105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="" xmlns:a16="http://schemas.microsoft.com/office/drawing/2014/main" id="{81126404-19D1-4509-91B0-CC0E1C4ACF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6687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="" xmlns:a16="http://schemas.microsoft.com/office/drawing/2014/main" id="{CD2FBC16-2762-41C7-9856-B93150BE1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425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="" xmlns:a16="http://schemas.microsoft.com/office/drawing/2014/main" id="{ECEE5833-BA09-493B-A2A0-967E1D7878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445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="" xmlns:a16="http://schemas.microsoft.com/office/drawing/2014/main" id="{4AFBE376-EB5B-40CA-AA66-2B5D5E7594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3000" y="3028950"/>
                <a:ext cx="0" cy="2667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0" name="Oval 89">
              <a:extLst>
                <a:ext uri="{FF2B5EF4-FFF2-40B4-BE49-F238E27FC236}">
                  <a16:creationId xmlns="" xmlns:a16="http://schemas.microsoft.com/office/drawing/2014/main" id="{3AB2316A-768A-4195-8A2B-9E786544E311}"/>
                </a:ext>
              </a:extLst>
            </p:cNvPr>
            <p:cNvSpPr/>
            <p:nvPr/>
          </p:nvSpPr>
          <p:spPr>
            <a:xfrm>
              <a:off x="1918551" y="2500983"/>
              <a:ext cx="587664" cy="270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800" dirty="0" err="1"/>
                <a:t>PrP</a:t>
              </a:r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C4EBC7F4-36A1-442D-813B-653A972AF2D7}"/>
                </a:ext>
              </a:extLst>
            </p:cNvPr>
            <p:cNvSpPr/>
            <p:nvPr/>
          </p:nvSpPr>
          <p:spPr>
            <a:xfrm>
              <a:off x="1927514" y="2878282"/>
              <a:ext cx="587664" cy="50569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/>
                <a:t>:</a:t>
              </a:r>
            </a:p>
            <a:p>
              <a:pPr algn="ctr"/>
              <a:r>
                <a:rPr lang="en-US" sz="1200" dirty="0"/>
                <a:t>: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AC69FCB1-40E9-4E7A-8E14-52217445E15D}"/>
                </a:ext>
              </a:extLst>
            </p:cNvPr>
            <p:cNvSpPr/>
            <p:nvPr/>
          </p:nvSpPr>
          <p:spPr>
            <a:xfrm>
              <a:off x="730250" y="2406650"/>
              <a:ext cx="2279650" cy="1447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766F1737-615A-41CE-9D3C-8FAE4112C9AE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 flipV="1">
              <a:off x="1626162" y="2636343"/>
              <a:ext cx="292389" cy="483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="" xmlns:a16="http://schemas.microsoft.com/office/drawing/2014/main" id="{9601246A-306A-4946-8481-1D6B88FD1FEB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1633440" y="3115956"/>
              <a:ext cx="328774" cy="55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="" xmlns:a16="http://schemas.microsoft.com/office/drawing/2014/main" id="{0CEDF32E-0AE3-41BC-8EE4-864E9D761F71}"/>
                </a:ext>
              </a:extLst>
            </p:cNvPr>
            <p:cNvCxnSpPr>
              <a:cxnSpLocks/>
            </p:cNvCxnSpPr>
            <p:nvPr/>
          </p:nvCxnSpPr>
          <p:spPr>
            <a:xfrm>
              <a:off x="2517139" y="2617639"/>
              <a:ext cx="320038" cy="493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="" xmlns:a16="http://schemas.microsoft.com/office/drawing/2014/main" id="{CFAD7D21-BB49-495B-AD8B-1E695BFC7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6609" y="3172713"/>
              <a:ext cx="328795" cy="476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="" xmlns:a16="http://schemas.microsoft.com/office/drawing/2014/main" id="{7CC1CDD4-7864-4A34-A5EC-7516D5610273}"/>
                </a:ext>
              </a:extLst>
            </p:cNvPr>
            <p:cNvCxnSpPr>
              <a:cxnSpLocks/>
            </p:cNvCxnSpPr>
            <p:nvPr/>
          </p:nvCxnSpPr>
          <p:spPr>
            <a:xfrm>
              <a:off x="2855275" y="3136516"/>
              <a:ext cx="671199" cy="46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" name="Oval 103">
            <a:extLst>
              <a:ext uri="{FF2B5EF4-FFF2-40B4-BE49-F238E27FC236}">
                <a16:creationId xmlns="" xmlns:a16="http://schemas.microsoft.com/office/drawing/2014/main" id="{F01D1D22-C4A6-49F0-B464-2742C35244F8}"/>
              </a:ext>
            </a:extLst>
          </p:cNvPr>
          <p:cNvSpPr/>
          <p:nvPr/>
        </p:nvSpPr>
        <p:spPr>
          <a:xfrm>
            <a:off x="8755765" y="3531045"/>
            <a:ext cx="746833" cy="5666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err="1"/>
              <a:t>PrP</a:t>
            </a:r>
            <a:endParaRPr lang="en-US" dirty="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9601246A-306A-4946-8481-1D6B88FD1FEB}"/>
              </a:ext>
            </a:extLst>
          </p:cNvPr>
          <p:cNvCxnSpPr>
            <a:cxnSpLocks/>
            <a:endCxn id="104" idx="2"/>
          </p:cNvCxnSpPr>
          <p:nvPr/>
        </p:nvCxnSpPr>
        <p:spPr>
          <a:xfrm>
            <a:off x="8384182" y="3242278"/>
            <a:ext cx="371583" cy="57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CFAD7D21-BB49-495B-AD8B-1E695BFC75AA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9502598" y="3373537"/>
            <a:ext cx="395259" cy="4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="" xmlns:a16="http://schemas.microsoft.com/office/drawing/2014/main" id="{F01D1D22-C4A6-49F0-B464-2742C35244F8}"/>
              </a:ext>
            </a:extLst>
          </p:cNvPr>
          <p:cNvSpPr/>
          <p:nvPr/>
        </p:nvSpPr>
        <p:spPr>
          <a:xfrm>
            <a:off x="8751739" y="2601806"/>
            <a:ext cx="746833" cy="5666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dirty="0" err="1"/>
              <a:t>PrP</a:t>
            </a:r>
            <a:endParaRPr lang="en-US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9601246A-306A-4946-8481-1D6B88FD1FEB}"/>
              </a:ext>
            </a:extLst>
          </p:cNvPr>
          <p:cNvCxnSpPr>
            <a:cxnSpLocks/>
            <a:endCxn id="107" idx="2"/>
          </p:cNvCxnSpPr>
          <p:nvPr/>
        </p:nvCxnSpPr>
        <p:spPr>
          <a:xfrm flipV="1">
            <a:off x="8357593" y="2885128"/>
            <a:ext cx="394146" cy="39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CFAD7D21-BB49-495B-AD8B-1E695BFC75AA}"/>
              </a:ext>
            </a:extLst>
          </p:cNvPr>
          <p:cNvCxnSpPr>
            <a:cxnSpLocks/>
            <a:stCxn id="107" idx="6"/>
          </p:cNvCxnSpPr>
          <p:nvPr/>
        </p:nvCxnSpPr>
        <p:spPr>
          <a:xfrm>
            <a:off x="9498572" y="2885128"/>
            <a:ext cx="300945" cy="430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4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Here,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i="1" dirty="0">
                <a:solidFill>
                  <a:schemeClr val="tx1"/>
                </a:solidFill>
              </a:rPr>
              <a:t>k</a:t>
            </a:r>
            <a:r>
              <a:rPr lang="en-US" altLang="en-US" sz="2400" dirty="0">
                <a:solidFill>
                  <a:schemeClr val="tx1"/>
                </a:solidFill>
              </a:rPr>
              <a:t> = 3, </a:t>
            </a:r>
            <a:r>
              <a:rPr lang="en-US" sz="2400" dirty="0">
                <a:solidFill>
                  <a:schemeClr val="tx1"/>
                </a:solidFill>
              </a:rPr>
              <a:t>𝛌 </a:t>
            </a:r>
            <a:r>
              <a:rPr lang="en-US" altLang="en-US" sz="2400" dirty="0" smtClean="0">
                <a:solidFill>
                  <a:schemeClr val="tx1"/>
                </a:solidFill>
              </a:rPr>
              <a:t>= </a:t>
            </a:r>
            <a:r>
              <a:rPr lang="en-US" altLang="en-US" sz="2400" dirty="0">
                <a:solidFill>
                  <a:schemeClr val="tx1"/>
                </a:solidFill>
              </a:rPr>
              <a:t>10, </a:t>
            </a:r>
            <a:r>
              <a:rPr lang="en-US" altLang="en-US" sz="2400" dirty="0" smtClean="0">
                <a:solidFill>
                  <a:schemeClr val="tx1"/>
                </a:solidFill>
              </a:rPr>
              <a:t>p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en-US" sz="2400" dirty="0" smtClean="0">
                <a:solidFill>
                  <a:schemeClr val="tx1"/>
                </a:solidFill>
              </a:rPr>
              <a:t> = 0.8, p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en-US" sz="2400" dirty="0" smtClean="0">
                <a:solidFill>
                  <a:schemeClr val="tx1"/>
                </a:solidFill>
              </a:rPr>
              <a:t> = 0.4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   We get, </a:t>
            </a:r>
            <a:r>
              <a:rPr lang="en-US" altLang="en-US" sz="2400" i="1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10</a:t>
            </a:r>
            <a:endParaRPr lang="en-US" altLang="en-US" sz="2400" dirty="0">
              <a:solidFill>
                <a:schemeClr val="tx1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400" i="1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0.8</a:t>
            </a:r>
            <a:r>
              <a:rPr lang="en-US" altLang="en-US" sz="2400" i="1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8</a:t>
            </a:r>
            <a:endParaRPr lang="en-US" altLang="en-US" sz="2400" dirty="0">
              <a:solidFill>
                <a:schemeClr val="tx1"/>
              </a:solidFill>
              <a:latin typeface="Times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400" i="1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2400" i="1" dirty="0" smtClean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= 0.4</a:t>
            </a:r>
            <a:r>
              <a:rPr lang="en-US" altLang="en-US" sz="2400" i="1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l</a:t>
            </a:r>
            <a:r>
              <a:rPr lang="en-US" altLang="en-US" sz="2400" baseline="-250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solidFill>
                  <a:schemeClr val="tx1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400" dirty="0">
                <a:solidFill>
                  <a:schemeClr val="tx1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3.2</a:t>
            </a:r>
          </a:p>
          <a:p>
            <a:pPr marL="0" indent="0" algn="just"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391">
            <a:extLst>
              <a:ext uri="{FF2B5EF4-FFF2-40B4-BE49-F238E27FC236}">
                <a16:creationId xmlns="" xmlns:a16="http://schemas.microsoft.com/office/drawing/2014/main" id="{01B77F81-4A27-422B-8964-E5A5ACA2F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606" y="2368176"/>
            <a:ext cx="8412852" cy="377303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388">
            <a:extLst>
              <a:ext uri="{FF2B5EF4-FFF2-40B4-BE49-F238E27FC236}">
                <a16:creationId xmlns="" xmlns:a16="http://schemas.microsoft.com/office/drawing/2014/main" id="{B1702BB1-05FD-4411-95C5-BC19B550F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757" y="2368461"/>
            <a:ext cx="3413" cy="37730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92">
            <a:extLst>
              <a:ext uri="{FF2B5EF4-FFF2-40B4-BE49-F238E27FC236}">
                <a16:creationId xmlns="" xmlns:a16="http://schemas.microsoft.com/office/drawing/2014/main" id="{F6BED196-C95B-440A-BA58-22136CC7F9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3957" y="3246200"/>
            <a:ext cx="8426501" cy="372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287">
            <a:extLst>
              <a:ext uri="{FF2B5EF4-FFF2-40B4-BE49-F238E27FC236}">
                <a16:creationId xmlns="" xmlns:a16="http://schemas.microsoft.com/office/drawing/2014/main" id="{62516888-E2D0-4560-9BAA-5DAF0BA3B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6" y="2639400"/>
            <a:ext cx="20439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System measure</a:t>
            </a:r>
          </a:p>
        </p:txBody>
      </p:sp>
      <p:sp>
        <p:nvSpPr>
          <p:cNvPr id="9" name="Rectangle 267">
            <a:extLst>
              <a:ext uri="{FF2B5EF4-FFF2-40B4-BE49-F238E27FC236}">
                <a16:creationId xmlns="" xmlns:a16="http://schemas.microsoft.com/office/drawing/2014/main" id="{4AD05703-AB10-46A8-B1A2-958A67CB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362" y="2422643"/>
            <a:ext cx="665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Input</a:t>
            </a:r>
          </a:p>
        </p:txBody>
      </p:sp>
      <p:sp>
        <p:nvSpPr>
          <p:cNvPr id="10" name="Rectangle 269">
            <a:extLst>
              <a:ext uri="{FF2B5EF4-FFF2-40B4-BE49-F238E27FC236}">
                <a16:creationId xmlns="" xmlns:a16="http://schemas.microsoft.com/office/drawing/2014/main" id="{A8747A2A-B17D-4E6A-9549-B7FC5A3F5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482" y="2446455"/>
            <a:ext cx="10461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400" dirty="0"/>
              <a:t>Central</a:t>
            </a:r>
          </a:p>
        </p:txBody>
      </p:sp>
      <p:sp>
        <p:nvSpPr>
          <p:cNvPr id="11" name="Rectangle 289">
            <a:extLst>
              <a:ext uri="{FF2B5EF4-FFF2-40B4-BE49-F238E27FC236}">
                <a16:creationId xmlns="" xmlns:a16="http://schemas.microsoft.com/office/drawing/2014/main" id="{833073AD-F24E-45E5-B77A-3793B31C2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462" y="2890955"/>
            <a:ext cx="121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processor</a:t>
            </a:r>
          </a:p>
        </p:txBody>
      </p:sp>
      <p:sp>
        <p:nvSpPr>
          <p:cNvPr id="12" name="Rectangle 291">
            <a:extLst>
              <a:ext uri="{FF2B5EF4-FFF2-40B4-BE49-F238E27FC236}">
                <a16:creationId xmlns="" xmlns:a16="http://schemas.microsoft.com/office/drawing/2014/main" id="{C458B55D-A6AB-4CE2-AFAA-A19DB0E8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683" y="2823210"/>
            <a:ext cx="121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processor</a:t>
            </a:r>
          </a:p>
        </p:txBody>
      </p:sp>
      <p:sp>
        <p:nvSpPr>
          <p:cNvPr id="13" name="Rectangle 293">
            <a:extLst>
              <a:ext uri="{FF2B5EF4-FFF2-40B4-BE49-F238E27FC236}">
                <a16:creationId xmlns="" xmlns:a16="http://schemas.microsoft.com/office/drawing/2014/main" id="{6897294B-211A-4950-B736-9AA2A5E50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836" y="2631312"/>
            <a:ext cx="856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Printer</a:t>
            </a:r>
          </a:p>
        </p:txBody>
      </p:sp>
      <p:sp>
        <p:nvSpPr>
          <p:cNvPr id="14" name="Rectangle 304">
            <a:extLst>
              <a:ext uri="{FF2B5EF4-FFF2-40B4-BE49-F238E27FC236}">
                <a16:creationId xmlns="" xmlns:a16="http://schemas.microsoft.com/office/drawing/2014/main" id="{60287549-0B40-4BC5-9F3E-F719ED7F6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869" y="3418336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15" name="Rectangle 306">
            <a:extLst>
              <a:ext uri="{FF2B5EF4-FFF2-40B4-BE49-F238E27FC236}">
                <a16:creationId xmlns="" xmlns:a16="http://schemas.microsoft.com/office/drawing/2014/main" id="{9C546514-A63D-410D-A158-5B5AB1978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848" y="3411655"/>
            <a:ext cx="14576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dirty="0"/>
              <a:t>0</a:t>
            </a:r>
          </a:p>
        </p:txBody>
      </p:sp>
      <p:sp>
        <p:nvSpPr>
          <p:cNvPr id="16" name="Rectangle 324">
            <a:extLst>
              <a:ext uri="{FF2B5EF4-FFF2-40B4-BE49-F238E27FC236}">
                <a16:creationId xmlns="" xmlns:a16="http://schemas.microsoft.com/office/drawing/2014/main" id="{3849D277-6C30-4A71-AB31-F214F012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10" y="3415807"/>
            <a:ext cx="860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dirty="0"/>
              <a:t>10/min</a:t>
            </a:r>
          </a:p>
        </p:txBody>
      </p:sp>
      <p:sp>
        <p:nvSpPr>
          <p:cNvPr id="17" name="Rectangle 326">
            <a:extLst>
              <a:ext uri="{FF2B5EF4-FFF2-40B4-BE49-F238E27FC236}">
                <a16:creationId xmlns="" xmlns:a16="http://schemas.microsoft.com/office/drawing/2014/main" id="{12AEFB57-43C8-44E8-813F-0DBACD84F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05" y="3970267"/>
            <a:ext cx="7080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8/min</a:t>
            </a:r>
          </a:p>
        </p:txBody>
      </p:sp>
      <p:sp>
        <p:nvSpPr>
          <p:cNvPr id="18" name="Rectangle 328">
            <a:extLst>
              <a:ext uri="{FF2B5EF4-FFF2-40B4-BE49-F238E27FC236}">
                <a16:creationId xmlns="" xmlns:a16="http://schemas.microsoft.com/office/drawing/2014/main" id="{4759E925-CD4D-4744-B02C-8E812D67A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633" y="3971589"/>
            <a:ext cx="9382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3.2/min</a:t>
            </a:r>
          </a:p>
        </p:txBody>
      </p:sp>
      <p:sp>
        <p:nvSpPr>
          <p:cNvPr id="19" name="Rectangle 337">
            <a:extLst>
              <a:ext uri="{FF2B5EF4-FFF2-40B4-BE49-F238E27FC236}">
                <a16:creationId xmlns="" xmlns:a16="http://schemas.microsoft.com/office/drawing/2014/main" id="{C461BBB8-1A0D-4D39-96D2-1AD618243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1430" y="4587586"/>
            <a:ext cx="708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6/min</a:t>
            </a:r>
          </a:p>
        </p:txBody>
      </p:sp>
      <p:sp>
        <p:nvSpPr>
          <p:cNvPr id="20" name="Rectangle 339">
            <a:extLst>
              <a:ext uri="{FF2B5EF4-FFF2-40B4-BE49-F238E27FC236}">
                <a16:creationId xmlns="" xmlns:a16="http://schemas.microsoft.com/office/drawing/2014/main" id="{DA0AAB7C-534D-4AE2-9661-F2173B2A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262" y="4563320"/>
            <a:ext cx="8620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20/min</a:t>
            </a:r>
          </a:p>
        </p:txBody>
      </p:sp>
      <p:sp>
        <p:nvSpPr>
          <p:cNvPr id="21" name="Rectangle 341">
            <a:extLst>
              <a:ext uri="{FF2B5EF4-FFF2-40B4-BE49-F238E27FC236}">
                <a16:creationId xmlns="" xmlns:a16="http://schemas.microsoft.com/office/drawing/2014/main" id="{48DC3DC7-6D18-4F28-A0B3-4D5C4CB0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878" y="4580539"/>
            <a:ext cx="12430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0.857/min</a:t>
            </a:r>
          </a:p>
        </p:txBody>
      </p:sp>
      <p:sp>
        <p:nvSpPr>
          <p:cNvPr id="22" name="Rectangle 350">
            <a:extLst>
              <a:ext uri="{FF2B5EF4-FFF2-40B4-BE49-F238E27FC236}">
                <a16:creationId xmlns="" xmlns:a16="http://schemas.microsoft.com/office/drawing/2014/main" id="{5009A0C9-CCF3-499B-9AD8-CA40EFBE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305" y="5182003"/>
            <a:ext cx="219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dirty="0"/>
              <a:t>2</a:t>
            </a:r>
          </a:p>
        </p:txBody>
      </p:sp>
      <p:sp>
        <p:nvSpPr>
          <p:cNvPr id="23" name="Rectangle 352">
            <a:extLst>
              <a:ext uri="{FF2B5EF4-FFF2-40B4-BE49-F238E27FC236}">
                <a16:creationId xmlns="" xmlns:a16="http://schemas.microsoft.com/office/drawing/2014/main" id="{E4AE4058-5BC4-4D06-9D3D-0C07D24A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1569" y="517990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1</a:t>
            </a:r>
          </a:p>
        </p:txBody>
      </p:sp>
      <p:sp>
        <p:nvSpPr>
          <p:cNvPr id="24" name="Rectangle 354">
            <a:extLst>
              <a:ext uri="{FF2B5EF4-FFF2-40B4-BE49-F238E27FC236}">
                <a16:creationId xmlns="" xmlns:a16="http://schemas.microsoft.com/office/drawing/2014/main" id="{017C8D8D-5606-453D-A1D9-54678AEA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5732" y="5244164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4</a:t>
            </a:r>
          </a:p>
        </p:txBody>
      </p:sp>
      <p:sp>
        <p:nvSpPr>
          <p:cNvPr id="25" name="Rectangle 363">
            <a:extLst>
              <a:ext uri="{FF2B5EF4-FFF2-40B4-BE49-F238E27FC236}">
                <a16:creationId xmlns="" xmlns:a16="http://schemas.microsoft.com/office/drawing/2014/main" id="{87947286-7A35-4127-A705-E89AED2C9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838" y="5721647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0.833</a:t>
            </a:r>
          </a:p>
        </p:txBody>
      </p:sp>
      <p:sp>
        <p:nvSpPr>
          <p:cNvPr id="26" name="Rectangle 365">
            <a:extLst>
              <a:ext uri="{FF2B5EF4-FFF2-40B4-BE49-F238E27FC236}">
                <a16:creationId xmlns="" xmlns:a16="http://schemas.microsoft.com/office/drawing/2014/main" id="{3FAF9677-3E1C-4313-BCC9-CF4427877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368" y="5717017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0.400</a:t>
            </a:r>
          </a:p>
        </p:txBody>
      </p:sp>
      <p:sp>
        <p:nvSpPr>
          <p:cNvPr id="27" name="Rectangle 367">
            <a:extLst>
              <a:ext uri="{FF2B5EF4-FFF2-40B4-BE49-F238E27FC236}">
                <a16:creationId xmlns="" xmlns:a16="http://schemas.microsoft.com/office/drawing/2014/main" id="{5ABFD467-5085-4656-B672-983AE6B5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232" y="5715851"/>
            <a:ext cx="685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dirty="0"/>
              <a:t>0.933</a:t>
            </a:r>
          </a:p>
        </p:txBody>
      </p:sp>
      <p:sp>
        <p:nvSpPr>
          <p:cNvPr id="28" name="Rectangle 324">
            <a:extLst>
              <a:ext uri="{FF2B5EF4-FFF2-40B4-BE49-F238E27FC236}">
                <a16:creationId xmlns="" xmlns:a16="http://schemas.microsoft.com/office/drawing/2014/main" id="{3849D277-6C30-4A71-AB31-F214F0121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063" y="3987452"/>
            <a:ext cx="8604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dirty="0"/>
              <a:t>10/min</a:t>
            </a:r>
          </a:p>
        </p:txBody>
      </p:sp>
      <p:sp>
        <p:nvSpPr>
          <p:cNvPr id="29" name="Rectangle 298">
            <a:extLst>
              <a:ext uri="{FF2B5EF4-FFF2-40B4-BE49-F238E27FC236}">
                <a16:creationId xmlns="" xmlns:a16="http://schemas.microsoft.com/office/drawing/2014/main" id="{4DB8BB72-668C-4A11-8D90-A6A854E49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466" y="3444396"/>
            <a:ext cx="28130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External arrival rate, </a:t>
            </a:r>
            <a:r>
              <a:rPr lang="en-US" altLang="en-US" sz="2400" i="1" dirty="0" err="1">
                <a:latin typeface="Symbol" panose="05050102010706020507" pitchFamily="18" charset="2"/>
              </a:rPr>
              <a:t>g</a:t>
            </a:r>
            <a:r>
              <a:rPr lang="en-US" altLang="en-US" sz="2400" i="1" baseline="-25000" dirty="0" err="1"/>
              <a:t>i</a:t>
            </a:r>
            <a:r>
              <a:rPr lang="en-US" altLang="en-US" sz="2400" baseline="-25000" dirty="0"/>
              <a:t> </a:t>
            </a:r>
          </a:p>
        </p:txBody>
      </p:sp>
      <p:sp>
        <p:nvSpPr>
          <p:cNvPr id="30" name="Rectangle 320">
            <a:extLst>
              <a:ext uri="{FF2B5EF4-FFF2-40B4-BE49-F238E27FC236}">
                <a16:creationId xmlns="" xmlns:a16="http://schemas.microsoft.com/office/drawing/2014/main" id="{DC55699F-C96D-4CC0-9B7D-8C00B14B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14" y="3925787"/>
            <a:ext cx="2431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Total arrival rate, </a:t>
            </a:r>
            <a:r>
              <a:rPr lang="en-US" altLang="en-US" sz="2400" i="1" dirty="0">
                <a:latin typeface="Symbol" panose="05050102010706020507" pitchFamily="18" charset="2"/>
              </a:rPr>
              <a:t>l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</a:p>
        </p:txBody>
      </p:sp>
      <p:sp>
        <p:nvSpPr>
          <p:cNvPr id="31" name="Rectangle 333">
            <a:extLst>
              <a:ext uri="{FF2B5EF4-FFF2-40B4-BE49-F238E27FC236}">
                <a16:creationId xmlns="" xmlns:a16="http://schemas.microsoft.com/office/drawing/2014/main" id="{55C7B58D-84ED-4957-AC56-445CA911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01" y="4497342"/>
            <a:ext cx="1883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Service rate, </a:t>
            </a:r>
            <a:r>
              <a:rPr lang="en-US" altLang="en-US" sz="2400" i="1" dirty="0">
                <a:latin typeface="Symbol" panose="05050102010706020507" pitchFamily="18" charset="2"/>
              </a:rPr>
              <a:t>m</a:t>
            </a:r>
            <a:r>
              <a:rPr lang="en-US" altLang="en-US" sz="2400" i="1" baseline="-25000" dirty="0"/>
              <a:t>i</a:t>
            </a:r>
            <a:r>
              <a:rPr lang="en-US" altLang="en-US" sz="2400" baseline="-25000" dirty="0"/>
              <a:t> </a:t>
            </a:r>
          </a:p>
        </p:txBody>
      </p:sp>
      <p:sp>
        <p:nvSpPr>
          <p:cNvPr id="32" name="Rectangle 346">
            <a:extLst>
              <a:ext uri="{FF2B5EF4-FFF2-40B4-BE49-F238E27FC236}">
                <a16:creationId xmlns="" xmlns:a16="http://schemas.microsoft.com/office/drawing/2014/main" id="{0F838DE5-F8C9-4932-9BEF-904425E2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480" y="5064869"/>
            <a:ext cx="27908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sz="2400" dirty="0"/>
              <a:t>Minimum channels, </a:t>
            </a:r>
            <a:r>
              <a:rPr lang="en-US" altLang="en-US" sz="2400" i="1" dirty="0" err="1"/>
              <a:t>s</a:t>
            </a:r>
            <a:r>
              <a:rPr lang="en-US" altLang="en-US" sz="2400" i="1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</a:t>
            </a:r>
          </a:p>
        </p:txBody>
      </p:sp>
      <p:sp>
        <p:nvSpPr>
          <p:cNvPr id="33" name="Rectangle 359">
            <a:extLst>
              <a:ext uri="{FF2B5EF4-FFF2-40B4-BE49-F238E27FC236}">
                <a16:creationId xmlns="" xmlns:a16="http://schemas.microsoft.com/office/drawing/2014/main" id="{574B05F2-86A8-467B-A2F5-CA3ED906D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65" y="5626709"/>
            <a:ext cx="23653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400" dirty="0"/>
              <a:t>Traffic intensity, </a:t>
            </a:r>
            <a:r>
              <a:rPr lang="en-US" altLang="en-US" sz="2400" i="1" dirty="0" err="1">
                <a:latin typeface="Symbol" panose="05050102010706020507" pitchFamily="18" charset="2"/>
              </a:rPr>
              <a:t>r</a:t>
            </a:r>
            <a:r>
              <a:rPr lang="en-US" altLang="en-US" sz="2400" i="1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 </a:t>
            </a:r>
          </a:p>
        </p:txBody>
      </p:sp>
      <p:sp>
        <p:nvSpPr>
          <p:cNvPr id="34" name="Line 388">
            <a:extLst>
              <a:ext uri="{FF2B5EF4-FFF2-40B4-BE49-F238E27FC236}">
                <a16:creationId xmlns="" xmlns:a16="http://schemas.microsoft.com/office/drawing/2014/main" id="{B1702BB1-05FD-4411-95C5-BC19B550F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2073" y="2368176"/>
            <a:ext cx="3413" cy="37730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88">
            <a:extLst>
              <a:ext uri="{FF2B5EF4-FFF2-40B4-BE49-F238E27FC236}">
                <a16:creationId xmlns="" xmlns:a16="http://schemas.microsoft.com/office/drawing/2014/main" id="{B1702BB1-05FD-4411-95C5-BC19B550F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9321" y="2360753"/>
            <a:ext cx="3413" cy="37730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="" xmlns:a16="http://schemas.microsoft.com/office/drawing/2014/main" id="{DA6CBBCB-A416-4B39-AEB4-02C64B1FC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72854"/>
              </p:ext>
            </p:extLst>
          </p:nvPr>
        </p:nvGraphicFramePr>
        <p:xfrm>
          <a:off x="2829268" y="2719165"/>
          <a:ext cx="37719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3" imgW="1790640" imgH="520560" progId="Equation.3">
                  <p:embed/>
                </p:oleObj>
              </mc:Choice>
              <mc:Fallback>
                <p:oleObj name="Equation" r:id="rId3" imgW="17906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268" y="2719165"/>
                        <a:ext cx="3771900" cy="94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="" xmlns:a16="http://schemas.microsoft.com/office/drawing/2014/main" id="{B7705C8A-31EC-46F5-AF27-486E7DD109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677516"/>
              </p:ext>
            </p:extLst>
          </p:nvPr>
        </p:nvGraphicFramePr>
        <p:xfrm>
          <a:off x="2690917" y="2227520"/>
          <a:ext cx="14970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5" imgW="711000" imgH="228600" progId="Equation.3">
                  <p:embed/>
                </p:oleObj>
              </mc:Choice>
              <mc:Fallback>
                <p:oleObj name="Equation" r:id="rId5" imgW="71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917" y="2227520"/>
                        <a:ext cx="1497013" cy="414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88EFD269-55C5-4F26-A244-3F81AF69F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197554"/>
              </p:ext>
            </p:extLst>
          </p:nvPr>
        </p:nvGraphicFramePr>
        <p:xfrm>
          <a:off x="1357389" y="2286010"/>
          <a:ext cx="1298578" cy="34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7389" y="2286010"/>
                        <a:ext cx="1298578" cy="34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="" xmlns:a16="http://schemas.microsoft.com/office/drawing/2014/main" id="{5CF5EEC5-A319-45A1-872D-77C69592C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151940"/>
              </p:ext>
            </p:extLst>
          </p:nvPr>
        </p:nvGraphicFramePr>
        <p:xfrm>
          <a:off x="1341008" y="3069826"/>
          <a:ext cx="1336259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9" imgW="927000" imgH="203040" progId="Equation.3">
                  <p:embed/>
                </p:oleObj>
              </mc:Choice>
              <mc:Fallback>
                <p:oleObj name="Equation" r:id="rId9" imgW="927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41008" y="3069826"/>
                        <a:ext cx="1336259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="" xmlns:a16="http://schemas.microsoft.com/office/drawing/2014/main" id="{89366812-736C-46F7-AB38-A3DAC5177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731314"/>
              </p:ext>
            </p:extLst>
          </p:nvPr>
        </p:nvGraphicFramePr>
        <p:xfrm>
          <a:off x="7191872" y="2243415"/>
          <a:ext cx="10969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11" imgW="520560" imgH="215640" progId="Equation.3">
                  <p:embed/>
                </p:oleObj>
              </mc:Choice>
              <mc:Fallback>
                <p:oleObj name="Equation" r:id="rId11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872" y="2243415"/>
                        <a:ext cx="1096962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="" xmlns:a16="http://schemas.microsoft.com/office/drawing/2014/main" id="{399F638E-98A7-41A5-A5F5-B506C4651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016968"/>
              </p:ext>
            </p:extLst>
          </p:nvPr>
        </p:nvGraphicFramePr>
        <p:xfrm>
          <a:off x="7137280" y="3069826"/>
          <a:ext cx="1149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13" imgW="545760" imgH="215640" progId="Equation.3">
                  <p:embed/>
                </p:oleObj>
              </mc:Choice>
              <mc:Fallback>
                <p:oleObj name="Equation" r:id="rId13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280" y="3069826"/>
                        <a:ext cx="1149350" cy="39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A28BBBF9-B6AA-43BF-AF24-A05BDCB50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15246"/>
              </p:ext>
            </p:extLst>
          </p:nvPr>
        </p:nvGraphicFramePr>
        <p:xfrm>
          <a:off x="1984487" y="3737859"/>
          <a:ext cx="7760709" cy="250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17">
                  <a:extLst>
                    <a:ext uri="{9D8B030D-6E8A-4147-A177-3AD203B41FA5}">
                      <a16:colId xmlns="" xmlns:a16="http://schemas.microsoft.com/office/drawing/2014/main" val="4010588580"/>
                    </a:ext>
                  </a:extLst>
                </a:gridCol>
                <a:gridCol w="1768789">
                  <a:extLst>
                    <a:ext uri="{9D8B030D-6E8A-4147-A177-3AD203B41FA5}">
                      <a16:colId xmlns="" xmlns:a16="http://schemas.microsoft.com/office/drawing/2014/main" val="74295826"/>
                    </a:ext>
                  </a:extLst>
                </a:gridCol>
                <a:gridCol w="2586903">
                  <a:extLst>
                    <a:ext uri="{9D8B030D-6E8A-4147-A177-3AD203B41FA5}">
                      <a16:colId xmlns="" xmlns:a16="http://schemas.microsoft.com/office/drawing/2014/main" val="1904933102"/>
                    </a:ext>
                  </a:extLst>
                </a:gridCol>
              </a:tblGrid>
              <a:tr h="625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baseline="0" dirty="0">
                          <a:sym typeface="Symbol" panose="05050102010706020507" pitchFamily="18" charset="2"/>
                        </a:rPr>
                        <a:t></a:t>
                      </a:r>
                      <a:endParaRPr lang="en-US" sz="2400" b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baseline="0" dirty="0">
                          <a:sym typeface="Symbol" panose="05050102010706020507" pitchFamily="18" charset="2"/>
                        </a:rPr>
                        <a:t></a:t>
                      </a:r>
                      <a:r>
                        <a:rPr lang="en-US" sz="2400" b="0" baseline="-25000" dirty="0">
                          <a:sym typeface="Symbol" panose="05050102010706020507" pitchFamily="18" charset="2"/>
                        </a:rPr>
                        <a:t>0</a:t>
                      </a:r>
                      <a:endParaRPr lang="en-US" sz="2400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9693232"/>
                  </a:ext>
                </a:extLst>
              </a:tr>
              <a:tr h="625160">
                <a:tc>
                  <a:txBody>
                    <a:bodyPr/>
                    <a:lstStyle/>
                    <a:p>
                      <a:r>
                        <a:rPr lang="en-US" sz="2200" b="1" dirty="0"/>
                        <a:t>Input processor (M/M/2)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200" dirty="0"/>
                        <a:t>0.833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10.976</a:t>
                      </a:r>
                      <a:r>
                        <a:rPr lang="en-US" sz="2200" baseline="30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aseline="30000" dirty="0"/>
                        <a:t>1 </a:t>
                      </a:r>
                      <a:r>
                        <a:rPr lang="en-US" sz="2200" baseline="0" dirty="0"/>
                        <a:t>= 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70718912"/>
                  </a:ext>
                </a:extLst>
              </a:tr>
              <a:tr h="625160">
                <a:tc>
                  <a:txBody>
                    <a:bodyPr/>
                    <a:lstStyle/>
                    <a:p>
                      <a:r>
                        <a:rPr lang="en-US" sz="2200" b="1" dirty="0"/>
                        <a:t>Central Processor (M/M/1)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7931225"/>
                  </a:ext>
                </a:extLst>
              </a:tr>
              <a:tr h="625160">
                <a:tc>
                  <a:txBody>
                    <a:bodyPr/>
                    <a:lstStyle/>
                    <a:p>
                      <a:r>
                        <a:rPr lang="en-US" sz="2200" b="1" dirty="0"/>
                        <a:t>Printer (M/M/4)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sz="2200" dirty="0"/>
                        <a:t>141</a:t>
                      </a:r>
                      <a:r>
                        <a:rPr lang="en-US" sz="2200" baseline="30000" dirty="0"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aseline="30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7019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12" name="Object 5">
            <a:extLst>
              <a:ext uri="{FF2B5EF4-FFF2-40B4-BE49-F238E27FC236}">
                <a16:creationId xmlns="" xmlns:a16="http://schemas.microsoft.com/office/drawing/2014/main" id="{D4D9F949-C7D6-41F9-91FB-72024956A1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64159"/>
              </p:ext>
            </p:extLst>
          </p:nvPr>
        </p:nvGraphicFramePr>
        <p:xfrm>
          <a:off x="1357390" y="2723002"/>
          <a:ext cx="39290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1828800" imgH="457200" progId="Equation.3">
                  <p:embed/>
                </p:oleObj>
              </mc:Choice>
              <mc:Fallback>
                <p:oleObj name="Equation" r:id="rId3" imgW="1828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90" y="2723002"/>
                        <a:ext cx="3929062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5">
            <a:extLst>
              <a:ext uri="{FF2B5EF4-FFF2-40B4-BE49-F238E27FC236}">
                <a16:creationId xmlns="" xmlns:a16="http://schemas.microsoft.com/office/drawing/2014/main" id="{88EFD269-55C5-4F26-A244-3F81AF69F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295678"/>
              </p:ext>
            </p:extLst>
          </p:nvPr>
        </p:nvGraphicFramePr>
        <p:xfrm>
          <a:off x="1357390" y="2322414"/>
          <a:ext cx="1673235" cy="37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901440" imgH="203040" progId="Equation.3">
                  <p:embed/>
                </p:oleObj>
              </mc:Choice>
              <mc:Fallback>
                <p:oleObj name="Equation" r:id="rId5" imgW="9014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57390" y="2322414"/>
                        <a:ext cx="1673235" cy="377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="" xmlns:a16="http://schemas.microsoft.com/office/drawing/2014/main" id="{3B8EE0CA-1081-4F2B-8B99-6910DBD1F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953790"/>
              </p:ext>
            </p:extLst>
          </p:nvPr>
        </p:nvGraphicFramePr>
        <p:xfrm>
          <a:off x="1357390" y="4214593"/>
          <a:ext cx="2834456" cy="839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7" imgW="1371600" imgH="444240" progId="Equation.3">
                  <p:embed/>
                </p:oleObj>
              </mc:Choice>
              <mc:Fallback>
                <p:oleObj name="Equation" r:id="rId7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90" y="4214593"/>
                        <a:ext cx="2834456" cy="83994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="" xmlns:a16="http://schemas.microsoft.com/office/drawing/2014/main" id="{5CF5EEC5-A319-45A1-872D-77C69592C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03041"/>
              </p:ext>
            </p:extLst>
          </p:nvPr>
        </p:nvGraphicFramePr>
        <p:xfrm>
          <a:off x="1357390" y="3763394"/>
          <a:ext cx="1336259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9" imgW="927000" imgH="203040" progId="Equation.3">
                  <p:embed/>
                </p:oleObj>
              </mc:Choice>
              <mc:Fallback>
                <p:oleObj name="Equation" r:id="rId9" imgW="927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7390" y="3763394"/>
                        <a:ext cx="1336259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0ED9642-BA28-402C-A58D-959D2F355E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81702" y="5427821"/>
            <a:ext cx="1999507" cy="595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33A1482B-523A-4FAC-A5B1-9B128D7F91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2921" y="5396419"/>
            <a:ext cx="1377850" cy="658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58AB6864-55AB-42B8-918D-11387FDBDB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57390" y="5156490"/>
            <a:ext cx="1673235" cy="90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36</a:t>
            </a:fld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25C964B-DA1F-403F-B297-92ADCE39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5967" y="2096332"/>
            <a:ext cx="590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/>
              <a:t>Input</a:t>
            </a:r>
            <a:endParaRPr lang="en-US" altLang="en-US" dirty="0"/>
          </a:p>
        </p:txBody>
      </p:sp>
      <p:sp>
        <p:nvSpPr>
          <p:cNvPr id="20" name="Rectangle 7">
            <a:extLst>
              <a:ext uri="{FF2B5EF4-FFF2-40B4-BE49-F238E27FC236}">
                <a16:creationId xmlns="" xmlns:a16="http://schemas.microsoft.com/office/drawing/2014/main" id="{1FB2689C-3E72-44A4-801E-C5D0BA5A6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192" y="2096332"/>
            <a:ext cx="82232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Central</a:t>
            </a:r>
            <a:endParaRPr lang="en-US" altLang="en-US"/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708F6729-2972-4993-9DBF-FA04AC747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830" y="2096332"/>
            <a:ext cx="762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Printer</a:t>
            </a:r>
            <a:endParaRPr lang="en-US" altLang="en-US"/>
          </a:p>
        </p:txBody>
      </p:sp>
      <p:sp>
        <p:nvSpPr>
          <p:cNvPr id="22" name="Rectangle 29">
            <a:extLst>
              <a:ext uri="{FF2B5EF4-FFF2-40B4-BE49-F238E27FC236}">
                <a16:creationId xmlns="" xmlns:a16="http://schemas.microsoft.com/office/drawing/2014/main" id="{8847FEF5-2B74-45FD-ACB5-288606EC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442" y="2520194"/>
            <a:ext cx="9604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Measure</a:t>
            </a:r>
            <a:endParaRPr lang="en-US" altLang="en-US"/>
          </a:p>
        </p:txBody>
      </p:sp>
      <p:sp>
        <p:nvSpPr>
          <p:cNvPr id="23" name="Rectangle 31">
            <a:extLst>
              <a:ext uri="{FF2B5EF4-FFF2-40B4-BE49-F238E27FC236}">
                <a16:creationId xmlns="" xmlns:a16="http://schemas.microsoft.com/office/drawing/2014/main" id="{E484CEA4-4A88-463D-ADAB-9230FD7EF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005" y="2520194"/>
            <a:ext cx="1069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processor</a:t>
            </a:r>
            <a:endParaRPr lang="en-US" altLang="en-US"/>
          </a:p>
        </p:txBody>
      </p:sp>
      <p:sp>
        <p:nvSpPr>
          <p:cNvPr id="24" name="Rectangle 33">
            <a:extLst>
              <a:ext uri="{FF2B5EF4-FFF2-40B4-BE49-F238E27FC236}">
                <a16:creationId xmlns="" xmlns:a16="http://schemas.microsoft.com/office/drawing/2014/main" id="{7D97C893-1709-48B7-A0CE-479D91E0B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242" y="2520194"/>
            <a:ext cx="1069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processor</a:t>
            </a:r>
            <a:endParaRPr lang="en-US" altLang="en-US"/>
          </a:p>
        </p:txBody>
      </p:sp>
      <p:sp>
        <p:nvSpPr>
          <p:cNvPr id="25" name="Rectangle 35">
            <a:extLst>
              <a:ext uri="{FF2B5EF4-FFF2-40B4-BE49-F238E27FC236}">
                <a16:creationId xmlns="" xmlns:a16="http://schemas.microsoft.com/office/drawing/2014/main" id="{F5C2132B-8FF7-4D0F-91F4-9340AE8C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592" y="2520194"/>
            <a:ext cx="7445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station</a:t>
            </a:r>
            <a:endParaRPr lang="en-US" altLang="en-US"/>
          </a:p>
        </p:txBody>
      </p:sp>
      <p:sp>
        <p:nvSpPr>
          <p:cNvPr id="26" name="Rectangle 37">
            <a:extLst>
              <a:ext uri="{FF2B5EF4-FFF2-40B4-BE49-F238E27FC236}">
                <a16:creationId xmlns="" xmlns:a16="http://schemas.microsoft.com/office/drawing/2014/main" id="{5A432385-8C16-466B-B916-6EEDF42C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205" y="2520194"/>
            <a:ext cx="590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Total</a:t>
            </a:r>
            <a:endParaRPr lang="en-US" altLang="en-US"/>
          </a:p>
        </p:txBody>
      </p:sp>
      <p:sp>
        <p:nvSpPr>
          <p:cNvPr id="27" name="Rectangle 43">
            <a:extLst>
              <a:ext uri="{FF2B5EF4-FFF2-40B4-BE49-F238E27FC236}">
                <a16:creationId xmlns="" xmlns:a16="http://schemas.microsoft.com/office/drawing/2014/main" id="{6CE7F7C6-F97A-455D-8AC9-4A81E253F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455" y="3096457"/>
            <a:ext cx="7985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Model </a:t>
            </a:r>
            <a:endParaRPr lang="en-US" altLang="en-US"/>
          </a:p>
        </p:txBody>
      </p:sp>
      <p:sp>
        <p:nvSpPr>
          <p:cNvPr id="28" name="Rectangle 45">
            <a:extLst>
              <a:ext uri="{FF2B5EF4-FFF2-40B4-BE49-F238E27FC236}">
                <a16:creationId xmlns="" xmlns:a16="http://schemas.microsoft.com/office/drawing/2014/main" id="{D22534E8-5501-4D0B-80E1-974D07BB8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355" y="3096457"/>
            <a:ext cx="7620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/>
              <a:t>M/M/</a:t>
            </a:r>
            <a:r>
              <a:rPr lang="en-US" altLang="en-US" sz="2200"/>
              <a:t>2</a:t>
            </a:r>
            <a:endParaRPr lang="en-US" altLang="en-US"/>
          </a:p>
        </p:txBody>
      </p:sp>
      <p:sp>
        <p:nvSpPr>
          <p:cNvPr id="29" name="Rectangle 76">
            <a:extLst>
              <a:ext uri="{FF2B5EF4-FFF2-40B4-BE49-F238E27FC236}">
                <a16:creationId xmlns="" xmlns:a16="http://schemas.microsoft.com/office/drawing/2014/main" id="{7A576B0E-EE49-443B-8820-1F0D0A24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80" y="3647319"/>
            <a:ext cx="2508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 dirty="0" err="1"/>
              <a:t>L</a:t>
            </a:r>
            <a:r>
              <a:rPr lang="en-US" altLang="en-US" sz="2200" i="1" baseline="-25000" dirty="0" err="1"/>
              <a:t>q</a:t>
            </a:r>
            <a:endParaRPr lang="en-US" altLang="en-US" sz="2200" i="1" baseline="-25000" dirty="0"/>
          </a:p>
        </p:txBody>
      </p:sp>
      <p:sp>
        <p:nvSpPr>
          <p:cNvPr id="30" name="Rectangle 79">
            <a:extLst>
              <a:ext uri="{FF2B5EF4-FFF2-40B4-BE49-F238E27FC236}">
                <a16:creationId xmlns="" xmlns:a16="http://schemas.microsoft.com/office/drawing/2014/main" id="{D0748349-FDDE-4FD9-A0FC-D7B7B0AB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917" y="3706057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3.788</a:t>
            </a:r>
            <a:endParaRPr lang="en-US" altLang="en-US"/>
          </a:p>
        </p:txBody>
      </p:sp>
      <p:sp>
        <p:nvSpPr>
          <p:cNvPr id="31" name="Rectangle 81">
            <a:extLst>
              <a:ext uri="{FF2B5EF4-FFF2-40B4-BE49-F238E27FC236}">
                <a16:creationId xmlns="" xmlns:a16="http://schemas.microsoft.com/office/drawing/2014/main" id="{DA84AA1F-674B-4606-9618-DEB2C3E2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155" y="3706057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0.267</a:t>
            </a:r>
            <a:endParaRPr lang="en-US" altLang="en-US"/>
          </a:p>
        </p:txBody>
      </p:sp>
      <p:sp>
        <p:nvSpPr>
          <p:cNvPr id="32" name="Rectangle 83">
            <a:extLst>
              <a:ext uri="{FF2B5EF4-FFF2-40B4-BE49-F238E27FC236}">
                <a16:creationId xmlns="" xmlns:a16="http://schemas.microsoft.com/office/drawing/2014/main" id="{F47F1266-E429-457D-B801-CB9FEDAB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067" y="3706057"/>
            <a:ext cx="7683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12.023</a:t>
            </a:r>
            <a:endParaRPr lang="en-US" altLang="en-US"/>
          </a:p>
        </p:txBody>
      </p:sp>
      <p:sp>
        <p:nvSpPr>
          <p:cNvPr id="33" name="Rectangle 85">
            <a:extLst>
              <a:ext uri="{FF2B5EF4-FFF2-40B4-BE49-F238E27FC236}">
                <a16:creationId xmlns="" xmlns:a16="http://schemas.microsoft.com/office/drawing/2014/main" id="{1D56DFF3-457C-4439-AC14-00371E384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417" y="3706057"/>
            <a:ext cx="7683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16.077</a:t>
            </a:r>
            <a:endParaRPr lang="en-US" altLang="en-US"/>
          </a:p>
        </p:txBody>
      </p:sp>
      <p:sp>
        <p:nvSpPr>
          <p:cNvPr id="34" name="Rectangle 91">
            <a:extLst>
              <a:ext uri="{FF2B5EF4-FFF2-40B4-BE49-F238E27FC236}">
                <a16:creationId xmlns="" xmlns:a16="http://schemas.microsoft.com/office/drawing/2014/main" id="{9ADC762F-B2D6-41A6-A438-B7640D04C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142" y="4307719"/>
            <a:ext cx="32861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/>
              <a:t>W</a:t>
            </a:r>
            <a:r>
              <a:rPr lang="en-US" altLang="en-US" sz="2200" i="1" baseline="-25000"/>
              <a:t>q</a:t>
            </a:r>
          </a:p>
        </p:txBody>
      </p:sp>
      <p:sp>
        <p:nvSpPr>
          <p:cNvPr id="35" name="Rectangle 94">
            <a:extLst>
              <a:ext uri="{FF2B5EF4-FFF2-40B4-BE49-F238E27FC236}">
                <a16:creationId xmlns="" xmlns:a16="http://schemas.microsoft.com/office/drawing/2014/main" id="{F99B0CF9-A570-40F3-94CA-05A8D4203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917" y="4368044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0.379</a:t>
            </a:r>
            <a:endParaRPr lang="en-US" altLang="en-US"/>
          </a:p>
        </p:txBody>
      </p:sp>
      <p:sp>
        <p:nvSpPr>
          <p:cNvPr id="36" name="Rectangle 96">
            <a:extLst>
              <a:ext uri="{FF2B5EF4-FFF2-40B4-BE49-F238E27FC236}">
                <a16:creationId xmlns="" xmlns:a16="http://schemas.microsoft.com/office/drawing/2014/main" id="{DA9ACB47-4063-4674-AD27-7D99D8C0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155" y="4368044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0.033</a:t>
            </a:r>
            <a:endParaRPr lang="en-US" altLang="en-US"/>
          </a:p>
        </p:txBody>
      </p:sp>
      <p:sp>
        <p:nvSpPr>
          <p:cNvPr id="37" name="Rectangle 98">
            <a:extLst>
              <a:ext uri="{FF2B5EF4-FFF2-40B4-BE49-F238E27FC236}">
                <a16:creationId xmlns="" xmlns:a16="http://schemas.microsoft.com/office/drawing/2014/main" id="{19516AC1-6D4E-4C35-B401-A1563C46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392" y="4368044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3.757</a:t>
            </a:r>
            <a:endParaRPr lang="en-US" altLang="en-US"/>
          </a:p>
        </p:txBody>
      </p:sp>
      <p:sp>
        <p:nvSpPr>
          <p:cNvPr id="38" name="Rectangle 100">
            <a:extLst>
              <a:ext uri="{FF2B5EF4-FFF2-40B4-BE49-F238E27FC236}">
                <a16:creationId xmlns="" xmlns:a16="http://schemas.microsoft.com/office/drawing/2014/main" id="{3FC612B5-61A3-4594-BEE6-74EB1A508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42" y="4368044"/>
            <a:ext cx="628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4.169</a:t>
            </a:r>
            <a:endParaRPr lang="en-US" altLang="en-US"/>
          </a:p>
        </p:txBody>
      </p:sp>
      <p:sp>
        <p:nvSpPr>
          <p:cNvPr id="39" name="Rectangle 106">
            <a:extLst>
              <a:ext uri="{FF2B5EF4-FFF2-40B4-BE49-F238E27FC236}">
                <a16:creationId xmlns="" xmlns:a16="http://schemas.microsoft.com/office/drawing/2014/main" id="{9689F31F-E21B-4BEB-A508-E415593BA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180" y="4968119"/>
            <a:ext cx="2825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en-US" sz="2200" i="1" dirty="0"/>
              <a:t>L</a:t>
            </a:r>
            <a:r>
              <a:rPr lang="en-US" altLang="en-US" sz="2200" i="1" baseline="-25000" dirty="0"/>
              <a:t>s</a:t>
            </a:r>
            <a:endParaRPr lang="en-US" altLang="en-US" baseline="-25000" dirty="0"/>
          </a:p>
        </p:txBody>
      </p:sp>
      <p:sp>
        <p:nvSpPr>
          <p:cNvPr id="40" name="Rectangle 109">
            <a:extLst>
              <a:ext uri="{FF2B5EF4-FFF2-40B4-BE49-F238E27FC236}">
                <a16:creationId xmlns="" xmlns:a16="http://schemas.microsoft.com/office/drawing/2014/main" id="{0B3B2B1B-90E3-4591-8277-F3F5A6CD3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917" y="50300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dirty="0"/>
              <a:t>1.667</a:t>
            </a:r>
            <a:endParaRPr lang="en-US" altLang="en-US" dirty="0"/>
          </a:p>
        </p:txBody>
      </p:sp>
      <p:sp>
        <p:nvSpPr>
          <p:cNvPr id="41" name="Rectangle 111">
            <a:extLst>
              <a:ext uri="{FF2B5EF4-FFF2-40B4-BE49-F238E27FC236}">
                <a16:creationId xmlns="" xmlns:a16="http://schemas.microsoft.com/office/drawing/2014/main" id="{AEEBB73E-BAB8-4957-998C-E6F151AE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155" y="50300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0.400</a:t>
            </a:r>
            <a:endParaRPr lang="en-US" altLang="en-US"/>
          </a:p>
        </p:txBody>
      </p:sp>
      <p:sp>
        <p:nvSpPr>
          <p:cNvPr id="42" name="Rectangle 113">
            <a:extLst>
              <a:ext uri="{FF2B5EF4-FFF2-40B4-BE49-F238E27FC236}">
                <a16:creationId xmlns="" xmlns:a16="http://schemas.microsoft.com/office/drawing/2014/main" id="{73B093F6-C349-42F0-818A-3A59E228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392" y="50300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3.734</a:t>
            </a:r>
            <a:endParaRPr lang="en-US" altLang="en-US"/>
          </a:p>
        </p:txBody>
      </p:sp>
      <p:sp>
        <p:nvSpPr>
          <p:cNvPr id="43" name="Rectangle 115">
            <a:extLst>
              <a:ext uri="{FF2B5EF4-FFF2-40B4-BE49-F238E27FC236}">
                <a16:creationId xmlns="" xmlns:a16="http://schemas.microsoft.com/office/drawing/2014/main" id="{A3915357-3433-4087-B7D6-7FB63391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42" y="50300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5.801</a:t>
            </a:r>
            <a:endParaRPr lang="en-US" altLang="en-US"/>
          </a:p>
        </p:txBody>
      </p:sp>
      <p:sp>
        <p:nvSpPr>
          <p:cNvPr id="44" name="Rectangle 121">
            <a:extLst>
              <a:ext uri="{FF2B5EF4-FFF2-40B4-BE49-F238E27FC236}">
                <a16:creationId xmlns="" xmlns:a16="http://schemas.microsoft.com/office/drawing/2014/main" id="{EE2BFF16-0BC7-42BE-A3B0-2BC5F21D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55" y="5630107"/>
            <a:ext cx="3079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/>
              <a:t>W</a:t>
            </a:r>
            <a:r>
              <a:rPr lang="en-US" altLang="en-US" sz="2200" i="1" baseline="-25000"/>
              <a:t>s</a:t>
            </a:r>
          </a:p>
        </p:txBody>
      </p:sp>
      <p:sp>
        <p:nvSpPr>
          <p:cNvPr id="45" name="Rectangle 124">
            <a:extLst>
              <a:ext uri="{FF2B5EF4-FFF2-40B4-BE49-F238E27FC236}">
                <a16:creationId xmlns="" xmlns:a16="http://schemas.microsoft.com/office/drawing/2014/main" id="{4A6DA7F8-EB38-4B81-BBCB-37826523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917" y="56904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0.167</a:t>
            </a:r>
            <a:endParaRPr lang="en-US" altLang="en-US"/>
          </a:p>
        </p:txBody>
      </p:sp>
      <p:sp>
        <p:nvSpPr>
          <p:cNvPr id="46" name="Rectangle 126">
            <a:extLst>
              <a:ext uri="{FF2B5EF4-FFF2-40B4-BE49-F238E27FC236}">
                <a16:creationId xmlns="" xmlns:a16="http://schemas.microsoft.com/office/drawing/2014/main" id="{45E074EC-2574-497E-AE00-6680A666C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155" y="56904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0.050</a:t>
            </a:r>
            <a:endParaRPr lang="en-US" altLang="en-US"/>
          </a:p>
        </p:txBody>
      </p:sp>
      <p:sp>
        <p:nvSpPr>
          <p:cNvPr id="47" name="Rectangle 128">
            <a:extLst>
              <a:ext uri="{FF2B5EF4-FFF2-40B4-BE49-F238E27FC236}">
                <a16:creationId xmlns="" xmlns:a16="http://schemas.microsoft.com/office/drawing/2014/main" id="{47FA99B3-28B6-4A3B-A853-66F1A699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392" y="56904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1.167</a:t>
            </a:r>
            <a:endParaRPr lang="en-US" altLang="en-US"/>
          </a:p>
        </p:txBody>
      </p:sp>
      <p:sp>
        <p:nvSpPr>
          <p:cNvPr id="48" name="Rectangle 130">
            <a:extLst>
              <a:ext uri="{FF2B5EF4-FFF2-40B4-BE49-F238E27FC236}">
                <a16:creationId xmlns="" xmlns:a16="http://schemas.microsoft.com/office/drawing/2014/main" id="{F8FB6C01-B52F-4A3A-9A1F-4FB0148EF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42" y="5690432"/>
            <a:ext cx="6286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/>
              <a:t>1.384</a:t>
            </a:r>
            <a:endParaRPr lang="en-US" altLang="en-US"/>
          </a:p>
        </p:txBody>
      </p:sp>
      <p:sp>
        <p:nvSpPr>
          <p:cNvPr id="49" name="Line 150">
            <a:extLst>
              <a:ext uri="{FF2B5EF4-FFF2-40B4-BE49-F238E27FC236}">
                <a16:creationId xmlns="" xmlns:a16="http://schemas.microsoft.com/office/drawing/2014/main" id="{A9A75107-7197-4408-B4DF-0023A29DB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742" y="2990094"/>
            <a:ext cx="7315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Rectangle 152">
            <a:extLst>
              <a:ext uri="{FF2B5EF4-FFF2-40B4-BE49-F238E27FC236}">
                <a16:creationId xmlns="" xmlns:a16="http://schemas.microsoft.com/office/drawing/2014/main" id="{BB7B858C-72A5-4DA4-8920-3FFB87A5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42" y="1955044"/>
            <a:ext cx="7315200" cy="434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53">
            <a:extLst>
              <a:ext uri="{FF2B5EF4-FFF2-40B4-BE49-F238E27FC236}">
                <a16:creationId xmlns="" xmlns:a16="http://schemas.microsoft.com/office/drawing/2014/main" id="{2C4BA0F3-781D-41E0-845F-365E82367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830" y="1955044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154">
            <a:extLst>
              <a:ext uri="{FF2B5EF4-FFF2-40B4-BE49-F238E27FC236}">
                <a16:creationId xmlns="" xmlns:a16="http://schemas.microsoft.com/office/drawing/2014/main" id="{E0C6364B-EC93-4607-976D-8A2817158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992" y="3091694"/>
            <a:ext cx="7620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/>
              <a:t>M/M/</a:t>
            </a:r>
            <a:r>
              <a:rPr lang="en-US" altLang="en-US" sz="2200"/>
              <a:t>1</a:t>
            </a:r>
            <a:endParaRPr lang="en-US" altLang="en-US"/>
          </a:p>
        </p:txBody>
      </p:sp>
      <p:sp>
        <p:nvSpPr>
          <p:cNvPr id="53" name="Rectangle 155">
            <a:extLst>
              <a:ext uri="{FF2B5EF4-FFF2-40B4-BE49-F238E27FC236}">
                <a16:creationId xmlns="" xmlns:a16="http://schemas.microsoft.com/office/drawing/2014/main" id="{091F1259-0834-4434-B707-B14D0F189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530" y="3091694"/>
            <a:ext cx="7620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2200" i="1"/>
              <a:t>M/M/</a:t>
            </a:r>
            <a:r>
              <a:rPr lang="en-US" altLang="en-US" sz="2200"/>
              <a:t>4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Solution(Cont..):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chemeClr val="tx1"/>
                </a:solidFill>
              </a:rPr>
              <a:t>L =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L</a:t>
            </a:r>
            <a:r>
              <a:rPr lang="en-US" altLang="en-US" sz="2400" baseline="-25000" dirty="0" err="1" smtClean="0">
                <a:solidFill>
                  <a:schemeClr val="tx1"/>
                </a:solidFill>
              </a:rPr>
              <a:t>q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+ L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s</a:t>
            </a:r>
            <a:r>
              <a:rPr lang="en-US" altLang="en-US" sz="2400" dirty="0" smtClean="0">
                <a:solidFill>
                  <a:schemeClr val="tx1"/>
                </a:solidFill>
              </a:rPr>
              <a:t>  = 16.077 + 5.801 = 21.878 jobs</a:t>
            </a:r>
          </a:p>
          <a:p>
            <a:pPr marL="0" indent="0" algn="just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   W</a:t>
            </a:r>
            <a:r>
              <a:rPr lang="en-US" altLang="en-US" sz="24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400" dirty="0" smtClean="0">
                <a:solidFill>
                  <a:schemeClr val="tx1"/>
                </a:solidFill>
              </a:rPr>
              <a:t> = L / </a:t>
            </a:r>
            <a:r>
              <a:rPr lang="en-US" altLang="en-US" sz="2400" dirty="0" smtClean="0">
                <a:solidFill>
                  <a:schemeClr val="tx1"/>
                </a:solidFill>
                <a:latin typeface="Symbol" panose="05050102010706020507" pitchFamily="18" charset="2"/>
              </a:rPr>
              <a:t>l = 21.878 / 10 = 2.19 </a:t>
            </a:r>
            <a:r>
              <a:rPr lang="en-US" altLang="en-US" sz="2400" dirty="0" smtClean="0">
                <a:solidFill>
                  <a:schemeClr val="tx1"/>
                </a:solidFill>
              </a:rPr>
              <a:t>mins</a:t>
            </a:r>
            <a:endParaRPr lang="en-US" altLang="en-US" sz="2400" baseline="-25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altLang="en-US" sz="2400" dirty="0" smtClean="0">
                <a:solidFill>
                  <a:schemeClr val="tx1"/>
                </a:solidFill>
              </a:rPr>
              <a:t> </a:t>
            </a:r>
            <a:endParaRPr lang="en-US" altLang="en-US" sz="2400" baseline="-25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8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Problem:</a:t>
            </a:r>
            <a:r>
              <a:rPr lang="en-US" altLang="en-US" sz="2400" dirty="0" smtClean="0">
                <a:solidFill>
                  <a:schemeClr val="tx1"/>
                </a:solidFill>
              </a:rPr>
              <a:t>  </a:t>
            </a:r>
            <a:endParaRPr lang="en-US" altLang="en-US" sz="2400" baseline="-25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54" y="2371724"/>
            <a:ext cx="8529851" cy="30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Jackson’s Queueing Network(Example)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2447"/>
                <a:ext cx="10058400" cy="4490114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Solution:</a:t>
                </a:r>
                <a:r>
                  <a:rPr lang="en-US" altLang="en-US" sz="2400" dirty="0" smtClean="0">
                    <a:solidFill>
                      <a:schemeClr val="tx1"/>
                    </a:solidFill>
                  </a:rPr>
                  <a:t>  </a:t>
                </a:r>
                <a:endParaRPr lang="en-US" altLang="en-US" sz="2400" baseline="-25000" dirty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altLang="en-US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sz="2400" dirty="0"/>
                  <a:t>γ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2447"/>
                <a:ext cx="10058400" cy="4490114"/>
              </a:xfrm>
              <a:blipFill rotWithShape="0">
                <a:blip r:embed="rId3"/>
                <a:stretch>
                  <a:fillRect l="-169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C89ACD6-B7F2-4187-BD2A-CE86D7022902}"/>
              </a:ext>
            </a:extLst>
          </p:cNvPr>
          <p:cNvSpPr txBox="1"/>
          <p:nvPr/>
        </p:nvSpPr>
        <p:spPr>
          <a:xfrm>
            <a:off x="1418047" y="221894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= 10 + 0.1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+ 0.2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89ACD6-B7F2-4187-BD2A-CE86D7022902}"/>
              </a:ext>
            </a:extLst>
          </p:cNvPr>
          <p:cNvSpPr txBox="1"/>
          <p:nvPr/>
        </p:nvSpPr>
        <p:spPr>
          <a:xfrm>
            <a:off x="1418047" y="2870839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 panose="05050102010706020507" pitchFamily="18" charset="2"/>
              </a:rPr>
              <a:t>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 = 6 + 0.8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ym typeface="Symbol" panose="05050102010706020507" pitchFamily="18" charset="2"/>
              </a:rPr>
              <a:t>+ 0.15</a:t>
            </a:r>
            <a:r>
              <a:rPr lang="en-US" sz="2400" baseline="-25000" dirty="0" smtClean="0">
                <a:sym typeface="Symbol" panose="05050102010706020507" pitchFamily="18" charset="2"/>
              </a:rPr>
              <a:t>2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C89ACD6-B7F2-4187-BD2A-CE86D7022902}"/>
              </a:ext>
            </a:extLst>
          </p:cNvPr>
          <p:cNvSpPr txBox="1"/>
          <p:nvPr/>
        </p:nvSpPr>
        <p:spPr>
          <a:xfrm>
            <a:off x="5168632" y="35295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 panose="05050102010706020507" pitchFamily="18" charset="2"/>
              </a:rPr>
              <a:t></a:t>
            </a:r>
            <a:r>
              <a:rPr lang="en-US" sz="2400" b="1" baseline="-25000" dirty="0">
                <a:sym typeface="Symbol" panose="05050102010706020507" pitchFamily="18" charset="2"/>
              </a:rPr>
              <a:t>1</a:t>
            </a:r>
            <a:r>
              <a:rPr lang="en-US" sz="2400" b="1" dirty="0">
                <a:sym typeface="Symbol" panose="05050102010706020507" pitchFamily="18" charset="2"/>
              </a:rPr>
              <a:t> </a:t>
            </a:r>
            <a:r>
              <a:rPr lang="en-US" sz="2400" b="1" dirty="0" smtClean="0">
                <a:sym typeface="Symbol" panose="05050102010706020507" pitchFamily="18" charset="2"/>
              </a:rPr>
              <a:t> </a:t>
            </a:r>
            <a:r>
              <a:rPr lang="en-US" sz="2400" b="1" dirty="0">
                <a:sym typeface="Symbol" panose="05050102010706020507" pitchFamily="18" charset="2"/>
              </a:rPr>
              <a:t>15.21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C89ACD6-B7F2-4187-BD2A-CE86D7022902}"/>
              </a:ext>
            </a:extLst>
          </p:cNvPr>
          <p:cNvSpPr txBox="1"/>
          <p:nvPr/>
        </p:nvSpPr>
        <p:spPr>
          <a:xfrm>
            <a:off x="6773365" y="3529557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ym typeface="Symbol" panose="05050102010706020507" pitchFamily="18" charset="2"/>
              </a:rPr>
              <a:t></a:t>
            </a:r>
            <a:r>
              <a:rPr lang="en-US" sz="2400" b="1" baseline="-25000" dirty="0" smtClean="0">
                <a:sym typeface="Symbol" panose="05050102010706020507" pitchFamily="18" charset="2"/>
              </a:rPr>
              <a:t>2</a:t>
            </a:r>
            <a:r>
              <a:rPr lang="en-US" sz="2400" b="1" dirty="0" smtClean="0">
                <a:sym typeface="Symbol" panose="05050102010706020507" pitchFamily="18" charset="2"/>
              </a:rPr>
              <a:t>  22.15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18047" y="3529559"/>
            <a:ext cx="2898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Solves to arrivals are: </a:t>
            </a:r>
            <a:endParaRPr lang="en-US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="" xmlns:a16="http://schemas.microsoft.com/office/drawing/2014/main" id="{08A80191-0AD4-49C4-94E2-AFBDC7592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08535"/>
              </p:ext>
            </p:extLst>
          </p:nvPr>
        </p:nvGraphicFramePr>
        <p:xfrm>
          <a:off x="1418047" y="5173630"/>
          <a:ext cx="2061900" cy="927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4" imgW="876240" imgH="393480" progId="Equation.DSMT4">
                  <p:embed/>
                </p:oleObj>
              </mc:Choice>
              <mc:Fallback>
                <p:oleObj name="Equation" r:id="rId4" imgW="876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8047" y="5173630"/>
                        <a:ext cx="2061900" cy="927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="" xmlns:a16="http://schemas.microsoft.com/office/drawing/2014/main" id="{7048EA9C-3B55-46E5-817B-C41FD0A444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621476"/>
              </p:ext>
            </p:extLst>
          </p:nvPr>
        </p:nvGraphicFramePr>
        <p:xfrm>
          <a:off x="4174007" y="3991020"/>
          <a:ext cx="2599358" cy="92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6" imgW="1104840" imgH="393480" progId="Equation.DSMT4">
                  <p:embed/>
                </p:oleObj>
              </mc:Choice>
              <mc:Fallback>
                <p:oleObj name="Equation" r:id="rId6" imgW="1104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007" y="3991020"/>
                        <a:ext cx="2599358" cy="927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="" xmlns:a16="http://schemas.microsoft.com/office/drawing/2014/main" id="{DB8486D3-CB29-49D5-AC4F-8F6B20D53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419779"/>
              </p:ext>
            </p:extLst>
          </p:nvPr>
        </p:nvGraphicFramePr>
        <p:xfrm>
          <a:off x="4174007" y="5212695"/>
          <a:ext cx="4394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8" imgW="1866600" imgH="393480" progId="Equation.DSMT4">
                  <p:embed/>
                </p:oleObj>
              </mc:Choice>
              <mc:Fallback>
                <p:oleObj name="Equation" r:id="rId8" imgW="18666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74007" y="5212695"/>
                        <a:ext cx="4394200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06899" y="3973489"/>
                <a:ext cx="3560746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(I – P)</a:t>
                </a:r>
                <a:r>
                  <a:rPr lang="en-US" sz="2200" baseline="30000" dirty="0">
                    <a:solidFill>
                      <a:srgbClr val="00B050"/>
                    </a:solidFill>
                  </a:rPr>
                  <a:t>-</a:t>
                </a:r>
                <a:r>
                  <a:rPr lang="en-US" sz="2200" baseline="30000" dirty="0" smtClean="0">
                    <a:solidFill>
                      <a:srgbClr val="00B050"/>
                    </a:solidFill>
                  </a:rPr>
                  <a:t>1</a:t>
                </a:r>
              </a:p>
              <a:p>
                <a:r>
                  <a:rPr lang="en-US" sz="2200" baseline="30000" dirty="0">
                    <a:solidFill>
                      <a:srgbClr val="00B050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B050"/>
                    </a:solidFill>
                  </a:rPr>
                  <a:t>                 =   [ 15.21      22.15]</a:t>
                </a:r>
                <a:endParaRPr lang="en-US" sz="2200" dirty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899" y="3973489"/>
                <a:ext cx="3560746" cy="1046440"/>
              </a:xfrm>
              <a:prstGeom prst="rect">
                <a:avLst/>
              </a:prstGeom>
              <a:blipFill rotWithShape="0">
                <a:blip r:embed="rId10"/>
                <a:stretch>
                  <a:fillRect t="-4094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7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Customers arrive from outside </a:t>
            </a:r>
            <a:r>
              <a:rPr lang="en-US" sz="2400" dirty="0" smtClean="0">
                <a:solidFill>
                  <a:schemeClr val="tx1"/>
                </a:solidFill>
              </a:rPr>
              <a:t>of the </a:t>
            </a:r>
            <a:r>
              <a:rPr lang="en-US" sz="2400" dirty="0">
                <a:solidFill>
                  <a:schemeClr val="tx1"/>
                </a:solidFill>
              </a:rPr>
              <a:t>system are served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dirty="0">
                <a:solidFill>
                  <a:schemeClr val="tx1"/>
                </a:solidFill>
              </a:rPr>
              <a:t>then depart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Example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Packet switched data network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277" y="2811439"/>
            <a:ext cx="7888405" cy="345288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9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Queueing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7"/>
            <a:ext cx="10058400" cy="44901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Fixed population of jobs circulate continuously and never </a:t>
            </a:r>
            <a:r>
              <a:rPr lang="en-US" sz="2400" dirty="0" smtClean="0">
                <a:solidFill>
                  <a:schemeClr val="tx1"/>
                </a:solidFill>
              </a:rPr>
              <a:t>leave.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No arrivals from outside and no departures from the </a:t>
            </a:r>
            <a:r>
              <a:rPr lang="en-US" sz="2400" dirty="0" smtClean="0">
                <a:solidFill>
                  <a:schemeClr val="tx1"/>
                </a:solidFill>
              </a:rPr>
              <a:t>network is allowed.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Since the number of jobs in the system is always constant, the distribution </a:t>
            </a:r>
            <a:r>
              <a:rPr lang="en-US" sz="2400" dirty="0" smtClean="0">
                <a:solidFill>
                  <a:schemeClr val="tx1"/>
                </a:solidFill>
              </a:rPr>
              <a:t>of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jobs </a:t>
            </a:r>
            <a:r>
              <a:rPr lang="en-US" sz="2400" dirty="0">
                <a:solidFill>
                  <a:schemeClr val="tx1"/>
                </a:solidFill>
              </a:rPr>
              <a:t>at different servers cannot be independent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Simplest case, K customers circulating </a:t>
            </a:r>
            <a:r>
              <a:rPr lang="en-US" sz="2200" dirty="0" smtClean="0">
                <a:solidFill>
                  <a:schemeClr val="tx1"/>
                </a:solidFill>
              </a:rPr>
              <a:t>among m queues</a:t>
            </a:r>
            <a:endParaRPr lang="en-US" sz="22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Each </a:t>
            </a:r>
            <a:r>
              <a:rPr lang="en-US" sz="2400" dirty="0">
                <a:solidFill>
                  <a:srgbClr val="FF0000"/>
                </a:solidFill>
              </a:rPr>
              <a:t>queue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has a server with exponentially</a:t>
            </a:r>
          </a:p>
          <a:p>
            <a:pPr marL="27463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smtClean="0">
                <a:solidFill>
                  <a:srgbClr val="FF0000"/>
                </a:solidFill>
              </a:rPr>
              <a:t> distributed </a:t>
            </a:r>
            <a:r>
              <a:rPr lang="en-US" sz="2400" dirty="0">
                <a:solidFill>
                  <a:srgbClr val="FF0000"/>
                </a:solidFill>
              </a:rPr>
              <a:t>service time </a:t>
            </a:r>
            <a:r>
              <a:rPr 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</a:t>
            </a:r>
            <a:r>
              <a:rPr lang="en-US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endParaRPr lang="en-US" sz="2400" baseline="-250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617538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FF0000"/>
                </a:solidFill>
              </a:rPr>
              <a:t>P</a:t>
            </a:r>
            <a:r>
              <a:rPr lang="en-US" sz="2400" baseline="-25000" dirty="0" err="1">
                <a:solidFill>
                  <a:srgbClr val="FF0000"/>
                </a:solidFill>
              </a:rPr>
              <a:t>ij</a:t>
            </a:r>
            <a:r>
              <a:rPr lang="en-US" sz="2400" dirty="0">
                <a:solidFill>
                  <a:srgbClr val="FF0000"/>
                </a:solidFill>
              </a:rPr>
              <a:t>  be the routing probability from Q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to </a:t>
            </a:r>
            <a:r>
              <a:rPr lang="en-US" sz="2400" dirty="0" err="1">
                <a:solidFill>
                  <a:srgbClr val="FF0000"/>
                </a:solidFill>
              </a:rPr>
              <a:t>Q</a:t>
            </a:r>
            <a:r>
              <a:rPr lang="en-US" sz="2400" baseline="-25000" dirty="0" err="1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274638" lvl="1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40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69" y="3315965"/>
            <a:ext cx="3284114" cy="2866471"/>
          </a:xfrm>
          <a:prstGeom prst="rect">
            <a:avLst/>
          </a:prstGeom>
        </p:spPr>
      </p:pic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80288"/>
              </p:ext>
            </p:extLst>
          </p:nvPr>
        </p:nvGraphicFramePr>
        <p:xfrm>
          <a:off x="1695821" y="5363570"/>
          <a:ext cx="3722339" cy="818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4" imgW="1473120" imgH="444240" progId="Equation.3">
                  <p:embed/>
                </p:oleObj>
              </mc:Choice>
              <mc:Fallback>
                <p:oleObj name="Equation" r:id="rId4" imgW="14731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5821" y="5363570"/>
                        <a:ext cx="3722339" cy="818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15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</a:t>
            </a:r>
            <a:r>
              <a:rPr lang="en-US" dirty="0" smtClean="0"/>
              <a:t>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State of network at time t defined </a:t>
            </a:r>
            <a:r>
              <a:rPr lang="en-US" sz="2400" dirty="0" smtClean="0">
                <a:solidFill>
                  <a:schemeClr val="tx1"/>
                </a:solidFill>
              </a:rPr>
              <a:t>by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                        </a:t>
            </a:r>
            <a:r>
              <a:rPr lang="en-US" sz="2400" dirty="0">
                <a:solidFill>
                  <a:schemeClr val="tx1"/>
                </a:solidFill>
              </a:rPr>
              <a:t>n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</a:p>
          <a:p>
            <a:pPr marL="0" indent="0" algn="just">
              <a:buNone/>
            </a:pPr>
            <a:r>
              <a:rPr lang="en-US" altLang="zh-CN" sz="2400" dirty="0" smtClean="0">
                <a:solidFill>
                  <a:schemeClr val="tx1"/>
                </a:solidFill>
              </a:rPr>
              <a:t>                        or </a:t>
            </a:r>
            <a:r>
              <a:rPr lang="en-US" altLang="zh-CN" sz="2400" dirty="0">
                <a:solidFill>
                  <a:schemeClr val="tx1"/>
                </a:solidFill>
              </a:rPr>
              <a:t>simply,      = (n</a:t>
            </a:r>
            <a:r>
              <a:rPr lang="en-US" altLang="zh-CN" sz="2400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 n</a:t>
            </a:r>
            <a:r>
              <a:rPr lang="en-US" altLang="zh-CN" sz="2400" baseline="-25000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 …, n</a:t>
            </a:r>
            <a:r>
              <a:rPr lang="en-US" altLang="zh-CN" sz="2400" baseline="-25000" dirty="0">
                <a:solidFill>
                  <a:schemeClr val="tx1"/>
                </a:solidFill>
              </a:rPr>
              <a:t>m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It is a m dimensional Markov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The state space S is determined by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512" y="2145486"/>
            <a:ext cx="3457989" cy="6313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13" y="4408878"/>
            <a:ext cx="6585534" cy="10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</a:t>
            </a:r>
            <a:r>
              <a:rPr lang="en-US" dirty="0" smtClean="0"/>
              <a:t>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pt-BR" sz="2400" dirty="0">
                <a:solidFill>
                  <a:srgbClr val="FF0000"/>
                </a:solidFill>
              </a:rPr>
              <a:t>For example, M = 2, K = 3 </a:t>
            </a:r>
            <a:endParaRPr lang="pt-BR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2400" dirty="0" smtClean="0">
                <a:solidFill>
                  <a:srgbClr val="00B050"/>
                </a:solidFill>
              </a:rPr>
              <a:t>     (n1, n2) state diagram is:</a:t>
            </a:r>
          </a:p>
          <a:p>
            <a:pPr marL="0" indent="0" algn="just">
              <a:buNone/>
            </a:pPr>
            <a:endParaRPr lang="pt-BR" sz="2400" dirty="0" smtClean="0">
              <a:solidFill>
                <a:srgbClr val="00B05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Gordon and Newell (1967) showed that any arbitrary closed networks of </a:t>
            </a:r>
            <a:r>
              <a:rPr lang="en-US" sz="2400" dirty="0" smtClean="0">
                <a:solidFill>
                  <a:schemeClr val="tx1"/>
                </a:solidFill>
              </a:rPr>
              <a:t>m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server </a:t>
            </a:r>
            <a:r>
              <a:rPr lang="en-US" sz="2400" dirty="0">
                <a:solidFill>
                  <a:schemeClr val="tx1"/>
                </a:solidFill>
              </a:rPr>
              <a:t>queues with exponentially distributed service times also have a </a:t>
            </a:r>
            <a:r>
              <a:rPr lang="en-US" sz="2400" dirty="0" smtClean="0">
                <a:solidFill>
                  <a:schemeClr val="tx1"/>
                </a:solidFill>
              </a:rPr>
              <a:t>product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form solution.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493" y="1845733"/>
            <a:ext cx="5014187" cy="110726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466847" y="3582476"/>
            <a:ext cx="618186" cy="6201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0,3</a:t>
            </a:r>
          </a:p>
        </p:txBody>
      </p:sp>
      <p:sp>
        <p:nvSpPr>
          <p:cNvPr id="10" name="Oval 9"/>
          <p:cNvSpPr/>
          <p:nvPr/>
        </p:nvSpPr>
        <p:spPr>
          <a:xfrm>
            <a:off x="2861343" y="3582476"/>
            <a:ext cx="618186" cy="6201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1,2</a:t>
            </a:r>
          </a:p>
        </p:txBody>
      </p:sp>
      <p:sp>
        <p:nvSpPr>
          <p:cNvPr id="11" name="Oval 10"/>
          <p:cNvSpPr/>
          <p:nvPr/>
        </p:nvSpPr>
        <p:spPr>
          <a:xfrm>
            <a:off x="4255839" y="3582476"/>
            <a:ext cx="618186" cy="6201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2,1</a:t>
            </a:r>
          </a:p>
        </p:txBody>
      </p:sp>
      <p:sp>
        <p:nvSpPr>
          <p:cNvPr id="12" name="Oval 11"/>
          <p:cNvSpPr/>
          <p:nvPr/>
        </p:nvSpPr>
        <p:spPr>
          <a:xfrm>
            <a:off x="5650334" y="3582476"/>
            <a:ext cx="618186" cy="620109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3,0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779518" y="3195526"/>
            <a:ext cx="1374261" cy="1050349"/>
            <a:chOff x="1574800" y="5488354"/>
            <a:chExt cx="1374261" cy="1050349"/>
          </a:xfrm>
        </p:grpSpPr>
        <p:sp>
          <p:nvSpPr>
            <p:cNvPr id="14" name="Arc 13"/>
            <p:cNvSpPr/>
            <p:nvPr/>
          </p:nvSpPr>
          <p:spPr>
            <a:xfrm>
              <a:off x="1574800" y="5825939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 rot="10800000">
              <a:off x="1698112" y="5920811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7907" y="5488354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2</a:t>
              </a:r>
              <a:endParaRPr lang="en-US" sz="2000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29839" y="6161968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1</a:t>
              </a:r>
              <a:endParaRPr lang="en-US" sz="2000" baseline="-250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00788" y="3195526"/>
            <a:ext cx="1374261" cy="1050349"/>
            <a:chOff x="1574800" y="5488354"/>
            <a:chExt cx="1374261" cy="1050349"/>
          </a:xfrm>
        </p:grpSpPr>
        <p:sp>
          <p:nvSpPr>
            <p:cNvPr id="19" name="Arc 18"/>
            <p:cNvSpPr/>
            <p:nvPr/>
          </p:nvSpPr>
          <p:spPr>
            <a:xfrm>
              <a:off x="1574800" y="5825939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 rot="10800000">
              <a:off x="1698112" y="5920811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17907" y="5488354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2</a:t>
              </a:r>
              <a:endParaRPr lang="en-US" sz="2000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29839" y="6161968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1</a:t>
              </a:r>
              <a:endParaRPr lang="en-US" sz="2000" baseline="-250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81588" y="3195526"/>
            <a:ext cx="1374261" cy="1050349"/>
            <a:chOff x="1574800" y="5488354"/>
            <a:chExt cx="1374261" cy="1050349"/>
          </a:xfrm>
        </p:grpSpPr>
        <p:sp>
          <p:nvSpPr>
            <p:cNvPr id="24" name="Arc 23"/>
            <p:cNvSpPr/>
            <p:nvPr/>
          </p:nvSpPr>
          <p:spPr>
            <a:xfrm>
              <a:off x="1574800" y="5825939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 rot="10800000">
              <a:off x="1698112" y="5920811"/>
              <a:ext cx="1250949" cy="617892"/>
            </a:xfrm>
            <a:prstGeom prst="arc">
              <a:avLst>
                <a:gd name="adj1" fmla="val 12328104"/>
                <a:gd name="adj2" fmla="val 20605323"/>
              </a:avLst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17907" y="5488354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2</a:t>
              </a:r>
              <a:endParaRPr lang="en-US" sz="2000" baseline="-250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29839" y="6161968"/>
              <a:ext cx="318394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000" dirty="0">
                  <a:sym typeface="Symbol" panose="05050102010706020507" pitchFamily="18" charset="2"/>
                </a:rPr>
                <a:t></a:t>
              </a:r>
              <a:r>
                <a:rPr lang="en-US" sz="2000" baseline="-25000" dirty="0">
                  <a:sym typeface="Symbol" panose="05050102010706020507" pitchFamily="18" charset="2"/>
                </a:rPr>
                <a:t>1</a:t>
              </a:r>
              <a:endParaRPr lang="en-US" sz="20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9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</a:t>
            </a:r>
            <a:r>
              <a:rPr lang="en-US" dirty="0" smtClean="0"/>
              <a:t>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The solution of the flow balance equation </a:t>
            </a:r>
            <a:r>
              <a:rPr lang="en-US" sz="2400" dirty="0" smtClean="0">
                <a:solidFill>
                  <a:schemeClr val="tx1"/>
                </a:solidFill>
              </a:rPr>
              <a:t>is: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G(K, m) is a normalization constant so that                  </a:t>
            </a:r>
            <a:r>
              <a:rPr lang="en-US" sz="2400" dirty="0" smtClean="0">
                <a:solidFill>
                  <a:schemeClr val="tx1"/>
                </a:solidFill>
              </a:rPr>
              <a:t>  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Given by: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623023"/>
              </p:ext>
            </p:extLst>
          </p:nvPr>
        </p:nvGraphicFramePr>
        <p:xfrm>
          <a:off x="1449821" y="2328984"/>
          <a:ext cx="2997827" cy="90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396800" imgH="419040" progId="Equation.3">
                  <p:embed/>
                </p:oleObj>
              </mc:Choice>
              <mc:Fallback>
                <p:oleObj name="Equation" r:id="rId3" imgW="1396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9821" y="2328984"/>
                        <a:ext cx="2997827" cy="90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53885" y="2595190"/>
            <a:ext cx="12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 </a:t>
            </a:r>
            <a:r>
              <a:rPr lang="en-US" sz="2400" b="1" dirty="0" smtClean="0"/>
              <a:t>Where</a:t>
            </a:r>
            <a:endParaRPr lang="en-US" sz="2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270" y="2356279"/>
            <a:ext cx="1075364" cy="939242"/>
          </a:xfrm>
          <a:prstGeom prst="rect">
            <a:avLst/>
          </a:prstGeom>
        </p:spPr>
      </p:pic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3253"/>
              </p:ext>
            </p:extLst>
          </p:nvPr>
        </p:nvGraphicFramePr>
        <p:xfrm>
          <a:off x="6703056" y="3295521"/>
          <a:ext cx="1350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6" imgW="571320" imgH="342720" progId="Equation.3">
                  <p:embed/>
                </p:oleObj>
              </mc:Choice>
              <mc:Fallback>
                <p:oleObj name="Equation" r:id="rId6" imgW="571320" imgH="3427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03056" y="3295521"/>
                        <a:ext cx="1350963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904113"/>
              </p:ext>
            </p:extLst>
          </p:nvPr>
        </p:nvGraphicFramePr>
        <p:xfrm>
          <a:off x="2637286" y="4290041"/>
          <a:ext cx="275113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8" imgW="1282680" imgH="469800" progId="Equation.3">
                  <p:embed/>
                </p:oleObj>
              </mc:Choice>
              <mc:Fallback>
                <p:oleObj name="Equation" r:id="rId8" imgW="128268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37286" y="4290041"/>
                        <a:ext cx="275113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10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</a:t>
            </a:r>
            <a:r>
              <a:rPr lang="en-US" dirty="0" smtClean="0"/>
              <a:t>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In order to determine </a:t>
            </a:r>
            <a:r>
              <a:rPr lang="en-US" sz="2400" i="1" dirty="0">
                <a:solidFill>
                  <a:schemeClr val="tx1"/>
                </a:solidFill>
              </a:rPr>
              <a:t>G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i="1" dirty="0">
                <a:solidFill>
                  <a:schemeClr val="tx1"/>
                </a:solidFill>
              </a:rPr>
              <a:t>K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) we </a:t>
            </a:r>
            <a:r>
              <a:rPr lang="en-US" sz="2400" dirty="0" smtClean="0">
                <a:solidFill>
                  <a:schemeClr val="tx1"/>
                </a:solidFill>
              </a:rPr>
              <a:t>need to find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i="1" baseline="-25000" dirty="0" err="1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sz="2400" i="1" baseline="-250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;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for all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i</a:t>
            </a:r>
            <a:endParaRPr lang="en-US" sz="2400" i="1" dirty="0" smtClean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Flow conservation </a:t>
            </a:r>
            <a:r>
              <a:rPr lang="en-US" sz="2400" dirty="0" smtClean="0">
                <a:solidFill>
                  <a:schemeClr val="tx1"/>
                </a:solidFill>
              </a:rPr>
              <a:t>equation for closed queueing network is: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Same </a:t>
            </a:r>
            <a:r>
              <a:rPr lang="en-US" sz="2400" dirty="0">
                <a:solidFill>
                  <a:schemeClr val="tx1"/>
                </a:solidFill>
              </a:rPr>
              <a:t>as open network case without external arrivals or departures.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This </a:t>
            </a:r>
            <a:r>
              <a:rPr lang="en-US" sz="2400" dirty="0">
                <a:solidFill>
                  <a:schemeClr val="tx1"/>
                </a:solidFill>
              </a:rPr>
              <a:t>equation have no unique solution. Fortunately, it turns out that we </a:t>
            </a:r>
            <a:r>
              <a:rPr lang="en-US" sz="2400" dirty="0" smtClean="0">
                <a:solidFill>
                  <a:schemeClr val="tx1"/>
                </a:solidFill>
              </a:rPr>
              <a:t>can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use any </a:t>
            </a:r>
            <a:r>
              <a:rPr lang="en-US" sz="2400" dirty="0">
                <a:solidFill>
                  <a:schemeClr val="tx1"/>
                </a:solidFill>
              </a:rPr>
              <a:t>solution to help us get steady-state </a:t>
            </a:r>
            <a:r>
              <a:rPr lang="en-US" sz="2400" dirty="0" smtClean="0">
                <a:solidFill>
                  <a:schemeClr val="tx1"/>
                </a:solidFill>
              </a:rPr>
              <a:t>probabilities.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194625"/>
              </p:ext>
            </p:extLst>
          </p:nvPr>
        </p:nvGraphicFramePr>
        <p:xfrm>
          <a:off x="3724378" y="2829401"/>
          <a:ext cx="3502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701720" imgH="444240" progId="Equation.3">
                  <p:embed/>
                </p:oleObj>
              </mc:Choice>
              <mc:Fallback>
                <p:oleObj name="Equation" r:id="rId3" imgW="170172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4378" y="2829401"/>
                        <a:ext cx="3502025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0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</a:t>
            </a:r>
            <a:r>
              <a:rPr lang="en-US" dirty="0" smtClean="0"/>
              <a:t>Network(Cont..)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4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>
                <a:solidFill>
                  <a:schemeClr val="tx1"/>
                </a:solidFill>
              </a:rPr>
              <a:t>For example, consider the tandem queue model with </a:t>
            </a:r>
            <a:r>
              <a:rPr lang="en-US" sz="2400" dirty="0" smtClean="0">
                <a:solidFill>
                  <a:schemeClr val="tx1"/>
                </a:solidFill>
              </a:rPr>
              <a:t>K = 3 and m = 2.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with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</a:t>
            </a:r>
            <a:r>
              <a:rPr 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= 1   and </a:t>
            </a:r>
            <a:r>
              <a:rPr lang="en-US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 = </a:t>
            </a: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2.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pt-BR" sz="2400" i="1" dirty="0">
                <a:solidFill>
                  <a:schemeClr val="tx1"/>
                </a:solidFill>
              </a:rPr>
              <a:t>P</a:t>
            </a:r>
            <a:r>
              <a:rPr lang="pt-BR" sz="2400" baseline="-250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tx1"/>
                </a:solidFill>
              </a:rPr>
              <a:t> = </a:t>
            </a:r>
            <a:r>
              <a:rPr lang="pt-BR" sz="2400" i="1" dirty="0">
                <a:solidFill>
                  <a:schemeClr val="tx1"/>
                </a:solidFill>
              </a:rPr>
              <a:t>P</a:t>
            </a:r>
            <a:r>
              <a:rPr lang="pt-BR" sz="2400" baseline="-25000" dirty="0">
                <a:solidFill>
                  <a:schemeClr val="tx1"/>
                </a:solidFill>
              </a:rPr>
              <a:t>21</a:t>
            </a:r>
            <a:r>
              <a:rPr lang="pt-BR" sz="2400" dirty="0">
                <a:solidFill>
                  <a:schemeClr val="tx1"/>
                </a:solidFill>
              </a:rPr>
              <a:t> = 1 </a:t>
            </a:r>
            <a:r>
              <a:rPr lang="pt-BR" sz="2400" dirty="0" smtClean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State space S = { (0,3), (1,2), (2,1), (3,0) </a:t>
            </a: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pPr marL="0" indent="0" algn="just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G(K, m) = G(3,2) </a:t>
            </a:r>
            <a:r>
              <a:rPr lang="en-US" sz="2400" dirty="0" smtClean="0">
                <a:solidFill>
                  <a:schemeClr val="tx1"/>
                </a:solidFill>
              </a:rPr>
              <a:t>=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baseline="-25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aseline="-250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Choosing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= 1      </a:t>
            </a:r>
            <a:r>
              <a:rPr lang="en-US" sz="2400" i="1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= 1       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</a:t>
            </a:r>
            <a:r>
              <a:rPr lang="en-US" sz="2400" baseline="-25000" dirty="0">
                <a:solidFill>
                  <a:schemeClr val="tx1"/>
                </a:solidFill>
              </a:rPr>
              <a:t>1 </a:t>
            </a:r>
            <a:r>
              <a:rPr lang="en-US" sz="2400" dirty="0">
                <a:solidFill>
                  <a:schemeClr val="tx1"/>
                </a:solidFill>
              </a:rPr>
              <a:t>= 1 , </a:t>
            </a:r>
            <a:r>
              <a:rPr 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</a:t>
            </a:r>
            <a:r>
              <a:rPr lang="en-US" sz="2400" baseline="-25000" dirty="0">
                <a:solidFill>
                  <a:schemeClr val="tx1"/>
                </a:solidFill>
              </a:rPr>
              <a:t>2 </a:t>
            </a:r>
            <a:r>
              <a:rPr lang="en-US" sz="2400" dirty="0">
                <a:solidFill>
                  <a:schemeClr val="tx1"/>
                </a:solidFill>
              </a:rPr>
              <a:t>= 0.5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400" i="1" dirty="0">
              <a:solidFill>
                <a:schemeClr val="tx1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50" y="2250288"/>
            <a:ext cx="4820130" cy="1107263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215519"/>
              </p:ext>
            </p:extLst>
          </p:nvPr>
        </p:nvGraphicFramePr>
        <p:xfrm>
          <a:off x="3717458" y="3854462"/>
          <a:ext cx="16081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4" imgW="749160" imgH="469800" progId="Equation.3">
                  <p:embed/>
                </p:oleObj>
              </mc:Choice>
              <mc:Fallback>
                <p:oleObj name="Equation" r:id="rId4" imgW="749160" imgH="469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7458" y="3854462"/>
                        <a:ext cx="160813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4377" y="4102176"/>
            <a:ext cx="2828221" cy="51422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0482" y="5675289"/>
            <a:ext cx="25563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  <a:latin typeface="Calibri" panose="020F050202020403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(3,2) = 1.875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35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Network(Cont..)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Flow balance equations are: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407097"/>
              </p:ext>
            </p:extLst>
          </p:nvPr>
        </p:nvGraphicFramePr>
        <p:xfrm>
          <a:off x="1405721" y="2451050"/>
          <a:ext cx="31416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1612800" imgH="444240" progId="Equation.3">
                  <p:embed/>
                </p:oleObj>
              </mc:Choice>
              <mc:Fallback>
                <p:oleObj name="Equation" r:id="rId3" imgW="16128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5721" y="2451050"/>
                        <a:ext cx="3141663" cy="865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474578"/>
              </p:ext>
            </p:extLst>
          </p:nvPr>
        </p:nvGraphicFramePr>
        <p:xfrm>
          <a:off x="5461784" y="2381843"/>
          <a:ext cx="31162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600200" imgH="444240" progId="Equation.3">
                  <p:embed/>
                </p:oleObj>
              </mc:Choice>
              <mc:Fallback>
                <p:oleObj name="Equation" r:id="rId5" imgW="16002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784" y="2381843"/>
                        <a:ext cx="3116263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460431"/>
              </p:ext>
            </p:extLst>
          </p:nvPr>
        </p:nvGraphicFramePr>
        <p:xfrm>
          <a:off x="1405720" y="3424820"/>
          <a:ext cx="31416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1612800" imgH="444240" progId="Equation.3">
                  <p:embed/>
                </p:oleObj>
              </mc:Choice>
              <mc:Fallback>
                <p:oleObj name="Equation" r:id="rId7" imgW="16128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5720" y="3424820"/>
                        <a:ext cx="3141663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846604"/>
              </p:ext>
            </p:extLst>
          </p:nvPr>
        </p:nvGraphicFramePr>
        <p:xfrm>
          <a:off x="5461784" y="3424819"/>
          <a:ext cx="316706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1625400" imgH="444240" progId="Equation.3">
                  <p:embed/>
                </p:oleObj>
              </mc:Choice>
              <mc:Fallback>
                <p:oleObj name="Equation" r:id="rId9" imgW="162540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1784" y="3424819"/>
                        <a:ext cx="3167062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494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Queueing Network(Cont..)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Drawbacks: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chemeClr val="tx1"/>
                </a:solidFill>
              </a:rPr>
              <a:t>computation of G( K, m) is difficult when the state space </a:t>
            </a:r>
            <a:r>
              <a:rPr lang="en-US" sz="2400" dirty="0" smtClean="0">
                <a:solidFill>
                  <a:schemeClr val="tx1"/>
                </a:solidFill>
              </a:rPr>
              <a:t>become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large.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 </a:t>
            </a:r>
            <a:r>
              <a:rPr lang="en-US" sz="2400" dirty="0">
                <a:solidFill>
                  <a:schemeClr val="tx1"/>
                </a:solidFill>
              </a:rPr>
              <a:t>a closed network of m queues with K customers the number of states </a:t>
            </a:r>
            <a:r>
              <a:rPr lang="en-US" sz="2400" dirty="0" smtClean="0">
                <a:solidFill>
                  <a:schemeClr val="tx1"/>
                </a:solidFill>
              </a:rPr>
              <a:t>is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given by: 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For even small networks, this is large. </a:t>
            </a:r>
            <a:r>
              <a:rPr lang="en-US" sz="2400" dirty="0" smtClean="0">
                <a:solidFill>
                  <a:srgbClr val="FF0000"/>
                </a:solidFill>
              </a:rPr>
              <a:t>For example,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K = </a:t>
            </a:r>
            <a:r>
              <a:rPr lang="en-US" sz="2400" dirty="0" smtClean="0">
                <a:solidFill>
                  <a:schemeClr val="tx1"/>
                </a:solidFill>
              </a:rPr>
              <a:t>9 and </a:t>
            </a:r>
            <a:r>
              <a:rPr lang="en-US" sz="2400" dirty="0">
                <a:solidFill>
                  <a:schemeClr val="tx1"/>
                </a:solidFill>
              </a:rPr>
              <a:t>m = 2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there are 3,628,800 states.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So this </a:t>
            </a:r>
            <a:r>
              <a:rPr lang="en-US" sz="2400" dirty="0">
                <a:solidFill>
                  <a:schemeClr val="tx1"/>
                </a:solidFill>
              </a:rPr>
              <a:t>direct computation of G(</a:t>
            </a:r>
            <a:r>
              <a:rPr lang="en-US" sz="2400" dirty="0" err="1">
                <a:solidFill>
                  <a:schemeClr val="tx1"/>
                </a:solidFill>
              </a:rPr>
              <a:t>K,m</a:t>
            </a:r>
            <a:r>
              <a:rPr lang="en-US" sz="2400" dirty="0">
                <a:solidFill>
                  <a:schemeClr val="tx1"/>
                </a:solidFill>
              </a:rPr>
              <a:t>) is very </a:t>
            </a:r>
            <a:r>
              <a:rPr lang="en-US" sz="2400" dirty="0" smtClean="0">
                <a:solidFill>
                  <a:schemeClr val="tx1"/>
                </a:solidFill>
              </a:rPr>
              <a:t>tedious for large state space. 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032437"/>
              </p:ext>
            </p:extLst>
          </p:nvPr>
        </p:nvGraphicFramePr>
        <p:xfrm>
          <a:off x="5268036" y="3565043"/>
          <a:ext cx="184467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68036" y="3565043"/>
                        <a:ext cx="1844675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98042" y="3698543"/>
            <a:ext cx="216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No. of States =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/>
                </a:solidFill>
              </a:rPr>
              <a:t> Slides from internet sources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Only Slide is needed to study.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3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32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Fixed number of customers (K) are trapped in </a:t>
            </a: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system </a:t>
            </a:r>
            <a:r>
              <a:rPr lang="en-US" sz="2400" dirty="0" smtClean="0">
                <a:solidFill>
                  <a:schemeClr val="tx1"/>
                </a:solidFill>
              </a:rPr>
              <a:t>and circulate among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 </a:t>
            </a:r>
            <a:r>
              <a:rPr lang="en-US" sz="2400" dirty="0">
                <a:solidFill>
                  <a:schemeClr val="tx1"/>
                </a:solidFill>
              </a:rPr>
              <a:t>queues.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Example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CPU job scheduling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29" y="3304605"/>
            <a:ext cx="8830101" cy="244110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Networks with Population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Customers arrive from </a:t>
            </a:r>
            <a:r>
              <a:rPr lang="en-US" sz="2400" dirty="0" smtClean="0">
                <a:solidFill>
                  <a:schemeClr val="tx1"/>
                </a:solidFill>
              </a:rPr>
              <a:t>outside of </a:t>
            </a:r>
            <a:r>
              <a:rPr lang="en-US" sz="2400" dirty="0">
                <a:solidFill>
                  <a:schemeClr val="tx1"/>
                </a:solidFill>
              </a:rPr>
              <a:t>the system if there is </a:t>
            </a:r>
            <a:r>
              <a:rPr lang="en-US" sz="2400" dirty="0" smtClean="0">
                <a:solidFill>
                  <a:schemeClr val="tx1"/>
                </a:solidFill>
              </a:rPr>
              <a:t>room </a:t>
            </a:r>
            <a:r>
              <a:rPr lang="en-US" sz="2400" dirty="0">
                <a:solidFill>
                  <a:schemeClr val="tx1"/>
                </a:solidFill>
              </a:rPr>
              <a:t>in the </a:t>
            </a:r>
            <a:r>
              <a:rPr lang="en-US" sz="2400" dirty="0" smtClean="0">
                <a:solidFill>
                  <a:schemeClr val="tx1"/>
                </a:solidFill>
              </a:rPr>
              <a:t>system.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They enter, served and then depart.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rgbClr val="FF0000"/>
                </a:solidFill>
              </a:rPr>
              <a:t> Example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>
                <a:solidFill>
                  <a:schemeClr val="tx1"/>
                </a:solidFill>
              </a:rPr>
              <a:t>Queues </a:t>
            </a:r>
            <a:r>
              <a:rPr lang="en-US" sz="2400" dirty="0">
                <a:solidFill>
                  <a:schemeClr val="tx1"/>
                </a:solidFill>
              </a:rPr>
              <a:t>sharing a common buffer pool </a:t>
            </a:r>
            <a:r>
              <a:rPr lang="en-US" sz="2400" dirty="0" smtClean="0">
                <a:solidFill>
                  <a:schemeClr val="tx1"/>
                </a:solidFill>
              </a:rPr>
              <a:t>– customers </a:t>
            </a:r>
            <a:r>
              <a:rPr lang="en-US" sz="2400" dirty="0">
                <a:solidFill>
                  <a:schemeClr val="tx1"/>
                </a:solidFill>
              </a:rPr>
              <a:t>are lost </a:t>
            </a:r>
            <a:r>
              <a:rPr lang="en-US" sz="2400" dirty="0" smtClean="0">
                <a:solidFill>
                  <a:schemeClr val="tx1"/>
                </a:solidFill>
              </a:rPr>
              <a:t>when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arriving </a:t>
            </a:r>
            <a:r>
              <a:rPr lang="en-US" sz="2400" dirty="0">
                <a:solidFill>
                  <a:schemeClr val="tx1"/>
                </a:solidFill>
              </a:rPr>
              <a:t>to full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68" y="3425589"/>
            <a:ext cx="6864824" cy="283873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Mixed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Any combination of previous </a:t>
            </a:r>
            <a:r>
              <a:rPr lang="en-US" sz="2400" dirty="0" smtClean="0">
                <a:solidFill>
                  <a:schemeClr val="tx1"/>
                </a:solidFill>
              </a:rPr>
              <a:t>types.</a:t>
            </a:r>
            <a:endParaRPr lang="en-US" sz="2400" dirty="0">
              <a:solidFill>
                <a:schemeClr val="tx1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Example: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imple </a:t>
            </a:r>
            <a:r>
              <a:rPr lang="en-US" sz="2400" dirty="0">
                <a:solidFill>
                  <a:schemeClr val="tx1"/>
                </a:solidFill>
              </a:rPr>
              <a:t>model of virtual circuit that </a:t>
            </a:r>
            <a:r>
              <a:rPr lang="en-US" sz="2400" dirty="0" smtClean="0">
                <a:solidFill>
                  <a:schemeClr val="tx1"/>
                </a:solidFill>
              </a:rPr>
              <a:t>is window </a:t>
            </a:r>
            <a:r>
              <a:rPr lang="en-US" sz="2400" dirty="0">
                <a:solidFill>
                  <a:schemeClr val="tx1"/>
                </a:solidFill>
              </a:rPr>
              <a:t>flow controlled.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06" y="2738579"/>
            <a:ext cx="9062113" cy="330737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Queueing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185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Queueing Networks exhibit behavior not seen in single queue </a:t>
            </a:r>
            <a:r>
              <a:rPr lang="en-US" sz="2400" dirty="0" smtClean="0">
                <a:solidFill>
                  <a:schemeClr val="tx1"/>
                </a:solidFill>
              </a:rPr>
              <a:t>scenarios.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Jockeying:</a:t>
            </a:r>
            <a:r>
              <a:rPr lang="en-US" sz="2400" dirty="0">
                <a:solidFill>
                  <a:schemeClr val="tx1"/>
                </a:solidFill>
              </a:rPr>
              <a:t> Customers moving among parallel queues.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Blocking:</a:t>
            </a:r>
            <a:r>
              <a:rPr lang="en-US" sz="2400" dirty="0" smtClean="0">
                <a:solidFill>
                  <a:schemeClr val="tx1"/>
                </a:solidFill>
              </a:rPr>
              <a:t> Customer </a:t>
            </a:r>
            <a:r>
              <a:rPr lang="en-US" sz="2400" dirty="0">
                <a:solidFill>
                  <a:schemeClr val="tx1"/>
                </a:solidFill>
              </a:rPr>
              <a:t>waiting </a:t>
            </a:r>
            <a:r>
              <a:rPr lang="en-US" sz="2400" dirty="0" smtClean="0">
                <a:solidFill>
                  <a:schemeClr val="tx1"/>
                </a:solidFill>
              </a:rPr>
              <a:t>(depart </a:t>
            </a:r>
            <a:r>
              <a:rPr lang="en-US" sz="2400" dirty="0">
                <a:solidFill>
                  <a:schemeClr val="tx1"/>
                </a:solidFill>
              </a:rPr>
              <a:t>a server and join next </a:t>
            </a:r>
            <a:r>
              <a:rPr lang="en-US" sz="2400" dirty="0" smtClean="0">
                <a:solidFill>
                  <a:schemeClr val="tx1"/>
                </a:solidFill>
              </a:rPr>
              <a:t>queue)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  <a:r>
              <a:rPr lang="en-US" sz="2400" dirty="0" smtClean="0">
                <a:solidFill>
                  <a:schemeClr val="tx1"/>
                </a:solidFill>
              </a:rPr>
              <a:t>unable due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to </a:t>
            </a:r>
            <a:r>
              <a:rPr lang="en-US" sz="2400" dirty="0">
                <a:solidFill>
                  <a:schemeClr val="tx1"/>
                </a:solidFill>
              </a:rPr>
              <a:t>limited waiting </a:t>
            </a:r>
            <a:r>
              <a:rPr lang="en-US" sz="2400" dirty="0" smtClean="0">
                <a:solidFill>
                  <a:schemeClr val="tx1"/>
                </a:solidFill>
              </a:rPr>
              <a:t>space and </a:t>
            </a:r>
            <a:r>
              <a:rPr lang="en-US" sz="2400" dirty="0">
                <a:solidFill>
                  <a:schemeClr val="tx1"/>
                </a:solidFill>
              </a:rPr>
              <a:t>therefore stays in server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blocking it.)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Routing: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Customer leaving a queue may have options as to where </a:t>
            </a:r>
            <a:r>
              <a:rPr lang="en-US" sz="2400" dirty="0" smtClean="0">
                <a:solidFill>
                  <a:schemeClr val="tx1"/>
                </a:solidFill>
              </a:rPr>
              <a:t>to </a:t>
            </a:r>
            <a:r>
              <a:rPr lang="en-US" sz="2400" dirty="0">
                <a:solidFill>
                  <a:schemeClr val="tx1"/>
                </a:solidFill>
              </a:rPr>
              <a:t>go next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Forking: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Customer leaving a queue clones into multiple </a:t>
            </a:r>
            <a:r>
              <a:rPr lang="en-US" sz="2400" dirty="0" smtClean="0">
                <a:solidFill>
                  <a:schemeClr val="tx1"/>
                </a:solidFill>
              </a:rPr>
              <a:t>customers possibly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going </a:t>
            </a:r>
            <a:r>
              <a:rPr lang="en-US" sz="2400" dirty="0">
                <a:solidFill>
                  <a:schemeClr val="tx1"/>
                </a:solidFill>
              </a:rPr>
              <a:t>along different routes.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Joining: </a:t>
            </a:r>
            <a:r>
              <a:rPr lang="en-US" sz="2400" dirty="0" smtClean="0">
                <a:solidFill>
                  <a:schemeClr val="tx1"/>
                </a:solidFill>
              </a:rPr>
              <a:t>Multiple </a:t>
            </a:r>
            <a:r>
              <a:rPr lang="en-US" sz="2400" dirty="0">
                <a:solidFill>
                  <a:schemeClr val="tx1"/>
                </a:solidFill>
              </a:rPr>
              <a:t>customers are combined into a single customer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Forking </a:t>
            </a:r>
            <a:r>
              <a:rPr lang="en-US" sz="2400" dirty="0">
                <a:solidFill>
                  <a:schemeClr val="tx1"/>
                </a:solidFill>
              </a:rPr>
              <a:t>and joining are used in models </a:t>
            </a:r>
            <a:r>
              <a:rPr lang="en-US" sz="2400" dirty="0" smtClean="0">
                <a:solidFill>
                  <a:schemeClr val="tx1"/>
                </a:solidFill>
              </a:rPr>
              <a:t>of parallel </a:t>
            </a:r>
            <a:r>
              <a:rPr lang="en-US" sz="2400" dirty="0">
                <a:solidFill>
                  <a:schemeClr val="tx1"/>
                </a:solidFill>
              </a:rPr>
              <a:t>processing systems, </a:t>
            </a:r>
            <a:r>
              <a:rPr lang="en-US" sz="2400" dirty="0" smtClean="0">
                <a:solidFill>
                  <a:schemeClr val="tx1"/>
                </a:solidFill>
              </a:rPr>
              <a:t>packet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fragmentation </a:t>
            </a:r>
            <a:r>
              <a:rPr lang="en-US" sz="2400" dirty="0">
                <a:solidFill>
                  <a:schemeClr val="tx1"/>
                </a:solidFill>
              </a:rPr>
              <a:t>and reassembly.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9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Queues in Series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2448"/>
            <a:ext cx="10058400" cy="4421874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 the queuing models that we have studied so far, a customer’s entire </a:t>
            </a:r>
            <a:r>
              <a:rPr lang="en-US" sz="2400" dirty="0" smtClean="0">
                <a:solidFill>
                  <a:schemeClr val="tx1"/>
                </a:solidFill>
              </a:rPr>
              <a:t>service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time </a:t>
            </a:r>
            <a:r>
              <a:rPr lang="en-US" sz="2400" dirty="0">
                <a:solidFill>
                  <a:schemeClr val="tx1"/>
                </a:solidFill>
              </a:rPr>
              <a:t>is spent with a single server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</a:rPr>
              <a:t> In many situations the customer’s service is not complete until the </a:t>
            </a:r>
            <a:r>
              <a:rPr lang="en-US" sz="2400" dirty="0" smtClean="0">
                <a:solidFill>
                  <a:schemeClr val="tx1"/>
                </a:solidFill>
              </a:rPr>
              <a:t>customer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    has </a:t>
            </a:r>
            <a:r>
              <a:rPr lang="en-US" sz="2400" dirty="0">
                <a:solidFill>
                  <a:schemeClr val="tx1"/>
                </a:solidFill>
              </a:rPr>
              <a:t>been served by more than one server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 2-stage tandem network with Independent Service </a:t>
            </a:r>
            <a:r>
              <a:rPr lang="en-US" sz="2400" dirty="0" smtClean="0">
                <a:solidFill>
                  <a:srgbClr val="FF0000"/>
                </a:solidFill>
              </a:rPr>
              <a:t>Times: 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E5265E9-DBEA-4C57-B71C-A7213B44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44" y="4521915"/>
            <a:ext cx="9212239" cy="15103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8F7A-84F3-4D6B-B23A-3D98F043D4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1049</TotalTime>
  <Words>1583</Words>
  <Application>Microsoft Office PowerPoint</Application>
  <PresentationFormat>Widescreen</PresentationFormat>
  <Paragraphs>537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ＭＳ Ｐゴシック</vt:lpstr>
      <vt:lpstr>宋体</vt:lpstr>
      <vt:lpstr>Bookman Old Style</vt:lpstr>
      <vt:lpstr>Calibri</vt:lpstr>
      <vt:lpstr>Calibri Light</vt:lpstr>
      <vt:lpstr>Cambria Math</vt:lpstr>
      <vt:lpstr>Century Schoolbook</vt:lpstr>
      <vt:lpstr>Symbol</vt:lpstr>
      <vt:lpstr>Times</vt:lpstr>
      <vt:lpstr>Times New Roman</vt:lpstr>
      <vt:lpstr>Wingdings</vt:lpstr>
      <vt:lpstr>Retrospect</vt:lpstr>
      <vt:lpstr>Equation</vt:lpstr>
      <vt:lpstr>Queueing Networks</vt:lpstr>
      <vt:lpstr>Network of Queues</vt:lpstr>
      <vt:lpstr>Categories of Queueing Networks</vt:lpstr>
      <vt:lpstr>Open Network</vt:lpstr>
      <vt:lpstr>Closed Network</vt:lpstr>
      <vt:lpstr>Loss Networks with Population Constraints</vt:lpstr>
      <vt:lpstr>Mixed Networks</vt:lpstr>
      <vt:lpstr>Properties of Queueing Networks</vt:lpstr>
      <vt:lpstr>Exponential Queues in Series Networks</vt:lpstr>
      <vt:lpstr>Exponential Queues in Series Networks(Cont..)</vt:lpstr>
      <vt:lpstr>Exponential Queues in Series Networks(Cont..)</vt:lpstr>
      <vt:lpstr>Exponential Queues in Series Networks(Cont..)</vt:lpstr>
      <vt:lpstr>Exponential Queues in Series Networks(Cont..)</vt:lpstr>
      <vt:lpstr>Exponential Queues in Series Networks(Cont..)</vt:lpstr>
      <vt:lpstr>Exponential Queues in Series Networks(Cont..)</vt:lpstr>
      <vt:lpstr>Tandem network of M/M/1 Queues</vt:lpstr>
      <vt:lpstr>Tandem network of M/M/1 Queues(Cont..)</vt:lpstr>
      <vt:lpstr>Open Queueing Network</vt:lpstr>
      <vt:lpstr>Open Queueing Network(Cont..)</vt:lpstr>
      <vt:lpstr>Open Queueing Network(Cont..)</vt:lpstr>
      <vt:lpstr>Open Queueing Network(Cont..)</vt:lpstr>
      <vt:lpstr>Jackson Queueing Network</vt:lpstr>
      <vt:lpstr>Jackson Queueing Network(Cont..)</vt:lpstr>
      <vt:lpstr>Open Jackson Network</vt:lpstr>
      <vt:lpstr>Open Jackson Network(Cont..)</vt:lpstr>
      <vt:lpstr>Computation of Input rate</vt:lpstr>
      <vt:lpstr>Jackson’s Theorem</vt:lpstr>
      <vt:lpstr>Conversion of a Feed Back Network to Feed Forward Network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Jackson’s Queueing Network(Example)</vt:lpstr>
      <vt:lpstr>Closed Queueing Network</vt:lpstr>
      <vt:lpstr>Closed Queueing Network(Cont..)</vt:lpstr>
      <vt:lpstr>Closed Queueing Network(Cont..)</vt:lpstr>
      <vt:lpstr>Closed Queueing Network(Cont..)</vt:lpstr>
      <vt:lpstr>Closed Queueing Network(Cont..)</vt:lpstr>
      <vt:lpstr>Closed Queueing Network(Cont..)</vt:lpstr>
      <vt:lpstr>Closed Queueing Network(Cont..)</vt:lpstr>
      <vt:lpstr>Closed Queueing Network(Cont..)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Queueing Networks</dc:title>
  <dc:creator>Shovon Bhowmik</dc:creator>
  <cp:lastModifiedBy>Shovon Bhowmik</cp:lastModifiedBy>
  <cp:revision>64</cp:revision>
  <dcterms:created xsi:type="dcterms:W3CDTF">2019-06-24T16:34:27Z</dcterms:created>
  <dcterms:modified xsi:type="dcterms:W3CDTF">2019-07-11T05:38:45Z</dcterms:modified>
</cp:coreProperties>
</file>