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57" r:id="rId6"/>
    <p:sldId id="259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et.ac.bd/cse/rokib/" TargetMode="External"/><Relationship Id="rId2" Type="http://schemas.openxmlformats.org/officeDocument/2006/relationships/hyperlink" Target="mailto:rokibcse@yahoo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03648" y="2218617"/>
            <a:ext cx="33767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 Name: </a:t>
            </a:r>
            <a:r>
              <a:rPr lang="en-US" altLang="ko-KR" sz="2800" b="1" i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OMR  Scanner Android App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931790"/>
            <a:ext cx="2067694" cy="206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7574"/>
            <a:ext cx="1080120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Screenshot_20171213-060755.jp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7574"/>
            <a:ext cx="2186880" cy="3887787"/>
          </a:xfrm>
        </p:spPr>
      </p:pic>
      <p:pic>
        <p:nvPicPr>
          <p:cNvPr id="6" name="Picture 5" descr="Screenshot_20171213-0609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987574"/>
            <a:ext cx="2200744" cy="391243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23928" y="4371950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3995936" y="1131590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779912" y="149163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/>
          <p:nvPr/>
        </p:nvCxnSpPr>
        <p:spPr>
          <a:xfrm>
            <a:off x="1619672" y="2787774"/>
            <a:ext cx="2232248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2087724" y="1815666"/>
            <a:ext cx="1944216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shot_20171213-0607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987574"/>
            <a:ext cx="2232248" cy="396844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95536" y="2715766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67544" y="3219822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467544" y="3723878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2555776" y="3867894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</a:t>
            </a:r>
            <a:r>
              <a:rPr lang="en-SG" dirty="0" err="1" smtClean="0"/>
              <a:t>WorkFlow</a:t>
            </a:r>
            <a:r>
              <a:rPr lang="en-SG" dirty="0" smtClean="0"/>
              <a:t>(Part-1)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771549"/>
            <a:ext cx="8507288" cy="4176465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SG" dirty="0" smtClean="0"/>
              <a:t>Home Activity: We first created a Homepage and then by clicking a button we went to         another activity. </a:t>
            </a:r>
          </a:p>
          <a:p>
            <a:pPr marL="342900" indent="-342900">
              <a:buAutoNum type="arabicParenR"/>
            </a:pPr>
            <a:r>
              <a:rPr lang="en-SG" dirty="0" smtClean="0"/>
              <a:t> Camera Activity: In this activity we have mainly done the work of taking picture and after       that </a:t>
            </a:r>
            <a:r>
              <a:rPr lang="en-SG" dirty="0" err="1" smtClean="0"/>
              <a:t>preprocessed</a:t>
            </a:r>
            <a:r>
              <a:rPr lang="en-SG" dirty="0" smtClean="0"/>
              <a:t> the image.</a:t>
            </a:r>
          </a:p>
          <a:p>
            <a:pPr marL="342900" indent="-342900">
              <a:buAutoNum type="arabicParenR"/>
            </a:pPr>
            <a:r>
              <a:rPr lang="en-SG" dirty="0" smtClean="0"/>
              <a:t>Clicking Picture: First of all we open the </a:t>
            </a:r>
            <a:r>
              <a:rPr lang="en-SG" dirty="0" err="1" smtClean="0"/>
              <a:t>openCV</a:t>
            </a:r>
            <a:r>
              <a:rPr lang="en-SG" dirty="0" smtClean="0"/>
              <a:t> camera. Then  we initialize the image as a  MAT and started </a:t>
            </a:r>
            <a:r>
              <a:rPr lang="en-SG" dirty="0" err="1" smtClean="0"/>
              <a:t>preprocessing</a:t>
            </a:r>
            <a:r>
              <a:rPr lang="en-SG" dirty="0" smtClean="0"/>
              <a:t>.</a:t>
            </a:r>
          </a:p>
          <a:p>
            <a:pPr marL="342900" indent="-342900">
              <a:buAutoNum type="arabicParenR"/>
            </a:pPr>
            <a:r>
              <a:rPr lang="en-SG" dirty="0" err="1" smtClean="0"/>
              <a:t>PreProcessing</a:t>
            </a:r>
            <a:r>
              <a:rPr lang="en-SG" dirty="0" smtClean="0"/>
              <a:t>: The Mat was first a RGBA image. We flipped the image. Then we convert it to </a:t>
            </a:r>
            <a:r>
              <a:rPr lang="en-SG" dirty="0" err="1" smtClean="0"/>
              <a:t>grayscale</a:t>
            </a:r>
            <a:r>
              <a:rPr lang="en-SG" dirty="0" smtClean="0"/>
              <a:t> image. Thus </a:t>
            </a:r>
            <a:r>
              <a:rPr lang="en-SG" dirty="0" err="1" smtClean="0"/>
              <a:t>Binarization</a:t>
            </a:r>
            <a:r>
              <a:rPr lang="en-SG" dirty="0" smtClean="0"/>
              <a:t> was done. Then we resized the processed image and did    Gaussian Blur. The Blurred image is then went through Adaptive </a:t>
            </a:r>
            <a:r>
              <a:rPr lang="en-SG" dirty="0" err="1" smtClean="0"/>
              <a:t>Thresholding</a:t>
            </a:r>
            <a:r>
              <a:rPr lang="en-SG" dirty="0" smtClean="0"/>
              <a:t>. After </a:t>
            </a:r>
            <a:r>
              <a:rPr lang="en-SG" dirty="0" err="1" smtClean="0"/>
              <a:t>Thresholding</a:t>
            </a:r>
            <a:r>
              <a:rPr lang="en-SG" dirty="0" smtClean="0"/>
              <a:t>, we found </a:t>
            </a:r>
            <a:r>
              <a:rPr lang="en-SG" dirty="0" err="1" smtClean="0"/>
              <a:t>houghmanLine</a:t>
            </a:r>
            <a:r>
              <a:rPr lang="en-SG" dirty="0" smtClean="0"/>
              <a:t> to detect rectangle which covered the OMR sheet’s blob. Then we used dilution to enhance the radius of the circle. </a:t>
            </a:r>
          </a:p>
          <a:p>
            <a:pPr marL="342900" indent="-342900">
              <a:buAutoNum type="arabicParenR"/>
            </a:pPr>
            <a:r>
              <a:rPr lang="en-SG" dirty="0" smtClean="0"/>
              <a:t>Blob Detection: After dilution, we divided the pixels of the image and use traversing to find     out the black regions. </a:t>
            </a:r>
          </a:p>
          <a:p>
            <a:pPr marL="342900" indent="-342900">
              <a:buAutoNum type="arabicParenR"/>
            </a:pPr>
            <a:r>
              <a:rPr lang="en-SG" dirty="0" smtClean="0"/>
              <a:t>Result Show: After blob detection the result of the original and student’s OMR was sent to     </a:t>
            </a:r>
            <a:r>
              <a:rPr lang="en-SG" dirty="0" err="1" smtClean="0"/>
              <a:t>resultActivity</a:t>
            </a:r>
            <a:r>
              <a:rPr lang="en-SG" dirty="0" smtClean="0"/>
              <a:t> and stored in a </a:t>
            </a:r>
            <a:r>
              <a:rPr lang="en-SG" dirty="0" err="1" smtClean="0"/>
              <a:t>sharedPreference</a:t>
            </a:r>
            <a:r>
              <a:rPr lang="en-SG" dirty="0" smtClean="0"/>
              <a:t>. Then the matching between two sheet’s was  done and thus we got the obtained marks.</a:t>
            </a:r>
          </a:p>
          <a:p>
            <a:pPr marL="342900" indent="-342900">
              <a:buAutoNum type="arabicParenR"/>
            </a:pPr>
            <a:r>
              <a:rPr lang="en-SG" dirty="0" smtClean="0"/>
              <a:t>Send SMS: The obtained mark can be sent to the student’s number </a:t>
            </a:r>
            <a:r>
              <a:rPr lang="en-SG" dirty="0" err="1" smtClean="0"/>
              <a:t>bt</a:t>
            </a:r>
            <a:r>
              <a:rPr lang="en-SG" dirty="0" smtClean="0"/>
              <a:t> clicking a button. 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05880" y="771551"/>
            <a:ext cx="8496944" cy="4032448"/>
          </a:xfrm>
        </p:spPr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</a:t>
            </a:r>
            <a:r>
              <a:rPr lang="en-SG" dirty="0" err="1" smtClean="0"/>
              <a:t>PreProcessing</a:t>
            </a:r>
            <a:r>
              <a:rPr lang="en-SG" dirty="0" smtClean="0"/>
              <a:t> Steps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35896" y="1923678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Flip  </a:t>
            </a:r>
            <a:r>
              <a:rPr lang="en-SG" dirty="0" err="1" smtClean="0"/>
              <a:t>Img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2123728" y="1923678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Rgba</a:t>
            </a:r>
            <a:r>
              <a:rPr lang="en-SG" dirty="0" smtClean="0"/>
              <a:t> </a:t>
            </a:r>
            <a:r>
              <a:rPr lang="en-SG" dirty="0" err="1" smtClean="0"/>
              <a:t>Img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364088" y="1923678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GrayScale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7092280" y="1923678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Resize</a:t>
            </a:r>
            <a:endParaRPr lang="en-SG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164288" y="2931790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Gaussian </a:t>
            </a:r>
            <a:r>
              <a:rPr lang="en-SG" sz="1050" dirty="0" err="1" smtClean="0"/>
              <a:t>Blurr</a:t>
            </a:r>
            <a:endParaRPr lang="en-SG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2123728" y="2931790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Dilution</a:t>
            </a:r>
            <a:endParaRPr lang="en-SG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3635896" y="2931790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 err="1" smtClean="0"/>
              <a:t>HaughLine</a:t>
            </a:r>
            <a:endParaRPr lang="en-SG" sz="800" dirty="0" smtClean="0"/>
          </a:p>
          <a:p>
            <a:pPr algn="ctr"/>
            <a:r>
              <a:rPr lang="en-SG" sz="800" dirty="0" smtClean="0"/>
              <a:t>Detection</a:t>
            </a:r>
            <a:endParaRPr lang="en-SG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5364088" y="2931790"/>
            <a:ext cx="7920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Adaptive</a:t>
            </a:r>
          </a:p>
          <a:p>
            <a:pPr algn="ctr"/>
            <a:r>
              <a:rPr lang="en-SG" sz="1050" dirty="0" err="1" smtClean="0"/>
              <a:t>Thresholding</a:t>
            </a:r>
            <a:endParaRPr lang="en-SG" sz="1050" dirty="0"/>
          </a:p>
        </p:txBody>
      </p:sp>
      <p:cxnSp>
        <p:nvCxnSpPr>
          <p:cNvPr id="15" name="Straight Arrow Connector 14"/>
          <p:cNvCxnSpPr>
            <a:stCxn id="7" idx="3"/>
            <a:endCxn id="5" idx="1"/>
          </p:cNvCxnSpPr>
          <p:nvPr/>
        </p:nvCxnSpPr>
        <p:spPr>
          <a:xfrm>
            <a:off x="2915816" y="22477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4427984" y="224771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6156176" y="224771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7488324" y="2571750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3" idx="3"/>
          </p:cNvCxnSpPr>
          <p:nvPr/>
        </p:nvCxnSpPr>
        <p:spPr>
          <a:xfrm flipH="1">
            <a:off x="6156176" y="325582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12" idx="3"/>
          </p:cNvCxnSpPr>
          <p:nvPr/>
        </p:nvCxnSpPr>
        <p:spPr>
          <a:xfrm flipH="1">
            <a:off x="4427984" y="325582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1" idx="3"/>
          </p:cNvCxnSpPr>
          <p:nvPr/>
        </p:nvCxnSpPr>
        <p:spPr>
          <a:xfrm flipH="1">
            <a:off x="2915816" y="325582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</a:t>
            </a:r>
            <a:r>
              <a:rPr lang="en-SG" dirty="0" err="1" smtClean="0"/>
              <a:t>PreProcessed</a:t>
            </a:r>
            <a:r>
              <a:rPr lang="en-SG" dirty="0" smtClean="0"/>
              <a:t> Image</a:t>
            </a:r>
            <a:endParaRPr lang="en-SG" dirty="0"/>
          </a:p>
        </p:txBody>
      </p:sp>
      <p:pic>
        <p:nvPicPr>
          <p:cNvPr id="5" name="Content Placeholder 4" descr="Screenshot_20171213-081218.jp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3347864" y="915566"/>
            <a:ext cx="2170807" cy="385921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Blob Detection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6"/>
            <a:ext cx="8496944" cy="4104455"/>
          </a:xfrm>
        </p:spPr>
        <p:txBody>
          <a:bodyPr/>
          <a:lstStyle/>
          <a:p>
            <a:r>
              <a:rPr lang="en-SG" dirty="0" smtClean="0">
                <a:solidFill>
                  <a:schemeClr val="accent1"/>
                </a:solidFill>
              </a:rPr>
              <a:t>We used a function detect answer to find the filled blobs. </a:t>
            </a:r>
            <a:endParaRPr lang="en-SG" dirty="0">
              <a:solidFill>
                <a:schemeClr val="accent1"/>
              </a:solidFill>
            </a:endParaRPr>
          </a:p>
        </p:txBody>
      </p:sp>
      <p:pic>
        <p:nvPicPr>
          <p:cNvPr id="5" name="Picture 4" descr="blobdet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347614"/>
            <a:ext cx="5779527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Experiment Result(1)</a:t>
            </a:r>
            <a:endParaRPr lang="en-SG" dirty="0"/>
          </a:p>
        </p:txBody>
      </p:sp>
      <p:pic>
        <p:nvPicPr>
          <p:cNvPr id="9" name="Content Placeholder 8" descr="IMG_20171213_083010.jp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9622"/>
            <a:ext cx="1782644" cy="2376859"/>
          </a:xfrm>
        </p:spPr>
      </p:pic>
      <p:pic>
        <p:nvPicPr>
          <p:cNvPr id="10" name="Picture 9" descr="IMG_20171213_083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1491630"/>
            <a:ext cx="1800200" cy="2400267"/>
          </a:xfrm>
          <a:prstGeom prst="rect">
            <a:avLst/>
          </a:prstGeom>
        </p:spPr>
      </p:pic>
      <p:pic>
        <p:nvPicPr>
          <p:cNvPr id="11" name="Picture 10" descr="Screenshot_20171213-0711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347614"/>
            <a:ext cx="1656186" cy="2944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Experimental Result(2)</a:t>
            </a:r>
            <a:endParaRPr lang="en-SG" dirty="0"/>
          </a:p>
        </p:txBody>
      </p:sp>
      <p:pic>
        <p:nvPicPr>
          <p:cNvPr id="5" name="Content Placeholder 4" descr="IMG_20171213_083010.jp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31590"/>
            <a:ext cx="2376283" cy="3168377"/>
          </a:xfrm>
        </p:spPr>
      </p:pic>
      <p:pic>
        <p:nvPicPr>
          <p:cNvPr id="6" name="Picture 5" descr="IMG_20171213_0830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131590"/>
            <a:ext cx="2376264" cy="3168352"/>
          </a:xfrm>
          <a:prstGeom prst="rect">
            <a:avLst/>
          </a:prstGeom>
        </p:spPr>
      </p:pic>
      <p:pic>
        <p:nvPicPr>
          <p:cNvPr id="7" name="Picture 6" descr="Screenshot_20171213-0824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987574"/>
            <a:ext cx="2013673" cy="35798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Analysis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771551"/>
            <a:ext cx="8496944" cy="4032448"/>
          </a:xfrm>
        </p:spPr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b="1" dirty="0" smtClean="0">
                <a:solidFill>
                  <a:schemeClr val="tx1"/>
                </a:solidFill>
              </a:rPr>
              <a:t>We have got almost all the answers correct. But sometimes because of light and taking photos      we get one or two values wrong</a:t>
            </a:r>
          </a:p>
          <a:p>
            <a:endParaRPr lang="en-SG" b="1" dirty="0" smtClean="0">
              <a:solidFill>
                <a:schemeClr val="tx1"/>
              </a:solidFill>
            </a:endParaRPr>
          </a:p>
          <a:p>
            <a:r>
              <a:rPr lang="en-SG" b="1" dirty="0" smtClean="0">
                <a:solidFill>
                  <a:schemeClr val="tx1"/>
                </a:solidFill>
              </a:rPr>
              <a:t>Our accuracy is almost 98%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Limitations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SG" dirty="0" smtClean="0"/>
              <a:t>We have measured only 8 blobs.</a:t>
            </a:r>
          </a:p>
          <a:p>
            <a:pPr marL="342900" indent="-342900"/>
            <a:r>
              <a:rPr lang="en-SG" dirty="0" smtClean="0"/>
              <a:t>2)   We couldn’t made 100% accuracy all time</a:t>
            </a:r>
          </a:p>
          <a:p>
            <a:pPr marL="342900" indent="-342900">
              <a:buAutoNum type="arabicParenR" startAt="3"/>
            </a:pPr>
            <a:r>
              <a:rPr lang="en-SG" dirty="0" smtClean="0"/>
              <a:t>We need sufficient light for capturing</a:t>
            </a:r>
          </a:p>
          <a:p>
            <a:pPr marL="342900" indent="-342900">
              <a:buAutoNum type="arabicParenR" startAt="3"/>
            </a:pPr>
            <a:r>
              <a:rPr lang="en-SG" dirty="0" smtClean="0"/>
              <a:t>Sometimes Camera of the </a:t>
            </a:r>
            <a:r>
              <a:rPr lang="en-SG" dirty="0" err="1" smtClean="0"/>
              <a:t>openCV</a:t>
            </a:r>
            <a:r>
              <a:rPr lang="en-SG" dirty="0" smtClean="0"/>
              <a:t> becomes slow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Future Work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843559"/>
            <a:ext cx="8496944" cy="396044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SG" dirty="0" smtClean="0"/>
              <a:t>We will do this work for 50 questions</a:t>
            </a:r>
          </a:p>
          <a:p>
            <a:pPr marL="342900" indent="-342900">
              <a:buAutoNum type="arabicParenR"/>
            </a:pPr>
            <a:r>
              <a:rPr lang="en-SG" dirty="0" smtClean="0"/>
              <a:t>We will find the values more accurately</a:t>
            </a:r>
          </a:p>
          <a:p>
            <a:pPr marL="342900" indent="-342900">
              <a:buAutoNum type="arabicParenR"/>
            </a:pPr>
            <a:r>
              <a:rPr lang="en-SG" dirty="0" smtClean="0"/>
              <a:t>We will make overall result of all the students</a:t>
            </a:r>
          </a:p>
          <a:p>
            <a:pPr marL="342900" indent="-342900">
              <a:buAutoNum type="arabicParenR"/>
            </a:pPr>
            <a:r>
              <a:rPr lang="en-SG" dirty="0" smtClean="0"/>
              <a:t>We will add other features if possible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Project Supervisor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843559"/>
            <a:ext cx="8496944" cy="39604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SG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SG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Prof. Dr. </a:t>
            </a:r>
            <a:r>
              <a:rPr lang="en-SG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Kazi</a:t>
            </a:r>
            <a:r>
              <a:rPr lang="en-SG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Md. </a:t>
            </a:r>
            <a:r>
              <a:rPr lang="en-SG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Rokibul</a:t>
            </a:r>
            <a:r>
              <a:rPr lang="en-SG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SG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Alam</a:t>
            </a:r>
            <a:endParaRPr lang="en-SG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SG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SG" sz="1800" dirty="0" smtClean="0">
                <a:solidFill>
                  <a:schemeClr val="accent3"/>
                </a:solidFill>
              </a:rPr>
              <a:t>Professor</a:t>
            </a:r>
          </a:p>
          <a:p>
            <a:r>
              <a:rPr lang="en-SG" sz="1800" b="1" dirty="0" smtClean="0">
                <a:solidFill>
                  <a:schemeClr val="tx1"/>
                </a:solidFill>
              </a:rPr>
              <a:t>    Department Of Computer Science &amp; Engineering</a:t>
            </a:r>
          </a:p>
          <a:p>
            <a:r>
              <a:rPr lang="en-SG" sz="1800" b="1" dirty="0" smtClean="0">
                <a:solidFill>
                  <a:schemeClr val="tx1"/>
                </a:solidFill>
              </a:rPr>
              <a:t>    KUET, Khulna-9203</a:t>
            </a:r>
          </a:p>
          <a:p>
            <a:r>
              <a:rPr lang="en-SG" sz="1800" b="1" dirty="0" smtClean="0">
                <a:solidFill>
                  <a:schemeClr val="tx1"/>
                </a:solidFill>
              </a:rPr>
              <a:t>    </a:t>
            </a:r>
            <a:r>
              <a:rPr lang="en-SG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Email:    </a:t>
            </a:r>
            <a:r>
              <a:rPr lang="en-SG" sz="1800" dirty="0" smtClean="0">
                <a:hlinkClick r:id="rId2"/>
              </a:rPr>
              <a:t>rokibcse@yahoo.com</a:t>
            </a:r>
            <a:endParaRPr lang="en-SG" sz="1800" dirty="0" smtClean="0"/>
          </a:p>
          <a:p>
            <a:r>
              <a:rPr lang="en-SG" sz="1800" b="1" dirty="0" smtClean="0">
                <a:solidFill>
                  <a:schemeClr val="tx1"/>
                </a:solidFill>
              </a:rPr>
              <a:t>    </a:t>
            </a:r>
            <a:r>
              <a:rPr lang="en-SG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Website: </a:t>
            </a:r>
            <a:r>
              <a:rPr lang="en-SG" sz="1800" dirty="0" smtClean="0">
                <a:hlinkClick r:id="rId3"/>
              </a:rPr>
              <a:t>www.kuet.ac.bd/cse/rokib/</a:t>
            </a:r>
            <a:endParaRPr lang="en-SG" sz="1800" dirty="0" smtClean="0"/>
          </a:p>
          <a:p>
            <a:r>
              <a:rPr lang="en-SG" sz="1800" b="1" dirty="0" smtClean="0">
                <a:solidFill>
                  <a:schemeClr val="tx1"/>
                </a:solidFill>
              </a:rPr>
              <a:t>    </a:t>
            </a:r>
            <a:r>
              <a:rPr lang="en-SG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Cell:       </a:t>
            </a:r>
            <a:r>
              <a:rPr lang="en-SG" sz="1800" dirty="0" smtClean="0"/>
              <a:t>+8801714087216</a:t>
            </a:r>
            <a:endParaRPr lang="en-SG" sz="1800" b="1" dirty="0" smtClean="0">
              <a:solidFill>
                <a:schemeClr val="tx1"/>
              </a:solidFill>
            </a:endParaRPr>
          </a:p>
          <a:p>
            <a:endParaRPr lang="en-SG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It was very challenging to use image processing in our android project. We have tried a lot to     make more efficiency. But after all we have determined the marks and also we are able to send    the marks to the student’s mobile.</a:t>
            </a:r>
            <a:endParaRPr lang="en-S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Content Placeholder 4" descr="download1.jpe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491630"/>
            <a:ext cx="4804156" cy="31969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Project Partners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05880" y="771551"/>
            <a:ext cx="8496944" cy="403244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SG" b="1" dirty="0" smtClean="0">
                <a:solidFill>
                  <a:schemeClr val="accent1"/>
                </a:solidFill>
              </a:rPr>
              <a:t> </a:t>
            </a:r>
            <a:r>
              <a:rPr lang="en-SG" b="1" dirty="0" err="1" smtClean="0">
                <a:solidFill>
                  <a:schemeClr val="accent1"/>
                </a:solidFill>
              </a:rPr>
              <a:t>Dibbya</a:t>
            </a:r>
            <a:r>
              <a:rPr lang="en-SG" b="1" dirty="0" smtClean="0">
                <a:solidFill>
                  <a:schemeClr val="accent1"/>
                </a:solidFill>
              </a:rPr>
              <a:t> </a:t>
            </a:r>
            <a:r>
              <a:rPr lang="en-SG" b="1" dirty="0" err="1" smtClean="0">
                <a:solidFill>
                  <a:schemeClr val="accent1"/>
                </a:solidFill>
              </a:rPr>
              <a:t>Saha</a:t>
            </a:r>
            <a:endParaRPr lang="en-SG" b="1" dirty="0" smtClean="0">
              <a:solidFill>
                <a:schemeClr val="accent1"/>
              </a:solidFill>
            </a:endParaRP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dirty="0" smtClean="0">
                <a:solidFill>
                  <a:schemeClr val="tx1"/>
                </a:solidFill>
              </a:rPr>
              <a:t>Student(3</a:t>
            </a:r>
            <a:r>
              <a:rPr lang="en-SG" baseline="30000" dirty="0" smtClean="0">
                <a:solidFill>
                  <a:schemeClr val="tx1"/>
                </a:solidFill>
              </a:rPr>
              <a:t>rd</a:t>
            </a:r>
            <a:r>
              <a:rPr lang="en-SG" dirty="0" smtClean="0">
                <a:solidFill>
                  <a:schemeClr val="tx1"/>
                </a:solidFill>
              </a:rPr>
              <a:t> year, 2</a:t>
            </a:r>
            <a:r>
              <a:rPr lang="en-SG" baseline="30000" dirty="0" smtClean="0">
                <a:solidFill>
                  <a:schemeClr val="tx1"/>
                </a:solidFill>
              </a:rPr>
              <a:t>nd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 err="1" smtClean="0">
                <a:solidFill>
                  <a:schemeClr val="tx1"/>
                </a:solidFill>
              </a:rPr>
              <a:t>Semister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i="1" dirty="0" smtClean="0">
                <a:solidFill>
                  <a:srgbClr val="FFC000"/>
                </a:solidFill>
              </a:rPr>
              <a:t>Department Of Computer Science &amp; Engineering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dirty="0" smtClean="0">
                <a:solidFill>
                  <a:schemeClr val="tx1"/>
                </a:solidFill>
              </a:rPr>
              <a:t>KUET, Khulna-9203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Roll:</a:t>
            </a:r>
            <a:r>
              <a:rPr lang="en-SG" b="1" dirty="0" smtClean="0">
                <a:solidFill>
                  <a:schemeClr val="accent1"/>
                </a:solidFill>
              </a:rPr>
              <a:t>   </a:t>
            </a:r>
            <a:r>
              <a:rPr lang="en-SG" dirty="0" smtClean="0">
                <a:solidFill>
                  <a:schemeClr val="tx1"/>
                </a:solidFill>
              </a:rPr>
              <a:t>1407040</a:t>
            </a:r>
          </a:p>
          <a:p>
            <a:r>
              <a:rPr lang="en-SG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Email: </a:t>
            </a:r>
            <a:r>
              <a:rPr lang="en-SG" dirty="0" smtClean="0">
                <a:solidFill>
                  <a:schemeClr val="tx1"/>
                </a:solidFill>
              </a:rPr>
              <a:t>dibbyasaha27@gmail.com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</a:p>
          <a:p>
            <a:pPr>
              <a:buFont typeface="Wingdings" pitchFamily="2" charset="2"/>
              <a:buChar char="q"/>
            </a:pPr>
            <a:r>
              <a:rPr lang="en-SG" b="1" dirty="0" smtClean="0">
                <a:solidFill>
                  <a:schemeClr val="accent1"/>
                </a:solidFill>
              </a:rPr>
              <a:t> </a:t>
            </a:r>
            <a:r>
              <a:rPr lang="en-SG" b="1" dirty="0" err="1" smtClean="0">
                <a:solidFill>
                  <a:schemeClr val="accent1"/>
                </a:solidFill>
              </a:rPr>
              <a:t>Shovan</a:t>
            </a:r>
            <a:r>
              <a:rPr lang="en-SG" b="1" dirty="0" smtClean="0">
                <a:solidFill>
                  <a:schemeClr val="accent1"/>
                </a:solidFill>
              </a:rPr>
              <a:t> </a:t>
            </a:r>
            <a:r>
              <a:rPr lang="en-SG" b="1" dirty="0" err="1" smtClean="0">
                <a:solidFill>
                  <a:schemeClr val="accent1"/>
                </a:solidFill>
              </a:rPr>
              <a:t>Bhowmik</a:t>
            </a:r>
            <a:endParaRPr lang="en-SG" b="1" dirty="0" smtClean="0">
              <a:solidFill>
                <a:schemeClr val="accent1"/>
              </a:solidFill>
            </a:endParaRP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dirty="0" smtClean="0">
                <a:solidFill>
                  <a:schemeClr val="tx1"/>
                </a:solidFill>
              </a:rPr>
              <a:t>Student(3</a:t>
            </a:r>
            <a:r>
              <a:rPr lang="en-SG" baseline="30000" dirty="0" smtClean="0">
                <a:solidFill>
                  <a:schemeClr val="tx1"/>
                </a:solidFill>
              </a:rPr>
              <a:t>rd</a:t>
            </a:r>
            <a:r>
              <a:rPr lang="en-SG" dirty="0" smtClean="0">
                <a:solidFill>
                  <a:schemeClr val="tx1"/>
                </a:solidFill>
              </a:rPr>
              <a:t> year, 2</a:t>
            </a:r>
            <a:r>
              <a:rPr lang="en-SG" baseline="30000" dirty="0" smtClean="0">
                <a:solidFill>
                  <a:schemeClr val="tx1"/>
                </a:solidFill>
              </a:rPr>
              <a:t>nd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 err="1" smtClean="0">
                <a:solidFill>
                  <a:schemeClr val="tx1"/>
                </a:solidFill>
              </a:rPr>
              <a:t>Semister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i="1" dirty="0" smtClean="0">
                <a:solidFill>
                  <a:srgbClr val="FFC000"/>
                </a:solidFill>
              </a:rPr>
              <a:t>Department Of Computer Science &amp; Engineering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dirty="0" smtClean="0">
                <a:solidFill>
                  <a:schemeClr val="tx1"/>
                </a:solidFill>
              </a:rPr>
              <a:t>KUET, Khulna-9203</a:t>
            </a:r>
          </a:p>
          <a:p>
            <a:r>
              <a:rPr lang="en-SG" b="1" dirty="0" smtClean="0">
                <a:solidFill>
                  <a:schemeClr val="accent1"/>
                </a:solidFill>
              </a:rPr>
              <a:t>    </a:t>
            </a:r>
            <a:r>
              <a:rPr lang="en-SG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Roll:</a:t>
            </a:r>
            <a:r>
              <a:rPr lang="en-SG" b="1" dirty="0" smtClean="0">
                <a:solidFill>
                  <a:schemeClr val="accent1"/>
                </a:solidFill>
              </a:rPr>
              <a:t>   </a:t>
            </a:r>
            <a:r>
              <a:rPr lang="en-SG" dirty="0" smtClean="0">
                <a:solidFill>
                  <a:schemeClr val="tx1"/>
                </a:solidFill>
              </a:rPr>
              <a:t>1407050</a:t>
            </a:r>
          </a:p>
          <a:p>
            <a:r>
              <a:rPr lang="en-SG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Email: </a:t>
            </a:r>
            <a:r>
              <a:rPr lang="en-SG" dirty="0" smtClean="0">
                <a:solidFill>
                  <a:schemeClr val="tx1"/>
                </a:solidFill>
              </a:rPr>
              <a:t>bhowmik.shovon5795@gmail.com</a:t>
            </a:r>
          </a:p>
          <a:p>
            <a:endParaRPr lang="en-S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771550"/>
            <a:ext cx="8496944" cy="4032449"/>
          </a:xfrm>
        </p:spPr>
        <p:txBody>
          <a:bodyPr/>
          <a:lstStyle/>
          <a:p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 algn="just"/>
            <a:r>
              <a:rPr lang="en-US" sz="18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OMR Scanner is basically an android app which is used to scan student’s OMR Sheets and generate the result by matching the sheet with the correct answers. We mainly       used </a:t>
            </a:r>
            <a:r>
              <a:rPr lang="en-US" sz="1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Image Processing </a:t>
            </a:r>
            <a:r>
              <a:rPr lang="en-US" sz="18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to detect the blobs of the OMR sheet. We have used </a:t>
            </a:r>
            <a:r>
              <a:rPr lang="en-US" sz="18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openCV</a:t>
            </a:r>
            <a:r>
              <a:rPr lang="en-US" sz="1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   library to preprocess the image of the OMR for getting the accurate values.</a:t>
            </a:r>
          </a:p>
          <a:p>
            <a:pPr algn="just"/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 algn="just"/>
            <a:r>
              <a:rPr lang="en-US" sz="1800" dirty="0" smtClean="0">
                <a:solidFill>
                  <a:srgbClr val="002060"/>
                </a:solidFill>
                <a:latin typeface="Bell MT" panose="02020503060305020303" pitchFamily="18" charset="0"/>
              </a:rPr>
              <a:t>Teachers can use this app to evaluate student’s performance quickly and accurately.</a:t>
            </a:r>
          </a:p>
          <a:p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endParaRPr lang="en-US" sz="1800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843558"/>
            <a:ext cx="8496944" cy="35283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  <a:cs typeface="Arial" pitchFamily="34" charset="0"/>
              </a:rPr>
              <a:t>1)</a:t>
            </a:r>
            <a:r>
              <a:rPr lang="en-US" b="1" dirty="0" smtClean="0">
                <a:solidFill>
                  <a:srgbClr val="92D050"/>
                </a:solidFill>
                <a:latin typeface="Bell MT" panose="02020503060305020303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Bell MT" panose="02020503060305020303" pitchFamily="18" charset="0"/>
                <a:cs typeface="Arial" pitchFamily="34" charset="0"/>
              </a:rPr>
              <a:t>To scan an OMR sheet and match it with the correct answer and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Bell MT" panose="02020503060305020303" pitchFamily="18" charset="0"/>
                <a:cs typeface="Arial" pitchFamily="34" charset="0"/>
              </a:rPr>
              <a:t>    generate the result.</a:t>
            </a:r>
          </a:p>
          <a:p>
            <a:endParaRPr lang="en-US" b="1" dirty="0" smtClean="0">
              <a:solidFill>
                <a:schemeClr val="accent1"/>
              </a:solidFill>
              <a:latin typeface="Bell MT" panose="02020503060305020303" pitchFamily="18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  <a:cs typeface="Arial" pitchFamily="34" charset="0"/>
              </a:rPr>
              <a:t>2)</a:t>
            </a:r>
            <a:r>
              <a:rPr lang="en-US" b="1" dirty="0" smtClean="0">
                <a:solidFill>
                  <a:schemeClr val="accent1"/>
                </a:solidFill>
                <a:latin typeface="Bell MT" panose="02020503060305020303" pitchFamily="18" charset="0"/>
                <a:cs typeface="Arial" pitchFamily="34" charset="0"/>
              </a:rPr>
              <a:t>To use this app as an alternative of scanner device.</a:t>
            </a:r>
          </a:p>
          <a:p>
            <a:endParaRPr lang="en-US" b="1" dirty="0">
              <a:solidFill>
                <a:schemeClr val="accent1"/>
              </a:solidFill>
              <a:latin typeface="Bell MT" panose="02020503060305020303" pitchFamily="18" charset="0"/>
              <a:cs typeface="Arial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  <a:cs typeface="Arial" pitchFamily="34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Bell MT" panose="02020503060305020303" pitchFamily="18" charset="0"/>
                <a:cs typeface="Arial" pitchFamily="34" charset="0"/>
              </a:rPr>
              <a:t>To provide mobility so that we can do this process anywhere we want.</a:t>
            </a:r>
          </a:p>
          <a:p>
            <a:endParaRPr lang="en-US" b="1" dirty="0">
              <a:solidFill>
                <a:schemeClr val="accent1"/>
              </a:solidFill>
              <a:latin typeface="Bell MT" panose="02020503060305020303" pitchFamily="18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Bell MT" panose="02020503060305020303" pitchFamily="18" charset="0"/>
                <a:cs typeface="Arial" pitchFamily="34" charset="0"/>
              </a:rPr>
              <a:t>4)</a:t>
            </a:r>
            <a:r>
              <a:rPr lang="en-US" b="1" dirty="0" smtClean="0">
                <a:solidFill>
                  <a:schemeClr val="accent1"/>
                </a:solidFill>
                <a:latin typeface="Bell MT" panose="02020503060305020303" pitchFamily="18" charset="0"/>
                <a:cs typeface="Arial" pitchFamily="34" charset="0"/>
              </a:rPr>
              <a:t>To send the result to student’s contact number.</a:t>
            </a:r>
            <a:endParaRPr lang="en-US" b="1" dirty="0">
              <a:solidFill>
                <a:schemeClr val="accent1"/>
              </a:solidFill>
              <a:latin typeface="Bell MT" panose="02020503060305020303" pitchFamily="18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Objectives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2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Requirements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Hardware Requirements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Ram</a:t>
            </a:r>
            <a:r>
              <a:rPr lang="en-US" b="1" dirty="0" smtClean="0"/>
              <a:t>:        </a:t>
            </a:r>
            <a:r>
              <a:rPr lang="en-US" dirty="0" smtClean="0"/>
              <a:t>1GB or higher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Processor</a:t>
            </a:r>
            <a:r>
              <a:rPr lang="en-US" b="1" dirty="0" smtClean="0"/>
              <a:t>: </a:t>
            </a:r>
            <a:r>
              <a:rPr lang="en-US" dirty="0" smtClean="0"/>
              <a:t>1.2 GHz or Higher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</a:t>
            </a:r>
            <a:r>
              <a:rPr lang="en-US" b="1" dirty="0" smtClean="0"/>
              <a:t>:   </a:t>
            </a:r>
            <a:r>
              <a:rPr lang="en-US" dirty="0" smtClean="0"/>
              <a:t>100 MB or Higher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C000"/>
                </a:solidFill>
              </a:rPr>
              <a:t>Software Requirements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Operating System</a:t>
            </a:r>
            <a:r>
              <a:rPr lang="en-US" b="1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Android 2.3.0 or higher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Front-end</a:t>
            </a:r>
            <a:r>
              <a:rPr lang="en-US" b="1" dirty="0" smtClean="0"/>
              <a:t>:            </a:t>
            </a:r>
            <a:r>
              <a:rPr lang="en-US" dirty="0" smtClean="0">
                <a:solidFill>
                  <a:schemeClr val="tx1"/>
                </a:solidFill>
              </a:rPr>
              <a:t>Android Studio 2.3.3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Back-end</a:t>
            </a:r>
            <a:r>
              <a:rPr lang="en-US" b="1" dirty="0" smtClean="0"/>
              <a:t>:             </a:t>
            </a:r>
            <a:r>
              <a:rPr lang="en-US" dirty="0" err="1" smtClean="0">
                <a:solidFill>
                  <a:schemeClr val="tx1"/>
                </a:solidFill>
              </a:rPr>
              <a:t>OpenCV</a:t>
            </a:r>
            <a:r>
              <a:rPr lang="en-US" dirty="0" smtClean="0">
                <a:solidFill>
                  <a:schemeClr val="tx1"/>
                </a:solidFill>
              </a:rPr>
              <a:t> Library</a:t>
            </a:r>
          </a:p>
          <a:p>
            <a:r>
              <a:rPr lang="en-US" b="1" dirty="0" smtClean="0"/>
              <a:t>   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Plugins</a:t>
            </a:r>
            <a:r>
              <a:rPr lang="en-US" b="1" dirty="0" smtClean="0"/>
              <a:t>:                </a:t>
            </a:r>
            <a:r>
              <a:rPr lang="en-US" dirty="0" smtClean="0">
                <a:solidFill>
                  <a:schemeClr val="tx1"/>
                </a:solidFill>
              </a:rPr>
              <a:t>Android SDK, ADT(Android Development Tools)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SDK Version</a:t>
            </a:r>
            <a:r>
              <a:rPr lang="en-US" b="1" dirty="0" smtClean="0"/>
              <a:t>:         </a:t>
            </a:r>
            <a:r>
              <a:rPr lang="en-US" dirty="0" smtClean="0">
                <a:solidFill>
                  <a:schemeClr val="tx1"/>
                </a:solidFill>
              </a:rPr>
              <a:t>26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Min. Android SDK</a:t>
            </a:r>
            <a:r>
              <a:rPr lang="en-US" b="1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Gingerbread</a:t>
            </a:r>
          </a:p>
          <a:p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Others</a:t>
            </a:r>
            <a:r>
              <a:rPr lang="en-US" b="1" dirty="0" smtClean="0"/>
              <a:t>:                 </a:t>
            </a:r>
            <a:r>
              <a:rPr lang="en-US" dirty="0" smtClean="0">
                <a:solidFill>
                  <a:schemeClr val="tx1"/>
                </a:solidFill>
              </a:rPr>
              <a:t>Camera, SMS permissions</a:t>
            </a:r>
          </a:p>
          <a:p>
            <a:endParaRPr lang="en-US" dirty="0" smtClean="0"/>
          </a:p>
          <a:p>
            <a:r>
              <a:rPr lang="en-US" b="1" dirty="0" smtClean="0"/>
              <a:t>    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Application Module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55576" y="1635646"/>
            <a:ext cx="194421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Home Module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635646"/>
            <a:ext cx="194421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Camera Module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300192" y="1635646"/>
            <a:ext cx="194421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Result Module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UI Design(Part-1)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5" name="Picture 4" descr="Screenshot_20171213-0557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843558"/>
            <a:ext cx="2304256" cy="4096454"/>
          </a:xfrm>
          <a:prstGeom prst="rect">
            <a:avLst/>
          </a:prstGeom>
        </p:spPr>
      </p:pic>
      <p:pic>
        <p:nvPicPr>
          <p:cNvPr id="6" name="Picture 5" descr="Screenshot_20171213-055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843558"/>
            <a:ext cx="2304256" cy="4096453"/>
          </a:xfrm>
          <a:prstGeom prst="rect">
            <a:avLst/>
          </a:prstGeom>
        </p:spPr>
      </p:pic>
      <p:pic>
        <p:nvPicPr>
          <p:cNvPr id="7" name="Picture 6" descr="Screenshot_20171213-0607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843558"/>
            <a:ext cx="2304256" cy="40964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39752" y="2499742"/>
            <a:ext cx="10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2355726"/>
            <a:ext cx="2016224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995936" y="271576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995936" y="2787774"/>
            <a:ext cx="11521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/>
          <p:cNvCxnSpPr>
            <a:stCxn id="18" idx="3"/>
            <a:endCxn id="7" idx="1"/>
          </p:cNvCxnSpPr>
          <p:nvPr/>
        </p:nvCxnSpPr>
        <p:spPr>
          <a:xfrm flipV="1">
            <a:off x="5148064" y="2891786"/>
            <a:ext cx="1512168" cy="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 UI Design(Part-2)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915567"/>
            <a:ext cx="8496944" cy="3888432"/>
          </a:xfrm>
        </p:spPr>
        <p:txBody>
          <a:bodyPr/>
          <a:lstStyle/>
          <a:p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5" name="Picture 4" descr="Screenshot_20171213-0607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843558"/>
            <a:ext cx="2376264" cy="4224468"/>
          </a:xfrm>
          <a:prstGeom prst="rect">
            <a:avLst/>
          </a:prstGeom>
        </p:spPr>
      </p:pic>
      <p:pic>
        <p:nvPicPr>
          <p:cNvPr id="29" name="Picture 28" descr="Screenshot_20171213-0557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1376" y="843558"/>
            <a:ext cx="2349262" cy="4176464"/>
          </a:xfrm>
          <a:prstGeom prst="rect">
            <a:avLst/>
          </a:prstGeom>
        </p:spPr>
      </p:pic>
      <p:pic>
        <p:nvPicPr>
          <p:cNvPr id="30" name="Picture 29" descr="Screenshot_20171213-0607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771550"/>
            <a:ext cx="2367263" cy="42084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55576" y="2787774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/>
          <p:cNvCxnSpPr>
            <a:stCxn id="31" idx="3"/>
            <a:endCxn id="29" idx="1"/>
          </p:cNvCxnSpPr>
          <p:nvPr/>
        </p:nvCxnSpPr>
        <p:spPr>
          <a:xfrm flipV="1">
            <a:off x="1979712" y="2931790"/>
            <a:ext cx="14716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63888" y="2787774"/>
            <a:ext cx="20882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0" idx="1"/>
          </p:cNvCxnSpPr>
          <p:nvPr/>
        </p:nvCxnSpPr>
        <p:spPr>
          <a:xfrm flipV="1">
            <a:off x="5652120" y="2875783"/>
            <a:ext cx="936104" cy="5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88224" y="2571750"/>
            <a:ext cx="13681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754</Words>
  <Application>Microsoft Office PowerPoint</Application>
  <PresentationFormat>On-screen Show (16:9)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Slide 1</vt:lpstr>
      <vt:lpstr> Project Supervisor</vt:lpstr>
      <vt:lpstr> Project Partners</vt:lpstr>
      <vt:lpstr> Introduction</vt:lpstr>
      <vt:lpstr> Objectives</vt:lpstr>
      <vt:lpstr> Requirements</vt:lpstr>
      <vt:lpstr> Application Module</vt:lpstr>
      <vt:lpstr> UI Design(Part-1)</vt:lpstr>
      <vt:lpstr> UI Design(Part-2)</vt:lpstr>
      <vt:lpstr>Slide 10</vt:lpstr>
      <vt:lpstr> WorkFlow(Part-1)</vt:lpstr>
      <vt:lpstr> PreProcessing Steps</vt:lpstr>
      <vt:lpstr> PreProcessed Image</vt:lpstr>
      <vt:lpstr> Blob Detection</vt:lpstr>
      <vt:lpstr> Experiment Result(1)</vt:lpstr>
      <vt:lpstr> Experimental Result(2)</vt:lpstr>
      <vt:lpstr> Analysis</vt:lpstr>
      <vt:lpstr> Limitations</vt:lpstr>
      <vt:lpstr> Future Work</vt:lpstr>
      <vt:lpstr> Conclusion</vt:lpstr>
      <vt:lpstr>Slide 21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shovon bhowmik</cp:lastModifiedBy>
  <cp:revision>36</cp:revision>
  <dcterms:created xsi:type="dcterms:W3CDTF">2014-04-01T16:27:38Z</dcterms:created>
  <dcterms:modified xsi:type="dcterms:W3CDTF">2017-12-13T03:22:16Z</dcterms:modified>
</cp:coreProperties>
</file>