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79" r:id="rId2"/>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8" r:id="rId24"/>
    <p:sldId id="277"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1629A-07A7-44B8-9D02-B1FFC00E62B5}" v="6" dt="2024-04-22T04:36:02.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220"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vanjeet Kar" userId="45c48c0265f916ab" providerId="LiveId" clId="{E421629A-07A7-44B8-9D02-B1FFC00E62B5}"/>
    <pc:docChg chg="custSel modSld">
      <pc:chgData name="Shovanjeet Kar" userId="45c48c0265f916ab" providerId="LiveId" clId="{E421629A-07A7-44B8-9D02-B1FFC00E62B5}" dt="2024-04-24T06:43:21.050" v="120" actId="1035"/>
      <pc:docMkLst>
        <pc:docMk/>
      </pc:docMkLst>
      <pc:sldChg chg="modSp mod">
        <pc:chgData name="Shovanjeet Kar" userId="45c48c0265f916ab" providerId="LiveId" clId="{E421629A-07A7-44B8-9D02-B1FFC00E62B5}" dt="2024-04-22T04:37:21.873" v="9" actId="20577"/>
        <pc:sldMkLst>
          <pc:docMk/>
          <pc:sldMk cId="362763520" sldId="270"/>
        </pc:sldMkLst>
        <pc:spChg chg="mod">
          <ac:chgData name="Shovanjeet Kar" userId="45c48c0265f916ab" providerId="LiveId" clId="{E421629A-07A7-44B8-9D02-B1FFC00E62B5}" dt="2024-04-22T04:37:21.873" v="9" actId="20577"/>
          <ac:spMkLst>
            <pc:docMk/>
            <pc:sldMk cId="362763520" sldId="270"/>
            <ac:spMk id="2" creationId="{6EC1D42B-A7BD-D886-172B-748591B39B49}"/>
          </ac:spMkLst>
        </pc:spChg>
      </pc:sldChg>
      <pc:sldChg chg="modSp mod">
        <pc:chgData name="Shovanjeet Kar" userId="45c48c0265f916ab" providerId="LiveId" clId="{E421629A-07A7-44B8-9D02-B1FFC00E62B5}" dt="2024-04-22T04:37:49.814" v="11" actId="20577"/>
        <pc:sldMkLst>
          <pc:docMk/>
          <pc:sldMk cId="57868996" sldId="271"/>
        </pc:sldMkLst>
        <pc:spChg chg="mod">
          <ac:chgData name="Shovanjeet Kar" userId="45c48c0265f916ab" providerId="LiveId" clId="{E421629A-07A7-44B8-9D02-B1FFC00E62B5}" dt="2024-04-22T04:37:49.814" v="11" actId="20577"/>
          <ac:spMkLst>
            <pc:docMk/>
            <pc:sldMk cId="57868996" sldId="271"/>
            <ac:spMk id="2" creationId="{D9B2A42A-A662-102A-0EAB-D52BB6B825F0}"/>
          </ac:spMkLst>
        </pc:spChg>
      </pc:sldChg>
      <pc:sldChg chg="addSp delSp modSp mod">
        <pc:chgData name="Shovanjeet Kar" userId="45c48c0265f916ab" providerId="LiveId" clId="{E421629A-07A7-44B8-9D02-B1FFC00E62B5}" dt="2024-04-24T06:40:21.547" v="54" actId="1035"/>
        <pc:sldMkLst>
          <pc:docMk/>
          <pc:sldMk cId="3658992374" sldId="274"/>
        </pc:sldMkLst>
        <pc:spChg chg="add mod">
          <ac:chgData name="Shovanjeet Kar" userId="45c48c0265f916ab" providerId="LiveId" clId="{E421629A-07A7-44B8-9D02-B1FFC00E62B5}" dt="2024-04-24T06:40:11.853" v="12" actId="478"/>
          <ac:spMkLst>
            <pc:docMk/>
            <pc:sldMk cId="3658992374" sldId="274"/>
            <ac:spMk id="5" creationId="{BB188045-8448-8860-0447-FDE377CD9E85}"/>
          </ac:spMkLst>
        </pc:spChg>
        <pc:picChg chg="del">
          <ac:chgData name="Shovanjeet Kar" userId="45c48c0265f916ab" providerId="LiveId" clId="{E421629A-07A7-44B8-9D02-B1FFC00E62B5}" dt="2024-04-24T06:40:11.853" v="12" actId="478"/>
          <ac:picMkLst>
            <pc:docMk/>
            <pc:sldMk cId="3658992374" sldId="274"/>
            <ac:picMk id="4" creationId="{ED12256A-2D3F-FF51-B8E4-3BAC0EEE6F5F}"/>
          </ac:picMkLst>
        </pc:picChg>
        <pc:picChg chg="add mod">
          <ac:chgData name="Shovanjeet Kar" userId="45c48c0265f916ab" providerId="LiveId" clId="{E421629A-07A7-44B8-9D02-B1FFC00E62B5}" dt="2024-04-24T06:40:21.547" v="54" actId="1035"/>
          <ac:picMkLst>
            <pc:docMk/>
            <pc:sldMk cId="3658992374" sldId="274"/>
            <ac:picMk id="7" creationId="{4D35F193-77CA-96C0-F1C3-F5A667CBD863}"/>
          </ac:picMkLst>
        </pc:picChg>
      </pc:sldChg>
      <pc:sldChg chg="addSp delSp modSp mod">
        <pc:chgData name="Shovanjeet Kar" userId="45c48c0265f916ab" providerId="LiveId" clId="{E421629A-07A7-44B8-9D02-B1FFC00E62B5}" dt="2024-04-24T06:43:06.913" v="89" actId="1036"/>
        <pc:sldMkLst>
          <pc:docMk/>
          <pc:sldMk cId="1017326583" sldId="275"/>
        </pc:sldMkLst>
        <pc:spChg chg="add mod">
          <ac:chgData name="Shovanjeet Kar" userId="45c48c0265f916ab" providerId="LiveId" clId="{E421629A-07A7-44B8-9D02-B1FFC00E62B5}" dt="2024-04-24T06:43:00.657" v="55" actId="478"/>
          <ac:spMkLst>
            <pc:docMk/>
            <pc:sldMk cId="1017326583" sldId="275"/>
            <ac:spMk id="5" creationId="{7515ABF5-2146-08B5-F084-7E202E19346D}"/>
          </ac:spMkLst>
        </pc:spChg>
        <pc:picChg chg="del">
          <ac:chgData name="Shovanjeet Kar" userId="45c48c0265f916ab" providerId="LiveId" clId="{E421629A-07A7-44B8-9D02-B1FFC00E62B5}" dt="2024-04-24T06:43:00.657" v="55" actId="478"/>
          <ac:picMkLst>
            <pc:docMk/>
            <pc:sldMk cId="1017326583" sldId="275"/>
            <ac:picMk id="4" creationId="{DE5D7D83-1920-0BD5-7B63-078CBF323BCB}"/>
          </ac:picMkLst>
        </pc:picChg>
        <pc:picChg chg="add mod">
          <ac:chgData name="Shovanjeet Kar" userId="45c48c0265f916ab" providerId="LiveId" clId="{E421629A-07A7-44B8-9D02-B1FFC00E62B5}" dt="2024-04-24T06:43:06.913" v="89" actId="1036"/>
          <ac:picMkLst>
            <pc:docMk/>
            <pc:sldMk cId="1017326583" sldId="275"/>
            <ac:picMk id="7" creationId="{0BB3766B-15A2-A3BF-41E8-4B489228E5EC}"/>
          </ac:picMkLst>
        </pc:picChg>
      </pc:sldChg>
      <pc:sldChg chg="addSp delSp modSp mod">
        <pc:chgData name="Shovanjeet Kar" userId="45c48c0265f916ab" providerId="LiveId" clId="{E421629A-07A7-44B8-9D02-B1FFC00E62B5}" dt="2024-04-24T06:43:21.050" v="120" actId="1035"/>
        <pc:sldMkLst>
          <pc:docMk/>
          <pc:sldMk cId="624825372" sldId="276"/>
        </pc:sldMkLst>
        <pc:spChg chg="add mod">
          <ac:chgData name="Shovanjeet Kar" userId="45c48c0265f916ab" providerId="LiveId" clId="{E421629A-07A7-44B8-9D02-B1FFC00E62B5}" dt="2024-04-24T06:43:15.760" v="90" actId="478"/>
          <ac:spMkLst>
            <pc:docMk/>
            <pc:sldMk cId="624825372" sldId="276"/>
            <ac:spMk id="5" creationId="{778D3B90-A6D9-42ED-DEE8-61083AF200F4}"/>
          </ac:spMkLst>
        </pc:spChg>
        <pc:picChg chg="del">
          <ac:chgData name="Shovanjeet Kar" userId="45c48c0265f916ab" providerId="LiveId" clId="{E421629A-07A7-44B8-9D02-B1FFC00E62B5}" dt="2024-04-24T06:43:15.760" v="90" actId="478"/>
          <ac:picMkLst>
            <pc:docMk/>
            <pc:sldMk cId="624825372" sldId="276"/>
            <ac:picMk id="4" creationId="{34EB9AB1-CB8D-E654-482F-7DB200677982}"/>
          </ac:picMkLst>
        </pc:picChg>
        <pc:picChg chg="add mod">
          <ac:chgData name="Shovanjeet Kar" userId="45c48c0265f916ab" providerId="LiveId" clId="{E421629A-07A7-44B8-9D02-B1FFC00E62B5}" dt="2024-04-24T06:43:21.050" v="120" actId="1035"/>
          <ac:picMkLst>
            <pc:docMk/>
            <pc:sldMk cId="624825372" sldId="276"/>
            <ac:picMk id="7" creationId="{90AF5BF0-E40C-8762-A65F-A6F36DA36505}"/>
          </ac:picMkLst>
        </pc:picChg>
      </pc:sldChg>
      <pc:sldChg chg="modTransition">
        <pc:chgData name="Shovanjeet Kar" userId="45c48c0265f916ab" providerId="LiveId" clId="{E421629A-07A7-44B8-9D02-B1FFC00E62B5}" dt="2024-04-22T04:35:40.341" v="4"/>
        <pc:sldMkLst>
          <pc:docMk/>
          <pc:sldMk cId="766031050" sldId="277"/>
        </pc:sldMkLst>
      </pc:sldChg>
      <pc:sldChg chg="modTransition">
        <pc:chgData name="Shovanjeet Kar" userId="45c48c0265f916ab" providerId="LiveId" clId="{E421629A-07A7-44B8-9D02-B1FFC00E62B5}" dt="2024-04-22T04:34:45.012" v="2"/>
        <pc:sldMkLst>
          <pc:docMk/>
          <pc:sldMk cId="1593734133" sldId="278"/>
        </pc:sldMkLst>
      </pc:sldChg>
      <pc:sldChg chg="modTransition">
        <pc:chgData name="Shovanjeet Kar" userId="45c48c0265f916ab" providerId="LiveId" clId="{E421629A-07A7-44B8-9D02-B1FFC00E62B5}" dt="2024-04-22T04:36:02.261" v="5"/>
        <pc:sldMkLst>
          <pc:docMk/>
          <pc:sldMk cId="2198377137"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63B65F-F92D-4C5A-9088-DC227D63FAC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152259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3B65F-F92D-4C5A-9088-DC227D63FAC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115950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3B65F-F92D-4C5A-9088-DC227D63FAC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2A7AA6-CFB2-49C3-AD20-C9B5C9E611E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0021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63B65F-F92D-4C5A-9088-DC227D63FAC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285722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63B65F-F92D-4C5A-9088-DC227D63FAC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2A7AA6-CFB2-49C3-AD20-C9B5C9E611E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229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63B65F-F92D-4C5A-9088-DC227D63FAC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103554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3B65F-F92D-4C5A-9088-DC227D63FAC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36865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3B65F-F92D-4C5A-9088-DC227D63FAC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117290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3B65F-F92D-4C5A-9088-DC227D63FAC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3000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3B65F-F92D-4C5A-9088-DC227D63FAC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429304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63B65F-F92D-4C5A-9088-DC227D63FAC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98746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63B65F-F92D-4C5A-9088-DC227D63FACF}"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378568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63B65F-F92D-4C5A-9088-DC227D63FACF}"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417566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3B65F-F92D-4C5A-9088-DC227D63FACF}"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363307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3B65F-F92D-4C5A-9088-DC227D63FAC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154489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63B65F-F92D-4C5A-9088-DC227D63FAC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2A7AA6-CFB2-49C3-AD20-C9B5C9E611ED}" type="slidenum">
              <a:rPr lang="en-IN" smtClean="0"/>
              <a:t>‹#›</a:t>
            </a:fld>
            <a:endParaRPr lang="en-IN"/>
          </a:p>
        </p:txBody>
      </p:sp>
    </p:spTree>
    <p:extLst>
      <p:ext uri="{BB962C8B-B14F-4D97-AF65-F5344CB8AC3E}">
        <p14:creationId xmlns:p14="http://schemas.microsoft.com/office/powerpoint/2010/main" val="184318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63B65F-F92D-4C5A-9088-DC227D63FACF}" type="datetimeFigureOut">
              <a:rPr lang="en-IN" smtClean="0"/>
              <a:t>26-04-2024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E2A7AA6-CFB2-49C3-AD20-C9B5C9E611ED}" type="slidenum">
              <a:rPr lang="en-IN" smtClean="0"/>
              <a:t>‹#›</a:t>
            </a:fld>
            <a:endParaRPr lang="en-IN"/>
          </a:p>
        </p:txBody>
      </p:sp>
    </p:spTree>
    <p:extLst>
      <p:ext uri="{BB962C8B-B14F-4D97-AF65-F5344CB8AC3E}">
        <p14:creationId xmlns:p14="http://schemas.microsoft.com/office/powerpoint/2010/main" val="330791777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9FDB-9373-53AC-40EB-EC4B38057E15}"/>
              </a:ext>
            </a:extLst>
          </p:cNvPr>
          <p:cNvSpPr>
            <a:spLocks noGrp="1"/>
          </p:cNvSpPr>
          <p:nvPr>
            <p:ph type="title"/>
          </p:nvPr>
        </p:nvSpPr>
        <p:spPr>
          <a:xfrm>
            <a:off x="838200" y="1413164"/>
            <a:ext cx="7698971" cy="5054137"/>
          </a:xfrm>
        </p:spPr>
        <p:txBody>
          <a:bodyPr>
            <a:normAutofit fontScale="90000"/>
          </a:bodyPr>
          <a:lstStyle/>
          <a:p>
            <a:r>
              <a:rPr lang="en-US" sz="3600" b="1" dirty="0"/>
              <a:t>Anticipating Coronary Heart Disease Risk With Advanced Analytics</a:t>
            </a:r>
            <a:br>
              <a:rPr lang="en-US" sz="3600" b="1" dirty="0"/>
            </a:br>
            <a:r>
              <a:rPr lang="en-US" sz="3600" dirty="0"/>
              <a:t>	</a:t>
            </a:r>
            <a:br>
              <a:rPr lang="en-US" sz="3600" dirty="0"/>
            </a:br>
            <a:r>
              <a:rPr lang="en-US" sz="3600" dirty="0"/>
              <a:t>	    </a:t>
            </a:r>
            <a:r>
              <a:rPr lang="en-US" sz="2000" b="1" dirty="0"/>
              <a:t>DEPARTMENT OF COMPUTER SCIENCE &amp; ENGG.</a:t>
            </a:r>
            <a:br>
              <a:rPr lang="en-US" sz="2000" b="1" dirty="0"/>
            </a:br>
            <a:r>
              <a:rPr lang="en-US" sz="2000" b="1" dirty="0"/>
              <a:t>			</a:t>
            </a:r>
            <a:br>
              <a:rPr lang="en-US" sz="2000" b="1" dirty="0"/>
            </a:br>
            <a:r>
              <a:rPr lang="en-US" sz="2000" b="1" dirty="0"/>
              <a:t>			Submitted by</a:t>
            </a:r>
            <a:br>
              <a:rPr lang="en-US" sz="2000" b="1" dirty="0"/>
            </a:br>
            <a:br>
              <a:rPr lang="en-US" sz="2000" b="1" dirty="0"/>
            </a:br>
            <a:r>
              <a:rPr lang="en-US" sz="2000" b="1" dirty="0"/>
              <a:t>		SHOVANJEET KAR : 2001206067</a:t>
            </a:r>
            <a:br>
              <a:rPr lang="en-US" sz="2000" b="1" dirty="0"/>
            </a:br>
            <a:r>
              <a:rPr lang="en-US" sz="2000" b="1" dirty="0"/>
              <a:t>		FATMA DARAKSHA : 2001206017</a:t>
            </a:r>
            <a:br>
              <a:rPr lang="en-US" sz="2000" b="1" dirty="0"/>
            </a:br>
            <a:r>
              <a:rPr lang="en-US" sz="2000" b="1" dirty="0"/>
              <a:t>		SWARNALATA SAMAL : 2001206072</a:t>
            </a:r>
            <a:br>
              <a:rPr lang="en-US" sz="2000" b="1" dirty="0"/>
            </a:br>
            <a:r>
              <a:rPr lang="en-US" sz="2000" b="1" dirty="0"/>
              <a:t>		ANANYA ANUCHHANDA : 2001206037</a:t>
            </a:r>
            <a:br>
              <a:rPr lang="en-US" sz="2000" b="1" dirty="0"/>
            </a:br>
            <a:br>
              <a:rPr lang="en-US" sz="3600" dirty="0"/>
            </a:br>
            <a:br>
              <a:rPr lang="en-US" sz="3600" dirty="0"/>
            </a:br>
            <a:br>
              <a:rPr lang="en-US" sz="3600" dirty="0"/>
            </a:br>
            <a:br>
              <a:rPr lang="en-US" sz="3600" dirty="0"/>
            </a:br>
            <a:br>
              <a:rPr lang="en-US" sz="3600" dirty="0"/>
            </a:br>
            <a:br>
              <a:rPr lang="en-US" sz="3600" dirty="0"/>
            </a:br>
            <a:endParaRPr lang="en-US" sz="3600" dirty="0"/>
          </a:p>
        </p:txBody>
      </p:sp>
      <p:pic>
        <p:nvPicPr>
          <p:cNvPr id="5" name="Content Placeholder 4">
            <a:extLst>
              <a:ext uri="{FF2B5EF4-FFF2-40B4-BE49-F238E27FC236}">
                <a16:creationId xmlns:a16="http://schemas.microsoft.com/office/drawing/2014/main" id="{938A82B3-D666-3810-107C-39B20FBC4576}"/>
              </a:ext>
            </a:extLst>
          </p:cNvPr>
          <p:cNvPicPr>
            <a:picLocks noGrp="1" noChangeAspect="1"/>
          </p:cNvPicPr>
          <p:nvPr>
            <p:ph idx="1"/>
          </p:nvPr>
        </p:nvPicPr>
        <p:blipFill>
          <a:blip r:embed="rId2"/>
          <a:stretch>
            <a:fillRect/>
          </a:stretch>
        </p:blipFill>
        <p:spPr>
          <a:xfrm>
            <a:off x="8429105" y="1271847"/>
            <a:ext cx="1770611" cy="1970117"/>
          </a:xfrm>
          <a:prstGeom prst="rect">
            <a:avLst/>
          </a:prstGeom>
        </p:spPr>
      </p:pic>
    </p:spTree>
    <p:extLst>
      <p:ext uri="{BB962C8B-B14F-4D97-AF65-F5344CB8AC3E}">
        <p14:creationId xmlns:p14="http://schemas.microsoft.com/office/powerpoint/2010/main" val="219826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27B7-7A01-C285-6614-9DC39396829F}"/>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3491368A-5B4F-0D70-7A55-3639033E4F41}"/>
              </a:ext>
            </a:extLst>
          </p:cNvPr>
          <p:cNvSpPr>
            <a:spLocks noGrp="1"/>
          </p:cNvSpPr>
          <p:nvPr>
            <p:ph idx="1"/>
          </p:nvPr>
        </p:nvSpPr>
        <p:spPr/>
        <p:txBody>
          <a:bodyPr>
            <a:normAutofit lnSpcReduction="10000"/>
          </a:bodyPr>
          <a:lstStyle/>
          <a:p>
            <a:pPr algn="just">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Python Packages to be installed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pandas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used to provide fast, flexible and expressive data  structures to        make working with “relational” or “labeled” data both easy and intuitive.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b="1" spc="-5"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To work with arrays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used for developing Graphical User Interface (GUI).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efficient for data mining and data analysis. It contains a number of algorithms which can be implemented directly when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matplotlib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contains modules which are used for plotting graphs.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Seaborn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used for Graphical Presentation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929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DF1B-9EC3-07BD-CDF4-A5AD5D777C86}"/>
              </a:ext>
            </a:extLst>
          </p:cNvPr>
          <p:cNvSpPr>
            <a:spLocks noGrp="1"/>
          </p:cNvSpPr>
          <p:nvPr>
            <p:ph type="title"/>
          </p:nvPr>
        </p:nvSpPr>
        <p:spPr/>
        <p:txBody>
          <a:bodyPr/>
          <a:lstStyle/>
          <a:p>
            <a:r>
              <a:rPr lang="en-US" dirty="0"/>
              <a:t>System Architecture Diagram</a:t>
            </a:r>
            <a:endParaRPr lang="en-IN" dirty="0"/>
          </a:p>
        </p:txBody>
      </p:sp>
      <p:pic>
        <p:nvPicPr>
          <p:cNvPr id="5" name="Content Placeholder 4">
            <a:extLst>
              <a:ext uri="{FF2B5EF4-FFF2-40B4-BE49-F238E27FC236}">
                <a16:creationId xmlns:a16="http://schemas.microsoft.com/office/drawing/2014/main" id="{AE5E9879-813F-E9A7-E2FB-AED87C1F9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6902" y="1338349"/>
            <a:ext cx="5893723" cy="5370022"/>
          </a:xfrm>
        </p:spPr>
      </p:pic>
    </p:spTree>
    <p:extLst>
      <p:ext uri="{BB962C8B-B14F-4D97-AF65-F5344CB8AC3E}">
        <p14:creationId xmlns:p14="http://schemas.microsoft.com/office/powerpoint/2010/main" val="394263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B5AA-CCD5-6E68-7665-19452C22CBC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8E530A67-82C1-87BC-3E62-BF985EE9014E}"/>
              </a:ext>
            </a:extLst>
          </p:cNvPr>
          <p:cNvSpPr>
            <a:spLocks noGrp="1"/>
          </p:cNvSpPr>
          <p:nvPr>
            <p:ph idx="1"/>
          </p:nvPr>
        </p:nvSpPr>
        <p:spPr/>
        <p:txBody>
          <a:bodyPr>
            <a:normAutofit fontScale="92500" lnSpcReduction="20000"/>
          </a:bodyPr>
          <a:lstStyle/>
          <a:p>
            <a:pPr marR="24130" indent="182245" algn="just">
              <a:lnSpc>
                <a:spcPct val="95000"/>
              </a:lnSpc>
              <a:spcBef>
                <a:spcPts val="565"/>
              </a:spcBef>
              <a:spcAft>
                <a:spcPts val="0"/>
              </a:spcAft>
            </a:pPr>
            <a:r>
              <a:rPr lang="en-US" sz="1800" dirty="0">
                <a:effectLst/>
                <a:latin typeface="Calibri" panose="020F0502020204030204" pitchFamily="34" charset="0"/>
                <a:ea typeface="Calibri" panose="020F0502020204030204" pitchFamily="34" charset="0"/>
              </a:rPr>
              <a:t>Data</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preprocessing</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group</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techniques</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that</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are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applied </a:t>
            </a:r>
            <a:r>
              <a:rPr lang="en-US" sz="1800" spc="-235" dirty="0">
                <a:effectLst/>
                <a:latin typeface="Calibri" panose="020F0502020204030204" pitchFamily="34" charset="0"/>
                <a:ea typeface="Calibri" panose="020F0502020204030204" pitchFamily="34" charset="0"/>
              </a:rPr>
              <a:t>on</a:t>
            </a:r>
            <a:r>
              <a:rPr lang="en-US" sz="1800" dirty="0">
                <a:effectLst/>
                <a:latin typeface="Calibri" panose="020F0502020204030204" pitchFamily="34" charset="0"/>
                <a:ea typeface="Calibri" panose="020F0502020204030204" pitchFamily="34" charset="0"/>
              </a:rPr>
              <a:t> the data to improve the quality of the data. Raw data can be converted to useful data. It uses various techniques such as handling missing values, detecting outliers, removing un wanted attributes etc. </a:t>
            </a:r>
            <a:endParaRPr lang="en-IN" sz="1800" dirty="0">
              <a:effectLst/>
              <a:latin typeface="Calibri" panose="020F0502020204030204" pitchFamily="34" charset="0"/>
              <a:ea typeface="Calibri" panose="020F0502020204030204" pitchFamily="34" charset="0"/>
            </a:endParaRPr>
          </a:p>
          <a:p>
            <a:pPr marR="24130" indent="182245" algn="just">
              <a:lnSpc>
                <a:spcPct val="95000"/>
              </a:lnSpc>
              <a:spcBef>
                <a:spcPts val="565"/>
              </a:spcBef>
              <a:spcAft>
                <a:spcPts val="0"/>
              </a:spcAft>
            </a:pPr>
            <a:r>
              <a:rPr lang="en-US" sz="1800" dirty="0">
                <a:effectLst/>
                <a:latin typeface="Calibri" panose="020F0502020204030204" pitchFamily="34" charset="0"/>
                <a:ea typeface="Calibri" panose="020F0502020204030204" pitchFamily="34" charset="0"/>
              </a:rPr>
              <a:t>                   Once data is cleaned then it can be used in machine learning models for training. Data preprocessing is one of the most important steps involved in predictive modelling.</a:t>
            </a:r>
            <a:endParaRPr lang="en-IN" sz="1800" dirty="0">
              <a:effectLst/>
              <a:latin typeface="Calibri" panose="020F0502020204030204" pitchFamily="34" charset="0"/>
              <a:ea typeface="Calibri" panose="020F0502020204030204" pitchFamily="34" charset="0"/>
            </a:endParaRPr>
          </a:p>
          <a:p>
            <a:pPr marR="24130" indent="182245" algn="just">
              <a:lnSpc>
                <a:spcPct val="95000"/>
              </a:lnSpc>
              <a:spcBef>
                <a:spcPts val="565"/>
              </a:spcBef>
              <a:spcAft>
                <a:spcPts val="0"/>
              </a:spcAft>
            </a:pPr>
            <a:r>
              <a:rPr lang="en-US" sz="1800" b="1" dirty="0">
                <a:effectLst/>
                <a:latin typeface="Calibri" panose="020F0502020204030204" pitchFamily="34" charset="0"/>
                <a:ea typeface="Calibri" panose="020F0502020204030204" pitchFamily="34" charset="0"/>
              </a:rPr>
              <a:t>Steps followed in data preprocessing</a:t>
            </a:r>
            <a:endParaRPr lang="en-IN" sz="1800" dirty="0">
              <a:effectLst/>
              <a:latin typeface="Calibri" panose="020F0502020204030204" pitchFamily="34" charset="0"/>
              <a:ea typeface="Calibri" panose="020F0502020204030204" pitchFamily="34" charset="0"/>
            </a:endParaRPr>
          </a:p>
          <a:p>
            <a:pPr marL="342900" marR="24130" lvl="0" indent="-342900" algn="just">
              <a:lnSpc>
                <a:spcPct val="95000"/>
              </a:lnSpc>
              <a:spcBef>
                <a:spcPts val="565"/>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Education column is removed as it has no relation with heart disease</a:t>
            </a:r>
            <a:endParaRPr lang="en-IN" sz="1800" dirty="0">
              <a:effectLst/>
              <a:latin typeface="Calibri" panose="020F0502020204030204" pitchFamily="34" charset="0"/>
              <a:ea typeface="Calibri" panose="020F0502020204030204" pitchFamily="34" charset="0"/>
            </a:endParaRPr>
          </a:p>
          <a:p>
            <a:pPr marL="342900" marR="24130" lvl="0" indent="-342900" algn="just">
              <a:lnSpc>
                <a:spcPct val="95000"/>
              </a:lnSpc>
              <a:spcBef>
                <a:spcPts val="565"/>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Most corelated features are found by using correlation matrix(heatmap).</a:t>
            </a:r>
            <a:endParaRPr lang="en-IN" sz="1800" dirty="0">
              <a:effectLst/>
              <a:latin typeface="Calibri" panose="020F0502020204030204" pitchFamily="34" charset="0"/>
              <a:ea typeface="Calibri" panose="020F0502020204030204" pitchFamily="34" charset="0"/>
            </a:endParaRPr>
          </a:p>
          <a:p>
            <a:pPr marL="457200" marR="24130" algn="just">
              <a:lnSpc>
                <a:spcPct val="95000"/>
              </a:lnSpc>
              <a:spcBef>
                <a:spcPts val="565"/>
              </a:spcBef>
              <a:spcAft>
                <a:spcPts val="0"/>
              </a:spcAft>
            </a:pPr>
            <a:r>
              <a:rPr lang="en-US" sz="1800" dirty="0" err="1">
                <a:effectLst/>
                <a:latin typeface="Calibri" panose="020F0502020204030204" pitchFamily="34" charset="0"/>
                <a:ea typeface="Calibri" panose="020F0502020204030204" pitchFamily="34" charset="0"/>
              </a:rPr>
              <a:t>Sysbp</a:t>
            </a:r>
            <a:r>
              <a:rPr lang="en-US" sz="1800" dirty="0">
                <a:effectLst/>
                <a:latin typeface="Calibri" panose="020F0502020204030204" pitchFamily="34" charset="0"/>
                <a:ea typeface="Calibri" panose="020F0502020204030204" pitchFamily="34" charset="0"/>
              </a:rPr>
              <a:t> and </a:t>
            </a:r>
            <a:r>
              <a:rPr lang="en-US" sz="1800" dirty="0" err="1">
                <a:effectLst/>
                <a:latin typeface="Calibri" panose="020F0502020204030204" pitchFamily="34" charset="0"/>
                <a:ea typeface="Calibri" panose="020F0502020204030204" pitchFamily="34" charset="0"/>
              </a:rPr>
              <a:t>Diabp</a:t>
            </a:r>
            <a:r>
              <a:rPr lang="en-US" sz="1800" dirty="0">
                <a:effectLst/>
                <a:latin typeface="Calibri" panose="020F0502020204030204" pitchFamily="34" charset="0"/>
                <a:ea typeface="Calibri" panose="020F0502020204030204" pitchFamily="34" charset="0"/>
              </a:rPr>
              <a:t> are highly corelated</a:t>
            </a:r>
            <a:endParaRPr lang="en-IN" sz="1800" dirty="0">
              <a:effectLst/>
              <a:latin typeface="Calibri" panose="020F0502020204030204" pitchFamily="34" charset="0"/>
              <a:ea typeface="Calibri" panose="020F0502020204030204" pitchFamily="34" charset="0"/>
            </a:endParaRPr>
          </a:p>
          <a:p>
            <a:pPr marL="457200" marR="24130" algn="just">
              <a:lnSpc>
                <a:spcPct val="95000"/>
              </a:lnSpc>
              <a:spcBef>
                <a:spcPts val="565"/>
              </a:spcBef>
              <a:spcAft>
                <a:spcPts val="0"/>
              </a:spcAft>
            </a:pPr>
            <a:r>
              <a:rPr lang="en-US" sz="1800" dirty="0">
                <a:effectLst/>
                <a:latin typeface="Calibri" panose="020F0502020204030204" pitchFamily="34" charset="0"/>
                <a:ea typeface="Calibri" panose="020F0502020204030204" pitchFamily="34" charset="0"/>
              </a:rPr>
              <a:t>Current smoker and </a:t>
            </a:r>
            <a:r>
              <a:rPr lang="en-US" sz="1800" dirty="0" err="1">
                <a:effectLst/>
                <a:latin typeface="Calibri" panose="020F0502020204030204" pitchFamily="34" charset="0"/>
                <a:ea typeface="Calibri" panose="020F0502020204030204" pitchFamily="34" charset="0"/>
              </a:rPr>
              <a:t>Cigsperday</a:t>
            </a:r>
            <a:r>
              <a:rPr lang="en-US" sz="1800" dirty="0">
                <a:effectLst/>
                <a:latin typeface="Calibri" panose="020F0502020204030204" pitchFamily="34" charset="0"/>
                <a:ea typeface="Calibri" panose="020F0502020204030204" pitchFamily="34" charset="0"/>
              </a:rPr>
              <a:t> are highly corelated.so only one of them is                    selected.</a:t>
            </a:r>
            <a:endParaRPr lang="en-IN" sz="1800" dirty="0">
              <a:effectLst/>
              <a:latin typeface="Calibri" panose="020F0502020204030204" pitchFamily="34" charset="0"/>
              <a:ea typeface="Calibri" panose="020F0502020204030204" pitchFamily="34" charset="0"/>
            </a:endParaRPr>
          </a:p>
          <a:p>
            <a:pPr marL="342900" marR="24130" lvl="0" indent="-342900" algn="just">
              <a:lnSpc>
                <a:spcPct val="95000"/>
              </a:lnSpc>
              <a:spcBef>
                <a:spcPts val="565"/>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Missing values are handled by imputation .</a:t>
            </a:r>
            <a:endParaRPr lang="en-IN" sz="1800" dirty="0">
              <a:effectLst/>
              <a:latin typeface="Calibri" panose="020F0502020204030204" pitchFamily="34" charset="0"/>
              <a:ea typeface="Calibri" panose="020F0502020204030204" pitchFamily="34" charset="0"/>
            </a:endParaRPr>
          </a:p>
          <a:p>
            <a:pPr marL="342900" marR="24130" lvl="0" indent="-342900" algn="just">
              <a:lnSpc>
                <a:spcPct val="95000"/>
              </a:lnSpc>
              <a:spcBef>
                <a:spcPts val="565"/>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Outliers found and removed.</a:t>
            </a:r>
            <a:endParaRPr lang="en-IN" sz="1800" dirty="0">
              <a:effectLst/>
              <a:latin typeface="Calibri" panose="020F0502020204030204" pitchFamily="34" charset="0"/>
              <a:ea typeface="Calibri" panose="020F0502020204030204" pitchFamily="34" charset="0"/>
            </a:endParaRPr>
          </a:p>
          <a:p>
            <a:pPr marL="342900" marR="24130" lvl="0" indent="-342900" algn="just">
              <a:lnSpc>
                <a:spcPct val="95000"/>
              </a:lnSpc>
              <a:spcBef>
                <a:spcPts val="565"/>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Duplicated rows removed.</a:t>
            </a:r>
            <a:endParaRPr lang="en-IN" sz="1800" dirty="0">
              <a:effectLst/>
              <a:latin typeface="Calibri" panose="020F0502020204030204" pitchFamily="34" charset="0"/>
              <a:ea typeface="Calibri" panose="020F0502020204030204" pitchFamily="34" charset="0"/>
            </a:endParaRPr>
          </a:p>
          <a:p>
            <a:pPr marL="342900" marR="24130" lvl="0" indent="-342900" algn="just">
              <a:lnSpc>
                <a:spcPct val="95000"/>
              </a:lnSpc>
              <a:spcBef>
                <a:spcPts val="565"/>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Features have been standardized by using Standard Scaler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51554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130C-45E4-E4D8-434C-DB0B485C4BEE}"/>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Exploratory </a:t>
            </a:r>
            <a:r>
              <a:rPr lang="en-IN" sz="3200" b="1" dirty="0">
                <a:latin typeface="Calibri" panose="020F0502020204030204" pitchFamily="34" charset="0"/>
                <a:ea typeface="Calibri" panose="020F0502020204030204" pitchFamily="34" charset="0"/>
                <a:cs typeface="Times New Roman" panose="02020603050405020304" pitchFamily="18" charset="0"/>
              </a:rPr>
              <a:t>A</a:t>
            </a:r>
            <a:r>
              <a:rPr lang="en-IN" sz="3200" b="1" dirty="0">
                <a:effectLst/>
                <a:latin typeface="Calibri" panose="020F0502020204030204" pitchFamily="34" charset="0"/>
                <a:ea typeface="Calibri" panose="020F0502020204030204" pitchFamily="34" charset="0"/>
                <a:cs typeface="Times New Roman" panose="02020603050405020304" pitchFamily="18" charset="0"/>
              </a:rPr>
              <a:t>nalysis</a:t>
            </a:r>
            <a:endParaRPr lang="en-IN" sz="3200" dirty="0"/>
          </a:p>
        </p:txBody>
      </p:sp>
      <p:sp>
        <p:nvSpPr>
          <p:cNvPr id="3" name="Content Placeholder 2">
            <a:extLst>
              <a:ext uri="{FF2B5EF4-FFF2-40B4-BE49-F238E27FC236}">
                <a16:creationId xmlns:a16="http://schemas.microsoft.com/office/drawing/2014/main" id="{F72C0923-ACDA-B9F5-A6B0-ADB8DF7D1913}"/>
              </a:ext>
            </a:extLst>
          </p:cNvPr>
          <p:cNvSpPr>
            <a:spLocks noGrp="1"/>
          </p:cNvSpPr>
          <p:nvPr>
            <p:ph idx="1"/>
          </p:nvPr>
        </p:nvSpPr>
        <p:spPr/>
        <p:txBody>
          <a:bodyPr/>
          <a:lstStyle/>
          <a:p>
            <a:r>
              <a:rPr lang="en-IN" sz="1800" b="1"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Exploratory Data Analysis (EDA)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an approach to analyse the data using visual techniques. It is used to discover trends, patterns, or to check assumptions with the help of statistical summary and graphical representations.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9561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50F7-D1B2-6536-68A6-6DFCD1D15C26}"/>
              </a:ext>
            </a:extLst>
          </p:cNvPr>
          <p:cNvSpPr>
            <a:spLocks noGrp="1"/>
          </p:cNvSpPr>
          <p:nvPr>
            <p:ph type="title"/>
          </p:nvPr>
        </p:nvSpPr>
        <p:spPr/>
        <p:txBody>
          <a:bodyPr/>
          <a:lstStyle/>
          <a:p>
            <a:r>
              <a:rPr lang="en-US" dirty="0"/>
              <a:t>Correlation Matrix</a:t>
            </a:r>
            <a:endParaRPr lang="en-IN" dirty="0"/>
          </a:p>
        </p:txBody>
      </p:sp>
      <p:pic>
        <p:nvPicPr>
          <p:cNvPr id="4" name="Content Placeholder 3">
            <a:extLst>
              <a:ext uri="{FF2B5EF4-FFF2-40B4-BE49-F238E27FC236}">
                <a16:creationId xmlns:a16="http://schemas.microsoft.com/office/drawing/2014/main" id="{4E12AD38-6F08-A3FF-4E7A-EFEB537D2C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680" y="1574800"/>
            <a:ext cx="8300720" cy="4602163"/>
          </a:xfrm>
          <a:prstGeom prst="rect">
            <a:avLst/>
          </a:prstGeom>
        </p:spPr>
      </p:pic>
    </p:spTree>
    <p:extLst>
      <p:ext uri="{BB962C8B-B14F-4D97-AF65-F5344CB8AC3E}">
        <p14:creationId xmlns:p14="http://schemas.microsoft.com/office/powerpoint/2010/main" val="304748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84F0-E8BF-810C-BDB1-42F2C65717F9}"/>
              </a:ext>
            </a:extLst>
          </p:cNvPr>
          <p:cNvSpPr>
            <a:spLocks noGrp="1"/>
          </p:cNvSpPr>
          <p:nvPr>
            <p:ph type="title"/>
          </p:nvPr>
        </p:nvSpPr>
        <p:spPr/>
        <p:txBody>
          <a:bodyPr>
            <a:normAutofit/>
          </a:bodyPr>
          <a:lstStyle/>
          <a:p>
            <a:r>
              <a:rPr lang="en-US" dirty="0"/>
              <a:t>No of people suffer from heart disease and not</a:t>
            </a:r>
            <a:endParaRPr lang="en-IN" dirty="0"/>
          </a:p>
        </p:txBody>
      </p:sp>
      <p:pic>
        <p:nvPicPr>
          <p:cNvPr id="4" name="Content Placeholder 3">
            <a:extLst>
              <a:ext uri="{FF2B5EF4-FFF2-40B4-BE49-F238E27FC236}">
                <a16:creationId xmlns:a16="http://schemas.microsoft.com/office/drawing/2014/main" id="{5D944035-6237-3ED8-9DC2-BCFAC548E1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538976" y="2359233"/>
            <a:ext cx="5015873" cy="3326984"/>
          </a:xfrm>
          <a:prstGeom prst="rect">
            <a:avLst/>
          </a:prstGeom>
          <a:noFill/>
          <a:ln>
            <a:noFill/>
          </a:ln>
        </p:spPr>
      </p:pic>
    </p:spTree>
    <p:extLst>
      <p:ext uri="{BB962C8B-B14F-4D97-AF65-F5344CB8AC3E}">
        <p14:creationId xmlns:p14="http://schemas.microsoft.com/office/powerpoint/2010/main" val="30981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D42B-A7BD-D886-172B-748591B39B49}"/>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Pie Chart showing percentage of people with and with out heart disease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F08895C3-8CB9-9196-99BD-FDDD3517E4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580246" y="2556058"/>
            <a:ext cx="2933333" cy="2933333"/>
          </a:xfrm>
          <a:prstGeom prst="rect">
            <a:avLst/>
          </a:prstGeom>
          <a:noFill/>
          <a:ln>
            <a:noFill/>
          </a:ln>
        </p:spPr>
      </p:pic>
    </p:spTree>
    <p:extLst>
      <p:ext uri="{BB962C8B-B14F-4D97-AF65-F5344CB8AC3E}">
        <p14:creationId xmlns:p14="http://schemas.microsoft.com/office/powerpoint/2010/main" val="36276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A42A-A662-102A-0EAB-D52BB6B825F0}"/>
              </a:ext>
            </a:extLst>
          </p:cNvPr>
          <p:cNvSpPr>
            <a:spLocks noGrp="1"/>
          </p:cNvSpPr>
          <p:nvPr>
            <p:ph type="title"/>
          </p:nvPr>
        </p:nvSpPr>
        <p:spPr/>
        <p:txBody>
          <a:bodyPr>
            <a:normAutofit/>
          </a:bodyPr>
          <a:lstStyle/>
          <a:p>
            <a:r>
              <a:rPr lang="en-US" dirty="0"/>
              <a:t>Male </a:t>
            </a:r>
            <a:r>
              <a:rPr lang="en-US"/>
              <a:t>and Female </a:t>
            </a:r>
            <a:r>
              <a:rPr lang="en-US" dirty="0"/>
              <a:t>with and with out disease</a:t>
            </a:r>
            <a:endParaRPr lang="en-IN" dirty="0"/>
          </a:p>
        </p:txBody>
      </p:sp>
      <p:pic>
        <p:nvPicPr>
          <p:cNvPr id="4" name="Content Placeholder 3">
            <a:extLst>
              <a:ext uri="{FF2B5EF4-FFF2-40B4-BE49-F238E27FC236}">
                <a16:creationId xmlns:a16="http://schemas.microsoft.com/office/drawing/2014/main" id="{E44717F7-051D-224B-0A3F-08C137A36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538976" y="2359233"/>
            <a:ext cx="5015873" cy="3326984"/>
          </a:xfrm>
          <a:prstGeom prst="rect">
            <a:avLst/>
          </a:prstGeom>
          <a:noFill/>
          <a:ln>
            <a:noFill/>
          </a:ln>
        </p:spPr>
      </p:pic>
    </p:spTree>
    <p:extLst>
      <p:ext uri="{BB962C8B-B14F-4D97-AF65-F5344CB8AC3E}">
        <p14:creationId xmlns:p14="http://schemas.microsoft.com/office/powerpoint/2010/main" val="57868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8AF1-D844-EB66-0D38-7DF572D0092E}"/>
              </a:ext>
            </a:extLst>
          </p:cNvPr>
          <p:cNvSpPr>
            <a:spLocks noGrp="1"/>
          </p:cNvSpPr>
          <p:nvPr>
            <p:ph type="title"/>
          </p:nvPr>
        </p:nvSpPr>
        <p:spPr/>
        <p:txBody>
          <a:bodyPr/>
          <a:lstStyle/>
          <a:p>
            <a:r>
              <a:rPr lang="en-US" dirty="0"/>
              <a:t>Data splitting</a:t>
            </a:r>
            <a:endParaRPr lang="en-IN" dirty="0"/>
          </a:p>
        </p:txBody>
      </p:sp>
      <p:sp>
        <p:nvSpPr>
          <p:cNvPr id="3" name="Content Placeholder 2">
            <a:extLst>
              <a:ext uri="{FF2B5EF4-FFF2-40B4-BE49-F238E27FC236}">
                <a16:creationId xmlns:a16="http://schemas.microsoft.com/office/drawing/2014/main" id="{CE7626C3-36BE-71D3-B4A1-E26739AFB7E5}"/>
              </a:ext>
            </a:extLst>
          </p:cNvPr>
          <p:cNvSpPr>
            <a:spLocks noGrp="1"/>
          </p:cNvSpPr>
          <p:nvPr>
            <p:ph idx="1"/>
          </p:nvPr>
        </p:nvSpPr>
        <p:spPr/>
        <p:txBody>
          <a:bodyPr/>
          <a:lstStyle/>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Splitting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set 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splitted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into training and testing subsets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training 80% data and for testing 20% of data is selected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6073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5E47-341C-32D2-DA83-7DCE6A990150}"/>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B73E8F2D-311C-52CC-8112-7A52B9D94042}"/>
              </a:ext>
            </a:extLst>
          </p:cNvPr>
          <p:cNvSpPr>
            <a:spLocks noGrp="1"/>
          </p:cNvSpPr>
          <p:nvPr>
            <p:ph idx="1"/>
          </p:nvPr>
        </p:nvSpPr>
        <p:spPr/>
        <p:txBody>
          <a:bodyPr>
            <a:normAutofit/>
          </a:bodyPr>
          <a:lstStyle/>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building machine learning model following algorithms 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KNearest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Naive Bayes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Support Vector Machine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768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5726E825-1A2A-2462-7DAE-DDF050E50388}"/>
              </a:ext>
            </a:extLst>
          </p:cNvPr>
          <p:cNvSpPr>
            <a:spLocks noGrp="1"/>
          </p:cNvSpPr>
          <p:nvPr>
            <p:ph type="subTitle" idx="1"/>
          </p:nvPr>
        </p:nvSpPr>
        <p:spPr>
          <a:xfrm>
            <a:off x="1524000" y="698269"/>
            <a:ext cx="9144000" cy="4971011"/>
          </a:xfrm>
        </p:spPr>
        <p:txBody>
          <a:bodyPr>
            <a:normAutofit/>
          </a:bodyPr>
          <a:lstStyle/>
          <a:p>
            <a:pPr algn="l"/>
            <a:r>
              <a:rPr lang="en-US" dirty="0"/>
              <a:t>CONTENT</a:t>
            </a:r>
          </a:p>
          <a:p>
            <a:pPr marL="342900" indent="-342900" algn="l">
              <a:buFont typeface="Wingdings" panose="05000000000000000000" pitchFamily="2" charset="2"/>
              <a:buChar char="§"/>
            </a:pPr>
            <a:r>
              <a:rPr lang="en-US" sz="1800" dirty="0"/>
              <a:t>ABSTRACT</a:t>
            </a:r>
          </a:p>
          <a:p>
            <a:pPr marL="342900" indent="-342900" algn="l">
              <a:buFont typeface="Wingdings" panose="05000000000000000000" pitchFamily="2" charset="2"/>
              <a:buChar char="§"/>
            </a:pPr>
            <a:r>
              <a:rPr lang="en-US" sz="1800" dirty="0"/>
              <a:t>OBJECTIVE</a:t>
            </a:r>
          </a:p>
          <a:p>
            <a:pPr marL="342900" indent="-342900" algn="l">
              <a:buFont typeface="Wingdings" panose="05000000000000000000" pitchFamily="2" charset="2"/>
              <a:buChar char="§"/>
            </a:pPr>
            <a:r>
              <a:rPr lang="en-US" sz="1800" dirty="0"/>
              <a:t>DATA COLLECTION &amp; DESCRIPTION</a:t>
            </a:r>
          </a:p>
          <a:p>
            <a:pPr marL="342900" indent="-342900" algn="l">
              <a:buFont typeface="Wingdings" panose="05000000000000000000" pitchFamily="2" charset="2"/>
              <a:buChar char="§"/>
            </a:pPr>
            <a:r>
              <a:rPr lang="en-US" sz="1800" dirty="0"/>
              <a:t>SOFTWARE REQUIREMENTS</a:t>
            </a:r>
          </a:p>
          <a:p>
            <a:pPr marL="342900" indent="-342900" algn="l">
              <a:buFont typeface="Wingdings" panose="05000000000000000000" pitchFamily="2" charset="2"/>
              <a:buChar char="§"/>
            </a:pPr>
            <a:r>
              <a:rPr lang="en-US" sz="1800" dirty="0"/>
              <a:t>SYSTEM ARCHITECTURE DIAGRAM</a:t>
            </a:r>
          </a:p>
          <a:p>
            <a:pPr marL="342900" indent="-342900" algn="l">
              <a:buFont typeface="Wingdings" panose="05000000000000000000" pitchFamily="2" charset="2"/>
              <a:buChar char="§"/>
            </a:pPr>
            <a:r>
              <a:rPr lang="en-US" sz="1800" dirty="0"/>
              <a:t>DATA PROCESSING &amp; SPLITTING</a:t>
            </a:r>
          </a:p>
          <a:p>
            <a:pPr marL="342900" indent="-342900" algn="l">
              <a:buFont typeface="Wingdings" panose="05000000000000000000" pitchFamily="2" charset="2"/>
              <a:buChar char="§"/>
            </a:pPr>
            <a:r>
              <a:rPr lang="en-US" sz="1800" dirty="0"/>
              <a:t>ALGORITHMS USED</a:t>
            </a:r>
          </a:p>
          <a:p>
            <a:pPr marL="342900" indent="-342900" algn="l">
              <a:buFont typeface="Wingdings" panose="05000000000000000000" pitchFamily="2" charset="2"/>
              <a:buChar char="§"/>
            </a:pPr>
            <a:r>
              <a:rPr lang="en-US" sz="1800" dirty="0"/>
              <a:t>GUI IMPLEMENTATION</a:t>
            </a:r>
          </a:p>
          <a:p>
            <a:pPr marL="342900" indent="-342900" algn="l">
              <a:buFont typeface="Wingdings" panose="05000000000000000000" pitchFamily="2" charset="2"/>
              <a:buChar char="§"/>
            </a:pPr>
            <a:r>
              <a:rPr lang="en-US" sz="1800" dirty="0"/>
              <a:t>FUTURE WORK</a:t>
            </a:r>
          </a:p>
          <a:p>
            <a:pPr marL="342900" indent="-342900" algn="l">
              <a:buFont typeface="Wingdings" panose="05000000000000000000" pitchFamily="2" charset="2"/>
              <a:buChar char="§"/>
            </a:pPr>
            <a:r>
              <a:rPr lang="en-US" sz="1800" dirty="0"/>
              <a:t>CONCLUSION</a:t>
            </a:r>
          </a:p>
        </p:txBody>
      </p:sp>
    </p:spTree>
    <p:extLst>
      <p:ext uri="{BB962C8B-B14F-4D97-AF65-F5344CB8AC3E}">
        <p14:creationId xmlns:p14="http://schemas.microsoft.com/office/powerpoint/2010/main" val="626283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40CD-E89E-2076-0016-A84426C6E1F8}"/>
              </a:ext>
            </a:extLst>
          </p:cNvPr>
          <p:cNvSpPr>
            <a:spLocks noGrp="1"/>
          </p:cNvSpPr>
          <p:nvPr>
            <p:ph type="title"/>
          </p:nvPr>
        </p:nvSpPr>
        <p:spPr/>
        <p:txBody>
          <a:bodyPr/>
          <a:lstStyle/>
          <a:p>
            <a:r>
              <a:rPr lang="en-US" dirty="0"/>
              <a:t>GUI Implementation</a:t>
            </a:r>
            <a:endParaRPr lang="en-IN" dirty="0"/>
          </a:p>
        </p:txBody>
      </p:sp>
      <p:pic>
        <p:nvPicPr>
          <p:cNvPr id="4" name="Content Placeholder 3">
            <a:extLst>
              <a:ext uri="{FF2B5EF4-FFF2-40B4-BE49-F238E27FC236}">
                <a16:creationId xmlns:a16="http://schemas.microsoft.com/office/drawing/2014/main" id="{4952C551-55B1-BA0E-0D19-1F36FF095779}"/>
              </a:ext>
            </a:extLst>
          </p:cNvPr>
          <p:cNvPicPr>
            <a:picLocks noGrp="1" noChangeAspect="1"/>
          </p:cNvPicPr>
          <p:nvPr>
            <p:ph idx="1"/>
          </p:nvPr>
        </p:nvPicPr>
        <p:blipFill>
          <a:blip r:embed="rId2"/>
          <a:stretch>
            <a:fillRect/>
          </a:stretch>
        </p:blipFill>
        <p:spPr>
          <a:xfrm>
            <a:off x="2111597" y="1657734"/>
            <a:ext cx="8590616" cy="4407161"/>
          </a:xfrm>
        </p:spPr>
      </p:pic>
    </p:spTree>
    <p:extLst>
      <p:ext uri="{BB962C8B-B14F-4D97-AF65-F5344CB8AC3E}">
        <p14:creationId xmlns:p14="http://schemas.microsoft.com/office/powerpoint/2010/main" val="3658992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07F2-2BAE-BA70-D031-761F0AEBA448}"/>
              </a:ext>
            </a:extLst>
          </p:cNvPr>
          <p:cNvSpPr>
            <a:spLocks noGrp="1"/>
          </p:cNvSpPr>
          <p:nvPr>
            <p:ph type="title"/>
          </p:nvPr>
        </p:nvSpPr>
        <p:spPr/>
        <p:txBody>
          <a:bodyPr/>
          <a:lstStyle/>
          <a:p>
            <a:r>
              <a:rPr lang="en-US" dirty="0"/>
              <a:t>GUI Implementation</a:t>
            </a:r>
            <a:endParaRPr lang="en-IN" dirty="0"/>
          </a:p>
        </p:txBody>
      </p:sp>
      <p:pic>
        <p:nvPicPr>
          <p:cNvPr id="4" name="Content Placeholder 3">
            <a:extLst>
              <a:ext uri="{FF2B5EF4-FFF2-40B4-BE49-F238E27FC236}">
                <a16:creationId xmlns:a16="http://schemas.microsoft.com/office/drawing/2014/main" id="{A6860046-9EFC-8301-F39B-4D6CCD9D3A0B}"/>
              </a:ext>
            </a:extLst>
          </p:cNvPr>
          <p:cNvPicPr>
            <a:picLocks noGrp="1" noChangeAspect="1"/>
          </p:cNvPicPr>
          <p:nvPr>
            <p:ph idx="1"/>
          </p:nvPr>
        </p:nvPicPr>
        <p:blipFill>
          <a:blip r:embed="rId2"/>
          <a:stretch>
            <a:fillRect/>
          </a:stretch>
        </p:blipFill>
        <p:spPr>
          <a:xfrm>
            <a:off x="2116221" y="1872337"/>
            <a:ext cx="8837918" cy="4295197"/>
          </a:xfrm>
        </p:spPr>
      </p:pic>
    </p:spTree>
    <p:extLst>
      <p:ext uri="{BB962C8B-B14F-4D97-AF65-F5344CB8AC3E}">
        <p14:creationId xmlns:p14="http://schemas.microsoft.com/office/powerpoint/2010/main" val="1017326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CF08-C07F-8CC0-B476-0FC6FA3DC274}"/>
              </a:ext>
            </a:extLst>
          </p:cNvPr>
          <p:cNvSpPr>
            <a:spLocks noGrp="1"/>
          </p:cNvSpPr>
          <p:nvPr>
            <p:ph type="title"/>
          </p:nvPr>
        </p:nvSpPr>
        <p:spPr/>
        <p:txBody>
          <a:bodyPr/>
          <a:lstStyle/>
          <a:p>
            <a:r>
              <a:rPr lang="en-US" dirty="0"/>
              <a:t>GUI</a:t>
            </a:r>
            <a:endParaRPr lang="en-IN" dirty="0"/>
          </a:p>
        </p:txBody>
      </p:sp>
      <p:pic>
        <p:nvPicPr>
          <p:cNvPr id="4" name="Content Placeholder 3">
            <a:extLst>
              <a:ext uri="{FF2B5EF4-FFF2-40B4-BE49-F238E27FC236}">
                <a16:creationId xmlns:a16="http://schemas.microsoft.com/office/drawing/2014/main" id="{6F9177BE-217B-1B19-39A4-E7C4F71BC6DB}"/>
              </a:ext>
            </a:extLst>
          </p:cNvPr>
          <p:cNvPicPr>
            <a:picLocks noGrp="1" noChangeAspect="1"/>
          </p:cNvPicPr>
          <p:nvPr>
            <p:ph idx="1"/>
          </p:nvPr>
        </p:nvPicPr>
        <p:blipFill>
          <a:blip r:embed="rId2"/>
          <a:stretch>
            <a:fillRect/>
          </a:stretch>
        </p:blipFill>
        <p:spPr>
          <a:xfrm>
            <a:off x="1901732" y="1751045"/>
            <a:ext cx="9257680" cy="4482845"/>
          </a:xfrm>
        </p:spPr>
      </p:pic>
    </p:spTree>
    <p:extLst>
      <p:ext uri="{BB962C8B-B14F-4D97-AF65-F5344CB8AC3E}">
        <p14:creationId xmlns:p14="http://schemas.microsoft.com/office/powerpoint/2010/main" val="624825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76CD-6FB0-CAE2-E67A-890D7641741F}"/>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5B421DD4-5D80-2F5D-6F45-4EE6B4A47AC7}"/>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project 6 machine learning algorithms are applied for prediction of coronary heart disease .</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was found that Logistic Regression performs better than other algorithms. Also a GUI is developed for prediction of heart disease.</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future artificial neural networks algorithms will be used to get better accuracy. Also a web based system will be developed so that people from different parts of world can use it.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3734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2E74-C68D-5007-4E97-93B4FF6A717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A6F5602-045E-2981-8A48-75F56F5D103C}"/>
              </a:ext>
            </a:extLst>
          </p:cNvPr>
          <p:cNvSpPr>
            <a:spLocks noGrp="1"/>
          </p:cNvSpPr>
          <p:nvPr>
            <p:ph idx="1"/>
          </p:nvPr>
        </p:nvSpPr>
        <p:spPr/>
        <p:txBody>
          <a:bodyPr>
            <a:normAutofit/>
          </a:bodyPr>
          <a:lstStyle/>
          <a:p>
            <a:pPr marL="342900" lvl="0" indent="-342900" algn="just">
              <a:lnSpc>
                <a:spcPct val="115000"/>
              </a:lnSpc>
              <a:spcAft>
                <a:spcPts val="800"/>
              </a:spcAft>
              <a:buFont typeface="Times New Roman" panose="02020603050405020304" pitchFamily="18" charset="0"/>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six different machine learning algorithms are  applied for prediction of heart disease.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They are Logistic Regression, K-nearest Neighbours, Naïve Bayes,   Decision Tree, Random Forest and SVM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Accuracy of Logistic Regression is 86.26%, K-nearest Neighbours is 85.42%, Naïve Bayes is 83.63%, Decision Tree is 83.03%, Random forest is 86.14% and SVM is 85.9%.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From the above we conclude that Logistic Regression is the best model for coronary heart disease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603105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2189-AD4D-0658-A10D-DE76B5FA0DC5}"/>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r>
              <a:rPr lang="en-US" dirty="0"/>
              <a:t>			</a:t>
            </a:r>
            <a:r>
              <a:rPr lang="en-US" sz="6000" b="1" dirty="0"/>
              <a:t>THANK YOU</a:t>
            </a:r>
          </a:p>
        </p:txBody>
      </p:sp>
    </p:spTree>
    <p:extLst>
      <p:ext uri="{BB962C8B-B14F-4D97-AF65-F5344CB8AC3E}">
        <p14:creationId xmlns:p14="http://schemas.microsoft.com/office/powerpoint/2010/main" val="2198377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B8D1-714A-A064-CA7B-B6640D3FE56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A7BA0614-62DF-9C0E-CBEB-0E2C2FE5B8C8}"/>
              </a:ext>
            </a:extLst>
          </p:cNvPr>
          <p:cNvSpPr>
            <a:spLocks noGrp="1"/>
          </p:cNvSpPr>
          <p:nvPr>
            <p:ph idx="1"/>
          </p:nvPr>
        </p:nvSpPr>
        <p:spPr/>
        <p:txBody>
          <a:bodyPr>
            <a:normAutofit fontScale="92500" lnSpcReduction="20000"/>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Heart disease is one of the most significant causes of mortality in the world today. Prediction of cardiovascular disease is a critical challenge in the area of clinical data analysis. The diagnosis of heart disease through traditional medical history has been considered as not reliable in many aspects. The health care industry produces a huge amount of data and these data is not always made use to the full extent and is often underutilized. Using this huge amount of data, a disease can be detected, predicted or even cured. In this project, we have developed a Machine Learning based diagnosis system for heart disease prediction by taking the help of medical data such as Blood pressure, cholesterol, body mass index, smoking habit, heart rate etc as input and then these features are modelled for prediction. This model can then be used to predict future medical data. Here we perform the comparative analysis of the algorithms like decision tree, Naïve Bayes, Logistic Regression,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KNearest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.Then the accuracy of the model using each of the algorithms will be calculated and the one having the best accuracy will be taken as the model of predicting the heart disease and finally a GUI will be designed to predict the disease.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986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A10D-DA14-FFDA-B928-BECBE62C7902}"/>
              </a:ext>
            </a:extLst>
          </p:cNvPr>
          <p:cNvSpPr>
            <a:spLocks noGrp="1"/>
          </p:cNvSpPr>
          <p:nvPr>
            <p:ph type="title"/>
          </p:nvPr>
        </p:nvSpPr>
        <p:spPr/>
        <p:txBody>
          <a:bodyPr>
            <a:normAutofit/>
          </a:bodyPr>
          <a:lstStyle/>
          <a:p>
            <a:r>
              <a:rPr lang="en-US" sz="4000" dirty="0">
                <a:latin typeface="Calibri" panose="020F0502020204030204" pitchFamily="34" charset="0"/>
                <a:cs typeface="Times New Roman" panose="02020603050405020304" pitchFamily="18" charset="0"/>
              </a:rPr>
              <a:t>O</a:t>
            </a:r>
            <a:r>
              <a:rPr lang="en-IN" sz="4000" dirty="0" err="1">
                <a:latin typeface="Calibri" panose="020F0502020204030204" pitchFamily="34" charset="0"/>
                <a:cs typeface="Times New Roman" panose="02020603050405020304" pitchFamily="18" charset="0"/>
              </a:rPr>
              <a:t>bjective</a:t>
            </a:r>
            <a:endParaRPr lang="en-IN" sz="4000" dirty="0"/>
          </a:p>
        </p:txBody>
      </p:sp>
      <p:sp>
        <p:nvSpPr>
          <p:cNvPr id="3" name="Content Placeholder 2">
            <a:extLst>
              <a:ext uri="{FF2B5EF4-FFF2-40B4-BE49-F238E27FC236}">
                <a16:creationId xmlns:a16="http://schemas.microsoft.com/office/drawing/2014/main" id="{27371B5B-2152-0053-A4D6-7EB981151736}"/>
              </a:ext>
            </a:extLst>
          </p:cNvPr>
          <p:cNvSpPr>
            <a:spLocks noGrp="1"/>
          </p:cNvSpPr>
          <p:nvPr>
            <p:ph idx="1"/>
          </p:nvPr>
        </p:nvSpPr>
        <p:spPr/>
        <p:txBody>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project   the task is to predict whether a person is going to have coronary heart disease or not in upcoming 10 years by using 6 popular machine learning algorithms. </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These are logistic regression, K Nearest neighbours, Naïve bayes , Decision tree ,Support vector machine and random Forest algorithm. </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fter implementing these algorithms, the best model will be found for heart disease prediction. A graphical user interface will be designed for to make prediction for new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585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7CFA-564E-1DA2-EFD4-7B55319E5D36}"/>
              </a:ext>
            </a:extLst>
          </p:cNvPr>
          <p:cNvSpPr>
            <a:spLocks noGrp="1"/>
          </p:cNvSpPr>
          <p:nvPr>
            <p:ph type="title"/>
          </p:nvPr>
        </p:nvSpPr>
        <p:spPr/>
        <p:txBody>
          <a:bodyPr/>
          <a:lstStyle/>
          <a:p>
            <a:r>
              <a:rPr lang="en-US" dirty="0"/>
              <a:t>Data Collection and Description</a:t>
            </a:r>
            <a:endParaRPr lang="en-IN" dirty="0"/>
          </a:p>
        </p:txBody>
      </p:sp>
      <p:sp>
        <p:nvSpPr>
          <p:cNvPr id="3" name="Content Placeholder 2">
            <a:extLst>
              <a:ext uri="{FF2B5EF4-FFF2-40B4-BE49-F238E27FC236}">
                <a16:creationId xmlns:a16="http://schemas.microsoft.com/office/drawing/2014/main" id="{5BC088AB-8B6C-4122-A26B-E409B9745FDA}"/>
              </a:ext>
            </a:extLst>
          </p:cNvPr>
          <p:cNvSpPr>
            <a:spLocks noGrp="1"/>
          </p:cNvSpPr>
          <p:nvPr>
            <p:ph idx="1"/>
          </p:nvPr>
        </p:nvSpPr>
        <p:spPr/>
        <p:txBody>
          <a:bodyPr>
            <a:normAutofit fontScale="85000" lnSpcReduction="10000"/>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dataset is located at Kaggle website. </a:t>
            </a: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dataset contains 16 attributes in all, of which 15 are independent factors and one variable i.e.,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TenYearCHD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is the dependent variable or target variable. </a:t>
            </a: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data set contains total 4240 data. All attributes in data set are numeric.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Demographic: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Sex: male or female (1-male  and 0-female)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Age: Age of the patient;(Continuous - Although the recorded ages have been truncated to whole numbers, the concept of age is continuous)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Education: no further information provided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573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BE7D-40B7-262A-70C7-13666FBEE0BD}"/>
              </a:ext>
            </a:extLst>
          </p:cNvPr>
          <p:cNvSpPr>
            <a:spLocks noGrp="1"/>
          </p:cNvSpPr>
          <p:nvPr>
            <p:ph type="title"/>
          </p:nvPr>
        </p:nvSpPr>
        <p:spPr/>
        <p:txBody>
          <a:bodyPr/>
          <a:lstStyle/>
          <a:p>
            <a:r>
              <a:rPr lang="en-US" dirty="0"/>
              <a:t>Data Collection and Description</a:t>
            </a:r>
            <a:endParaRPr lang="en-IN" dirty="0"/>
          </a:p>
        </p:txBody>
      </p:sp>
      <p:sp>
        <p:nvSpPr>
          <p:cNvPr id="3" name="Content Placeholder 2">
            <a:extLst>
              <a:ext uri="{FF2B5EF4-FFF2-40B4-BE49-F238E27FC236}">
                <a16:creationId xmlns:a16="http://schemas.microsoft.com/office/drawing/2014/main" id="{EECA9BD4-3B78-80EF-B82A-01836247FFA9}"/>
              </a:ext>
            </a:extLst>
          </p:cNvPr>
          <p:cNvSpPr>
            <a:spLocks noGrp="1"/>
          </p:cNvSpPr>
          <p:nvPr>
            <p:ph idx="1"/>
          </p:nvPr>
        </p:nvSpPr>
        <p:spPr/>
        <p:txBody>
          <a:bodyPr>
            <a:normAutofit fontScale="92500" lnSpcReduction="20000"/>
          </a:bodyPr>
          <a:lstStyle/>
          <a:p>
            <a:pPr algn="just">
              <a:lnSpc>
                <a:spcPct val="115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Behavioural: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Current Smoker: whether or not the patient is a current smoker (Nominal)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Cigs Per Day: the number of cigarettes that the person smoked on average in one day (can be considered continuous as one can have any number of cigarettes, even half a cigarette.)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15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on medical history: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BP Meds: whether or not the patient was on blood pressure medication (Nominal)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Prevalent Stroke: whether or not the patient had previously had a stroke (Nominal)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Prevalent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Hyp</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whether or not the patient was hypertensive (Nominal)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Diabetes: whether or not the patient had diabetes (Nominal)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254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82A4-41F0-948E-9E26-D69CD06DEA95}"/>
              </a:ext>
            </a:extLst>
          </p:cNvPr>
          <p:cNvSpPr>
            <a:spLocks noGrp="1"/>
          </p:cNvSpPr>
          <p:nvPr>
            <p:ph type="title"/>
          </p:nvPr>
        </p:nvSpPr>
        <p:spPr/>
        <p:txBody>
          <a:bodyPr/>
          <a:lstStyle/>
          <a:p>
            <a:r>
              <a:rPr lang="en-US" dirty="0"/>
              <a:t>Data Collection and Description</a:t>
            </a:r>
            <a:endParaRPr lang="en-IN" dirty="0"/>
          </a:p>
        </p:txBody>
      </p:sp>
      <p:sp>
        <p:nvSpPr>
          <p:cNvPr id="3" name="Content Placeholder 2">
            <a:extLst>
              <a:ext uri="{FF2B5EF4-FFF2-40B4-BE49-F238E27FC236}">
                <a16:creationId xmlns:a16="http://schemas.microsoft.com/office/drawing/2014/main" id="{A8642091-9573-731F-3FD8-DF9654A2917E}"/>
              </a:ext>
            </a:extLst>
          </p:cNvPr>
          <p:cNvSpPr>
            <a:spLocks noGrp="1"/>
          </p:cNvSpPr>
          <p:nvPr>
            <p:ph idx="1"/>
          </p:nvPr>
        </p:nvSpPr>
        <p:spPr/>
        <p:txBody>
          <a:bodyPr>
            <a:normAutofit fontScale="25000" lnSpcReduction="20000"/>
          </a:bodyPr>
          <a:lstStyle/>
          <a:p>
            <a:pPr algn="just">
              <a:lnSpc>
                <a:spcPct val="115000"/>
              </a:lnSpc>
              <a:spcAft>
                <a:spcPts val="800"/>
              </a:spcAft>
            </a:pPr>
            <a:r>
              <a:rPr lang="en-IN" sz="7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on current medical condition:</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Tot Chol: total cholesterol level (Continuous)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Sys BP: systolic blood pressure (Continuous)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Dia BP: diastolic blood pressure (Continuous)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BMI: Body Mass Index (Continuous)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Heart Rate: heart rate (Continuous - In medical research, variables such as heart rate though in fact discrete, yet are considered continuous because of large number of possible values.)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Glucose: glucose level (Continuous)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7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Target variable to predict:</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10year risk of coronary heart disease (CHD) - (binary: “1”, means “Yes”, “0” means “No”)</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685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1E20-DB43-39A8-B67D-3818679D3767}"/>
              </a:ext>
            </a:extLst>
          </p:cNvPr>
          <p:cNvSpPr>
            <a:spLocks noGrp="1"/>
          </p:cNvSpPr>
          <p:nvPr>
            <p:ph type="title"/>
          </p:nvPr>
        </p:nvSpPr>
        <p:spPr/>
        <p:txBody>
          <a:bodyPr/>
          <a:lstStyle/>
          <a:p>
            <a:r>
              <a:rPr lang="en-US" dirty="0"/>
              <a:t>Attribute Description</a:t>
            </a:r>
            <a:endParaRPr lang="en-IN" dirty="0"/>
          </a:p>
        </p:txBody>
      </p:sp>
      <p:graphicFrame>
        <p:nvGraphicFramePr>
          <p:cNvPr id="7" name="Content Placeholder 6">
            <a:extLst>
              <a:ext uri="{FF2B5EF4-FFF2-40B4-BE49-F238E27FC236}">
                <a16:creationId xmlns:a16="http://schemas.microsoft.com/office/drawing/2014/main" id="{E0DAB406-8629-4EB1-5EEA-6E5D231C84FC}"/>
              </a:ext>
            </a:extLst>
          </p:cNvPr>
          <p:cNvGraphicFramePr>
            <a:graphicFrameLocks noGrp="1"/>
          </p:cNvGraphicFramePr>
          <p:nvPr>
            <p:ph idx="1"/>
            <p:extLst>
              <p:ext uri="{D42A27DB-BD31-4B8C-83A1-F6EECF244321}">
                <p14:modId xmlns:p14="http://schemas.microsoft.com/office/powerpoint/2010/main" val="172514078"/>
              </p:ext>
            </p:extLst>
          </p:nvPr>
        </p:nvGraphicFramePr>
        <p:xfrm>
          <a:off x="2028304" y="1637607"/>
          <a:ext cx="7176655" cy="4720859"/>
        </p:xfrm>
        <a:graphic>
          <a:graphicData uri="http://schemas.openxmlformats.org/drawingml/2006/table">
            <a:tbl>
              <a:tblPr firstRow="1" firstCol="1" lastRow="1" lastCol="1" bandRow="1" bandCol="1">
                <a:tableStyleId>{5C22544A-7EE6-4342-B048-85BDC9FD1C3A}</a:tableStyleId>
              </a:tblPr>
              <a:tblGrid>
                <a:gridCol w="1427220">
                  <a:extLst>
                    <a:ext uri="{9D8B030D-6E8A-4147-A177-3AD203B41FA5}">
                      <a16:colId xmlns:a16="http://schemas.microsoft.com/office/drawing/2014/main" val="308758725"/>
                    </a:ext>
                  </a:extLst>
                </a:gridCol>
                <a:gridCol w="5749435">
                  <a:extLst>
                    <a:ext uri="{9D8B030D-6E8A-4147-A177-3AD203B41FA5}">
                      <a16:colId xmlns:a16="http://schemas.microsoft.com/office/drawing/2014/main" val="3386308455"/>
                    </a:ext>
                  </a:extLst>
                </a:gridCol>
              </a:tblGrid>
              <a:tr h="561472">
                <a:tc>
                  <a:txBody>
                    <a:bodyPr/>
                    <a:lstStyle/>
                    <a:p>
                      <a:pPr marL="75565" marR="73025" algn="ctr">
                        <a:lnSpc>
                          <a:spcPts val="1115"/>
                        </a:lnSpc>
                        <a:spcBef>
                          <a:spcPts val="175"/>
                        </a:spcBef>
                        <a:spcAft>
                          <a:spcPts val="0"/>
                        </a:spcAft>
                      </a:pPr>
                      <a:endParaRPr lang="en-US" sz="1300" dirty="0">
                        <a:effectLst/>
                      </a:endParaRPr>
                    </a:p>
                    <a:p>
                      <a:pPr marL="75565" marR="73025" algn="ctr">
                        <a:lnSpc>
                          <a:spcPts val="1115"/>
                        </a:lnSpc>
                        <a:spcBef>
                          <a:spcPts val="175"/>
                        </a:spcBef>
                        <a:spcAft>
                          <a:spcPts val="0"/>
                        </a:spcAft>
                      </a:pPr>
                      <a:r>
                        <a:rPr lang="en-US" sz="1300" dirty="0">
                          <a:effectLst/>
                        </a:rPr>
                        <a:t>Age</a:t>
                      </a:r>
                      <a:endParaRPr lang="en-IN" sz="10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endParaRPr lang="en-US" sz="1300" dirty="0">
                        <a:effectLst/>
                      </a:endParaRPr>
                    </a:p>
                    <a:p>
                      <a:pPr algn="ctr">
                        <a:lnSpc>
                          <a:spcPts val="1115"/>
                        </a:lnSpc>
                        <a:spcBef>
                          <a:spcPts val="175"/>
                        </a:spcBef>
                      </a:pPr>
                      <a:r>
                        <a:rPr lang="en-US" sz="1300" dirty="0">
                          <a:effectLst/>
                        </a:rPr>
                        <a:t>(32-70)</a:t>
                      </a:r>
                      <a:endParaRPr lang="en-IN" sz="1000" dirty="0">
                        <a:effectLst/>
                      </a:endParaRPr>
                    </a:p>
                    <a:p>
                      <a:pPr algn="ctr">
                        <a:lnSpc>
                          <a:spcPts val="1115"/>
                        </a:lnSpc>
                        <a:spcBef>
                          <a:spcPts val="175"/>
                        </a:spcBef>
                      </a:pPr>
                      <a:r>
                        <a:rPr lang="en-US" sz="1300" dirty="0">
                          <a:effectLst/>
                        </a:rPr>
                        <a:t> </a:t>
                      </a:r>
                      <a:endParaRPr lang="en-IN" sz="10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137661177"/>
                  </a:ext>
                </a:extLst>
              </a:tr>
              <a:tr h="368415">
                <a:tc>
                  <a:txBody>
                    <a:bodyPr/>
                    <a:lstStyle/>
                    <a:p>
                      <a:pPr marL="75565" marR="71755" algn="ctr">
                        <a:lnSpc>
                          <a:spcPts val="1115"/>
                        </a:lnSpc>
                        <a:spcBef>
                          <a:spcPts val="175"/>
                        </a:spcBef>
                        <a:spcAft>
                          <a:spcPts val="0"/>
                        </a:spcAft>
                      </a:pPr>
                      <a:r>
                        <a:rPr lang="en-US" sz="1300">
                          <a:effectLst/>
                        </a:rPr>
                        <a:t>Sex</a:t>
                      </a:r>
                      <a:endParaRPr lang="en-IN" sz="10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300">
                          <a:effectLst/>
                        </a:rPr>
                        <a:t>0=Female, 1=Male</a:t>
                      </a:r>
                      <a:endParaRPr lang="en-IN" sz="1000">
                        <a:effectLst/>
                      </a:endParaRPr>
                    </a:p>
                    <a:p>
                      <a:pPr algn="ctr">
                        <a:lnSpc>
                          <a:spcPts val="1115"/>
                        </a:lnSpc>
                        <a:spcBef>
                          <a:spcPts val="175"/>
                        </a:spcBef>
                      </a:pPr>
                      <a:r>
                        <a:rPr lang="en-US" sz="1300">
                          <a:effectLst/>
                        </a:rPr>
                        <a:t> </a:t>
                      </a:r>
                      <a:endParaRPr lang="en-IN" sz="10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1219022436"/>
                  </a:ext>
                </a:extLst>
              </a:tr>
              <a:tr h="1051237">
                <a:tc>
                  <a:txBody>
                    <a:bodyPr/>
                    <a:lstStyle/>
                    <a:p>
                      <a:pPr marL="75565" marR="71120" algn="ctr">
                        <a:lnSpc>
                          <a:spcPts val="1115"/>
                        </a:lnSpc>
                        <a:spcBef>
                          <a:spcPts val="175"/>
                        </a:spcBef>
                        <a:spcAft>
                          <a:spcPts val="0"/>
                        </a:spcAft>
                      </a:pPr>
                      <a:r>
                        <a:rPr lang="en-US" sz="1300">
                          <a:effectLst/>
                        </a:rPr>
                        <a:t>Education</a:t>
                      </a:r>
                      <a:endParaRPr lang="en-IN" sz="10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300" dirty="0">
                          <a:effectLst/>
                        </a:rPr>
                        <a:t>It takes values as:</a:t>
                      </a:r>
                      <a:endParaRPr lang="en-IN" sz="1000" dirty="0">
                        <a:effectLst/>
                      </a:endParaRPr>
                    </a:p>
                    <a:p>
                      <a:pPr algn="ctr">
                        <a:lnSpc>
                          <a:spcPct val="115000"/>
                        </a:lnSpc>
                        <a:spcBef>
                          <a:spcPts val="175"/>
                        </a:spcBef>
                      </a:pPr>
                      <a:r>
                        <a:rPr lang="en-US" sz="1300" dirty="0">
                          <a:effectLst/>
                        </a:rPr>
                        <a:t>1=High School,</a:t>
                      </a:r>
                      <a:endParaRPr lang="en-IN" sz="1000" dirty="0">
                        <a:effectLst/>
                      </a:endParaRPr>
                    </a:p>
                    <a:p>
                      <a:pPr algn="ctr">
                        <a:lnSpc>
                          <a:spcPct val="115000"/>
                        </a:lnSpc>
                        <a:spcBef>
                          <a:spcPts val="5"/>
                        </a:spcBef>
                      </a:pPr>
                      <a:r>
                        <a:rPr lang="en-US" sz="1300" dirty="0">
                          <a:effectLst/>
                        </a:rPr>
                        <a:t>2=High School or above,</a:t>
                      </a:r>
                      <a:endParaRPr lang="en-IN" sz="1000" dirty="0">
                        <a:effectLst/>
                      </a:endParaRPr>
                    </a:p>
                    <a:p>
                      <a:pPr marR="1236980" indent="31750" algn="ctr">
                        <a:lnSpc>
                          <a:spcPts val="1140"/>
                        </a:lnSpc>
                        <a:spcBef>
                          <a:spcPts val="20"/>
                        </a:spcBef>
                        <a:spcAft>
                          <a:spcPts val="0"/>
                        </a:spcAft>
                      </a:pPr>
                      <a:r>
                        <a:rPr lang="en-US" sz="1300" dirty="0">
                          <a:effectLst/>
                        </a:rPr>
                        <a:t>                          3=College or Vocational School, 4=College</a:t>
                      </a:r>
                      <a:endParaRPr lang="en-IN" sz="10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3120687718"/>
                  </a:ext>
                </a:extLst>
              </a:tr>
              <a:tr h="986225">
                <a:tc>
                  <a:txBody>
                    <a:bodyPr/>
                    <a:lstStyle/>
                    <a:p>
                      <a:pPr marL="257175" marR="242570" indent="4445" algn="ctr">
                        <a:lnSpc>
                          <a:spcPct val="115000"/>
                        </a:lnSpc>
                        <a:spcBef>
                          <a:spcPts val="175"/>
                        </a:spcBef>
                        <a:spcAft>
                          <a:spcPts val="0"/>
                        </a:spcAft>
                      </a:pPr>
                      <a:r>
                        <a:rPr lang="en-US" sz="1300" dirty="0">
                          <a:effectLst/>
                        </a:rPr>
                        <a:t>Current Smoker</a:t>
                      </a:r>
                      <a:endParaRPr lang="en-IN" sz="10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endParaRPr lang="en-US" sz="1300" dirty="0">
                        <a:effectLst/>
                      </a:endParaRPr>
                    </a:p>
                    <a:p>
                      <a:pPr algn="ctr">
                        <a:lnSpc>
                          <a:spcPts val="1115"/>
                        </a:lnSpc>
                        <a:spcBef>
                          <a:spcPts val="175"/>
                        </a:spcBef>
                      </a:pPr>
                      <a:r>
                        <a:rPr lang="en-US" sz="1300" dirty="0">
                          <a:effectLst/>
                        </a:rPr>
                        <a:t>0=No</a:t>
                      </a:r>
                      <a:endParaRPr lang="en-IN" sz="1000" dirty="0">
                        <a:effectLst/>
                      </a:endParaRPr>
                    </a:p>
                    <a:p>
                      <a:pPr algn="ctr">
                        <a:lnSpc>
                          <a:spcPct val="115000"/>
                        </a:lnSpc>
                        <a:spcBef>
                          <a:spcPts val="175"/>
                        </a:spcBef>
                      </a:pPr>
                      <a:r>
                        <a:rPr lang="en-US" sz="1300" dirty="0">
                          <a:effectLst/>
                        </a:rPr>
                        <a:t>1=Yes</a:t>
                      </a:r>
                      <a:endParaRPr lang="en-IN" sz="10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2169421264"/>
                  </a:ext>
                </a:extLst>
              </a:tr>
              <a:tr h="506481">
                <a:tc>
                  <a:txBody>
                    <a:bodyPr/>
                    <a:lstStyle/>
                    <a:p>
                      <a:pPr marL="75565" marR="69850" algn="ctr">
                        <a:lnSpc>
                          <a:spcPts val="1115"/>
                        </a:lnSpc>
                        <a:spcBef>
                          <a:spcPts val="175"/>
                        </a:spcBef>
                        <a:spcAft>
                          <a:spcPts val="0"/>
                        </a:spcAft>
                      </a:pPr>
                      <a:r>
                        <a:rPr lang="en-US" sz="1300">
                          <a:effectLst/>
                        </a:rPr>
                        <a:t>Cigs Per Day</a:t>
                      </a:r>
                      <a:endParaRPr lang="en-IN" sz="10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300" dirty="0">
                          <a:effectLst/>
                        </a:rPr>
                        <a:t>Number of Cigarettes smoked Per Day (0-70)</a:t>
                      </a:r>
                      <a:endParaRPr lang="en-IN" sz="1000" dirty="0">
                        <a:effectLst/>
                      </a:endParaRPr>
                    </a:p>
                    <a:p>
                      <a:pPr algn="ctr">
                        <a:lnSpc>
                          <a:spcPts val="1115"/>
                        </a:lnSpc>
                        <a:spcBef>
                          <a:spcPts val="175"/>
                        </a:spcBef>
                      </a:pPr>
                      <a:r>
                        <a:rPr lang="en-US" sz="1300" dirty="0">
                          <a:effectLst/>
                        </a:rPr>
                        <a:t> </a:t>
                      </a:r>
                      <a:endParaRPr lang="en-IN" sz="10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1246966956"/>
                  </a:ext>
                </a:extLst>
              </a:tr>
              <a:tr h="446176">
                <a:tc>
                  <a:txBody>
                    <a:bodyPr/>
                    <a:lstStyle/>
                    <a:p>
                      <a:pPr marL="75565" marR="68580" algn="ctr">
                        <a:lnSpc>
                          <a:spcPts val="1115"/>
                        </a:lnSpc>
                        <a:spcBef>
                          <a:spcPts val="175"/>
                        </a:spcBef>
                        <a:spcAft>
                          <a:spcPts val="0"/>
                        </a:spcAft>
                      </a:pPr>
                      <a:r>
                        <a:rPr lang="en-US" sz="1300">
                          <a:effectLst/>
                        </a:rPr>
                        <a:t>BP Meds</a:t>
                      </a:r>
                      <a:endParaRPr lang="en-IN" sz="10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300">
                          <a:effectLst/>
                        </a:rPr>
                        <a:t>0=No</a:t>
                      </a:r>
                      <a:endParaRPr lang="en-IN" sz="1000">
                        <a:effectLst/>
                      </a:endParaRPr>
                    </a:p>
                    <a:p>
                      <a:pPr algn="ctr">
                        <a:lnSpc>
                          <a:spcPct val="115000"/>
                        </a:lnSpc>
                        <a:spcBef>
                          <a:spcPts val="175"/>
                        </a:spcBef>
                      </a:pPr>
                      <a:r>
                        <a:rPr lang="en-US" sz="1300">
                          <a:effectLst/>
                        </a:rPr>
                        <a:t>1=Yes</a:t>
                      </a:r>
                      <a:endParaRPr lang="en-IN" sz="10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813861754"/>
                  </a:ext>
                </a:extLst>
              </a:tr>
              <a:tr h="800853">
                <a:tc>
                  <a:txBody>
                    <a:bodyPr/>
                    <a:lstStyle/>
                    <a:p>
                      <a:pPr marL="288925" indent="-73660" algn="ctr">
                        <a:lnSpc>
                          <a:spcPct val="115000"/>
                        </a:lnSpc>
                        <a:spcBef>
                          <a:spcPts val="175"/>
                        </a:spcBef>
                      </a:pPr>
                      <a:r>
                        <a:rPr lang="en-US" sz="1300">
                          <a:effectLst/>
                        </a:rPr>
                        <a:t>Prevalent Stroke</a:t>
                      </a:r>
                      <a:endParaRPr lang="en-IN" sz="10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300" dirty="0">
                          <a:effectLst/>
                        </a:rPr>
                        <a:t>0=No</a:t>
                      </a:r>
                      <a:endParaRPr lang="en-IN" sz="1000" dirty="0">
                        <a:effectLst/>
                      </a:endParaRPr>
                    </a:p>
                    <a:p>
                      <a:pPr algn="ctr">
                        <a:lnSpc>
                          <a:spcPct val="115000"/>
                        </a:lnSpc>
                        <a:spcBef>
                          <a:spcPts val="175"/>
                        </a:spcBef>
                      </a:pPr>
                      <a:r>
                        <a:rPr lang="en-US" sz="1300" dirty="0">
                          <a:effectLst/>
                        </a:rPr>
                        <a:t>1=Yes</a:t>
                      </a:r>
                      <a:endParaRPr lang="en-IN" sz="10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3889639547"/>
                  </a:ext>
                </a:extLst>
              </a:tr>
            </a:tbl>
          </a:graphicData>
        </a:graphic>
      </p:graphicFrame>
    </p:spTree>
    <p:extLst>
      <p:ext uri="{BB962C8B-B14F-4D97-AF65-F5344CB8AC3E}">
        <p14:creationId xmlns:p14="http://schemas.microsoft.com/office/powerpoint/2010/main" val="30055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C713-EE34-3936-1B0C-846FF8050A50}"/>
              </a:ext>
            </a:extLst>
          </p:cNvPr>
          <p:cNvSpPr>
            <a:spLocks noGrp="1"/>
          </p:cNvSpPr>
          <p:nvPr>
            <p:ph type="title"/>
          </p:nvPr>
        </p:nvSpPr>
        <p:spPr/>
        <p:txBody>
          <a:bodyPr/>
          <a:lstStyle/>
          <a:p>
            <a:r>
              <a:rPr lang="en-US" dirty="0"/>
              <a:t>Attribute Description</a:t>
            </a:r>
            <a:endParaRPr lang="en-IN" dirty="0"/>
          </a:p>
        </p:txBody>
      </p:sp>
      <p:graphicFrame>
        <p:nvGraphicFramePr>
          <p:cNvPr id="4" name="Content Placeholder 3">
            <a:extLst>
              <a:ext uri="{FF2B5EF4-FFF2-40B4-BE49-F238E27FC236}">
                <a16:creationId xmlns:a16="http://schemas.microsoft.com/office/drawing/2014/main" id="{4A3C4DF0-AADF-3998-E8AE-E6C79A61BD8D}"/>
              </a:ext>
            </a:extLst>
          </p:cNvPr>
          <p:cNvGraphicFramePr>
            <a:graphicFrameLocks noGrp="1"/>
          </p:cNvGraphicFramePr>
          <p:nvPr>
            <p:ph idx="1"/>
            <p:extLst>
              <p:ext uri="{D42A27DB-BD31-4B8C-83A1-F6EECF244321}">
                <p14:modId xmlns:p14="http://schemas.microsoft.com/office/powerpoint/2010/main" val="2033811523"/>
              </p:ext>
            </p:extLst>
          </p:nvPr>
        </p:nvGraphicFramePr>
        <p:xfrm>
          <a:off x="2568632" y="1720735"/>
          <a:ext cx="7793643" cy="4254856"/>
        </p:xfrm>
        <a:graphic>
          <a:graphicData uri="http://schemas.openxmlformats.org/drawingml/2006/table">
            <a:tbl>
              <a:tblPr firstRow="1" firstCol="1" lastRow="1" lastCol="1" bandRow="1" bandCol="1">
                <a:tableStyleId>{5C22544A-7EE6-4342-B048-85BDC9FD1C3A}</a:tableStyleId>
              </a:tblPr>
              <a:tblGrid>
                <a:gridCol w="1549919">
                  <a:extLst>
                    <a:ext uri="{9D8B030D-6E8A-4147-A177-3AD203B41FA5}">
                      <a16:colId xmlns:a16="http://schemas.microsoft.com/office/drawing/2014/main" val="3035149605"/>
                    </a:ext>
                  </a:extLst>
                </a:gridCol>
                <a:gridCol w="6243724">
                  <a:extLst>
                    <a:ext uri="{9D8B030D-6E8A-4147-A177-3AD203B41FA5}">
                      <a16:colId xmlns:a16="http://schemas.microsoft.com/office/drawing/2014/main" val="2340909536"/>
                    </a:ext>
                  </a:extLst>
                </a:gridCol>
              </a:tblGrid>
              <a:tr h="347354">
                <a:tc>
                  <a:txBody>
                    <a:bodyPr/>
                    <a:lstStyle/>
                    <a:p>
                      <a:pPr marL="75565" marR="73660" algn="ctr">
                        <a:lnSpc>
                          <a:spcPts val="1115"/>
                        </a:lnSpc>
                        <a:spcBef>
                          <a:spcPts val="175"/>
                        </a:spcBef>
                        <a:spcAft>
                          <a:spcPts val="0"/>
                        </a:spcAft>
                      </a:pPr>
                      <a:r>
                        <a:rPr lang="en-US" sz="1400">
                          <a:effectLst/>
                        </a:rPr>
                        <a:t>Prevalent Hyp</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400">
                          <a:effectLst/>
                        </a:rPr>
                        <a:t>0=No</a:t>
                      </a:r>
                      <a:endParaRPr lang="en-IN" sz="1100">
                        <a:effectLst/>
                      </a:endParaRPr>
                    </a:p>
                    <a:p>
                      <a:pPr algn="ctr">
                        <a:lnSpc>
                          <a:spcPct val="115000"/>
                        </a:lnSpc>
                        <a:spcBef>
                          <a:spcPts val="175"/>
                        </a:spcBef>
                      </a:pPr>
                      <a:r>
                        <a:rPr lang="en-US" sz="1400">
                          <a:effectLst/>
                        </a:rPr>
                        <a:t>1=Yes</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3477655797"/>
                  </a:ext>
                </a:extLst>
              </a:tr>
              <a:tr h="345171">
                <a:tc>
                  <a:txBody>
                    <a:bodyPr/>
                    <a:lstStyle/>
                    <a:p>
                      <a:pPr marL="75565" marR="71120" algn="ctr">
                        <a:lnSpc>
                          <a:spcPts val="1125"/>
                        </a:lnSpc>
                        <a:spcBef>
                          <a:spcPts val="175"/>
                        </a:spcBef>
                        <a:spcAft>
                          <a:spcPts val="0"/>
                        </a:spcAft>
                      </a:pPr>
                      <a:r>
                        <a:rPr lang="en-US" sz="1400">
                          <a:effectLst/>
                        </a:rPr>
                        <a:t>Diabetes</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20"/>
                        </a:lnSpc>
                        <a:spcBef>
                          <a:spcPts val="175"/>
                        </a:spcBef>
                      </a:pPr>
                      <a:r>
                        <a:rPr lang="en-US" sz="1400">
                          <a:effectLst/>
                        </a:rPr>
                        <a:t>0=No</a:t>
                      </a:r>
                      <a:endParaRPr lang="en-IN" sz="1100">
                        <a:effectLst/>
                      </a:endParaRPr>
                    </a:p>
                    <a:p>
                      <a:pPr algn="ctr">
                        <a:lnSpc>
                          <a:spcPts val="1145"/>
                        </a:lnSpc>
                        <a:spcBef>
                          <a:spcPts val="175"/>
                        </a:spcBef>
                      </a:pPr>
                      <a:r>
                        <a:rPr lang="en-US" sz="1400">
                          <a:effectLst/>
                        </a:rPr>
                        <a:t>1=Yes</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95908489"/>
                  </a:ext>
                </a:extLst>
              </a:tr>
              <a:tr h="369233">
                <a:tc>
                  <a:txBody>
                    <a:bodyPr/>
                    <a:lstStyle/>
                    <a:p>
                      <a:pPr marL="75565" marR="71120" algn="ctr">
                        <a:lnSpc>
                          <a:spcPts val="1115"/>
                        </a:lnSpc>
                        <a:spcBef>
                          <a:spcPts val="175"/>
                        </a:spcBef>
                        <a:spcAft>
                          <a:spcPts val="0"/>
                        </a:spcAft>
                      </a:pPr>
                      <a:r>
                        <a:rPr lang="en-US" sz="1400">
                          <a:effectLst/>
                        </a:rPr>
                        <a:t>Tot Chol</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400">
                          <a:effectLst/>
                        </a:rPr>
                        <a:t>Serum Cholesterol (107-696) (mg/dl)</a:t>
                      </a:r>
                      <a:endParaRPr lang="en-IN" sz="1100">
                        <a:effectLst/>
                      </a:endParaRPr>
                    </a:p>
                    <a:p>
                      <a:pPr algn="ctr">
                        <a:lnSpc>
                          <a:spcPts val="1115"/>
                        </a:lnSpc>
                        <a:spcBef>
                          <a:spcPts val="175"/>
                        </a:spcBef>
                      </a:pPr>
                      <a:r>
                        <a:rPr lang="en-US" sz="1400">
                          <a:effectLst/>
                        </a:rPr>
                        <a:t> </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934367067"/>
                  </a:ext>
                </a:extLst>
              </a:tr>
              <a:tr h="440698">
                <a:tc>
                  <a:txBody>
                    <a:bodyPr/>
                    <a:lstStyle/>
                    <a:p>
                      <a:pPr marL="75565" marR="73025" algn="ctr">
                        <a:lnSpc>
                          <a:spcPts val="1090"/>
                        </a:lnSpc>
                        <a:spcBef>
                          <a:spcPts val="175"/>
                        </a:spcBef>
                        <a:spcAft>
                          <a:spcPts val="0"/>
                        </a:spcAft>
                      </a:pPr>
                      <a:r>
                        <a:rPr lang="en-US" sz="1400">
                          <a:effectLst/>
                        </a:rPr>
                        <a:t>Sys BP</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090"/>
                        </a:lnSpc>
                        <a:spcBef>
                          <a:spcPts val="175"/>
                        </a:spcBef>
                      </a:pPr>
                      <a:r>
                        <a:rPr lang="en-US" sz="1400">
                          <a:effectLst/>
                        </a:rPr>
                        <a:t>(83.5-295) (mm/hg)</a:t>
                      </a:r>
                      <a:endParaRPr lang="en-IN" sz="1100">
                        <a:effectLst/>
                      </a:endParaRPr>
                    </a:p>
                    <a:p>
                      <a:pPr algn="ctr">
                        <a:lnSpc>
                          <a:spcPts val="1090"/>
                        </a:lnSpc>
                        <a:spcBef>
                          <a:spcPts val="175"/>
                        </a:spcBef>
                      </a:pPr>
                      <a:r>
                        <a:rPr lang="en-US" sz="1400">
                          <a:effectLst/>
                        </a:rPr>
                        <a:t> </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2094571063"/>
                  </a:ext>
                </a:extLst>
              </a:tr>
              <a:tr h="399010">
                <a:tc>
                  <a:txBody>
                    <a:bodyPr/>
                    <a:lstStyle/>
                    <a:p>
                      <a:pPr marL="75565" marR="71120" algn="ctr">
                        <a:lnSpc>
                          <a:spcPts val="1115"/>
                        </a:lnSpc>
                        <a:spcBef>
                          <a:spcPts val="175"/>
                        </a:spcBef>
                        <a:spcAft>
                          <a:spcPts val="0"/>
                        </a:spcAft>
                      </a:pPr>
                      <a:r>
                        <a:rPr lang="en-US" sz="1400">
                          <a:effectLst/>
                        </a:rPr>
                        <a:t>Día BP</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400">
                          <a:effectLst/>
                        </a:rPr>
                        <a:t>(48-142.5) (mm/hg)</a:t>
                      </a:r>
                      <a:endParaRPr lang="en-IN" sz="1100">
                        <a:effectLst/>
                      </a:endParaRPr>
                    </a:p>
                    <a:p>
                      <a:pPr algn="ctr">
                        <a:lnSpc>
                          <a:spcPts val="1115"/>
                        </a:lnSpc>
                        <a:spcBef>
                          <a:spcPts val="175"/>
                        </a:spcBef>
                      </a:pPr>
                      <a:r>
                        <a:rPr lang="en-US" sz="1400">
                          <a:effectLst/>
                        </a:rPr>
                        <a:t> </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2934263520"/>
                  </a:ext>
                </a:extLst>
              </a:tr>
              <a:tr h="387099">
                <a:tc>
                  <a:txBody>
                    <a:bodyPr/>
                    <a:lstStyle/>
                    <a:p>
                      <a:pPr algn="ctr">
                        <a:lnSpc>
                          <a:spcPts val="1115"/>
                        </a:lnSpc>
                        <a:spcBef>
                          <a:spcPts val="175"/>
                        </a:spcBef>
                      </a:pPr>
                      <a:r>
                        <a:rPr lang="en-US" sz="1400">
                          <a:effectLst/>
                        </a:rPr>
                        <a:t>Body Mass</a:t>
                      </a:r>
                      <a:endParaRPr lang="en-IN" sz="1100">
                        <a:effectLst/>
                      </a:endParaRPr>
                    </a:p>
                    <a:p>
                      <a:pPr marL="132080" algn="ctr">
                        <a:lnSpc>
                          <a:spcPts val="1085"/>
                        </a:lnSpc>
                        <a:spcBef>
                          <a:spcPts val="175"/>
                        </a:spcBef>
                      </a:pPr>
                      <a:r>
                        <a:rPr lang="en-US" sz="1400">
                          <a:effectLst/>
                        </a:rPr>
                        <a:t>Index</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400" dirty="0">
                          <a:effectLst/>
                        </a:rPr>
                        <a:t>(15.54-56.8)</a:t>
                      </a:r>
                      <a:endParaRPr lang="en-IN" sz="11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2630161870"/>
                  </a:ext>
                </a:extLst>
              </a:tr>
              <a:tr h="363278">
                <a:tc>
                  <a:txBody>
                    <a:bodyPr/>
                    <a:lstStyle/>
                    <a:p>
                      <a:pPr marL="75565" marR="73025" algn="ctr">
                        <a:lnSpc>
                          <a:spcPts val="1075"/>
                        </a:lnSpc>
                        <a:spcBef>
                          <a:spcPts val="175"/>
                        </a:spcBef>
                        <a:spcAft>
                          <a:spcPts val="0"/>
                        </a:spcAft>
                      </a:pPr>
                      <a:r>
                        <a:rPr lang="en-US" sz="1400">
                          <a:effectLst/>
                        </a:rPr>
                        <a:t>Heart Rate</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075"/>
                        </a:lnSpc>
                        <a:spcBef>
                          <a:spcPts val="175"/>
                        </a:spcBef>
                      </a:pPr>
                      <a:r>
                        <a:rPr lang="en-US" sz="1400">
                          <a:effectLst/>
                        </a:rPr>
                        <a:t>Heart Rate achieved (44-143)</a:t>
                      </a:r>
                      <a:endParaRPr lang="en-IN" sz="1100">
                        <a:effectLst/>
                      </a:endParaRPr>
                    </a:p>
                    <a:p>
                      <a:pPr algn="ctr">
                        <a:lnSpc>
                          <a:spcPts val="1075"/>
                        </a:lnSpc>
                        <a:spcBef>
                          <a:spcPts val="175"/>
                        </a:spcBef>
                      </a:pPr>
                      <a:r>
                        <a:rPr lang="en-US" sz="1400">
                          <a:effectLst/>
                        </a:rPr>
                        <a:t> </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2350284633"/>
                  </a:ext>
                </a:extLst>
              </a:tr>
              <a:tr h="277805">
                <a:tc>
                  <a:txBody>
                    <a:bodyPr/>
                    <a:lstStyle/>
                    <a:p>
                      <a:pPr marL="75565" marR="73025" algn="ctr">
                        <a:lnSpc>
                          <a:spcPts val="1115"/>
                        </a:lnSpc>
                        <a:spcBef>
                          <a:spcPts val="175"/>
                        </a:spcBef>
                        <a:spcAft>
                          <a:spcPts val="0"/>
                        </a:spcAft>
                      </a:pPr>
                      <a:r>
                        <a:rPr lang="en-US" sz="1400">
                          <a:effectLst/>
                        </a:rPr>
                        <a:t>Glucose</a:t>
                      </a:r>
                      <a:endParaRPr lang="en-IN" sz="11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115"/>
                        </a:lnSpc>
                        <a:spcBef>
                          <a:spcPts val="175"/>
                        </a:spcBef>
                      </a:pPr>
                      <a:r>
                        <a:rPr lang="en-US" sz="1400" dirty="0">
                          <a:effectLst/>
                        </a:rPr>
                        <a:t>(40-394) (mg/dl)</a:t>
                      </a:r>
                      <a:endParaRPr lang="en-IN" sz="1100" dirty="0">
                        <a:effectLst/>
                      </a:endParaRPr>
                    </a:p>
                    <a:p>
                      <a:pPr algn="ctr">
                        <a:lnSpc>
                          <a:spcPts val="1115"/>
                        </a:lnSpc>
                        <a:spcBef>
                          <a:spcPts val="175"/>
                        </a:spcBef>
                      </a:pPr>
                      <a:r>
                        <a:rPr lang="en-US" sz="1400" dirty="0">
                          <a:effectLst/>
                        </a:rPr>
                        <a:t> </a:t>
                      </a:r>
                      <a:endParaRPr lang="en-IN" sz="11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240236174"/>
                  </a:ext>
                </a:extLst>
              </a:tr>
              <a:tr h="1242849">
                <a:tc>
                  <a:txBody>
                    <a:bodyPr/>
                    <a:lstStyle/>
                    <a:p>
                      <a:pPr marL="75565" marR="73025" algn="ctr">
                        <a:lnSpc>
                          <a:spcPts val="1075"/>
                        </a:lnSpc>
                        <a:spcBef>
                          <a:spcPts val="175"/>
                        </a:spcBef>
                        <a:spcAft>
                          <a:spcPts val="0"/>
                        </a:spcAft>
                      </a:pPr>
                      <a:endParaRPr lang="en-US" sz="1400" dirty="0">
                        <a:effectLst/>
                      </a:endParaRPr>
                    </a:p>
                    <a:p>
                      <a:pPr marL="75565" marR="73025" algn="ctr">
                        <a:lnSpc>
                          <a:spcPts val="1075"/>
                        </a:lnSpc>
                        <a:spcBef>
                          <a:spcPts val="175"/>
                        </a:spcBef>
                        <a:spcAft>
                          <a:spcPts val="0"/>
                        </a:spcAft>
                      </a:pPr>
                      <a:r>
                        <a:rPr lang="en-US" sz="1400" dirty="0">
                          <a:effectLst/>
                        </a:rPr>
                        <a:t>10-year CHD</a:t>
                      </a:r>
                      <a:endParaRPr lang="en-IN" sz="11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algn="ctr">
                        <a:lnSpc>
                          <a:spcPts val="1075"/>
                        </a:lnSpc>
                        <a:spcBef>
                          <a:spcPts val="175"/>
                        </a:spcBef>
                      </a:pPr>
                      <a:endParaRPr lang="en-US" sz="1400" dirty="0">
                        <a:effectLst/>
                      </a:endParaRPr>
                    </a:p>
                    <a:p>
                      <a:pPr algn="ctr">
                        <a:lnSpc>
                          <a:spcPts val="1075"/>
                        </a:lnSpc>
                        <a:spcBef>
                          <a:spcPts val="175"/>
                        </a:spcBef>
                      </a:pPr>
                      <a:endParaRPr lang="en-US" sz="1400" dirty="0">
                        <a:effectLst/>
                      </a:endParaRPr>
                    </a:p>
                    <a:p>
                      <a:pPr algn="ctr">
                        <a:lnSpc>
                          <a:spcPts val="1075"/>
                        </a:lnSpc>
                        <a:spcBef>
                          <a:spcPts val="175"/>
                        </a:spcBef>
                      </a:pPr>
                      <a:r>
                        <a:rPr lang="en-US" sz="1400" dirty="0">
                          <a:effectLst/>
                        </a:rPr>
                        <a:t>0=Healthy, 1=Diseases</a:t>
                      </a:r>
                      <a:endParaRPr lang="en-IN" sz="11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2972412705"/>
                  </a:ext>
                </a:extLst>
              </a:tr>
            </a:tbl>
          </a:graphicData>
        </a:graphic>
      </p:graphicFrame>
    </p:spTree>
    <p:extLst>
      <p:ext uri="{BB962C8B-B14F-4D97-AF65-F5344CB8AC3E}">
        <p14:creationId xmlns:p14="http://schemas.microsoft.com/office/powerpoint/2010/main" val="3919578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383</TotalTime>
  <Words>1475</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Century Gothic</vt:lpstr>
      <vt:lpstr>Consolas</vt:lpstr>
      <vt:lpstr>Symbol</vt:lpstr>
      <vt:lpstr>Times New Roman</vt:lpstr>
      <vt:lpstr>Wingdings</vt:lpstr>
      <vt:lpstr>Wingdings 3</vt:lpstr>
      <vt:lpstr>Wisp</vt:lpstr>
      <vt:lpstr>Anticipating Coronary Heart Disease Risk With Advanced Analytics        DEPARTMENT OF COMPUTER SCIENCE &amp; ENGG.        Submitted by    SHOVANJEET KAR : 2001206067   FATMA DARAKSHA : 2001206017   SWARNALATA SAMAL : 2001206072   ANANYA ANUCHHANDA : 2001206037       </vt:lpstr>
      <vt:lpstr>PowerPoint Presentation</vt:lpstr>
      <vt:lpstr>Abstract</vt:lpstr>
      <vt:lpstr>Objective</vt:lpstr>
      <vt:lpstr>Data Collection and Description</vt:lpstr>
      <vt:lpstr>Data Collection and Description</vt:lpstr>
      <vt:lpstr>Data Collection and Description</vt:lpstr>
      <vt:lpstr>Attribute Description</vt:lpstr>
      <vt:lpstr>Attribute Description</vt:lpstr>
      <vt:lpstr>Software Requirements</vt:lpstr>
      <vt:lpstr>System Architecture Diagram</vt:lpstr>
      <vt:lpstr>Data Preprocessing</vt:lpstr>
      <vt:lpstr>Exploratory Analysis</vt:lpstr>
      <vt:lpstr>Correlation Matrix</vt:lpstr>
      <vt:lpstr>No of people suffer from heart disease and not</vt:lpstr>
      <vt:lpstr>Pie Chart showing percentage of people with and with out heart disease     </vt:lpstr>
      <vt:lpstr>Male and Female with and with out disease</vt:lpstr>
      <vt:lpstr>Data splitting</vt:lpstr>
      <vt:lpstr>Algorithms used</vt:lpstr>
      <vt:lpstr>GUI Implementation</vt:lpstr>
      <vt:lpstr>GUI Implementation</vt:lpstr>
      <vt:lpstr>GUI</vt:lpstr>
      <vt:lpstr>Future Work</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Anticipating Coronary Heart Disease Risk with      Advanced Analytics</dc:title>
  <dc:creator>Ranjan Das</dc:creator>
  <cp:lastModifiedBy>Shovanjeet Kar</cp:lastModifiedBy>
  <cp:revision>10</cp:revision>
  <dcterms:created xsi:type="dcterms:W3CDTF">2024-04-02T04:54:21Z</dcterms:created>
  <dcterms:modified xsi:type="dcterms:W3CDTF">2024-04-26T04:05:53Z</dcterms:modified>
</cp:coreProperties>
</file>